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2"/>
  </p:notesMasterIdLst>
  <p:handoutMasterIdLst>
    <p:handoutMasterId r:id="rId23"/>
  </p:handoutMasterIdLst>
  <p:sldIdLst>
    <p:sldId id="256" r:id="rId5"/>
    <p:sldId id="1623" r:id="rId6"/>
    <p:sldId id="1627" r:id="rId7"/>
    <p:sldId id="1622" r:id="rId8"/>
    <p:sldId id="1630" r:id="rId9"/>
    <p:sldId id="1632" r:id="rId10"/>
    <p:sldId id="1631" r:id="rId11"/>
    <p:sldId id="1621" r:id="rId12"/>
    <p:sldId id="1633" r:id="rId13"/>
    <p:sldId id="1634" r:id="rId14"/>
    <p:sldId id="1635" r:id="rId15"/>
    <p:sldId id="1636" r:id="rId16"/>
    <p:sldId id="1638" r:id="rId17"/>
    <p:sldId id="1620" r:id="rId18"/>
    <p:sldId id="1625" r:id="rId19"/>
    <p:sldId id="1626" r:id="rId20"/>
    <p:sldId id="16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7D57C6-109C-4B3E-9CB1-D91133FD5232}" v="125" dt="2024-12-04T23:31:56.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7" autoAdjust="0"/>
    <p:restoredTop sz="95033" autoAdjust="0"/>
  </p:normalViewPr>
  <p:slideViewPr>
    <p:cSldViewPr snapToGrid="0" snapToObjects="1">
      <p:cViewPr varScale="1">
        <p:scale>
          <a:sx n="70" d="100"/>
          <a:sy n="70" d="100"/>
        </p:scale>
        <p:origin x="88" y="376"/>
      </p:cViewPr>
      <p:guideLst>
        <p:guide orient="horz" pos="2160"/>
        <p:guide pos="3840"/>
      </p:guideLst>
    </p:cSldViewPr>
  </p:slideViewPr>
  <p:notesTextViewPr>
    <p:cViewPr>
      <p:scale>
        <a:sx n="133" d="100"/>
        <a:sy n="133"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12/4/2024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144634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1755659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47234" y="2477325"/>
            <a:ext cx="11755464" cy="2421464"/>
          </a:xfrm>
        </p:spPr>
        <p:txBody>
          <a:bodyPr>
            <a:normAutofit fontScale="90000"/>
          </a:bodyPr>
          <a:lstStyle/>
          <a:p>
            <a:r>
              <a:rPr lang="en-US" sz="3300" b="1" dirty="0"/>
              <a:t>Understanding and USING LARGE LANGUAGE MODEL APIs with PYTHON</a:t>
            </a:r>
            <a:br>
              <a:rPr lang="en-US" sz="4400" b="1" dirty="0"/>
            </a:br>
            <a:br>
              <a:rPr lang="en-US" sz="4400" b="1" dirty="0"/>
            </a:br>
            <a:r>
              <a:rPr lang="en-US" sz="3600" b="1" dirty="0"/>
              <a:t>john shipway</a:t>
            </a:r>
            <a:br>
              <a:rPr lang="en-US" sz="3600" b="1" dirty="0"/>
            </a:br>
            <a:r>
              <a:rPr lang="en-US" sz="3600" b="1" dirty="0"/>
              <a:t>December 5, 2024</a:t>
            </a:r>
            <a:br>
              <a:rPr lang="en-US" b="1" dirty="0"/>
            </a:br>
            <a:endParaRPr lang="en-US" b="1"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355139"/>
            <a:ext cx="10482407" cy="905164"/>
          </a:xfrm>
        </p:spPr>
        <p:txBody>
          <a:bodyPr>
            <a:normAutofit fontScale="90000"/>
          </a:bodyPr>
          <a:lstStyle/>
          <a:p>
            <a:r>
              <a:rPr lang="en-US" dirty="0"/>
              <a:t>Now, We’re READY To CODE</a:t>
            </a:r>
            <a:br>
              <a:rPr lang="en-US" dirty="0"/>
            </a:br>
            <a:br>
              <a:rPr lang="en-US" dirty="0"/>
            </a:br>
            <a:endParaRPr lang="en-US" dirty="0"/>
          </a:p>
        </p:txBody>
      </p:sp>
      <p:pic>
        <p:nvPicPr>
          <p:cNvPr id="4" name="Picture 3" descr="A white rectangle with blue lines&#10;&#10;Description automatically generated">
            <a:extLst>
              <a:ext uri="{FF2B5EF4-FFF2-40B4-BE49-F238E27FC236}">
                <a16:creationId xmlns:a16="http://schemas.microsoft.com/office/drawing/2014/main" id="{F563BF5C-0C89-BE62-671D-B9BAA1496E22}"/>
              </a:ext>
            </a:extLst>
          </p:cNvPr>
          <p:cNvPicPr>
            <a:picLocks noChangeAspect="1"/>
          </p:cNvPicPr>
          <p:nvPr/>
        </p:nvPicPr>
        <p:blipFill>
          <a:blip r:embed="rId2"/>
          <a:stretch>
            <a:fillRect/>
          </a:stretch>
        </p:blipFill>
        <p:spPr>
          <a:xfrm>
            <a:off x="527407" y="1708134"/>
            <a:ext cx="3600635" cy="622332"/>
          </a:xfrm>
          <a:prstGeom prst="rect">
            <a:avLst/>
          </a:prstGeom>
        </p:spPr>
      </p:pic>
      <p:sp>
        <p:nvSpPr>
          <p:cNvPr id="5" name="Content Placeholder 2">
            <a:extLst>
              <a:ext uri="{FF2B5EF4-FFF2-40B4-BE49-F238E27FC236}">
                <a16:creationId xmlns:a16="http://schemas.microsoft.com/office/drawing/2014/main" id="{A3A0B90A-94CA-EB36-0EE8-24B94A4B88DF}"/>
              </a:ext>
            </a:extLst>
          </p:cNvPr>
          <p:cNvSpPr>
            <a:spLocks noGrp="1"/>
          </p:cNvSpPr>
          <p:nvPr>
            <p:ph idx="1"/>
          </p:nvPr>
        </p:nvSpPr>
        <p:spPr>
          <a:xfrm>
            <a:off x="422355" y="1032616"/>
            <a:ext cx="10610890" cy="455374"/>
          </a:xfrm>
        </p:spPr>
        <p:txBody>
          <a:bodyPr anchor="t" anchorCtr="0">
            <a:normAutofit/>
          </a:bodyPr>
          <a:lstStyle/>
          <a:p>
            <a:pPr marL="0" indent="0">
              <a:buNone/>
            </a:pPr>
            <a:r>
              <a:rPr lang="en-US" dirty="0"/>
              <a:t>These are the only two python packages you will need:</a:t>
            </a:r>
          </a:p>
        </p:txBody>
      </p:sp>
      <p:sp>
        <p:nvSpPr>
          <p:cNvPr id="6" name="Content Placeholder 2">
            <a:extLst>
              <a:ext uri="{FF2B5EF4-FFF2-40B4-BE49-F238E27FC236}">
                <a16:creationId xmlns:a16="http://schemas.microsoft.com/office/drawing/2014/main" id="{C404C2BD-F182-6F92-4522-5413DD350B6C}"/>
              </a:ext>
            </a:extLst>
          </p:cNvPr>
          <p:cNvSpPr txBox="1">
            <a:spLocks/>
          </p:cNvSpPr>
          <p:nvPr/>
        </p:nvSpPr>
        <p:spPr>
          <a:xfrm>
            <a:off x="422355" y="3179289"/>
            <a:ext cx="10610890" cy="455374"/>
          </a:xfrm>
          <a:prstGeom prst="rect">
            <a:avLst/>
          </a:prstGeom>
        </p:spPr>
        <p:txBody>
          <a:bodyPr vert="horz" lIns="91440" tIns="45720" rIns="91440" bIns="45720" rtlCol="0" anchor="t" anchorCtr="0">
            <a:normAutofit fontScale="2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7200" dirty="0"/>
              <a:t>You can also use the OpenAI package and objects, but…</a:t>
            </a:r>
          </a:p>
          <a:p>
            <a:r>
              <a:rPr lang="en-US" sz="7200" dirty="0"/>
              <a:t>OpenAI package dependencies can be cumbersome (had to pin version in example below)</a:t>
            </a:r>
          </a:p>
          <a:p>
            <a:r>
              <a:rPr lang="en-US" sz="7200" dirty="0"/>
              <a:t>The REST Interface via the requests package is already very simple to use</a:t>
            </a:r>
          </a:p>
          <a:p>
            <a:r>
              <a:rPr lang="en-US" sz="7200" dirty="0"/>
              <a:t>Swapping in another vendor’s LLMs (i.e. Meta Llama, Claude) is far easier with REST interface as those other models provide REST interfaces as well</a:t>
            </a:r>
          </a:p>
          <a:p>
            <a:pPr marL="0" indent="0">
              <a:buNone/>
            </a:pPr>
            <a:endParaRPr lang="en-US" sz="1800" dirty="0"/>
          </a:p>
          <a:p>
            <a:pPr marL="0" indent="0">
              <a:buFont typeface="Arial"/>
              <a:buNone/>
            </a:pPr>
            <a:endParaRPr lang="en-US" dirty="0"/>
          </a:p>
        </p:txBody>
      </p:sp>
      <p:pic>
        <p:nvPicPr>
          <p:cNvPr id="11" name="Picture 10" descr="A screenshot of a computer&#10;&#10;Description automatically generated">
            <a:extLst>
              <a:ext uri="{FF2B5EF4-FFF2-40B4-BE49-F238E27FC236}">
                <a16:creationId xmlns:a16="http://schemas.microsoft.com/office/drawing/2014/main" id="{3345EAB2-D1BD-C42A-6D11-B3EB4EEF5706}"/>
              </a:ext>
            </a:extLst>
          </p:cNvPr>
          <p:cNvPicPr>
            <a:picLocks noChangeAspect="1"/>
          </p:cNvPicPr>
          <p:nvPr/>
        </p:nvPicPr>
        <p:blipFill>
          <a:blip r:embed="rId3"/>
          <a:stretch>
            <a:fillRect/>
          </a:stretch>
        </p:blipFill>
        <p:spPr>
          <a:xfrm>
            <a:off x="595987" y="4908305"/>
            <a:ext cx="2749691" cy="1206562"/>
          </a:xfrm>
          <a:prstGeom prst="rect">
            <a:avLst/>
          </a:prstGeom>
        </p:spPr>
      </p:pic>
      <p:sp>
        <p:nvSpPr>
          <p:cNvPr id="12" name="Content Placeholder 2">
            <a:extLst>
              <a:ext uri="{FF2B5EF4-FFF2-40B4-BE49-F238E27FC236}">
                <a16:creationId xmlns:a16="http://schemas.microsoft.com/office/drawing/2014/main" id="{9B82A974-7E8D-D44F-98B6-F2B1D5FF2BC3}"/>
              </a:ext>
            </a:extLst>
          </p:cNvPr>
          <p:cNvSpPr txBox="1">
            <a:spLocks/>
          </p:cNvSpPr>
          <p:nvPr/>
        </p:nvSpPr>
        <p:spPr>
          <a:xfrm>
            <a:off x="527407" y="5361400"/>
            <a:ext cx="10610890" cy="45537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dirty="0"/>
          </a:p>
        </p:txBody>
      </p:sp>
    </p:spTree>
    <p:extLst>
      <p:ext uri="{BB962C8B-B14F-4D97-AF65-F5344CB8AC3E}">
        <p14:creationId xmlns:p14="http://schemas.microsoft.com/office/powerpoint/2010/main" val="40645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LLM API Initialization</a:t>
            </a:r>
            <a:br>
              <a:rPr lang="en-US" dirty="0"/>
            </a:br>
            <a:br>
              <a:rPr lang="en-US" dirty="0"/>
            </a:br>
            <a:endParaRPr lang="en-US" dirty="0"/>
          </a:p>
        </p:txBody>
      </p:sp>
      <p:pic>
        <p:nvPicPr>
          <p:cNvPr id="9" name="Picture 8" descr="A computer screen shot of a computer code&#10;&#10;Description automatically generated">
            <a:extLst>
              <a:ext uri="{FF2B5EF4-FFF2-40B4-BE49-F238E27FC236}">
                <a16:creationId xmlns:a16="http://schemas.microsoft.com/office/drawing/2014/main" id="{F37919AF-1A36-4363-7AD6-D53489FDAF46}"/>
              </a:ext>
            </a:extLst>
          </p:cNvPr>
          <p:cNvPicPr>
            <a:picLocks noChangeAspect="1"/>
          </p:cNvPicPr>
          <p:nvPr/>
        </p:nvPicPr>
        <p:blipFill>
          <a:blip r:embed="rId2"/>
          <a:stretch>
            <a:fillRect/>
          </a:stretch>
        </p:blipFill>
        <p:spPr>
          <a:xfrm>
            <a:off x="334819" y="2122521"/>
            <a:ext cx="11334430" cy="2865115"/>
          </a:xfrm>
          <a:prstGeom prst="rect">
            <a:avLst/>
          </a:prstGeom>
        </p:spPr>
      </p:pic>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LLM API URL variable and </a:t>
            </a:r>
            <a:r>
              <a:rPr lang="en-US" sz="2000" dirty="0" err="1"/>
              <a:t>api_key</a:t>
            </a:r>
            <a:r>
              <a:rPr lang="en-US" sz="2000" dirty="0"/>
              <a:t> will wire your code you to your own LLM API</a:t>
            </a:r>
          </a:p>
          <a:p>
            <a:pPr marL="0" indent="0">
              <a:buFont typeface="Arial"/>
              <a:buNone/>
            </a:pPr>
            <a:r>
              <a:rPr lang="en-US" sz="2000" dirty="0"/>
              <a:t>Security and Billing are enabled in this way</a:t>
            </a:r>
          </a:p>
        </p:txBody>
      </p:sp>
    </p:spTree>
    <p:extLst>
      <p:ext uri="{BB962C8B-B14F-4D97-AF65-F5344CB8AC3E}">
        <p14:creationId xmlns:p14="http://schemas.microsoft.com/office/powerpoint/2010/main" val="264892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err="1"/>
              <a:t>cREATING</a:t>
            </a:r>
            <a:r>
              <a:rPr lang="en-US" dirty="0"/>
              <a:t> THE LLM PROMPT</a:t>
            </a:r>
            <a:br>
              <a:rPr lang="en-US" dirty="0"/>
            </a:b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This creates the prompt that the LLM is going to respond to</a:t>
            </a:r>
          </a:p>
        </p:txBody>
      </p:sp>
      <p:pic>
        <p:nvPicPr>
          <p:cNvPr id="4" name="Picture 3" descr="A close-up of a text&#10;&#10;Description automatically generated">
            <a:extLst>
              <a:ext uri="{FF2B5EF4-FFF2-40B4-BE49-F238E27FC236}">
                <a16:creationId xmlns:a16="http://schemas.microsoft.com/office/drawing/2014/main" id="{BBE11BB0-C8B7-22D1-D086-BAC5B36CB904}"/>
              </a:ext>
            </a:extLst>
          </p:cNvPr>
          <p:cNvPicPr>
            <a:picLocks noChangeAspect="1"/>
          </p:cNvPicPr>
          <p:nvPr/>
        </p:nvPicPr>
        <p:blipFill>
          <a:blip r:embed="rId2"/>
          <a:stretch>
            <a:fillRect/>
          </a:stretch>
        </p:blipFill>
        <p:spPr>
          <a:xfrm>
            <a:off x="270577" y="1653254"/>
            <a:ext cx="11476280" cy="2329928"/>
          </a:xfrm>
          <a:prstGeom prst="rect">
            <a:avLst/>
          </a:prstGeom>
        </p:spPr>
      </p:pic>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206336" y="4241298"/>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Max tokens is essentially the number of words the response can contain</a:t>
            </a:r>
          </a:p>
          <a:p>
            <a:pPr marL="0" indent="0">
              <a:buFont typeface="Arial"/>
              <a:buNone/>
            </a:pPr>
            <a:r>
              <a:rPr lang="en-US" sz="2000" dirty="0"/>
              <a:t>Remember that most models have a maximum number of tokens for request + response (i.e. 8K), so keep this in mind when setting </a:t>
            </a:r>
            <a:r>
              <a:rPr lang="en-US" sz="2000" dirty="0" err="1"/>
              <a:t>max_tokens</a:t>
            </a:r>
            <a:endParaRPr lang="en-US" sz="2000" dirty="0"/>
          </a:p>
          <a:p>
            <a:pPr marL="0" indent="0">
              <a:buFont typeface="Arial"/>
              <a:buNone/>
            </a:pPr>
            <a:r>
              <a:rPr lang="en-US" sz="2000" dirty="0"/>
              <a:t>Temperature is a “creativity setting”.  More temperature for more variation in responses, less temp for more consistent responses.</a:t>
            </a:r>
          </a:p>
          <a:p>
            <a:pPr marL="0" indent="0">
              <a:buFont typeface="Arial"/>
              <a:buNone/>
            </a:pPr>
            <a:r>
              <a:rPr lang="en-US" sz="2000" dirty="0"/>
              <a:t>Note the specific instructions and low temperature setting, in this case we want a consistent format for each response.</a:t>
            </a:r>
          </a:p>
        </p:txBody>
      </p:sp>
    </p:spTree>
    <p:extLst>
      <p:ext uri="{BB962C8B-B14F-4D97-AF65-F5344CB8AC3E}">
        <p14:creationId xmlns:p14="http://schemas.microsoft.com/office/powerpoint/2010/main" val="204502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Calling the LLM API and EXTRACTING RESULTS</a:t>
            </a: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Using the URL, </a:t>
            </a:r>
            <a:r>
              <a:rPr lang="en-US" sz="2000" dirty="0" err="1"/>
              <a:t>api_key</a:t>
            </a:r>
            <a:r>
              <a:rPr lang="en-US" sz="2000" dirty="0"/>
              <a:t>, and prompt, call the LLM API</a:t>
            </a:r>
          </a:p>
        </p:txBody>
      </p:sp>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334819" y="4781405"/>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response will be in </a:t>
            </a:r>
            <a:r>
              <a:rPr lang="en-US" sz="2000" dirty="0" err="1"/>
              <a:t>Javascript</a:t>
            </a:r>
            <a:r>
              <a:rPr lang="en-US" sz="2000" dirty="0"/>
              <a:t> Object Notation (</a:t>
            </a:r>
            <a:r>
              <a:rPr lang="en-US" sz="2000" dirty="0" err="1"/>
              <a:t>json</a:t>
            </a:r>
            <a:r>
              <a:rPr lang="en-US" sz="2000" dirty="0"/>
              <a:t>).   We can parse out the specific text of the response  via </a:t>
            </a:r>
            <a:r>
              <a:rPr lang="en-US" sz="2000" dirty="0" err="1"/>
              <a:t>response_json</a:t>
            </a:r>
            <a:r>
              <a:rPr lang="en-US" sz="2000" dirty="0"/>
              <a:t>[‘choices’][0][‘message’][‘content’]</a:t>
            </a:r>
          </a:p>
        </p:txBody>
      </p:sp>
      <p:pic>
        <p:nvPicPr>
          <p:cNvPr id="12" name="Picture 11">
            <a:extLst>
              <a:ext uri="{FF2B5EF4-FFF2-40B4-BE49-F238E27FC236}">
                <a16:creationId xmlns:a16="http://schemas.microsoft.com/office/drawing/2014/main" id="{A04A4C06-38D8-5921-E2B5-1699965E2B43}"/>
              </a:ext>
            </a:extLst>
          </p:cNvPr>
          <p:cNvPicPr>
            <a:picLocks noChangeAspect="1"/>
          </p:cNvPicPr>
          <p:nvPr/>
        </p:nvPicPr>
        <p:blipFill>
          <a:blip r:embed="rId2"/>
          <a:stretch>
            <a:fillRect/>
          </a:stretch>
        </p:blipFill>
        <p:spPr>
          <a:xfrm>
            <a:off x="432923" y="1621221"/>
            <a:ext cx="7065077" cy="2722179"/>
          </a:xfrm>
          <a:prstGeom prst="rect">
            <a:avLst/>
          </a:prstGeom>
        </p:spPr>
      </p:pic>
    </p:spTree>
    <p:extLst>
      <p:ext uri="{BB962C8B-B14F-4D97-AF65-F5344CB8AC3E}">
        <p14:creationId xmlns:p14="http://schemas.microsoft.com/office/powerpoint/2010/main" val="218501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fontScale="90000"/>
          </a:bodyPr>
          <a:lstStyle/>
          <a:p>
            <a:r>
              <a:rPr lang="en-US" dirty="0"/>
              <a:t>We can now call the Function in a loop and compete our task</a:t>
            </a:r>
          </a:p>
        </p:txBody>
      </p:sp>
      <p:pic>
        <p:nvPicPr>
          <p:cNvPr id="7" name="Picture 6" descr="A screenshot of a computer&#10;&#10;Description automatically generated">
            <a:extLst>
              <a:ext uri="{FF2B5EF4-FFF2-40B4-BE49-F238E27FC236}">
                <a16:creationId xmlns:a16="http://schemas.microsoft.com/office/drawing/2014/main" id="{37E9D1AA-43A1-96BD-0969-3D02E232E7EA}"/>
              </a:ext>
            </a:extLst>
          </p:cNvPr>
          <p:cNvPicPr>
            <a:picLocks noChangeAspect="1"/>
          </p:cNvPicPr>
          <p:nvPr/>
        </p:nvPicPr>
        <p:blipFill>
          <a:blip r:embed="rId2"/>
          <a:stretch>
            <a:fillRect/>
          </a:stretch>
        </p:blipFill>
        <p:spPr>
          <a:xfrm>
            <a:off x="478843" y="1105219"/>
            <a:ext cx="11234313" cy="5428786"/>
          </a:xfrm>
          <a:prstGeom prst="rect">
            <a:avLst/>
          </a:prstGeom>
        </p:spPr>
      </p:pic>
    </p:spTree>
    <p:extLst>
      <p:ext uri="{BB962C8B-B14F-4D97-AF65-F5344CB8AC3E}">
        <p14:creationId xmlns:p14="http://schemas.microsoft.com/office/powerpoint/2010/main" val="261124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7683-DEE2-1FAA-E2A9-A899EE90513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EB4D798-E366-6FC4-C370-17931B34B3A4}"/>
              </a:ext>
            </a:extLst>
          </p:cNvPr>
          <p:cNvSpPr>
            <a:spLocks noGrp="1"/>
          </p:cNvSpPr>
          <p:nvPr>
            <p:ph idx="1"/>
          </p:nvPr>
        </p:nvSpPr>
        <p:spPr>
          <a:xfrm>
            <a:off x="685800" y="2065867"/>
            <a:ext cx="10131425" cy="3649133"/>
          </a:xfrm>
        </p:spPr>
        <p:txBody>
          <a:bodyPr anchor="t" anchorCtr="0"/>
          <a:lstStyle/>
          <a:p>
            <a:r>
              <a:rPr lang="en-US" dirty="0"/>
              <a:t>You can find the code and data for this lesson and this </a:t>
            </a:r>
            <a:r>
              <a:rPr lang="en-US" dirty="0" err="1"/>
              <a:t>powerpoint</a:t>
            </a:r>
            <a:r>
              <a:rPr lang="en-US"/>
              <a:t> here</a:t>
            </a:r>
            <a:r>
              <a:rPr lang="en-US" dirty="0"/>
              <a:t>:</a:t>
            </a:r>
          </a:p>
          <a:p>
            <a:r>
              <a:rPr lang="en-US" dirty="0"/>
              <a:t>https://github.com/jshipway/jupyter-notebooks</a:t>
            </a:r>
          </a:p>
        </p:txBody>
      </p:sp>
    </p:spTree>
    <p:extLst>
      <p:ext uri="{BB962C8B-B14F-4D97-AF65-F5344CB8AC3E}">
        <p14:creationId xmlns:p14="http://schemas.microsoft.com/office/powerpoint/2010/main" val="214560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Questions?</a:t>
            </a:r>
          </a:p>
        </p:txBody>
      </p:sp>
    </p:spTree>
    <p:extLst>
      <p:ext uri="{BB962C8B-B14F-4D97-AF65-F5344CB8AC3E}">
        <p14:creationId xmlns:p14="http://schemas.microsoft.com/office/powerpoint/2010/main" val="338110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thank you</a:t>
            </a:r>
          </a:p>
        </p:txBody>
      </p:sp>
    </p:spTree>
    <p:extLst>
      <p:ext uri="{BB962C8B-B14F-4D97-AF65-F5344CB8AC3E}">
        <p14:creationId xmlns:p14="http://schemas.microsoft.com/office/powerpoint/2010/main" val="43153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D66C-EA65-4329-2612-25DAB5B0D306}"/>
              </a:ext>
            </a:extLst>
          </p:cNvPr>
          <p:cNvSpPr>
            <a:spLocks noGrp="1"/>
          </p:cNvSpPr>
          <p:nvPr>
            <p:ph type="title"/>
          </p:nvPr>
        </p:nvSpPr>
        <p:spPr/>
        <p:txBody>
          <a:bodyPr/>
          <a:lstStyle/>
          <a:p>
            <a:r>
              <a:rPr lang="en-US" dirty="0"/>
              <a:t>Introduction – A bit about me</a:t>
            </a:r>
          </a:p>
        </p:txBody>
      </p:sp>
      <p:pic>
        <p:nvPicPr>
          <p:cNvPr id="5" name="Content Placeholder 4" descr="A person wearing sunglasses and a blue shirt&#10;&#10;Description automatically generated">
            <a:extLst>
              <a:ext uri="{FF2B5EF4-FFF2-40B4-BE49-F238E27FC236}">
                <a16:creationId xmlns:a16="http://schemas.microsoft.com/office/drawing/2014/main" id="{E382D16C-7781-FEAE-53D6-A11EA9C2C32F}"/>
              </a:ext>
            </a:extLst>
          </p:cNvPr>
          <p:cNvPicPr>
            <a:picLocks noGrp="1" noChangeAspect="1"/>
          </p:cNvPicPr>
          <p:nvPr>
            <p:ph idx="1"/>
          </p:nvPr>
        </p:nvPicPr>
        <p:blipFill>
          <a:blip r:embed="rId2"/>
          <a:stretch>
            <a:fillRect/>
          </a:stretch>
        </p:blipFill>
        <p:spPr>
          <a:xfrm>
            <a:off x="9387854" y="2065867"/>
            <a:ext cx="2390676" cy="3248574"/>
          </a:xfrm>
        </p:spPr>
      </p:pic>
      <p:sp>
        <p:nvSpPr>
          <p:cNvPr id="6" name="Content Placeholder 2">
            <a:extLst>
              <a:ext uri="{FF2B5EF4-FFF2-40B4-BE49-F238E27FC236}">
                <a16:creationId xmlns:a16="http://schemas.microsoft.com/office/drawing/2014/main" id="{A67A94B8-CE7F-97FD-31CE-178A773A1E25}"/>
              </a:ext>
            </a:extLst>
          </p:cNvPr>
          <p:cNvSpPr txBox="1">
            <a:spLocks/>
          </p:cNvSpPr>
          <p:nvPr/>
        </p:nvSpPr>
        <p:spPr>
          <a:xfrm>
            <a:off x="685801" y="1853431"/>
            <a:ext cx="8208817" cy="330084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I have developed software products and systems professionally since 1990, and during my career I have worked for Microsoft, Amazon, IBM, Accenture, and SAS</a:t>
            </a:r>
          </a:p>
          <a:p>
            <a:r>
              <a:rPr lang="en-US" dirty="0"/>
              <a:t>Currently work for the data analytics company SAS in the fraud detection solutions division. I have worked as a software engineer, software engineering manager, and a solutions architect while at SAS.</a:t>
            </a:r>
          </a:p>
          <a:p>
            <a:r>
              <a:rPr lang="en-US" dirty="0"/>
              <a:t>I am fascinated with analytics and machine learning, and I completed a masters degree in analytics from Georgia Tech in December 2023.</a:t>
            </a:r>
          </a:p>
          <a:p>
            <a:r>
              <a:rPr lang="en-US" dirty="0"/>
              <a:t>I have a passion for creating, building, and for mentoring and teaching others.</a:t>
            </a:r>
          </a:p>
        </p:txBody>
      </p:sp>
    </p:spTree>
    <p:extLst>
      <p:ext uri="{BB962C8B-B14F-4D97-AF65-F5344CB8AC3E}">
        <p14:creationId xmlns:p14="http://schemas.microsoft.com/office/powerpoint/2010/main" val="299078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474591" y="609600"/>
            <a:ext cx="10131425" cy="773052"/>
          </a:xfrm>
        </p:spPr>
        <p:txBody>
          <a:bodyPr/>
          <a:lstStyle/>
          <a:p>
            <a:r>
              <a:rPr lang="en-US" dirty="0"/>
              <a:t>What is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666195" y="1541066"/>
            <a:ext cx="10610890" cy="4068026"/>
          </a:xfrm>
        </p:spPr>
        <p:txBody>
          <a:bodyPr anchor="t" anchorCtr="0"/>
          <a:lstStyle/>
          <a:p>
            <a:pPr marL="0" indent="0">
              <a:buNone/>
            </a:pPr>
            <a:r>
              <a:rPr lang="en-US" dirty="0"/>
              <a:t>A model is a representation of reality that we can use to study, test, better understand a system, and estimate answers from.</a:t>
            </a:r>
          </a:p>
        </p:txBody>
      </p:sp>
      <p:pic>
        <p:nvPicPr>
          <p:cNvPr id="1026" name="Picture 2" descr="80,629 Model Airplane Images, Stock Photos, and Vectors ...">
            <a:extLst>
              <a:ext uri="{FF2B5EF4-FFF2-40B4-BE49-F238E27FC236}">
                <a16:creationId xmlns:a16="http://schemas.microsoft.com/office/drawing/2014/main" id="{36CAEEA5-2228-81F0-BA14-D857C27C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057" y="4610968"/>
            <a:ext cx="2181492" cy="1559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9 Of The Biggest City Models In The World">
            <a:extLst>
              <a:ext uri="{FF2B5EF4-FFF2-40B4-BE49-F238E27FC236}">
                <a16:creationId xmlns:a16="http://schemas.microsoft.com/office/drawing/2014/main" id="{04AFF435-46DC-E2D3-F9D4-8C0A310CE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376" y="2237510"/>
            <a:ext cx="2904309" cy="21476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ce Shuttle Launch Kit Metal Earth ...">
            <a:extLst>
              <a:ext uri="{FF2B5EF4-FFF2-40B4-BE49-F238E27FC236}">
                <a16:creationId xmlns:a16="http://schemas.microsoft.com/office/drawing/2014/main" id="{84358EF7-D3BB-F003-24CD-2FDD0069B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853" y="3064880"/>
            <a:ext cx="1866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25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4"/>
            <a:ext cx="10131425" cy="1456267"/>
          </a:xfrm>
        </p:spPr>
        <p:txBody>
          <a:bodyPr/>
          <a:lstStyle/>
          <a:p>
            <a:r>
              <a:rPr lang="en-US" dirty="0"/>
              <a:t>What is a statistical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370831"/>
            <a:ext cx="10131425" cy="3649133"/>
          </a:xfrm>
        </p:spPr>
        <p:txBody>
          <a:bodyPr anchor="t" anchorCtr="0"/>
          <a:lstStyle/>
          <a:p>
            <a:pPr marL="0" indent="0">
              <a:buNone/>
            </a:pPr>
            <a:r>
              <a:rPr lang="en-US" dirty="0"/>
              <a:t>A statistical model is a computational engine that provides a predictions, estimations, or answers based on historical data. </a:t>
            </a:r>
          </a:p>
        </p:txBody>
      </p:sp>
      <p:sp>
        <p:nvSpPr>
          <p:cNvPr id="6" name="Rectangle 5">
            <a:extLst>
              <a:ext uri="{FF2B5EF4-FFF2-40B4-BE49-F238E27FC236}">
                <a16:creationId xmlns:a16="http://schemas.microsoft.com/office/drawing/2014/main" id="{DE7C0CB6-C58F-B753-49E7-621EFD71A774}"/>
              </a:ext>
            </a:extLst>
          </p:cNvPr>
          <p:cNvSpPr/>
          <p:nvPr/>
        </p:nvSpPr>
        <p:spPr>
          <a:xfrm>
            <a:off x="4451927" y="2681627"/>
            <a:ext cx="3971637"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CREDIT CARD FRAUD</a:t>
            </a:r>
          </a:p>
          <a:p>
            <a:pPr algn="ctr"/>
            <a:r>
              <a:rPr lang="en-US" b="1" dirty="0"/>
              <a:t>STATISTICAL MODEL</a:t>
            </a:r>
          </a:p>
        </p:txBody>
      </p:sp>
      <p:cxnSp>
        <p:nvCxnSpPr>
          <p:cNvPr id="8" name="Straight Arrow Connector 7">
            <a:extLst>
              <a:ext uri="{FF2B5EF4-FFF2-40B4-BE49-F238E27FC236}">
                <a16:creationId xmlns:a16="http://schemas.microsoft.com/office/drawing/2014/main" id="{863D4EE4-5A65-8BD0-D3CB-717D826D598C}"/>
              </a:ext>
            </a:extLst>
          </p:cNvPr>
          <p:cNvCxnSpPr/>
          <p:nvPr/>
        </p:nvCxnSpPr>
        <p:spPr>
          <a:xfrm>
            <a:off x="1911927" y="32881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29A2-ED2F-8C08-721E-772E33B98CD9}"/>
              </a:ext>
            </a:extLst>
          </p:cNvPr>
          <p:cNvCxnSpPr/>
          <p:nvPr/>
        </p:nvCxnSpPr>
        <p:spPr>
          <a:xfrm>
            <a:off x="1911927" y="36437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04F54C-1742-7740-B622-8BC1B33868F6}"/>
              </a:ext>
            </a:extLst>
          </p:cNvPr>
          <p:cNvCxnSpPr/>
          <p:nvPr/>
        </p:nvCxnSpPr>
        <p:spPr>
          <a:xfrm>
            <a:off x="1911927" y="398549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C9D7EF-0D98-5180-85D6-C736AB483163}"/>
              </a:ext>
            </a:extLst>
          </p:cNvPr>
          <p:cNvCxnSpPr/>
          <p:nvPr/>
        </p:nvCxnSpPr>
        <p:spPr>
          <a:xfrm>
            <a:off x="1911927" y="430876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3B1D94-68C3-12F8-EC8E-759C2C106780}"/>
              </a:ext>
            </a:extLst>
          </p:cNvPr>
          <p:cNvCxnSpPr/>
          <p:nvPr/>
        </p:nvCxnSpPr>
        <p:spPr>
          <a:xfrm>
            <a:off x="1911927" y="464127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470315-0D00-C2AA-F397-17BA2FDC7FEF}"/>
              </a:ext>
            </a:extLst>
          </p:cNvPr>
          <p:cNvCxnSpPr/>
          <p:nvPr/>
        </p:nvCxnSpPr>
        <p:spPr>
          <a:xfrm>
            <a:off x="1911927" y="291638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5B477C-4782-9B51-CBA3-0D73CDE126B6}"/>
              </a:ext>
            </a:extLst>
          </p:cNvPr>
          <p:cNvCxnSpPr>
            <a:cxnSpLocks/>
          </p:cNvCxnSpPr>
          <p:nvPr/>
        </p:nvCxnSpPr>
        <p:spPr>
          <a:xfrm>
            <a:off x="8492836" y="3762282"/>
            <a:ext cx="1937875"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2167E4-5F50-DCB9-C15A-A416BB38819E}"/>
              </a:ext>
            </a:extLst>
          </p:cNvPr>
          <p:cNvSpPr txBox="1"/>
          <p:nvPr/>
        </p:nvSpPr>
        <p:spPr>
          <a:xfrm>
            <a:off x="120539" y="5781313"/>
            <a:ext cx="3582776" cy="369332"/>
          </a:xfrm>
          <a:prstGeom prst="rect">
            <a:avLst/>
          </a:prstGeom>
          <a:noFill/>
        </p:spPr>
        <p:txBody>
          <a:bodyPr wrap="none" rtlCol="0">
            <a:spAutoFit/>
          </a:bodyPr>
          <a:lstStyle/>
          <a:p>
            <a:r>
              <a:rPr lang="en-US" dirty="0"/>
              <a:t>Will this person pay back their loan?</a:t>
            </a:r>
          </a:p>
        </p:txBody>
      </p:sp>
      <p:sp>
        <p:nvSpPr>
          <p:cNvPr id="16" name="TextBox 15">
            <a:extLst>
              <a:ext uri="{FF2B5EF4-FFF2-40B4-BE49-F238E27FC236}">
                <a16:creationId xmlns:a16="http://schemas.microsoft.com/office/drawing/2014/main" id="{A24FD90C-D7CB-6EAB-DCBB-F10EB985DFA3}"/>
              </a:ext>
            </a:extLst>
          </p:cNvPr>
          <p:cNvSpPr txBox="1"/>
          <p:nvPr/>
        </p:nvSpPr>
        <p:spPr>
          <a:xfrm>
            <a:off x="3906084" y="6237238"/>
            <a:ext cx="4036233" cy="369332"/>
          </a:xfrm>
          <a:prstGeom prst="rect">
            <a:avLst/>
          </a:prstGeom>
          <a:noFill/>
        </p:spPr>
        <p:txBody>
          <a:bodyPr wrap="none" rtlCol="0">
            <a:spAutoFit/>
          </a:bodyPr>
          <a:lstStyle/>
          <a:p>
            <a:r>
              <a:rPr lang="en-US" dirty="0"/>
              <a:t>Is this credit card transaction fraudulent?</a:t>
            </a:r>
          </a:p>
        </p:txBody>
      </p:sp>
      <p:sp>
        <p:nvSpPr>
          <p:cNvPr id="17" name="TextBox 16">
            <a:extLst>
              <a:ext uri="{FF2B5EF4-FFF2-40B4-BE49-F238E27FC236}">
                <a16:creationId xmlns:a16="http://schemas.microsoft.com/office/drawing/2014/main" id="{AAA1665B-ED13-51F3-C0FF-5B44B4743C46}"/>
              </a:ext>
            </a:extLst>
          </p:cNvPr>
          <p:cNvSpPr txBox="1"/>
          <p:nvPr/>
        </p:nvSpPr>
        <p:spPr>
          <a:xfrm>
            <a:off x="8062856" y="5780804"/>
            <a:ext cx="4129144" cy="369332"/>
          </a:xfrm>
          <a:prstGeom prst="rect">
            <a:avLst/>
          </a:prstGeom>
          <a:noFill/>
        </p:spPr>
        <p:txBody>
          <a:bodyPr wrap="none" rtlCol="0">
            <a:spAutoFit/>
          </a:bodyPr>
          <a:lstStyle/>
          <a:p>
            <a:r>
              <a:rPr lang="en-US" dirty="0"/>
              <a:t>What will the temperature be tomorrow? </a:t>
            </a:r>
          </a:p>
        </p:txBody>
      </p:sp>
      <p:sp>
        <p:nvSpPr>
          <p:cNvPr id="18" name="TextBox 17">
            <a:extLst>
              <a:ext uri="{FF2B5EF4-FFF2-40B4-BE49-F238E27FC236}">
                <a16:creationId xmlns:a16="http://schemas.microsoft.com/office/drawing/2014/main" id="{72ADA61E-072D-7DCD-D9E1-01D8A0A2350C}"/>
              </a:ext>
            </a:extLst>
          </p:cNvPr>
          <p:cNvSpPr txBox="1"/>
          <p:nvPr/>
        </p:nvSpPr>
        <p:spPr>
          <a:xfrm>
            <a:off x="476876" y="2748194"/>
            <a:ext cx="1461747" cy="369332"/>
          </a:xfrm>
          <a:prstGeom prst="rect">
            <a:avLst/>
          </a:prstGeom>
          <a:noFill/>
        </p:spPr>
        <p:txBody>
          <a:bodyPr wrap="none" rtlCol="0">
            <a:spAutoFit/>
          </a:bodyPr>
          <a:lstStyle/>
          <a:p>
            <a:r>
              <a:rPr lang="en-US" dirty="0"/>
              <a:t>CHARGE AMT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693431" y="2221842"/>
            <a:ext cx="2476512" cy="646331"/>
          </a:xfrm>
          <a:prstGeom prst="rect">
            <a:avLst/>
          </a:prstGeom>
          <a:noFill/>
        </p:spPr>
        <p:txBody>
          <a:bodyPr wrap="none" rtlCol="0">
            <a:spAutoFit/>
          </a:bodyPr>
          <a:lstStyle/>
          <a:p>
            <a:r>
              <a:rPr lang="en-US" b="1" dirty="0"/>
              <a:t>ANSWER: </a:t>
            </a:r>
          </a:p>
          <a:p>
            <a:r>
              <a:rPr lang="en-US" b="1" dirty="0"/>
              <a:t>PROBABILITY OF FRAUD</a:t>
            </a:r>
          </a:p>
        </p:txBody>
      </p:sp>
      <p:sp>
        <p:nvSpPr>
          <p:cNvPr id="21" name="TextBox 20">
            <a:extLst>
              <a:ext uri="{FF2B5EF4-FFF2-40B4-BE49-F238E27FC236}">
                <a16:creationId xmlns:a16="http://schemas.microsoft.com/office/drawing/2014/main" id="{F9675B60-7DF6-492A-C26E-33FEB5FD6152}"/>
              </a:ext>
            </a:extLst>
          </p:cNvPr>
          <p:cNvSpPr txBox="1"/>
          <p:nvPr/>
        </p:nvSpPr>
        <p:spPr>
          <a:xfrm>
            <a:off x="2514052" y="2468412"/>
            <a:ext cx="1335750" cy="369332"/>
          </a:xfrm>
          <a:prstGeom prst="rect">
            <a:avLst/>
          </a:prstGeom>
          <a:noFill/>
        </p:spPr>
        <p:txBody>
          <a:bodyPr wrap="none" rtlCol="0">
            <a:spAutoFit/>
          </a:bodyPr>
          <a:lstStyle/>
          <a:p>
            <a:r>
              <a:rPr lang="en-US" b="1" dirty="0"/>
              <a:t>INPUT DATA</a:t>
            </a:r>
          </a:p>
        </p:txBody>
      </p:sp>
      <p:sp>
        <p:nvSpPr>
          <p:cNvPr id="22" name="TextBox 21">
            <a:extLst>
              <a:ext uri="{FF2B5EF4-FFF2-40B4-BE49-F238E27FC236}">
                <a16:creationId xmlns:a16="http://schemas.microsoft.com/office/drawing/2014/main" id="{6B7BED1C-9E3D-1E2D-56D8-F70FD5E9BDB4}"/>
              </a:ext>
            </a:extLst>
          </p:cNvPr>
          <p:cNvSpPr txBox="1"/>
          <p:nvPr/>
        </p:nvSpPr>
        <p:spPr>
          <a:xfrm>
            <a:off x="0" y="3112781"/>
            <a:ext cx="1986716" cy="369332"/>
          </a:xfrm>
          <a:prstGeom prst="rect">
            <a:avLst/>
          </a:prstGeom>
          <a:noFill/>
        </p:spPr>
        <p:txBody>
          <a:bodyPr wrap="square" rtlCol="0">
            <a:spAutoFit/>
          </a:bodyPr>
          <a:lstStyle/>
          <a:p>
            <a:r>
              <a:rPr lang="en-US" dirty="0"/>
              <a:t>LAST CHARGE AMT</a:t>
            </a:r>
          </a:p>
        </p:txBody>
      </p:sp>
      <p:sp>
        <p:nvSpPr>
          <p:cNvPr id="23" name="TextBox 22">
            <a:extLst>
              <a:ext uri="{FF2B5EF4-FFF2-40B4-BE49-F238E27FC236}">
                <a16:creationId xmlns:a16="http://schemas.microsoft.com/office/drawing/2014/main" id="{F3DB152C-3D17-832C-1949-A12594261F58}"/>
              </a:ext>
            </a:extLst>
          </p:cNvPr>
          <p:cNvSpPr txBox="1"/>
          <p:nvPr/>
        </p:nvSpPr>
        <p:spPr>
          <a:xfrm>
            <a:off x="0" y="3463394"/>
            <a:ext cx="1986716" cy="369332"/>
          </a:xfrm>
          <a:prstGeom prst="rect">
            <a:avLst/>
          </a:prstGeom>
          <a:noFill/>
        </p:spPr>
        <p:txBody>
          <a:bodyPr wrap="square" rtlCol="0">
            <a:spAutoFit/>
          </a:bodyPr>
          <a:lstStyle/>
          <a:p>
            <a:r>
              <a:rPr lang="en-US" dirty="0"/>
              <a:t>LAST CHARGE TIME</a:t>
            </a:r>
          </a:p>
        </p:txBody>
      </p:sp>
      <p:sp>
        <p:nvSpPr>
          <p:cNvPr id="24" name="TextBox 23">
            <a:extLst>
              <a:ext uri="{FF2B5EF4-FFF2-40B4-BE49-F238E27FC236}">
                <a16:creationId xmlns:a16="http://schemas.microsoft.com/office/drawing/2014/main" id="{0C0893CD-2F10-4FD4-E4A5-EDBA7CA9F9F8}"/>
              </a:ext>
            </a:extLst>
          </p:cNvPr>
          <p:cNvSpPr txBox="1"/>
          <p:nvPr/>
        </p:nvSpPr>
        <p:spPr>
          <a:xfrm>
            <a:off x="140187" y="3811878"/>
            <a:ext cx="1986716" cy="369332"/>
          </a:xfrm>
          <a:prstGeom prst="rect">
            <a:avLst/>
          </a:prstGeom>
          <a:noFill/>
        </p:spPr>
        <p:txBody>
          <a:bodyPr wrap="square" rtlCol="0">
            <a:spAutoFit/>
          </a:bodyPr>
          <a:lstStyle/>
          <a:p>
            <a:r>
              <a:rPr lang="en-US" dirty="0"/>
              <a:t>SWIPE LOCATION</a:t>
            </a:r>
          </a:p>
        </p:txBody>
      </p:sp>
      <p:sp>
        <p:nvSpPr>
          <p:cNvPr id="25" name="TextBox 24">
            <a:extLst>
              <a:ext uri="{FF2B5EF4-FFF2-40B4-BE49-F238E27FC236}">
                <a16:creationId xmlns:a16="http://schemas.microsoft.com/office/drawing/2014/main" id="{036D860E-F6AB-437C-43C7-D62B3E6716BF}"/>
              </a:ext>
            </a:extLst>
          </p:cNvPr>
          <p:cNvSpPr txBox="1"/>
          <p:nvPr/>
        </p:nvSpPr>
        <p:spPr>
          <a:xfrm>
            <a:off x="222541" y="4149312"/>
            <a:ext cx="1986716" cy="369332"/>
          </a:xfrm>
          <a:prstGeom prst="rect">
            <a:avLst/>
          </a:prstGeom>
          <a:noFill/>
        </p:spPr>
        <p:txBody>
          <a:bodyPr wrap="square" rtlCol="0">
            <a:spAutoFit/>
          </a:bodyPr>
          <a:lstStyle/>
          <a:p>
            <a:r>
              <a:rPr lang="en-US" dirty="0"/>
              <a:t>CUSTOMER AGE</a:t>
            </a:r>
          </a:p>
        </p:txBody>
      </p:sp>
      <p:sp>
        <p:nvSpPr>
          <p:cNvPr id="26" name="TextBox 25">
            <a:extLst>
              <a:ext uri="{FF2B5EF4-FFF2-40B4-BE49-F238E27FC236}">
                <a16:creationId xmlns:a16="http://schemas.microsoft.com/office/drawing/2014/main" id="{04311CE9-3948-AF79-721C-76B4BAECFCC2}"/>
              </a:ext>
            </a:extLst>
          </p:cNvPr>
          <p:cNvSpPr txBox="1"/>
          <p:nvPr/>
        </p:nvSpPr>
        <p:spPr>
          <a:xfrm>
            <a:off x="-71353" y="4477277"/>
            <a:ext cx="2129421" cy="369332"/>
          </a:xfrm>
          <a:prstGeom prst="rect">
            <a:avLst/>
          </a:prstGeom>
          <a:noFill/>
        </p:spPr>
        <p:txBody>
          <a:bodyPr wrap="square" rtlCol="0">
            <a:spAutoFit/>
          </a:bodyPr>
          <a:lstStyle/>
          <a:p>
            <a:r>
              <a:rPr lang="en-US" dirty="0"/>
              <a:t>CUSTOMER INCOME</a:t>
            </a:r>
          </a:p>
        </p:txBody>
      </p:sp>
      <p:sp>
        <p:nvSpPr>
          <p:cNvPr id="27" name="TextBox 26">
            <a:extLst>
              <a:ext uri="{FF2B5EF4-FFF2-40B4-BE49-F238E27FC236}">
                <a16:creationId xmlns:a16="http://schemas.microsoft.com/office/drawing/2014/main" id="{914969EF-5EAA-E6C7-D090-18F6526ED99F}"/>
              </a:ext>
            </a:extLst>
          </p:cNvPr>
          <p:cNvSpPr txBox="1"/>
          <p:nvPr/>
        </p:nvSpPr>
        <p:spPr>
          <a:xfrm>
            <a:off x="9147442" y="3416040"/>
            <a:ext cx="479618" cy="369332"/>
          </a:xfrm>
          <a:prstGeom prst="rect">
            <a:avLst/>
          </a:prstGeom>
          <a:noFill/>
        </p:spPr>
        <p:txBody>
          <a:bodyPr wrap="none" rtlCol="0">
            <a:spAutoFit/>
          </a:bodyPr>
          <a:lstStyle/>
          <a:p>
            <a:r>
              <a:rPr lang="en-US" b="1" dirty="0"/>
              <a:t>.82</a:t>
            </a:r>
          </a:p>
        </p:txBody>
      </p:sp>
    </p:spTree>
    <p:extLst>
      <p:ext uri="{BB962C8B-B14F-4D97-AF65-F5344CB8AC3E}">
        <p14:creationId xmlns:p14="http://schemas.microsoft.com/office/powerpoint/2010/main" val="134449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0131425" cy="760470"/>
          </a:xfrm>
        </p:spPr>
        <p:txBody>
          <a:bodyPr/>
          <a:lstStyle/>
          <a:p>
            <a:r>
              <a:rPr lang="en-US" dirty="0"/>
              <a:t>What is a LARGE LANGUAGE model (LLM)?</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A large language model is a type of statistical model where the input is a text-based question or prompt, and the output is a text-based response.    The data used to train the model is much of the human language stored on the Internet.   The natural phenomena we are representing is human language and human communication.</a:t>
            </a:r>
          </a:p>
        </p:txBody>
      </p:sp>
      <p:sp>
        <p:nvSpPr>
          <p:cNvPr id="6" name="Rectangle 5">
            <a:extLst>
              <a:ext uri="{FF2B5EF4-FFF2-40B4-BE49-F238E27FC236}">
                <a16:creationId xmlns:a16="http://schemas.microsoft.com/office/drawing/2014/main" id="{DE7C0CB6-C58F-B753-49E7-621EFD71A774}"/>
              </a:ext>
            </a:extLst>
          </p:cNvPr>
          <p:cNvSpPr/>
          <p:nvPr/>
        </p:nvSpPr>
        <p:spPr>
          <a:xfrm>
            <a:off x="3655698" y="3177370"/>
            <a:ext cx="2890982"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1463639" y="3177370"/>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931710" y="2291088"/>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899742" y="3477361"/>
            <a:ext cx="2157500" cy="153823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 schedule a program to run every day at 2 a.m.?</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3105326" y="4207228"/>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7145136" y="2577391"/>
            <a:ext cx="4608945" cy="403051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a:p>
            <a:endParaRPr lang="en-US" dirty="0">
              <a:solidFill>
                <a:schemeClr val="bg1"/>
              </a:solidFill>
            </a:endParaRPr>
          </a:p>
          <a:p>
            <a:r>
              <a:rPr lang="en-US" dirty="0">
                <a:solidFill>
                  <a:schemeClr val="bg1"/>
                </a:solidFill>
              </a:rPr>
              <a:t>This opens the crontab file for editing. If it's your first time, you'll be prompted to choose a text editor.</a:t>
            </a:r>
          </a:p>
          <a:p>
            <a:endParaRPr lang="en-US" dirty="0">
              <a:solidFill>
                <a:schemeClr val="bg1"/>
              </a:solidFill>
            </a:endParaRPr>
          </a:p>
          <a:p>
            <a:r>
              <a:rPr lang="en-US" dirty="0">
                <a:solidFill>
                  <a:schemeClr val="bg1"/>
                </a:solidFill>
              </a:rPr>
              <a:t>2. Add the Cron Job</a:t>
            </a:r>
          </a:p>
          <a:p>
            <a:r>
              <a:rPr lang="en-US" dirty="0">
                <a:solidFill>
                  <a:schemeClr val="bg1"/>
                </a:solidFill>
              </a:rPr>
              <a:t>To schedule a program to run daily at 2 a.m., add the following line to the crontab file:</a:t>
            </a:r>
          </a:p>
          <a:p>
            <a:r>
              <a:rPr lang="en-US" dirty="0">
                <a:solidFill>
                  <a:schemeClr val="bg1"/>
                </a:solidFill>
              </a:rPr>
              <a:t>0 2 * * * /path/to/your/program</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8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1254078" cy="760470"/>
          </a:xfrm>
        </p:spPr>
        <p:txBody>
          <a:bodyPr>
            <a:normAutofit fontScale="90000"/>
          </a:bodyPr>
          <a:lstStyle/>
          <a:p>
            <a:r>
              <a:rPr lang="en-US" dirty="0"/>
              <a:t>Large Language models are really working with numbers</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The prompt is encoded into a list of numbers (a vector) for each word.   That list of vectors is sent to the LLM.   The response from the LLM is a list of numbers for each word in the response, which is converted back into words that humans can read.    Training with the vast corpus of text on the internet, the results are remarkable.</a:t>
            </a:r>
          </a:p>
        </p:txBody>
      </p:sp>
      <p:sp>
        <p:nvSpPr>
          <p:cNvPr id="6" name="Rectangle 5">
            <a:extLst>
              <a:ext uri="{FF2B5EF4-FFF2-40B4-BE49-F238E27FC236}">
                <a16:creationId xmlns:a16="http://schemas.microsoft.com/office/drawing/2014/main" id="{DE7C0CB6-C58F-B753-49E7-621EFD71A774}"/>
              </a:ext>
            </a:extLst>
          </p:cNvPr>
          <p:cNvSpPr/>
          <p:nvPr/>
        </p:nvSpPr>
        <p:spPr>
          <a:xfrm>
            <a:off x="4788293" y="3361914"/>
            <a:ext cx="1829020" cy="2000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324932" y="3059668"/>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10421478" y="2866489"/>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34463" y="3444843"/>
            <a:ext cx="1610645" cy="161099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1645108" y="4233416"/>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10227475" y="3235820"/>
            <a:ext cx="1930062" cy="273086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7F1AFEEC-7402-84C0-C8CD-201329F39FAD}"/>
              </a:ext>
            </a:extLst>
          </p:cNvPr>
          <p:cNvGraphicFramePr>
            <a:graphicFrameLocks noGrp="1"/>
          </p:cNvGraphicFramePr>
          <p:nvPr>
            <p:extLst>
              <p:ext uri="{D42A27DB-BD31-4B8C-83A1-F6EECF244321}">
                <p14:modId xmlns:p14="http://schemas.microsoft.com/office/powerpoint/2010/main" val="3258665800"/>
              </p:ext>
            </p:extLst>
          </p:nvPr>
        </p:nvGraphicFramePr>
        <p:xfrm>
          <a:off x="2172931" y="3434848"/>
          <a:ext cx="2064990" cy="1854200"/>
        </p:xfrm>
        <a:graphic>
          <a:graphicData uri="http://schemas.openxmlformats.org/drawingml/2006/table">
            <a:tbl>
              <a:tblPr firstRow="1" bandRow="1">
                <a:tableStyleId>{5C22544A-7EE6-4342-B048-85BDC9FD1C3A}</a:tableStyleId>
              </a:tblPr>
              <a:tblGrid>
                <a:gridCol w="412998">
                  <a:extLst>
                    <a:ext uri="{9D8B030D-6E8A-4147-A177-3AD203B41FA5}">
                      <a16:colId xmlns:a16="http://schemas.microsoft.com/office/drawing/2014/main" val="3154565732"/>
                    </a:ext>
                  </a:extLst>
                </a:gridCol>
                <a:gridCol w="412998">
                  <a:extLst>
                    <a:ext uri="{9D8B030D-6E8A-4147-A177-3AD203B41FA5}">
                      <a16:colId xmlns:a16="http://schemas.microsoft.com/office/drawing/2014/main" val="3937684435"/>
                    </a:ext>
                  </a:extLst>
                </a:gridCol>
                <a:gridCol w="412998">
                  <a:extLst>
                    <a:ext uri="{9D8B030D-6E8A-4147-A177-3AD203B41FA5}">
                      <a16:colId xmlns:a16="http://schemas.microsoft.com/office/drawing/2014/main" val="257932990"/>
                    </a:ext>
                  </a:extLst>
                </a:gridCol>
                <a:gridCol w="412998">
                  <a:extLst>
                    <a:ext uri="{9D8B030D-6E8A-4147-A177-3AD203B41FA5}">
                      <a16:colId xmlns:a16="http://schemas.microsoft.com/office/drawing/2014/main" val="2008643873"/>
                    </a:ext>
                  </a:extLst>
                </a:gridCol>
                <a:gridCol w="412998">
                  <a:extLst>
                    <a:ext uri="{9D8B030D-6E8A-4147-A177-3AD203B41FA5}">
                      <a16:colId xmlns:a16="http://schemas.microsoft.com/office/drawing/2014/main" val="3334766575"/>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graphicFrame>
        <p:nvGraphicFramePr>
          <p:cNvPr id="8" name="Table 7">
            <a:extLst>
              <a:ext uri="{FF2B5EF4-FFF2-40B4-BE49-F238E27FC236}">
                <a16:creationId xmlns:a16="http://schemas.microsoft.com/office/drawing/2014/main" id="{ACC78CCC-5E0C-0FEA-378B-724DC5E5A505}"/>
              </a:ext>
            </a:extLst>
          </p:cNvPr>
          <p:cNvGraphicFramePr>
            <a:graphicFrameLocks noGrp="1"/>
          </p:cNvGraphicFramePr>
          <p:nvPr>
            <p:extLst>
              <p:ext uri="{D42A27DB-BD31-4B8C-83A1-F6EECF244321}">
                <p14:modId xmlns:p14="http://schemas.microsoft.com/office/powerpoint/2010/main" val="1234698194"/>
              </p:ext>
            </p:extLst>
          </p:nvPr>
        </p:nvGraphicFramePr>
        <p:xfrm>
          <a:off x="7145136" y="3361984"/>
          <a:ext cx="2636173" cy="1879600"/>
        </p:xfrm>
        <a:graphic>
          <a:graphicData uri="http://schemas.openxmlformats.org/drawingml/2006/table">
            <a:tbl>
              <a:tblPr firstRow="1" bandRow="1">
                <a:tableStyleId>{5C22544A-7EE6-4342-B048-85BDC9FD1C3A}</a:tableStyleId>
              </a:tblPr>
              <a:tblGrid>
                <a:gridCol w="563502">
                  <a:extLst>
                    <a:ext uri="{9D8B030D-6E8A-4147-A177-3AD203B41FA5}">
                      <a16:colId xmlns:a16="http://schemas.microsoft.com/office/drawing/2014/main" val="3154565732"/>
                    </a:ext>
                  </a:extLst>
                </a:gridCol>
                <a:gridCol w="366400">
                  <a:extLst>
                    <a:ext uri="{9D8B030D-6E8A-4147-A177-3AD203B41FA5}">
                      <a16:colId xmlns:a16="http://schemas.microsoft.com/office/drawing/2014/main" val="3937684435"/>
                    </a:ext>
                  </a:extLst>
                </a:gridCol>
                <a:gridCol w="538115">
                  <a:extLst>
                    <a:ext uri="{9D8B030D-6E8A-4147-A177-3AD203B41FA5}">
                      <a16:colId xmlns:a16="http://schemas.microsoft.com/office/drawing/2014/main" val="257932990"/>
                    </a:ext>
                  </a:extLst>
                </a:gridCol>
                <a:gridCol w="449899">
                  <a:extLst>
                    <a:ext uri="{9D8B030D-6E8A-4147-A177-3AD203B41FA5}">
                      <a16:colId xmlns:a16="http://schemas.microsoft.com/office/drawing/2014/main" val="2008643873"/>
                    </a:ext>
                  </a:extLst>
                </a:gridCol>
                <a:gridCol w="385748">
                  <a:extLst>
                    <a:ext uri="{9D8B030D-6E8A-4147-A177-3AD203B41FA5}">
                      <a16:colId xmlns:a16="http://schemas.microsoft.com/office/drawing/2014/main" val="3334766575"/>
                    </a:ext>
                  </a:extLst>
                </a:gridCol>
                <a:gridCol w="332509">
                  <a:extLst>
                    <a:ext uri="{9D8B030D-6E8A-4147-A177-3AD203B41FA5}">
                      <a16:colId xmlns:a16="http://schemas.microsoft.com/office/drawing/2014/main" val="1265944033"/>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tc>
                  <a:txBody>
                    <a:bodyPr/>
                    <a:lstStyle/>
                    <a:p>
                      <a:r>
                        <a:rPr lang="en-US" sz="1000" dirty="0"/>
                        <a:t>…</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tc>
                  <a:txBody>
                    <a:bodyPr/>
                    <a:lstStyle/>
                    <a:p>
                      <a:r>
                        <a:rPr lang="en-US" sz="1000" dirty="0"/>
                        <a:t>…</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tc>
                  <a:txBody>
                    <a:bodyPr/>
                    <a:lstStyle/>
                    <a:p>
                      <a:r>
                        <a:rPr lang="en-US" sz="1000" dirty="0"/>
                        <a:t>…</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tc>
                  <a:txBody>
                    <a:bodyPr/>
                    <a:lstStyle/>
                    <a:p>
                      <a:r>
                        <a:rPr lang="en-US" sz="1000" dirty="0"/>
                        <a:t>…</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cxnSp>
        <p:nvCxnSpPr>
          <p:cNvPr id="12" name="Straight Arrow Connector 11">
            <a:extLst>
              <a:ext uri="{FF2B5EF4-FFF2-40B4-BE49-F238E27FC236}">
                <a16:creationId xmlns:a16="http://schemas.microsoft.com/office/drawing/2014/main" id="{4CA4B700-1685-0DCC-7F9C-CB75E618A4BC}"/>
              </a:ext>
            </a:extLst>
          </p:cNvPr>
          <p:cNvCxnSpPr>
            <a:cxnSpLocks/>
          </p:cNvCxnSpPr>
          <p:nvPr/>
        </p:nvCxnSpPr>
        <p:spPr>
          <a:xfrm>
            <a:off x="4274865"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79962-F9B8-3AC0-9CB3-2ADE505D6B0C}"/>
              </a:ext>
            </a:extLst>
          </p:cNvPr>
          <p:cNvCxnSpPr>
            <a:cxnSpLocks/>
          </p:cNvCxnSpPr>
          <p:nvPr/>
        </p:nvCxnSpPr>
        <p:spPr>
          <a:xfrm>
            <a:off x="9790545" y="4268966"/>
            <a:ext cx="446166"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7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189777" y="221675"/>
            <a:ext cx="10131425" cy="886691"/>
          </a:xfrm>
        </p:spPr>
        <p:txBody>
          <a:bodyPr>
            <a:normAutofit fontScale="90000"/>
          </a:bodyPr>
          <a:lstStyle/>
          <a:p>
            <a:r>
              <a:rPr lang="en-US" dirty="0"/>
              <a:t>How people typically use large Language models:</a:t>
            </a:r>
          </a:p>
        </p:txBody>
      </p:sp>
      <p:pic>
        <p:nvPicPr>
          <p:cNvPr id="7" name="Picture 6" descr="A screenshot of a computer&#10;&#10;Description automatically generated">
            <a:extLst>
              <a:ext uri="{FF2B5EF4-FFF2-40B4-BE49-F238E27FC236}">
                <a16:creationId xmlns:a16="http://schemas.microsoft.com/office/drawing/2014/main" id="{1C8A8D42-77D3-960A-2946-52C3837A6BBB}"/>
              </a:ext>
            </a:extLst>
          </p:cNvPr>
          <p:cNvPicPr>
            <a:picLocks noChangeAspect="1"/>
          </p:cNvPicPr>
          <p:nvPr/>
        </p:nvPicPr>
        <p:blipFill>
          <a:blip r:embed="rId2"/>
          <a:stretch>
            <a:fillRect/>
          </a:stretch>
        </p:blipFill>
        <p:spPr>
          <a:xfrm>
            <a:off x="2425971" y="1551709"/>
            <a:ext cx="6136137" cy="4936834"/>
          </a:xfrm>
          <a:prstGeom prst="rect">
            <a:avLst/>
          </a:prstGeom>
        </p:spPr>
      </p:pic>
    </p:spTree>
    <p:extLst>
      <p:ext uri="{BB962C8B-B14F-4D97-AF65-F5344CB8AC3E}">
        <p14:creationId xmlns:p14="http://schemas.microsoft.com/office/powerpoint/2010/main" val="284675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429808" y="79842"/>
            <a:ext cx="11418891" cy="1456267"/>
          </a:xfrm>
        </p:spPr>
        <p:txBody>
          <a:bodyPr/>
          <a:lstStyle/>
          <a:p>
            <a:r>
              <a:rPr lang="en-US" dirty="0"/>
              <a:t>We can get the same LLM functionality for </a:t>
            </a:r>
            <a:r>
              <a:rPr lang="en-US" b="1" i="1" dirty="0"/>
              <a:t>our</a:t>
            </a:r>
            <a:r>
              <a:rPr lang="en-US" dirty="0"/>
              <a:t> software using </a:t>
            </a:r>
            <a:r>
              <a:rPr lang="en-US" dirty="0" err="1"/>
              <a:t>llm</a:t>
            </a:r>
            <a:r>
              <a:rPr lang="en-US" dirty="0"/>
              <a:t> APIs.   An example in python:</a:t>
            </a:r>
          </a:p>
        </p:txBody>
      </p:sp>
      <p:pic>
        <p:nvPicPr>
          <p:cNvPr id="5" name="Picture 4" descr="A screenshot of a computer code&#10;&#10;Description automatically generated">
            <a:extLst>
              <a:ext uri="{FF2B5EF4-FFF2-40B4-BE49-F238E27FC236}">
                <a16:creationId xmlns:a16="http://schemas.microsoft.com/office/drawing/2014/main" id="{5175D116-E36A-71AF-A321-445DD4E72F5A}"/>
              </a:ext>
            </a:extLst>
          </p:cNvPr>
          <p:cNvPicPr>
            <a:picLocks noChangeAspect="1"/>
          </p:cNvPicPr>
          <p:nvPr/>
        </p:nvPicPr>
        <p:blipFill>
          <a:blip r:embed="rId2"/>
          <a:stretch>
            <a:fillRect/>
          </a:stretch>
        </p:blipFill>
        <p:spPr>
          <a:xfrm>
            <a:off x="794424" y="1723636"/>
            <a:ext cx="7203033" cy="4859878"/>
          </a:xfrm>
          <a:prstGeom prst="rect">
            <a:avLst/>
          </a:prstGeom>
        </p:spPr>
      </p:pic>
      <p:sp>
        <p:nvSpPr>
          <p:cNvPr id="6" name="Content Placeholder 2">
            <a:extLst>
              <a:ext uri="{FF2B5EF4-FFF2-40B4-BE49-F238E27FC236}">
                <a16:creationId xmlns:a16="http://schemas.microsoft.com/office/drawing/2014/main" id="{889EB6CE-AEA8-CB09-0525-C6991754B143}"/>
              </a:ext>
            </a:extLst>
          </p:cNvPr>
          <p:cNvSpPr>
            <a:spLocks noGrp="1"/>
          </p:cNvSpPr>
          <p:nvPr>
            <p:ph idx="1"/>
          </p:nvPr>
        </p:nvSpPr>
        <p:spPr>
          <a:xfrm>
            <a:off x="8588262" y="2761671"/>
            <a:ext cx="3352801" cy="2290619"/>
          </a:xfrm>
        </p:spPr>
        <p:txBody>
          <a:bodyPr>
            <a:normAutofit fontScale="85000" lnSpcReduction="20000"/>
          </a:bodyPr>
          <a:lstStyle/>
          <a:p>
            <a:pPr marL="0" indent="0">
              <a:buNone/>
            </a:pPr>
            <a:r>
              <a:rPr lang="en-US" b="1" u="sng" dirty="0"/>
              <a:t>USE CASES</a:t>
            </a:r>
          </a:p>
          <a:p>
            <a:r>
              <a:rPr lang="en-US" dirty="0"/>
              <a:t>Chat Bots, Conversations, Help Desks</a:t>
            </a:r>
          </a:p>
          <a:p>
            <a:r>
              <a:rPr lang="en-US" dirty="0"/>
              <a:t>Summarization</a:t>
            </a:r>
          </a:p>
          <a:p>
            <a:r>
              <a:rPr lang="en-US" dirty="0"/>
              <a:t>Entity extraction</a:t>
            </a:r>
          </a:p>
          <a:p>
            <a:r>
              <a:rPr lang="en-US" dirty="0"/>
              <a:t>Batch Classification </a:t>
            </a:r>
          </a:p>
          <a:p>
            <a:r>
              <a:rPr lang="en-US" dirty="0"/>
              <a:t>Augmenting existing data</a:t>
            </a:r>
          </a:p>
          <a:p>
            <a:r>
              <a:rPr lang="en-US" dirty="0"/>
              <a:t>Basically anything you can imagine…</a:t>
            </a:r>
          </a:p>
          <a:p>
            <a:endParaRPr lang="en-US" dirty="0"/>
          </a:p>
        </p:txBody>
      </p:sp>
    </p:spTree>
    <p:extLst>
      <p:ext uri="{BB962C8B-B14F-4D97-AF65-F5344CB8AC3E}">
        <p14:creationId xmlns:p14="http://schemas.microsoft.com/office/powerpoint/2010/main" val="183096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D3DE-C13B-A44A-311C-BAB991EC9584}"/>
              </a:ext>
            </a:extLst>
          </p:cNvPr>
          <p:cNvSpPr>
            <a:spLocks noGrp="1"/>
          </p:cNvSpPr>
          <p:nvPr>
            <p:ph type="title"/>
          </p:nvPr>
        </p:nvSpPr>
        <p:spPr>
          <a:xfrm>
            <a:off x="345708" y="1"/>
            <a:ext cx="10131425" cy="922020"/>
          </a:xfrm>
        </p:spPr>
        <p:txBody>
          <a:bodyPr/>
          <a:lstStyle/>
          <a:p>
            <a:r>
              <a:rPr lang="en-US" dirty="0"/>
              <a:t>What You’ll Need FIRST: Access to an LLM API</a:t>
            </a:r>
          </a:p>
        </p:txBody>
      </p:sp>
      <p:pic>
        <p:nvPicPr>
          <p:cNvPr id="9" name="Picture 8" descr="A screenshot of a computer&#10;&#10;Description automatically generated">
            <a:extLst>
              <a:ext uri="{FF2B5EF4-FFF2-40B4-BE49-F238E27FC236}">
                <a16:creationId xmlns:a16="http://schemas.microsoft.com/office/drawing/2014/main" id="{2DF450F0-6684-EA6D-FD40-8F24BC143555}"/>
              </a:ext>
            </a:extLst>
          </p:cNvPr>
          <p:cNvPicPr>
            <a:picLocks noChangeAspect="1"/>
          </p:cNvPicPr>
          <p:nvPr/>
        </p:nvPicPr>
        <p:blipFill>
          <a:blip r:embed="rId2"/>
          <a:stretch>
            <a:fillRect/>
          </a:stretch>
        </p:blipFill>
        <p:spPr>
          <a:xfrm>
            <a:off x="262581" y="1476019"/>
            <a:ext cx="5833419" cy="2777704"/>
          </a:xfrm>
          <a:prstGeom prst="rect">
            <a:avLst/>
          </a:prstGeom>
        </p:spPr>
      </p:pic>
      <p:sp>
        <p:nvSpPr>
          <p:cNvPr id="10" name="TextBox 9">
            <a:extLst>
              <a:ext uri="{FF2B5EF4-FFF2-40B4-BE49-F238E27FC236}">
                <a16:creationId xmlns:a16="http://schemas.microsoft.com/office/drawing/2014/main" id="{C87CD0E9-F235-19C7-97C1-B607004F67FE}"/>
              </a:ext>
            </a:extLst>
          </p:cNvPr>
          <p:cNvSpPr txBox="1"/>
          <p:nvPr/>
        </p:nvSpPr>
        <p:spPr>
          <a:xfrm>
            <a:off x="262581" y="1106687"/>
            <a:ext cx="5061332" cy="369332"/>
          </a:xfrm>
          <a:prstGeom prst="rect">
            <a:avLst/>
          </a:prstGeom>
          <a:noFill/>
        </p:spPr>
        <p:txBody>
          <a:bodyPr wrap="square" rtlCol="0">
            <a:spAutoFit/>
          </a:bodyPr>
          <a:lstStyle/>
          <a:p>
            <a:r>
              <a:rPr lang="en-US" dirty="0"/>
              <a:t>Azure AI Machine Learning Studio Model Catalog</a:t>
            </a:r>
          </a:p>
        </p:txBody>
      </p:sp>
      <p:pic>
        <p:nvPicPr>
          <p:cNvPr id="14" name="Picture 13" descr="A screenshot of a computer&#10;&#10;Description automatically generated">
            <a:extLst>
              <a:ext uri="{FF2B5EF4-FFF2-40B4-BE49-F238E27FC236}">
                <a16:creationId xmlns:a16="http://schemas.microsoft.com/office/drawing/2014/main" id="{51E46C88-23B1-F057-20F5-827B61B3BA14}"/>
              </a:ext>
            </a:extLst>
          </p:cNvPr>
          <p:cNvPicPr>
            <a:picLocks noChangeAspect="1"/>
          </p:cNvPicPr>
          <p:nvPr/>
        </p:nvPicPr>
        <p:blipFill>
          <a:blip r:embed="rId3"/>
          <a:stretch>
            <a:fillRect/>
          </a:stretch>
        </p:blipFill>
        <p:spPr>
          <a:xfrm>
            <a:off x="6477695" y="3570661"/>
            <a:ext cx="5451724" cy="2867071"/>
          </a:xfrm>
          <a:prstGeom prst="rect">
            <a:avLst/>
          </a:prstGeom>
        </p:spPr>
      </p:pic>
      <p:sp>
        <p:nvSpPr>
          <p:cNvPr id="15" name="TextBox 14">
            <a:extLst>
              <a:ext uri="{FF2B5EF4-FFF2-40B4-BE49-F238E27FC236}">
                <a16:creationId xmlns:a16="http://schemas.microsoft.com/office/drawing/2014/main" id="{B52B03A9-7093-C339-7DC7-5B022B6BD77E}"/>
              </a:ext>
            </a:extLst>
          </p:cNvPr>
          <p:cNvSpPr txBox="1"/>
          <p:nvPr/>
        </p:nvSpPr>
        <p:spPr>
          <a:xfrm>
            <a:off x="6375997" y="3244334"/>
            <a:ext cx="5061332" cy="369332"/>
          </a:xfrm>
          <a:prstGeom prst="rect">
            <a:avLst/>
          </a:prstGeom>
          <a:noFill/>
        </p:spPr>
        <p:txBody>
          <a:bodyPr wrap="square" rtlCol="0">
            <a:spAutoFit/>
          </a:bodyPr>
          <a:lstStyle/>
          <a:p>
            <a:r>
              <a:rPr lang="en-US" dirty="0"/>
              <a:t>OpenAI Developer Platform</a:t>
            </a:r>
          </a:p>
        </p:txBody>
      </p:sp>
    </p:spTree>
    <p:extLst>
      <p:ext uri="{BB962C8B-B14F-4D97-AF65-F5344CB8AC3E}">
        <p14:creationId xmlns:p14="http://schemas.microsoft.com/office/powerpoint/2010/main" val="72404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71af3243-3dd4-4a8d-8c0d-dd76da1f02a5"/>
    <ds:schemaRef ds:uri="http://schemas.microsoft.com/office/infopath/2007/PartnerControls"/>
    <ds:schemaRef ds:uri="http://purl.org/dc/term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1034</Words>
  <Application>Microsoft Office PowerPoint</Application>
  <PresentationFormat>Widescreen</PresentationFormat>
  <Paragraphs>141</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Understanding and USING LARGE LANGUAGE MODEL APIs with PYTHON  john shipway December 5, 2024 </vt:lpstr>
      <vt:lpstr>Introduction – A bit about me</vt:lpstr>
      <vt:lpstr>What is model?</vt:lpstr>
      <vt:lpstr>What is a statistical model?</vt:lpstr>
      <vt:lpstr>What is a LARGE LANGUAGE model (LLM)?</vt:lpstr>
      <vt:lpstr>Large Language models are really working with numbers</vt:lpstr>
      <vt:lpstr>How people typically use large Language models:</vt:lpstr>
      <vt:lpstr>We can get the same LLM functionality for our software using llm APIs.   An example in python:</vt:lpstr>
      <vt:lpstr>What You’ll Need FIRST: Access to an LLM API</vt:lpstr>
      <vt:lpstr>Now, We’re READY To CODE  </vt:lpstr>
      <vt:lpstr>LLM API Initialization  </vt:lpstr>
      <vt:lpstr>cREATING THE LLM PROMPT  </vt:lpstr>
      <vt:lpstr>Calling the LLM API and EXTRACTING RESULTS </vt:lpstr>
      <vt:lpstr>We can now call the Function in a loop and compete our task</vt:lpstr>
      <vt:lpstr>Resources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2020-09-28T18:04:21Z</dcterms:created>
  <dcterms:modified xsi:type="dcterms:W3CDTF">2024-12-04T23:36:20Z</dcterms:modified>
</cp:coreProperties>
</file>