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Roboto" charset="1" panose="02000000000000000000"/>
      <p:regular r:id="rId24"/>
    </p:embeddedFont>
    <p:embeddedFont>
      <p:font typeface="Roboto Bold" charset="1" panose="02000000000000000000"/>
      <p:regular r:id="rId25"/>
    </p:embeddedFont>
    <p:embeddedFont>
      <p:font typeface="Canva Sans Bold" charset="1" panose="020B0803030501040103"/>
      <p:regular r:id="rId26"/>
    </p:embeddedFont>
    <p:embeddedFont>
      <p:font typeface="Roboto Italics" charset="1" panose="02000000000000000000"/>
      <p:regular r:id="rId27"/>
    </p:embeddedFont>
    <p:embeddedFont>
      <p:font typeface="Canva Sans" charset="1" panose="020B0503030501040103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31293" y="555660"/>
            <a:ext cx="14625413" cy="1689303"/>
            <a:chOff x="0" y="0"/>
            <a:chExt cx="19500551" cy="225240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52400"/>
              <a:ext cx="19500551" cy="16865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606"/>
                </a:lnSpc>
                <a:spcBef>
                  <a:spcPct val="0"/>
                </a:spcBef>
              </a:pPr>
              <a:r>
                <a:rPr lang="en-US" sz="7576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STACK-BASED ISA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642764"/>
              <a:ext cx="19500551" cy="6096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0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57994" y="3971276"/>
            <a:ext cx="4456807" cy="79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61"/>
              </a:lnSpc>
              <a:spcBef>
                <a:spcPct val="0"/>
              </a:spcBef>
            </a:pPr>
            <a:r>
              <a:rPr lang="en-US" b="true" sz="4615">
                <a:solidFill>
                  <a:srgbClr val="111111"/>
                </a:solidFill>
                <a:latin typeface="Roboto Bold"/>
                <a:ea typeface="Roboto Bold"/>
                <a:cs typeface="Roboto Bold"/>
                <a:sym typeface="Roboto Bold"/>
              </a:rPr>
              <a:t>Team Members: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975860"/>
            <a:ext cx="7266000" cy="3734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16549" indent="-458275" lvl="1">
              <a:lnSpc>
                <a:spcPts val="5943"/>
              </a:lnSpc>
              <a:buAutoNum type="arabicPeriod" startAt="1"/>
            </a:pPr>
            <a:r>
              <a:rPr lang="en-US" sz="4245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Jai Bhadu</a:t>
            </a:r>
          </a:p>
          <a:p>
            <a:pPr algn="l" marL="916549" indent="-458275" lvl="1">
              <a:lnSpc>
                <a:spcPts val="5943"/>
              </a:lnSpc>
              <a:buAutoNum type="arabicPeriod" startAt="1"/>
            </a:pPr>
            <a:r>
              <a:rPr lang="en-US" sz="4245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Nitin Raj</a:t>
            </a:r>
          </a:p>
          <a:p>
            <a:pPr algn="l" marL="916549" indent="-458275" lvl="1">
              <a:lnSpc>
                <a:spcPts val="5943"/>
              </a:lnSpc>
              <a:buAutoNum type="arabicPeriod" startAt="1"/>
            </a:pPr>
            <a:r>
              <a:rPr lang="en-US" sz="4245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Madhav Deorah</a:t>
            </a:r>
          </a:p>
          <a:p>
            <a:pPr algn="l" marL="916549" indent="-458275" lvl="1">
              <a:lnSpc>
                <a:spcPts val="5943"/>
              </a:lnSpc>
              <a:buAutoNum type="arabicPeriod" startAt="1"/>
            </a:pPr>
            <a:r>
              <a:rPr lang="en-US" sz="4245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Hemani Konkati</a:t>
            </a:r>
          </a:p>
          <a:p>
            <a:pPr algn="l" marL="916549" indent="-458275" lvl="1">
              <a:lnSpc>
                <a:spcPts val="5943"/>
              </a:lnSpc>
              <a:spcBef>
                <a:spcPct val="0"/>
              </a:spcBef>
              <a:buAutoNum type="arabicPeriod" startAt="1"/>
            </a:pPr>
            <a:r>
              <a:rPr lang="en-US" sz="4245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Samrat Middha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78002" y="1883647"/>
            <a:ext cx="10731996" cy="646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CSC-201: Computer Architecture and Organization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22340" y="3020807"/>
            <a:ext cx="1204332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 u="sng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End Term Project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76601" y="904875"/>
            <a:ext cx="10534799" cy="1005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  <a:spcBef>
                <a:spcPct val="0"/>
              </a:spcBef>
            </a:pPr>
            <a:r>
              <a:rPr lang="en-US" b="true" sz="57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LIMITS OF A STACK BASED ISA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51955" y="3501941"/>
            <a:ext cx="15584091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HOW TO USE </a:t>
            </a:r>
            <a:r>
              <a:rPr lang="en-US" b="true" sz="4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LOOPS 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51955" y="4414249"/>
            <a:ext cx="10725505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HOW TO USE </a:t>
            </a:r>
            <a:r>
              <a:rPr lang="en-US" b="true" sz="4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RECURSION?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51955" y="5326556"/>
            <a:ext cx="15133677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HOW TO WRITE </a:t>
            </a:r>
            <a:r>
              <a:rPr lang="en-US" b="true" sz="4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COMPLEX APPLICATIONS?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20841" y="593602"/>
            <a:ext cx="5533689" cy="8664698"/>
          </a:xfrm>
          <a:custGeom>
            <a:avLst/>
            <a:gdLst/>
            <a:ahLst/>
            <a:cxnLst/>
            <a:rect r="r" b="b" t="t" l="l"/>
            <a:pathLst>
              <a:path h="8664698" w="5533689">
                <a:moveTo>
                  <a:pt x="0" y="0"/>
                </a:moveTo>
                <a:lnTo>
                  <a:pt x="5533688" y="0"/>
                </a:lnTo>
                <a:lnTo>
                  <a:pt x="5533688" y="8664698"/>
                </a:lnTo>
                <a:lnTo>
                  <a:pt x="0" y="86646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046" t="-10886" r="-17520" b="-105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1144" y="3909089"/>
            <a:ext cx="6905138" cy="4221546"/>
          </a:xfrm>
          <a:custGeom>
            <a:avLst/>
            <a:gdLst/>
            <a:ahLst/>
            <a:cxnLst/>
            <a:rect r="r" b="b" t="t" l="l"/>
            <a:pathLst>
              <a:path h="4221546" w="6905138">
                <a:moveTo>
                  <a:pt x="0" y="0"/>
                </a:moveTo>
                <a:lnTo>
                  <a:pt x="6905138" y="0"/>
                </a:lnTo>
                <a:lnTo>
                  <a:pt x="6905138" y="4221546"/>
                </a:lnTo>
                <a:lnTo>
                  <a:pt x="0" y="42215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688" t="-19869" r="-11459" b="-1911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71981" y="574260"/>
            <a:ext cx="7703463" cy="2254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FACTORIAL USING RECURSION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8422616" y="4798888"/>
            <a:ext cx="2146318" cy="963892"/>
          </a:xfrm>
          <a:custGeom>
            <a:avLst/>
            <a:gdLst/>
            <a:ahLst/>
            <a:cxnLst/>
            <a:rect r="r" b="b" t="t" l="l"/>
            <a:pathLst>
              <a:path h="963892" w="2146318">
                <a:moveTo>
                  <a:pt x="0" y="0"/>
                </a:moveTo>
                <a:lnTo>
                  <a:pt x="2146318" y="0"/>
                </a:lnTo>
                <a:lnTo>
                  <a:pt x="2146318" y="963891"/>
                </a:lnTo>
                <a:lnTo>
                  <a:pt x="0" y="9638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56226" y="866775"/>
            <a:ext cx="9368284" cy="1467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0"/>
              </a:lnSpc>
            </a:pPr>
            <a:r>
              <a:rPr lang="en-US" sz="8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DISADVANTAGES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928084"/>
            <a:ext cx="13422248" cy="5438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79491" indent="-539745" lvl="1">
              <a:lnSpc>
                <a:spcPts val="11099"/>
              </a:lnSpc>
              <a:buFont typeface="Arial"/>
              <a:buChar char="•"/>
            </a:pPr>
            <a:r>
              <a:rPr lang="en-US" b="true" sz="49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Difficult to implement</a:t>
            </a:r>
            <a:r>
              <a:rPr lang="en-US" sz="4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even simple loops and recursive functions</a:t>
            </a:r>
          </a:p>
          <a:p>
            <a:pPr algn="just" marL="1079491" indent="-539745" lvl="1">
              <a:lnSpc>
                <a:spcPts val="11099"/>
              </a:lnSpc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Implementations are very </a:t>
            </a:r>
            <a:r>
              <a:rPr lang="en-US" b="true" sz="49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inefficient</a:t>
            </a:r>
          </a:p>
          <a:p>
            <a:pPr algn="just" marL="1079491" indent="-539745" lvl="1">
              <a:lnSpc>
                <a:spcPts val="11099"/>
              </a:lnSpc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You Lose </a:t>
            </a:r>
            <a:r>
              <a:rPr lang="en-US" b="true" sz="49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Readability and Efficiency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1803" y="3392686"/>
            <a:ext cx="5282590" cy="4451204"/>
            <a:chOff x="0" y="0"/>
            <a:chExt cx="1391299" cy="11723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299" cy="1172334"/>
            </a:xfrm>
            <a:custGeom>
              <a:avLst/>
              <a:gdLst/>
              <a:ahLst/>
              <a:cxnLst/>
              <a:rect r="r" b="b" t="t" l="l"/>
              <a:pathLst>
                <a:path h="1172334" w="1391299">
                  <a:moveTo>
                    <a:pt x="74743" y="0"/>
                  </a:moveTo>
                  <a:lnTo>
                    <a:pt x="1316556" y="0"/>
                  </a:lnTo>
                  <a:cubicBezTo>
                    <a:pt x="1357836" y="0"/>
                    <a:pt x="1391299" y="33464"/>
                    <a:pt x="1391299" y="74743"/>
                  </a:cubicBezTo>
                  <a:lnTo>
                    <a:pt x="1391299" y="1097590"/>
                  </a:lnTo>
                  <a:cubicBezTo>
                    <a:pt x="1391299" y="1117414"/>
                    <a:pt x="1383425" y="1136425"/>
                    <a:pt x="1369408" y="1150442"/>
                  </a:cubicBezTo>
                  <a:cubicBezTo>
                    <a:pt x="1355391" y="1164459"/>
                    <a:pt x="1336379" y="1172334"/>
                    <a:pt x="1316556" y="1172334"/>
                  </a:cubicBezTo>
                  <a:lnTo>
                    <a:pt x="74743" y="1172334"/>
                  </a:lnTo>
                  <a:cubicBezTo>
                    <a:pt x="33464" y="1172334"/>
                    <a:pt x="0" y="1138870"/>
                    <a:pt x="0" y="1097590"/>
                  </a:cubicBezTo>
                  <a:lnTo>
                    <a:pt x="0" y="74743"/>
                  </a:lnTo>
                  <a:cubicBezTo>
                    <a:pt x="0" y="33464"/>
                    <a:pt x="33464" y="0"/>
                    <a:pt x="74743" y="0"/>
                  </a:cubicBezTo>
                  <a:close/>
                </a:path>
              </a:pathLst>
            </a:custGeom>
            <a:solidFill>
              <a:srgbClr val="FAFAFA"/>
            </a:solidFill>
            <a:ln w="57150" cap="rnd">
              <a:gradFill>
                <a:gsLst>
                  <a:gs pos="0">
                    <a:srgbClr val="8C52FF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391299" cy="12294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644893" y="524830"/>
            <a:ext cx="4439538" cy="8977814"/>
          </a:xfrm>
          <a:custGeom>
            <a:avLst/>
            <a:gdLst/>
            <a:ahLst/>
            <a:cxnLst/>
            <a:rect r="r" b="b" t="t" l="l"/>
            <a:pathLst>
              <a:path h="8977814" w="4439538">
                <a:moveTo>
                  <a:pt x="0" y="0"/>
                </a:moveTo>
                <a:lnTo>
                  <a:pt x="4439539" y="0"/>
                </a:lnTo>
                <a:lnTo>
                  <a:pt x="4439539" y="8977814"/>
                </a:lnTo>
                <a:lnTo>
                  <a:pt x="0" y="89778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347" t="-8487" r="-17756" b="-907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28213" y="555272"/>
            <a:ext cx="6437675" cy="2095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ONE SOLUTION: </a:t>
            </a:r>
          </a:p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Variables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29890" y="3940145"/>
            <a:ext cx="367650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5E17E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VARIABLES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75052" y="4895850"/>
            <a:ext cx="2776091" cy="2362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38" indent="-356219" lvl="1">
              <a:lnSpc>
                <a:spcPts val="6434"/>
              </a:lnSpc>
              <a:buAutoNum type="arabicPeriod" startAt="1"/>
            </a:pPr>
            <a:r>
              <a:rPr lang="en-US" sz="32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Var &lt;var&gt;</a:t>
            </a:r>
          </a:p>
          <a:p>
            <a:pPr algn="l" marL="712438" indent="-356219" lvl="1">
              <a:lnSpc>
                <a:spcPts val="6434"/>
              </a:lnSpc>
              <a:buAutoNum type="arabicPeriod" startAt="1"/>
            </a:pPr>
            <a:r>
              <a:rPr lang="en-US" sz="32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store &lt;var&gt;</a:t>
            </a:r>
          </a:p>
          <a:p>
            <a:pPr algn="l" marL="712438" indent="-356219" lvl="1">
              <a:lnSpc>
                <a:spcPts val="6434"/>
              </a:lnSpc>
              <a:buAutoNum type="arabicPeriod" startAt="1"/>
            </a:pPr>
            <a:r>
              <a:rPr lang="en-US" sz="32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load &lt;var&gt;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252168" y="4531791"/>
            <a:ext cx="2146318" cy="963892"/>
          </a:xfrm>
          <a:custGeom>
            <a:avLst/>
            <a:gdLst/>
            <a:ahLst/>
            <a:cxnLst/>
            <a:rect r="r" b="b" t="t" l="l"/>
            <a:pathLst>
              <a:path h="963892" w="2146318">
                <a:moveTo>
                  <a:pt x="0" y="0"/>
                </a:moveTo>
                <a:lnTo>
                  <a:pt x="2146318" y="0"/>
                </a:lnTo>
                <a:lnTo>
                  <a:pt x="2146318" y="963892"/>
                </a:lnTo>
                <a:lnTo>
                  <a:pt x="0" y="963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360307"/>
            <a:ext cx="15961538" cy="4184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49954" indent="-474977" lvl="1">
              <a:lnSpc>
                <a:spcPts val="8403"/>
              </a:lnSpc>
              <a:buFont typeface="Arial"/>
              <a:buChar char="•"/>
            </a:pPr>
            <a:r>
              <a:rPr lang="en-US" sz="4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Variables need to be </a:t>
            </a:r>
            <a:r>
              <a:rPr lang="en-US" b="true" sz="43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accessed from memory every time.</a:t>
            </a:r>
          </a:p>
          <a:p>
            <a:pPr algn="just" marL="949954" indent="-474977" lvl="1">
              <a:lnSpc>
                <a:spcPts val="8403"/>
              </a:lnSpc>
              <a:buFont typeface="Arial"/>
              <a:buChar char="•"/>
            </a:pPr>
            <a:r>
              <a:rPr lang="en-US" sz="4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Still doesn’t address the issue of </a:t>
            </a:r>
            <a:r>
              <a:rPr lang="en-US" b="true" sz="43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efficiency.</a:t>
            </a:r>
          </a:p>
          <a:p>
            <a:pPr algn="just" marL="949954" indent="-474977" lvl="1">
              <a:lnSpc>
                <a:spcPts val="8403"/>
              </a:lnSpc>
              <a:buFont typeface="Arial"/>
              <a:buChar char="•"/>
            </a:pPr>
            <a:r>
              <a:rPr lang="en-US" sz="4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 of Variables requires either </a:t>
            </a:r>
            <a:r>
              <a:rPr lang="en-US" b="true" sz="43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complex pattern of dup , push , pop</a:t>
            </a:r>
            <a:r>
              <a:rPr lang="en-US" sz="4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or explicit store/load instruction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3581" y="2638963"/>
            <a:ext cx="4992735" cy="5009074"/>
          </a:xfrm>
          <a:custGeom>
            <a:avLst/>
            <a:gdLst/>
            <a:ahLst/>
            <a:cxnLst/>
            <a:rect r="r" b="b" t="t" l="l"/>
            <a:pathLst>
              <a:path h="5009074" w="4992735">
                <a:moveTo>
                  <a:pt x="0" y="0"/>
                </a:moveTo>
                <a:lnTo>
                  <a:pt x="4992735" y="0"/>
                </a:lnTo>
                <a:lnTo>
                  <a:pt x="4992735" y="5009074"/>
                </a:lnTo>
                <a:lnTo>
                  <a:pt x="0" y="5009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313" t="-13269" r="-12679" b="-126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07440" y="700828"/>
            <a:ext cx="5065134" cy="8885343"/>
          </a:xfrm>
          <a:custGeom>
            <a:avLst/>
            <a:gdLst/>
            <a:ahLst/>
            <a:cxnLst/>
            <a:rect r="r" b="b" t="t" l="l"/>
            <a:pathLst>
              <a:path h="8885343" w="5065134">
                <a:moveTo>
                  <a:pt x="0" y="0"/>
                </a:moveTo>
                <a:lnTo>
                  <a:pt x="5065134" y="0"/>
                </a:lnTo>
                <a:lnTo>
                  <a:pt x="5065134" y="8885344"/>
                </a:lnTo>
                <a:lnTo>
                  <a:pt x="0" y="88853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057" t="-8858" r="-16057" b="-974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7919" y="933450"/>
            <a:ext cx="706531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 PROGRAMS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138415" y="4482362"/>
            <a:ext cx="2218083" cy="996121"/>
          </a:xfrm>
          <a:custGeom>
            <a:avLst/>
            <a:gdLst/>
            <a:ahLst/>
            <a:cxnLst/>
            <a:rect r="r" b="b" t="t" l="l"/>
            <a:pathLst>
              <a:path h="996121" w="2218083">
                <a:moveTo>
                  <a:pt x="0" y="0"/>
                </a:moveTo>
                <a:lnTo>
                  <a:pt x="2218083" y="0"/>
                </a:lnTo>
                <a:lnTo>
                  <a:pt x="2218083" y="996121"/>
                </a:lnTo>
                <a:lnTo>
                  <a:pt x="0" y="9961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054756"/>
            <a:ext cx="7358902" cy="5017013"/>
          </a:xfrm>
          <a:custGeom>
            <a:avLst/>
            <a:gdLst/>
            <a:ahLst/>
            <a:cxnLst/>
            <a:rect r="r" b="b" t="t" l="l"/>
            <a:pathLst>
              <a:path h="5017013" w="7358902">
                <a:moveTo>
                  <a:pt x="0" y="0"/>
                </a:moveTo>
                <a:lnTo>
                  <a:pt x="7358902" y="0"/>
                </a:lnTo>
                <a:lnTo>
                  <a:pt x="7358902" y="5017014"/>
                </a:lnTo>
                <a:lnTo>
                  <a:pt x="0" y="50170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387" t="-11671" r="-7957" b="-1545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96322" y="1028700"/>
            <a:ext cx="5762978" cy="8414503"/>
          </a:xfrm>
          <a:custGeom>
            <a:avLst/>
            <a:gdLst/>
            <a:ahLst/>
            <a:cxnLst/>
            <a:rect r="r" b="b" t="t" l="l"/>
            <a:pathLst>
              <a:path h="8414503" w="5762978">
                <a:moveTo>
                  <a:pt x="0" y="0"/>
                </a:moveTo>
                <a:lnTo>
                  <a:pt x="5762978" y="0"/>
                </a:lnTo>
                <a:lnTo>
                  <a:pt x="5762978" y="8414503"/>
                </a:lnTo>
                <a:lnTo>
                  <a:pt x="0" y="84145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598" t="-8491" r="-11999" b="-821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43968"/>
            <a:ext cx="706531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 PROGRAMS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8832921" y="4645440"/>
            <a:ext cx="2218083" cy="996121"/>
          </a:xfrm>
          <a:custGeom>
            <a:avLst/>
            <a:gdLst/>
            <a:ahLst/>
            <a:cxnLst/>
            <a:rect r="r" b="b" t="t" l="l"/>
            <a:pathLst>
              <a:path h="996121" w="2218083">
                <a:moveTo>
                  <a:pt x="0" y="0"/>
                </a:moveTo>
                <a:lnTo>
                  <a:pt x="2218082" y="0"/>
                </a:lnTo>
                <a:lnTo>
                  <a:pt x="2218082" y="996120"/>
                </a:lnTo>
                <a:lnTo>
                  <a:pt x="0" y="9961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63424" y="332111"/>
            <a:ext cx="7296448" cy="125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VISUALISATION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80966" y="2182978"/>
            <a:ext cx="12270050" cy="6696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44" indent="-485772" lvl="1">
              <a:lnSpc>
                <a:spcPts val="8999"/>
              </a:lnSpc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View of </a:t>
            </a:r>
            <a:r>
              <a:rPr lang="en-US" b="true" sz="4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Memory</a:t>
            </a:r>
            <a:r>
              <a:rPr lang="en-US" sz="4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, </a:t>
            </a:r>
            <a:r>
              <a:rPr lang="en-US" b="true" sz="4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Data Stack</a:t>
            </a:r>
            <a:r>
              <a:rPr lang="en-US" sz="4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, </a:t>
            </a:r>
            <a:r>
              <a:rPr lang="en-US" b="true" sz="4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Return Stack</a:t>
            </a:r>
            <a:r>
              <a:rPr lang="en-US" sz="4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b="true" sz="4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PC</a:t>
            </a:r>
            <a:r>
              <a:rPr lang="en-US" sz="4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after each instruction</a:t>
            </a:r>
          </a:p>
          <a:p>
            <a:pPr algn="just" marL="971544" indent="-485772" lvl="1">
              <a:lnSpc>
                <a:spcPts val="8999"/>
              </a:lnSpc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View </a:t>
            </a:r>
            <a:r>
              <a:rPr lang="en-US" b="true" sz="4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Execution</a:t>
            </a:r>
            <a:r>
              <a:rPr lang="en-US" sz="4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go back or go forward </a:t>
            </a:r>
            <a:r>
              <a:rPr lang="en-US" b="true" sz="4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at each step </a:t>
            </a:r>
          </a:p>
          <a:p>
            <a:pPr algn="just" marL="971544" indent="-485772" lvl="1">
              <a:lnSpc>
                <a:spcPts val="8999"/>
              </a:lnSpc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Implemented in</a:t>
            </a:r>
            <a:r>
              <a:rPr lang="en-US" b="true" sz="4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SDL2</a:t>
            </a:r>
          </a:p>
          <a:p>
            <a:pPr algn="just" marL="971544" indent="-485772" lvl="1">
              <a:lnSpc>
                <a:spcPts val="8999"/>
              </a:lnSpc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Useful for </a:t>
            </a:r>
            <a:r>
              <a:rPr lang="en-US" b="true" sz="4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visualising </a:t>
            </a:r>
            <a:r>
              <a:rPr lang="en-US" sz="4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US" b="true" sz="4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debugging</a:t>
            </a:r>
            <a:r>
              <a:rPr lang="en-US" sz="4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50885" y="180052"/>
            <a:ext cx="11586230" cy="9926895"/>
          </a:xfrm>
          <a:custGeom>
            <a:avLst/>
            <a:gdLst/>
            <a:ahLst/>
            <a:cxnLst/>
            <a:rect r="r" b="b" t="t" l="l"/>
            <a:pathLst>
              <a:path h="9926895" w="11586230">
                <a:moveTo>
                  <a:pt x="0" y="0"/>
                </a:moveTo>
                <a:lnTo>
                  <a:pt x="11586230" y="0"/>
                </a:lnTo>
                <a:lnTo>
                  <a:pt x="11586230" y="9926896"/>
                </a:lnTo>
                <a:lnTo>
                  <a:pt x="0" y="99268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56993" y="3957955"/>
            <a:ext cx="14374013" cy="223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WHAT IS A STACK BASED INSTRUCTION SET?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59193" y="2559051"/>
            <a:ext cx="9399213" cy="6900027"/>
          </a:xfrm>
          <a:custGeom>
            <a:avLst/>
            <a:gdLst/>
            <a:ahLst/>
            <a:cxnLst/>
            <a:rect r="r" b="b" t="t" l="l"/>
            <a:pathLst>
              <a:path h="6900027" w="9399213">
                <a:moveTo>
                  <a:pt x="0" y="0"/>
                </a:moveTo>
                <a:lnTo>
                  <a:pt x="9399214" y="0"/>
                </a:lnTo>
                <a:lnTo>
                  <a:pt x="9399214" y="6900028"/>
                </a:lnTo>
                <a:lnTo>
                  <a:pt x="0" y="6900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91" r="-2528" b="-19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6777" y="409892"/>
            <a:ext cx="16754447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LIFO </a:t>
            </a:r>
            <a:r>
              <a:rPr lang="en-US" b="true" sz="63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STACK </a:t>
            </a:r>
            <a:r>
              <a:rPr lang="en-US" sz="6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COMPUTATION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73326"/>
            <a:ext cx="5940532" cy="4436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based ISAs use Last in First out stack for computation , where </a:t>
            </a:r>
            <a:r>
              <a:rPr lang="en-US" b="true" sz="42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operands</a:t>
            </a:r>
            <a:r>
              <a:rPr lang="en-US" sz="4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are defined as elements on </a:t>
            </a:r>
            <a:r>
              <a:rPr lang="en-US" b="true" sz="42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top of the stack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6023" y="697230"/>
            <a:ext cx="14737849" cy="223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HOW IS STACK BASED ISA DIFFERENT FROM CONVENTIONAL ISA?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2009" y="3447031"/>
            <a:ext cx="5957183" cy="2830963"/>
            <a:chOff x="0" y="0"/>
            <a:chExt cx="7942911" cy="377461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3239947"/>
              <a:ext cx="7942911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Operands are taken from TOS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548350"/>
              <a:ext cx="7942911" cy="14664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11111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NO</a:t>
              </a:r>
              <a:r>
                <a:rPr lang="en-US" sz="3200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 EXPLICIT</a:t>
              </a:r>
              <a:r>
                <a:rPr lang="en-US" b="true" sz="3200">
                  <a:solidFill>
                    <a:srgbClr val="11111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</a:t>
              </a:r>
              <a:r>
                <a:rPr lang="en-US" sz="3200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OPERANT </a:t>
              </a:r>
              <a:r>
                <a:rPr lang="en-US" b="true" sz="3200">
                  <a:solidFill>
                    <a:srgbClr val="11111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REGISTERS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104775"/>
              <a:ext cx="7942911" cy="10725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719"/>
                </a:lnSpc>
                <a:spcBef>
                  <a:spcPct val="0"/>
                </a:spcBef>
              </a:pPr>
              <a:r>
                <a:rPr lang="en-US" sz="4800" u="none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123380" y="3447031"/>
            <a:ext cx="5950492" cy="2268988"/>
            <a:chOff x="0" y="0"/>
            <a:chExt cx="7933989" cy="302531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2490647"/>
              <a:ext cx="7933989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Can be less efficient in some areas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548350"/>
              <a:ext cx="7933989" cy="717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11111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SIMPLER</a:t>
              </a:r>
              <a:r>
                <a:rPr lang="en-US" sz="3200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 TO IMPLEMENT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104775"/>
              <a:ext cx="7933989" cy="10725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719"/>
                </a:lnSpc>
                <a:spcBef>
                  <a:spcPct val="0"/>
                </a:spcBef>
              </a:pPr>
              <a:r>
                <a:rPr lang="en-US" sz="4800" u="none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6989312"/>
            <a:ext cx="5950492" cy="2268988"/>
            <a:chOff x="0" y="0"/>
            <a:chExt cx="7933989" cy="3025317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2490647"/>
              <a:ext cx="7933989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implicit operands insure small size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548350"/>
              <a:ext cx="7933989" cy="717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11111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SMALLER</a:t>
              </a:r>
              <a:r>
                <a:rPr lang="en-US" sz="3200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 PROGRAM SIZE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104775"/>
              <a:ext cx="7933989" cy="10725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719"/>
                </a:lnSpc>
                <a:spcBef>
                  <a:spcPct val="0"/>
                </a:spcBef>
              </a:pPr>
              <a:r>
                <a:rPr lang="en-US" sz="4800" u="none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123380" y="6890252"/>
            <a:ext cx="5950492" cy="2688088"/>
            <a:chOff x="0" y="0"/>
            <a:chExt cx="7933989" cy="3584117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2490647"/>
              <a:ext cx="7933989" cy="1093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Easy to implement on a wide variety of hardware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548350"/>
              <a:ext cx="7933989" cy="717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11111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VERSATILE</a:t>
              </a:r>
              <a:r>
                <a:rPr lang="en-US" sz="3200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 FOR HARDWARE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104775"/>
              <a:ext cx="7933989" cy="10725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719"/>
                </a:lnSpc>
                <a:spcBef>
                  <a:spcPct val="0"/>
                </a:spcBef>
              </a:pPr>
              <a:r>
                <a:rPr lang="en-US" sz="4800" u="none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80096" y="1928624"/>
            <a:ext cx="4692803" cy="5994369"/>
          </a:xfrm>
          <a:custGeom>
            <a:avLst/>
            <a:gdLst/>
            <a:ahLst/>
            <a:cxnLst/>
            <a:rect r="r" b="b" t="t" l="l"/>
            <a:pathLst>
              <a:path h="5994369" w="4692803">
                <a:moveTo>
                  <a:pt x="0" y="0"/>
                </a:moveTo>
                <a:lnTo>
                  <a:pt x="4692803" y="0"/>
                </a:lnTo>
                <a:lnTo>
                  <a:pt x="4692803" y="5994368"/>
                </a:lnTo>
                <a:lnTo>
                  <a:pt x="0" y="59943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370" t="-20393" r="-24235" b="-1871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4355" y="2035304"/>
            <a:ext cx="5503942" cy="5781009"/>
          </a:xfrm>
          <a:custGeom>
            <a:avLst/>
            <a:gdLst/>
            <a:ahLst/>
            <a:cxnLst/>
            <a:rect r="r" b="b" t="t" l="l"/>
            <a:pathLst>
              <a:path h="5781009" w="5503942">
                <a:moveTo>
                  <a:pt x="0" y="0"/>
                </a:moveTo>
                <a:lnTo>
                  <a:pt x="5503941" y="0"/>
                </a:lnTo>
                <a:lnTo>
                  <a:pt x="5503941" y="5781008"/>
                </a:lnTo>
                <a:lnTo>
                  <a:pt x="0" y="57810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059" t="-20801" r="-43756" b="-2007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273732" y="3611917"/>
            <a:ext cx="3410407" cy="1531583"/>
          </a:xfrm>
          <a:custGeom>
            <a:avLst/>
            <a:gdLst/>
            <a:ahLst/>
            <a:cxnLst/>
            <a:rect r="r" b="b" t="t" l="l"/>
            <a:pathLst>
              <a:path h="1531583" w="3410407">
                <a:moveTo>
                  <a:pt x="0" y="0"/>
                </a:moveTo>
                <a:lnTo>
                  <a:pt x="3410408" y="0"/>
                </a:lnTo>
                <a:lnTo>
                  <a:pt x="3410408" y="1531583"/>
                </a:lnTo>
                <a:lnTo>
                  <a:pt x="0" y="15315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61652" y="537527"/>
            <a:ext cx="113759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REGISTER ISA VS STACK BASED ISA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74682" y="8575993"/>
            <a:ext cx="11420475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SIMPLER</a:t>
            </a:r>
            <a:r>
              <a:rPr lang="en-US" sz="40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MORE </a:t>
            </a:r>
            <a:r>
              <a:rPr lang="en-US" b="true" sz="40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COMPACT</a:t>
            </a:r>
            <a:r>
              <a:rPr lang="en-US" sz="40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INSTRUCTIONS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95350"/>
            <a:ext cx="12071186" cy="677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 i="true" u="none">
                <a:solidFill>
                  <a:srgbClr val="111111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"Although virtually every processor today uses a loadstore register architecture, stack architectures attract attention again due to the success of Java.."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8224505"/>
            <a:ext cx="7147834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MARTIN SCHOEBERL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587182"/>
            <a:ext cx="7139940" cy="563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111111"/>
                </a:solidFill>
                <a:latin typeface="Roboto Bold"/>
                <a:ea typeface="Roboto Bold"/>
                <a:cs typeface="Roboto Bold"/>
                <a:sym typeface="Roboto Bold"/>
              </a:rPr>
              <a:t>OUR APPROACH</a:t>
            </a:r>
            <a:r>
              <a:rPr lang="en-US" sz="6399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TO A STACK BASED INSTRUCTION SET ARCHITECTURE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957720" y="1578096"/>
            <a:ext cx="6636292" cy="6904400"/>
            <a:chOff x="0" y="0"/>
            <a:chExt cx="8848389" cy="920586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059560"/>
              <a:ext cx="8848389" cy="1652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11111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Custom ISA</a:t>
              </a:r>
              <a:r>
                <a:rPr lang="en-US" sz="2400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 with a variety of instructions including branch instructions implemented in </a:t>
              </a:r>
              <a:r>
                <a:rPr lang="en-US" b="true" sz="2400">
                  <a:solidFill>
                    <a:srgbClr val="11111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C++.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76200"/>
              <a:ext cx="8848389" cy="717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 u="none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1: </a:t>
              </a:r>
              <a:r>
                <a:rPr lang="en-US" b="true" sz="3200" u="none">
                  <a:solidFill>
                    <a:srgbClr val="11111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CUSTOM ISA</a:t>
              </a:r>
              <a:r>
                <a:rPr lang="en-US" sz="3200" u="none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770128"/>
              <a:ext cx="8848389" cy="1093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Contains </a:t>
              </a:r>
              <a:r>
                <a:rPr lang="en-US" b="true" sz="2400">
                  <a:solidFill>
                    <a:srgbClr val="11111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DataStack , Return Stack</a:t>
              </a:r>
              <a:r>
                <a:rPr lang="en-US" sz="2400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 , ALU,  IO/Control module and a Program Memory.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640252"/>
              <a:ext cx="8848389" cy="717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 strike="noStrike" u="none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2: </a:t>
              </a:r>
              <a:r>
                <a:rPr lang="en-US" b="true" sz="3200" strike="noStrike" u="none">
                  <a:solidFill>
                    <a:srgbClr val="11111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MULTIPLE STACKS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8671197"/>
              <a:ext cx="8848389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6792020"/>
              <a:ext cx="8848389" cy="14664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 strike="noStrike" u="none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3: </a:t>
              </a:r>
              <a:r>
                <a:rPr lang="en-US" b="true" sz="3200" strike="noStrike" u="none">
                  <a:solidFill>
                    <a:srgbClr val="11111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VISUALISATION/DEBUGGER</a:t>
              </a:r>
            </a:p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052677" y="7373939"/>
            <a:ext cx="6022275" cy="834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Visualisation of Stacks and memory in real time </a:t>
            </a:r>
            <a:r>
              <a:rPr lang="en-US" b="true" sz="2400">
                <a:solidFill>
                  <a:srgbClr val="111111"/>
                </a:solidFill>
                <a:latin typeface="Roboto Bold"/>
                <a:ea typeface="Roboto Bold"/>
                <a:cs typeface="Roboto Bold"/>
                <a:sym typeface="Roboto Bold"/>
              </a:rPr>
              <a:t>Using SDL (Simple DirectMedia Layer).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1980" y="1516380"/>
            <a:ext cx="6707904" cy="6959619"/>
          </a:xfrm>
          <a:custGeom>
            <a:avLst/>
            <a:gdLst/>
            <a:ahLst/>
            <a:cxnLst/>
            <a:rect r="r" b="b" t="t" l="l"/>
            <a:pathLst>
              <a:path h="6959619" w="6707904">
                <a:moveTo>
                  <a:pt x="0" y="0"/>
                </a:moveTo>
                <a:lnTo>
                  <a:pt x="6707904" y="0"/>
                </a:lnTo>
                <a:lnTo>
                  <a:pt x="6707904" y="6959619"/>
                </a:lnTo>
                <a:lnTo>
                  <a:pt x="0" y="69596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15" t="0" r="-81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39238" y="4826953"/>
            <a:ext cx="9525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507739" y="381000"/>
            <a:ext cx="10602962" cy="195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ARE INSTRUCTIONS EXECUTED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20579" y="3013393"/>
            <a:ext cx="8123843" cy="598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7" indent="-410209" lvl="1">
              <a:lnSpc>
                <a:spcPts val="5319"/>
              </a:lnSpc>
              <a:buAutoNum type="arabicPeriod" startAt="1"/>
            </a:pPr>
            <a:r>
              <a:rPr lang="en-US" sz="3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Instructions are retrieved from the program memory by the </a:t>
            </a:r>
            <a:r>
              <a:rPr lang="en-US" b="true" sz="37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PC</a:t>
            </a:r>
          </a:p>
          <a:p>
            <a:pPr algn="l" marL="820417" indent="-410209" lvl="1">
              <a:lnSpc>
                <a:spcPts val="5319"/>
              </a:lnSpc>
              <a:buAutoNum type="arabicPeriod" startAt="1"/>
            </a:pPr>
            <a:r>
              <a:rPr lang="en-US" sz="3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Now, instead of registers the </a:t>
            </a:r>
            <a:r>
              <a:rPr lang="en-US" b="true" sz="37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ALU</a:t>
            </a:r>
            <a:r>
              <a:rPr lang="en-US" sz="3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manipulates the </a:t>
            </a:r>
            <a:r>
              <a:rPr lang="en-US" b="true" sz="37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TOS</a:t>
            </a:r>
            <a:r>
              <a:rPr lang="en-US" sz="3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algn="l" marL="820417" indent="-410209" lvl="1">
              <a:lnSpc>
                <a:spcPts val="5319"/>
              </a:lnSpc>
              <a:buAutoNum type="arabicPeriod" startAt="1"/>
            </a:pPr>
            <a:r>
              <a:rPr lang="en-US" sz="3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operands are fetched from </a:t>
            </a:r>
            <a:r>
              <a:rPr lang="en-US" b="true" sz="37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TOS</a:t>
            </a:r>
            <a:r>
              <a:rPr lang="en-US" sz="3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Result is saved in </a:t>
            </a:r>
            <a:r>
              <a:rPr lang="en-US" b="true" sz="37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TOS</a:t>
            </a:r>
          </a:p>
          <a:p>
            <a:pPr algn="l" marL="820417" indent="-410209" lvl="1">
              <a:lnSpc>
                <a:spcPts val="5319"/>
              </a:lnSpc>
              <a:spcBef>
                <a:spcPct val="0"/>
              </a:spcBef>
              <a:buAutoNum type="arabicPeriod" startAt="1"/>
            </a:pPr>
            <a:r>
              <a:rPr lang="en-US" sz="3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b="true" sz="37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Return Stack</a:t>
            </a:r>
            <a:r>
              <a:rPr lang="en-US" sz="3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stores the Return Addresses for call instructions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03144" y="1627029"/>
            <a:ext cx="5282590" cy="7600633"/>
            <a:chOff x="0" y="0"/>
            <a:chExt cx="1391299" cy="20018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299" cy="2001813"/>
            </a:xfrm>
            <a:custGeom>
              <a:avLst/>
              <a:gdLst/>
              <a:ahLst/>
              <a:cxnLst/>
              <a:rect r="r" b="b" t="t" l="l"/>
              <a:pathLst>
                <a:path h="2001813" w="1391299">
                  <a:moveTo>
                    <a:pt x="74743" y="0"/>
                  </a:moveTo>
                  <a:lnTo>
                    <a:pt x="1316556" y="0"/>
                  </a:lnTo>
                  <a:cubicBezTo>
                    <a:pt x="1357836" y="0"/>
                    <a:pt x="1391299" y="33464"/>
                    <a:pt x="1391299" y="74743"/>
                  </a:cubicBezTo>
                  <a:lnTo>
                    <a:pt x="1391299" y="1927069"/>
                  </a:lnTo>
                  <a:cubicBezTo>
                    <a:pt x="1391299" y="1946893"/>
                    <a:pt x="1383425" y="1965904"/>
                    <a:pt x="1369408" y="1979921"/>
                  </a:cubicBezTo>
                  <a:cubicBezTo>
                    <a:pt x="1355391" y="1993938"/>
                    <a:pt x="1336379" y="2001813"/>
                    <a:pt x="1316556" y="2001813"/>
                  </a:cubicBezTo>
                  <a:lnTo>
                    <a:pt x="74743" y="2001813"/>
                  </a:lnTo>
                  <a:cubicBezTo>
                    <a:pt x="33464" y="2001813"/>
                    <a:pt x="0" y="1968349"/>
                    <a:pt x="0" y="1927069"/>
                  </a:cubicBezTo>
                  <a:lnTo>
                    <a:pt x="0" y="74743"/>
                  </a:lnTo>
                  <a:cubicBezTo>
                    <a:pt x="0" y="33464"/>
                    <a:pt x="33464" y="0"/>
                    <a:pt x="74743" y="0"/>
                  </a:cubicBezTo>
                  <a:close/>
                </a:path>
              </a:pathLst>
            </a:custGeom>
            <a:solidFill>
              <a:srgbClr val="FAFAFA"/>
            </a:solidFill>
            <a:ln w="57150" cap="rnd">
              <a:gradFill>
                <a:gsLst>
                  <a:gs pos="0">
                    <a:srgbClr val="EB6969">
                      <a:alpha val="100000"/>
                    </a:srgbClr>
                  </a:gs>
                  <a:gs pos="100000">
                    <a:srgbClr val="D80000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391299" cy="20589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402086" y="3320098"/>
            <a:ext cx="2692747" cy="5532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5504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push &lt;op&gt;</a:t>
            </a:r>
          </a:p>
          <a:p>
            <a:pPr algn="l" marL="690881" indent="-345440" lvl="1">
              <a:lnSpc>
                <a:spcPts val="5504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pop</a:t>
            </a:r>
          </a:p>
          <a:p>
            <a:pPr algn="l" marL="690881" indent="-345440" lvl="1">
              <a:lnSpc>
                <a:spcPts val="5504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pushr &lt;op&gt;</a:t>
            </a:r>
          </a:p>
          <a:p>
            <a:pPr algn="l" marL="690881" indent="-345440" lvl="1">
              <a:lnSpc>
                <a:spcPts val="5504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popr</a:t>
            </a:r>
          </a:p>
          <a:p>
            <a:pPr algn="l" marL="690881" indent="-345440" lvl="1">
              <a:lnSpc>
                <a:spcPts val="5504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dup</a:t>
            </a:r>
          </a:p>
          <a:p>
            <a:pPr algn="l" marL="690881" indent="-345440" lvl="1">
              <a:lnSpc>
                <a:spcPts val="5504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swap</a:t>
            </a:r>
          </a:p>
          <a:p>
            <a:pPr algn="l" marL="690881" indent="-345440" lvl="1">
              <a:lnSpc>
                <a:spcPts val="5504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over</a:t>
            </a:r>
          </a:p>
          <a:p>
            <a:pPr algn="l" marL="690881" indent="-345440" lvl="1">
              <a:lnSpc>
                <a:spcPts val="5504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drop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74915" y="1657667"/>
            <a:ext cx="5282590" cy="7600633"/>
            <a:chOff x="0" y="0"/>
            <a:chExt cx="1391299" cy="20018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91299" cy="2001813"/>
            </a:xfrm>
            <a:custGeom>
              <a:avLst/>
              <a:gdLst/>
              <a:ahLst/>
              <a:cxnLst/>
              <a:rect r="r" b="b" t="t" l="l"/>
              <a:pathLst>
                <a:path h="2001813" w="1391299">
                  <a:moveTo>
                    <a:pt x="74743" y="0"/>
                  </a:moveTo>
                  <a:lnTo>
                    <a:pt x="1316556" y="0"/>
                  </a:lnTo>
                  <a:cubicBezTo>
                    <a:pt x="1357836" y="0"/>
                    <a:pt x="1391299" y="33464"/>
                    <a:pt x="1391299" y="74743"/>
                  </a:cubicBezTo>
                  <a:lnTo>
                    <a:pt x="1391299" y="1927069"/>
                  </a:lnTo>
                  <a:cubicBezTo>
                    <a:pt x="1391299" y="1946893"/>
                    <a:pt x="1383425" y="1965904"/>
                    <a:pt x="1369408" y="1979921"/>
                  </a:cubicBezTo>
                  <a:cubicBezTo>
                    <a:pt x="1355391" y="1993938"/>
                    <a:pt x="1336379" y="2001813"/>
                    <a:pt x="1316556" y="2001813"/>
                  </a:cubicBezTo>
                  <a:lnTo>
                    <a:pt x="74743" y="2001813"/>
                  </a:lnTo>
                  <a:cubicBezTo>
                    <a:pt x="33464" y="2001813"/>
                    <a:pt x="0" y="1968349"/>
                    <a:pt x="0" y="1927069"/>
                  </a:cubicBezTo>
                  <a:lnTo>
                    <a:pt x="0" y="74743"/>
                  </a:lnTo>
                  <a:cubicBezTo>
                    <a:pt x="0" y="33464"/>
                    <a:pt x="33464" y="0"/>
                    <a:pt x="74743" y="0"/>
                  </a:cubicBezTo>
                  <a:close/>
                </a:path>
              </a:pathLst>
            </a:custGeom>
            <a:solidFill>
              <a:srgbClr val="FAFAFA"/>
            </a:solidFill>
            <a:ln w="57150" cap="rnd">
              <a:gradFill>
                <a:gsLst>
                  <a:gs pos="0">
                    <a:srgbClr val="5271FF">
                      <a:alpha val="100000"/>
                    </a:srgbClr>
                  </a:gs>
                  <a:gs pos="100000">
                    <a:srgbClr val="3A22FF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391299" cy="20589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832306" y="435134"/>
            <a:ext cx="608171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INSTRUCTION SET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1745297"/>
            <a:ext cx="5832306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ARITHMETIC AND LOGICAL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98885" y="3331273"/>
            <a:ext cx="1634537" cy="5614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sub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mul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div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inc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xor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98203" y="1745297"/>
            <a:ext cx="4100512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D40000"/>
                </a:solidFill>
                <a:latin typeface="Canva Sans"/>
                <a:ea typeface="Canva Sans"/>
                <a:cs typeface="Canva Sans"/>
                <a:sym typeface="Canva Sans"/>
              </a:rPr>
              <a:t>STACK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D40000"/>
                </a:solidFill>
                <a:latin typeface="Canva Sans"/>
                <a:ea typeface="Canva Sans"/>
                <a:cs typeface="Canva Sans"/>
                <a:sym typeface="Canva Sans"/>
              </a:rPr>
              <a:t>MANIPULATION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1931372" y="1596390"/>
            <a:ext cx="5282590" cy="7600633"/>
            <a:chOff x="0" y="0"/>
            <a:chExt cx="1391299" cy="200181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91299" cy="2001813"/>
            </a:xfrm>
            <a:custGeom>
              <a:avLst/>
              <a:gdLst/>
              <a:ahLst/>
              <a:cxnLst/>
              <a:rect r="r" b="b" t="t" l="l"/>
              <a:pathLst>
                <a:path h="2001813" w="1391299">
                  <a:moveTo>
                    <a:pt x="74743" y="0"/>
                  </a:moveTo>
                  <a:lnTo>
                    <a:pt x="1316556" y="0"/>
                  </a:lnTo>
                  <a:cubicBezTo>
                    <a:pt x="1357836" y="0"/>
                    <a:pt x="1391299" y="33464"/>
                    <a:pt x="1391299" y="74743"/>
                  </a:cubicBezTo>
                  <a:lnTo>
                    <a:pt x="1391299" y="1927069"/>
                  </a:lnTo>
                  <a:cubicBezTo>
                    <a:pt x="1391299" y="1946893"/>
                    <a:pt x="1383425" y="1965904"/>
                    <a:pt x="1369408" y="1979921"/>
                  </a:cubicBezTo>
                  <a:cubicBezTo>
                    <a:pt x="1355391" y="1993938"/>
                    <a:pt x="1336379" y="2001813"/>
                    <a:pt x="1316556" y="2001813"/>
                  </a:cubicBezTo>
                  <a:lnTo>
                    <a:pt x="74743" y="2001813"/>
                  </a:lnTo>
                  <a:cubicBezTo>
                    <a:pt x="33464" y="2001813"/>
                    <a:pt x="0" y="1968349"/>
                    <a:pt x="0" y="1927069"/>
                  </a:cubicBezTo>
                  <a:lnTo>
                    <a:pt x="0" y="74743"/>
                  </a:lnTo>
                  <a:cubicBezTo>
                    <a:pt x="0" y="33464"/>
                    <a:pt x="33464" y="0"/>
                    <a:pt x="74743" y="0"/>
                  </a:cubicBezTo>
                  <a:close/>
                </a:path>
              </a:pathLst>
            </a:custGeom>
            <a:solidFill>
              <a:srgbClr val="FAFAFA"/>
            </a:solidFill>
            <a:ln w="57150" cap="rnd">
              <a:gradFill>
                <a:gsLst>
                  <a:gs pos="0">
                    <a:srgbClr val="00BF63">
                      <a:alpha val="100000"/>
                    </a:srgbClr>
                  </a:gs>
                  <a:gs pos="100000">
                    <a:srgbClr val="00605B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391299" cy="20589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2569205" y="1745297"/>
            <a:ext cx="3879949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15D30"/>
                </a:solidFill>
                <a:latin typeface="Canva Sans"/>
                <a:ea typeface="Canva Sans"/>
                <a:cs typeface="Canva Sans"/>
                <a:sym typeface="Canva Sans"/>
              </a:rPr>
              <a:t>CONTROL AND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15D30"/>
                </a:solidFill>
                <a:latin typeface="Canva Sans"/>
                <a:ea typeface="Canva Sans"/>
                <a:cs typeface="Canva Sans"/>
                <a:sym typeface="Canva Sans"/>
              </a:rPr>
              <a:t> BRANCH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569389" y="3243898"/>
            <a:ext cx="1879580" cy="5536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6368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cmp</a:t>
            </a:r>
          </a:p>
          <a:p>
            <a:pPr algn="l" marL="690881" indent="-345440" lvl="1">
              <a:lnSpc>
                <a:spcPts val="6368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</a:p>
          <a:p>
            <a:pPr algn="l" marL="690881" indent="-345440" lvl="1">
              <a:lnSpc>
                <a:spcPts val="6368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beq</a:t>
            </a:r>
          </a:p>
          <a:p>
            <a:pPr algn="l" marL="690881" indent="-345440" lvl="1">
              <a:lnSpc>
                <a:spcPts val="6368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bgt</a:t>
            </a:r>
          </a:p>
          <a:p>
            <a:pPr algn="l" marL="690881" indent="-345440" lvl="1">
              <a:lnSpc>
                <a:spcPts val="6368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call</a:t>
            </a:r>
          </a:p>
          <a:p>
            <a:pPr algn="l" marL="690881" indent="-345440" lvl="1">
              <a:lnSpc>
                <a:spcPts val="6368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</a:t>
            </a:r>
          </a:p>
          <a:p>
            <a:pPr algn="l" marL="690881" indent="-345440" lvl="1">
              <a:lnSpc>
                <a:spcPts val="6368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halt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DAGWESH21rY</dc:identifier>
  <dcterms:modified xsi:type="dcterms:W3CDTF">2011-08-01T06:04:30Z</dcterms:modified>
  <cp:revision>1</cp:revision>
  <dc:title>Stack-Based Instruction Set architecture</dc:title>
</cp:coreProperties>
</file>