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0" r:id="rId4"/>
    <p:sldId id="272" r:id="rId5"/>
    <p:sldId id="276" r:id="rId6"/>
    <p:sldId id="273" r:id="rId7"/>
    <p:sldId id="277" r:id="rId8"/>
    <p:sldId id="274" r:id="rId9"/>
    <p:sldId id="27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\Documents\Data%20Sci\Data%20Incubator\Capstone\Find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2"/>
              </a:solidFill>
            </c:spPr>
          </c:marker>
          <c:xVal>
            <c:numRef>
              <c:f>Boston!$B$3:$B$7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Boston!$C$3:$C$7</c:f>
              <c:numCache>
                <c:formatCode>General</c:formatCode>
                <c:ptCount val="5"/>
                <c:pt idx="0">
                  <c:v>2556</c:v>
                </c:pt>
                <c:pt idx="1">
                  <c:v>3543</c:v>
                </c:pt>
                <c:pt idx="2">
                  <c:v>4775</c:v>
                </c:pt>
                <c:pt idx="3">
                  <c:v>6303</c:v>
                </c:pt>
                <c:pt idx="4">
                  <c:v>5865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379840"/>
        <c:axId val="181382528"/>
      </c:scatterChart>
      <c:valAx>
        <c:axId val="181379840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81382528"/>
        <c:crosses val="autoZero"/>
        <c:crossBetween val="midCat"/>
        <c:majorUnit val="1"/>
      </c:valAx>
      <c:valAx>
        <c:axId val="18138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379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</c:spPr>
          </c:marker>
          <c:xVal>
            <c:numRef>
              <c:f>Boston!$B$27:$B$30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xVal>
          <c:yVal>
            <c:numRef>
              <c:f>Boston!$C$27:$C$30</c:f>
              <c:numCache>
                <c:formatCode>0.00%</c:formatCode>
                <c:ptCount val="4"/>
                <c:pt idx="0">
                  <c:v>1.9E-3</c:v>
                </c:pt>
                <c:pt idx="1">
                  <c:v>2.52E-2</c:v>
                </c:pt>
                <c:pt idx="2">
                  <c:v>4.3700000000000003E-2</c:v>
                </c:pt>
                <c:pt idx="3">
                  <c:v>0.1181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891008"/>
        <c:axId val="158921856"/>
      </c:scatterChart>
      <c:valAx>
        <c:axId val="158891008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58921856"/>
        <c:crosses val="autoZero"/>
        <c:crossBetween val="midCat"/>
        <c:majorUnit val="1"/>
      </c:valAx>
      <c:valAx>
        <c:axId val="1589218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88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2"/>
              </a:solidFill>
            </c:spPr>
          </c:marker>
          <c:xVal>
            <c:numRef>
              <c:f>'New York'!$B$3:$B$7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'New York'!$C$3:$C$7</c:f>
              <c:numCache>
                <c:formatCode>General</c:formatCode>
                <c:ptCount val="5"/>
                <c:pt idx="0">
                  <c:v>27074</c:v>
                </c:pt>
                <c:pt idx="1">
                  <c:v>32111</c:v>
                </c:pt>
                <c:pt idx="2">
                  <c:v>39757</c:v>
                </c:pt>
                <c:pt idx="3">
                  <c:v>46249</c:v>
                </c:pt>
                <c:pt idx="4">
                  <c:v>44137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79648"/>
        <c:axId val="158793728"/>
      </c:scatterChart>
      <c:valAx>
        <c:axId val="158779648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58793728"/>
        <c:crosses val="autoZero"/>
        <c:crossBetween val="midCat"/>
        <c:majorUnit val="1"/>
      </c:valAx>
      <c:valAx>
        <c:axId val="15879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779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</c:spPr>
          </c:marker>
          <c:xVal>
            <c:numRef>
              <c:f>'New York'!$B$27:$B$30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xVal>
          <c:yVal>
            <c:numRef>
              <c:f>'New York'!$C$27:$C$30</c:f>
              <c:numCache>
                <c:formatCode>0.00%</c:formatCode>
                <c:ptCount val="4"/>
                <c:pt idx="0">
                  <c:v>0.26429999999999998</c:v>
                </c:pt>
                <c:pt idx="1">
                  <c:v>7.8E-2</c:v>
                </c:pt>
                <c:pt idx="2">
                  <c:v>2.2100000000000002E-2</c:v>
                </c:pt>
                <c:pt idx="3">
                  <c:v>2.4299999999999999E-2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800512"/>
        <c:axId val="158819072"/>
      </c:scatterChart>
      <c:valAx>
        <c:axId val="158800512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58819072"/>
        <c:crosses val="autoZero"/>
        <c:crossBetween val="midCat"/>
        <c:majorUnit val="1"/>
      </c:valAx>
      <c:valAx>
        <c:axId val="15881907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8800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2"/>
              </a:solidFill>
            </c:spPr>
          </c:marker>
          <c:xVal>
            <c:numRef>
              <c:f>'San Francisco'!$B$3:$B$7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'San Francisco'!$C$3:$C$7</c:f>
              <c:numCache>
                <c:formatCode>General</c:formatCode>
                <c:ptCount val="5"/>
                <c:pt idx="0">
                  <c:v>5280</c:v>
                </c:pt>
                <c:pt idx="1">
                  <c:v>7686</c:v>
                </c:pt>
                <c:pt idx="2">
                  <c:v>8297</c:v>
                </c:pt>
                <c:pt idx="3">
                  <c:v>4018</c:v>
                </c:pt>
                <c:pt idx="4">
                  <c:v>4253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12672"/>
        <c:axId val="159214592"/>
      </c:scatterChart>
      <c:valAx>
        <c:axId val="159212672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59214592"/>
        <c:crosses val="autoZero"/>
        <c:crossBetween val="midCat"/>
        <c:majorUnit val="1"/>
      </c:valAx>
      <c:valAx>
        <c:axId val="15921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212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594682350947331E-2"/>
          <c:y val="3.1698842783838319E-2"/>
          <c:w val="0.91349562250422123"/>
          <c:h val="0.911051611053971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</c:spPr>
          </c:marker>
          <c:xVal>
            <c:numRef>
              <c:f>'San Francisco'!$B$27:$B$30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xVal>
          <c:yVal>
            <c:numRef>
              <c:f>'San Francisco'!$C$27:$C$30</c:f>
              <c:numCache>
                <c:formatCode>0.00%</c:formatCode>
                <c:ptCount val="4"/>
                <c:pt idx="0">
                  <c:v>0.3075</c:v>
                </c:pt>
                <c:pt idx="1">
                  <c:v>0.1111</c:v>
                </c:pt>
                <c:pt idx="2">
                  <c:v>-1.2500000000000001E-2</c:v>
                </c:pt>
                <c:pt idx="3">
                  <c:v>5.7000000000000002E-3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33920"/>
        <c:axId val="159240192"/>
      </c:scatterChart>
      <c:valAx>
        <c:axId val="159233920"/>
        <c:scaling>
          <c:orientation val="minMax"/>
          <c:max val="2020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crossAx val="159240192"/>
        <c:crosses val="autoZero"/>
        <c:crossBetween val="midCat"/>
        <c:majorUnit val="1"/>
      </c:valAx>
      <c:valAx>
        <c:axId val="1592401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9233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0F6A-7B5E-4977-8D0C-EADBDE11C31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rbnb.com/help/article/859/boston--ma" TargetMode="External"/><Relationship Id="rId3" Type="http://schemas.openxmlformats.org/officeDocument/2006/relationships/hyperlink" Target="https://www1.nyc.gov/assets/buildings/pdf/MultipleDwellingLaw.pdf" TargetMode="External"/><Relationship Id="rId7" Type="http://schemas.openxmlformats.org/officeDocument/2006/relationships/hyperlink" Target="https://www.airbnb.com/help/article/868/new-york--ny" TargetMode="External"/><Relationship Id="rId2" Type="http://schemas.openxmlformats.org/officeDocument/2006/relationships/hyperlink" Target="https://www.boston.gov/departments/inspectional-services/short-term-r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bnb.com/help/article/1849/san-francisco-s-registration-process--frequently-asked-questions" TargetMode="External"/><Relationship Id="rId5" Type="http://schemas.openxmlformats.org/officeDocument/2006/relationships/hyperlink" Target="https://businessportal.sfgov.org/start/starter-kits/short-term-rental" TargetMode="External"/><Relationship Id="rId4" Type="http://schemas.openxmlformats.org/officeDocument/2006/relationships/hyperlink" Target="https://www1.nyc.gov/site/finance/taxes/business-hotel-room-occupancy-tax.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Airbnb Market Response to Regulation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analysis of short term rental listings in Boston, New York City, and San Francisco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Josh Leung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Incubator Capstone Project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07/03/2019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9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Sources:</a:t>
            </a:r>
          </a:p>
          <a:p>
            <a:pPr lvl="1"/>
            <a:r>
              <a:rPr lang="en-US" sz="2000" dirty="0"/>
              <a:t>City of Boston short term rental </a:t>
            </a:r>
            <a:r>
              <a:rPr lang="en-US" sz="2000" dirty="0">
                <a:hlinkClick r:id="rId2"/>
              </a:rPr>
              <a:t>website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New York City multiple dwelling law</a:t>
            </a:r>
            <a:endParaRPr lang="en-US" sz="2000" dirty="0"/>
          </a:p>
          <a:p>
            <a:pPr lvl="1"/>
            <a:r>
              <a:rPr lang="en-US" sz="2000" dirty="0"/>
              <a:t>New York City hotel occupancy tax </a:t>
            </a:r>
            <a:r>
              <a:rPr lang="en-US" sz="2000" dirty="0">
                <a:hlinkClick r:id="rId4"/>
              </a:rPr>
              <a:t>website</a:t>
            </a:r>
            <a:endParaRPr lang="en-US" sz="2000" dirty="0"/>
          </a:p>
          <a:p>
            <a:pPr lvl="1"/>
            <a:r>
              <a:rPr lang="en-US" sz="2000" dirty="0"/>
              <a:t>San Francisco short term rental </a:t>
            </a:r>
            <a:r>
              <a:rPr lang="en-US" sz="2000" dirty="0">
                <a:hlinkClick r:id="rId5"/>
              </a:rPr>
              <a:t>website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Airbnb host help pages: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://www.airbnb.com/help/article/1849/san-francisco-s-registration-process--</a:t>
            </a:r>
            <a:r>
              <a:rPr lang="en-US" sz="2000" dirty="0" smtClean="0">
                <a:hlinkClick r:id="rId6"/>
              </a:rPr>
              <a:t>frequently-asked-questions</a:t>
            </a:r>
            <a:endParaRPr lang="en-US" sz="2000" dirty="0" smtClean="0"/>
          </a:p>
          <a:p>
            <a:pPr lvl="1"/>
            <a:r>
              <a:rPr lang="en-US" sz="2000" dirty="0">
                <a:hlinkClick r:id="rId7"/>
              </a:rPr>
              <a:t>https://www.airbnb.com/help/article/868/new-york--</a:t>
            </a:r>
            <a:r>
              <a:rPr lang="en-US" sz="2000" dirty="0" smtClean="0">
                <a:hlinkClick r:id="rId7"/>
              </a:rPr>
              <a:t>ny</a:t>
            </a:r>
            <a:endParaRPr lang="en-US" sz="2000" dirty="0" smtClean="0"/>
          </a:p>
          <a:p>
            <a:pPr lvl="1"/>
            <a:r>
              <a:rPr lang="en-US" sz="2000" dirty="0">
                <a:hlinkClick r:id="rId8"/>
              </a:rPr>
              <a:t>https://www.airbnb.com/help/article/859/boston--</a:t>
            </a:r>
            <a:r>
              <a:rPr lang="en-US" sz="2000" dirty="0" smtClean="0">
                <a:hlinkClick r:id="rId8"/>
              </a:rPr>
              <a:t>ma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Boston recently passed short term rental laws in June 2018</a:t>
            </a:r>
          </a:p>
          <a:p>
            <a:pPr lvl="1"/>
            <a:r>
              <a:rPr lang="en-US" sz="1800" dirty="0" smtClean="0"/>
              <a:t>Restricts </a:t>
            </a:r>
            <a:r>
              <a:rPr lang="en-US" sz="1800" dirty="0" smtClean="0"/>
              <a:t>which properties can be rented </a:t>
            </a:r>
            <a:r>
              <a:rPr lang="en-US" sz="1400" i="1" dirty="0" smtClean="0"/>
              <a:t>(must be owner </a:t>
            </a:r>
            <a:r>
              <a:rPr lang="en-US" sz="1400" i="1" dirty="0" smtClean="0"/>
              <a:t>occupied or </a:t>
            </a:r>
            <a:r>
              <a:rPr lang="en-US" sz="1400" i="1" dirty="0" smtClean="0"/>
              <a:t>owner-adjacent)</a:t>
            </a:r>
          </a:p>
          <a:p>
            <a:pPr lvl="1"/>
            <a:r>
              <a:rPr lang="en-US" sz="1800" dirty="0" smtClean="0"/>
              <a:t>Requires </a:t>
            </a:r>
            <a:r>
              <a:rPr lang="en-US" sz="1800" dirty="0"/>
              <a:t>all short term rentals to register with the city ($200 license fee)</a:t>
            </a:r>
          </a:p>
          <a:p>
            <a:pPr lvl="1"/>
            <a:r>
              <a:rPr lang="en-US" sz="1800" dirty="0"/>
              <a:t>Combined 14.95% tax on all short term </a:t>
            </a:r>
            <a:r>
              <a:rPr lang="en-US" sz="1800" dirty="0" smtClean="0"/>
              <a:t>rentals</a:t>
            </a:r>
          </a:p>
          <a:p>
            <a:pPr lvl="1"/>
            <a:r>
              <a:rPr lang="en-US" sz="1800" dirty="0" smtClean="0"/>
              <a:t>Registration requirement and taxes will go into effect July 1, 2019</a:t>
            </a:r>
          </a:p>
          <a:p>
            <a:pPr lvl="2"/>
            <a:r>
              <a:rPr lang="en-US" sz="1400" dirty="0" smtClean="0"/>
              <a:t>All bookings made on or after Jan 1, 2019 for stays July 1 or after are affected as well</a:t>
            </a:r>
            <a:endParaRPr lang="en-US" sz="1400" dirty="0"/>
          </a:p>
          <a:p>
            <a:endParaRPr lang="en-US" sz="2400" dirty="0" smtClean="0"/>
          </a:p>
          <a:p>
            <a:r>
              <a:rPr lang="en-US" sz="2400" dirty="0" smtClean="0"/>
              <a:t>Goal: Analyze </a:t>
            </a:r>
            <a:r>
              <a:rPr lang="en-US" sz="2400" dirty="0" err="1" smtClean="0"/>
              <a:t>airbnb</a:t>
            </a:r>
            <a:r>
              <a:rPr lang="en-US" sz="2400" dirty="0" smtClean="0"/>
              <a:t> listings in recent years to determine the effect of new regulation on the short term rental market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Airbnb data </a:t>
            </a:r>
            <a:r>
              <a:rPr lang="en-US" sz="2400" dirty="0"/>
              <a:t>from </a:t>
            </a:r>
            <a:r>
              <a:rPr lang="en-US" sz="2400" dirty="0" smtClean="0"/>
              <a:t>insideairbnb.com</a:t>
            </a:r>
          </a:p>
          <a:p>
            <a:pPr lvl="1"/>
            <a:r>
              <a:rPr lang="en-US" sz="1800" dirty="0" smtClean="0"/>
              <a:t>Independent, non-commercial project to scrape </a:t>
            </a:r>
            <a:r>
              <a:rPr lang="en-US" sz="1800" dirty="0" err="1" smtClean="0"/>
              <a:t>airbnb</a:t>
            </a:r>
            <a:r>
              <a:rPr lang="en-US" sz="1800" dirty="0" smtClean="0"/>
              <a:t> listings and calendars for various regions around the world</a:t>
            </a:r>
          </a:p>
          <a:p>
            <a:pPr lvl="1"/>
            <a:r>
              <a:rPr lang="en-US" sz="1800" dirty="0" smtClean="0"/>
              <a:t>Has historical data </a:t>
            </a:r>
            <a:r>
              <a:rPr lang="en-US" sz="1800" dirty="0" smtClean="0"/>
              <a:t>for </a:t>
            </a:r>
            <a:r>
              <a:rPr lang="en-US" sz="1800" dirty="0" smtClean="0"/>
              <a:t>Boston, SF, and NYC at specific snapshots in time</a:t>
            </a:r>
            <a:endParaRPr lang="en-US" sz="1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Preliminary Analysis</a:t>
            </a:r>
            <a:endParaRPr lang="en-US" sz="2400" b="1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Number of short term rentals over time</a:t>
            </a:r>
          </a:p>
          <a:p>
            <a:pPr marL="857250" lvl="1" indent="-457200"/>
            <a:r>
              <a:rPr lang="en-US" sz="2000" dirty="0"/>
              <a:t>Bucket per year to control for seasonal </a:t>
            </a:r>
            <a:r>
              <a:rPr lang="en-US" sz="2000" dirty="0" smtClean="0"/>
              <a:t>changes</a:t>
            </a:r>
          </a:p>
          <a:p>
            <a:pPr marL="857250" lvl="1" indent="-457200"/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For every listing that carries over from one year to the next, determine the % price change</a:t>
            </a:r>
          </a:p>
          <a:p>
            <a:pPr marL="857250" lvl="1" indent="-457200"/>
            <a:r>
              <a:rPr lang="en-US" sz="2000" dirty="0" smtClean="0"/>
              <a:t>Find the average price increase year by year, controlling for units that are on the market in both years</a:t>
            </a:r>
            <a:endParaRPr lang="en-US" sz="2000" dirty="0"/>
          </a:p>
          <a:p>
            <a:pPr marL="857250" lvl="1" indent="-457200"/>
            <a:endParaRPr lang="en-US" sz="2000" dirty="0" smtClean="0"/>
          </a:p>
          <a:p>
            <a:pPr marL="857250" lvl="1" indent="-457200"/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Boston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500815"/>
              </p:ext>
            </p:extLst>
          </p:nvPr>
        </p:nvGraphicFramePr>
        <p:xfrm>
          <a:off x="3657600" y="1066800"/>
          <a:ext cx="5334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48365"/>
              </p:ext>
            </p:extLst>
          </p:nvPr>
        </p:nvGraphicFramePr>
        <p:xfrm>
          <a:off x="1066800" y="1524000"/>
          <a:ext cx="1828800" cy="144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413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# Short Term Rentals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2015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2556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2016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3543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2017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4775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2018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6303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2019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5865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39619"/>
              </p:ext>
            </p:extLst>
          </p:nvPr>
        </p:nvGraphicFramePr>
        <p:xfrm>
          <a:off x="1066800" y="3962400"/>
          <a:ext cx="1828800" cy="190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1058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% Price Change - unit on market in both this and previous year</a:t>
                      </a:r>
                      <a:endParaRPr lang="en-US" sz="11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0.19%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2.52%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4.37%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1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11.81%</a:t>
                      </a:r>
                      <a:endParaRPr lang="en-US" sz="11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24565"/>
              </p:ext>
            </p:extLst>
          </p:nvPr>
        </p:nvGraphicFramePr>
        <p:xfrm>
          <a:off x="3581400" y="3733800"/>
          <a:ext cx="5414963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843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 City Regulations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New York City has established short term rental regulations since 2011</a:t>
            </a:r>
          </a:p>
          <a:p>
            <a:pPr lvl="1"/>
            <a:r>
              <a:rPr lang="en-US" sz="1800" dirty="0" smtClean="0"/>
              <a:t>Multiple Dwelling Law 2011 established regulations types of properties that could be rented short term</a:t>
            </a:r>
          </a:p>
          <a:p>
            <a:pPr lvl="1"/>
            <a:r>
              <a:rPr lang="en-US" sz="1800" dirty="0" smtClean="0"/>
              <a:t>14.75% tax instituted Dec 20, 2013</a:t>
            </a:r>
            <a:endParaRPr lang="en-US" sz="1400" dirty="0"/>
          </a:p>
          <a:p>
            <a:endParaRPr lang="en-US" sz="2400" dirty="0" smtClean="0"/>
          </a:p>
          <a:p>
            <a:r>
              <a:rPr lang="en-US" sz="2400" dirty="0" smtClean="0"/>
              <a:t>Market with fewer regulation changes during studied </a:t>
            </a:r>
            <a:r>
              <a:rPr lang="en-US" sz="2400" dirty="0" smtClean="0"/>
              <a:t>time-period</a:t>
            </a:r>
            <a:endParaRPr lang="en-US" sz="24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 City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81367"/>
              </p:ext>
            </p:extLst>
          </p:nvPr>
        </p:nvGraphicFramePr>
        <p:xfrm>
          <a:off x="1066800" y="1524000"/>
          <a:ext cx="1828800" cy="144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413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# Short Term Rentals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27074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32111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39757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46249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44137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06239"/>
              </p:ext>
            </p:extLst>
          </p:nvPr>
        </p:nvGraphicFramePr>
        <p:xfrm>
          <a:off x="1066800" y="3962400"/>
          <a:ext cx="1828800" cy="190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1058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% Price Change - unit on market in both this and previous year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26.43%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7.80%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2.21%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892673"/>
              </p:ext>
            </p:extLst>
          </p:nvPr>
        </p:nvGraphicFramePr>
        <p:xfrm>
          <a:off x="3657600" y="1066800"/>
          <a:ext cx="5338763" cy="247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348705"/>
              </p:ext>
            </p:extLst>
          </p:nvPr>
        </p:nvGraphicFramePr>
        <p:xfrm>
          <a:off x="3581400" y="3733800"/>
          <a:ext cx="5410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616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 Francisco Regulations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San Francisco is also a more mature market, but has a significant regulation change in Jan 2019</a:t>
            </a:r>
          </a:p>
          <a:p>
            <a:pPr lvl="1"/>
            <a:r>
              <a:rPr lang="en-US" sz="1800" dirty="0"/>
              <a:t>only primary residence may be rented (max of 90 nights when owner is not present), $250 registration fee good for 2 </a:t>
            </a:r>
            <a:r>
              <a:rPr lang="en-US" sz="1800" dirty="0" smtClean="0"/>
              <a:t>years. Registration required starting Feb 1, 2015</a:t>
            </a:r>
          </a:p>
          <a:p>
            <a:pPr lvl="1"/>
            <a:r>
              <a:rPr lang="en-US" sz="1800" dirty="0" smtClean="0"/>
              <a:t>14% tax instituted Feb 1, 2015</a:t>
            </a:r>
          </a:p>
          <a:p>
            <a:pPr lvl="1"/>
            <a:r>
              <a:rPr lang="en-US" sz="1800" dirty="0"/>
              <a:t>Jan 16 2019 - new registration process for SF put in place with </a:t>
            </a:r>
            <a:r>
              <a:rPr lang="en-US" sz="1800" dirty="0" err="1"/>
              <a:t>airbnb</a:t>
            </a:r>
            <a:r>
              <a:rPr lang="en-US" sz="1800" dirty="0"/>
              <a:t>, now </a:t>
            </a:r>
            <a:r>
              <a:rPr lang="en-US" sz="1800" dirty="0" err="1"/>
              <a:t>airbnb</a:t>
            </a:r>
            <a:r>
              <a:rPr lang="en-US" sz="1800" dirty="0"/>
              <a:t> can only list rentals that are registered with the </a:t>
            </a:r>
            <a:r>
              <a:rPr lang="en-US" sz="1800" dirty="0" smtClean="0"/>
              <a:t>city and host can register directly through </a:t>
            </a:r>
            <a:r>
              <a:rPr lang="en-US" sz="1800" dirty="0" err="1" smtClean="0"/>
              <a:t>airbnb’s</a:t>
            </a:r>
            <a:r>
              <a:rPr lang="en-US" sz="1800" dirty="0" smtClean="0"/>
              <a:t> website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 Francisco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87012"/>
              </p:ext>
            </p:extLst>
          </p:nvPr>
        </p:nvGraphicFramePr>
        <p:xfrm>
          <a:off x="1066800" y="1524000"/>
          <a:ext cx="1828800" cy="144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413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# Short Term Rentals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5280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7686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8297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4018</a:t>
                      </a:r>
                    </a:p>
                  </a:txBody>
                  <a:tcPr marL="9525" marR="9525" marT="9525" marB="0" anchor="b"/>
                </a:tc>
              </a:tr>
              <a:tr h="2068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4253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66880"/>
              </p:ext>
            </p:extLst>
          </p:nvPr>
        </p:nvGraphicFramePr>
        <p:xfrm>
          <a:off x="1066800" y="3962400"/>
          <a:ext cx="1828800" cy="190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024"/>
                <a:gridCol w="948776"/>
              </a:tblGrid>
              <a:tr h="1058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% Price Change - unit on market in both this and previous year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30.75%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11.11%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-1.25%</a:t>
                      </a:r>
                    </a:p>
                  </a:txBody>
                  <a:tcPr marL="9525" marR="9525" marT="9525" marB="0" anchor="b"/>
                </a:tc>
              </a:tr>
              <a:tr h="2116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0.57%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547"/>
              </p:ext>
            </p:extLst>
          </p:nvPr>
        </p:nvGraphicFramePr>
        <p:xfrm>
          <a:off x="3581399" y="1109663"/>
          <a:ext cx="5410201" cy="262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770017"/>
              </p:ext>
            </p:extLst>
          </p:nvPr>
        </p:nvGraphicFramePr>
        <p:xfrm>
          <a:off x="3505200" y="3810000"/>
          <a:ext cx="5567363" cy="277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32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Compare to official city listings</a:t>
            </a:r>
          </a:p>
          <a:p>
            <a:pPr lvl="1"/>
            <a:r>
              <a:rPr lang="en-US" sz="2000" dirty="0"/>
              <a:t>Find unregistered listings, analyze by segment</a:t>
            </a:r>
          </a:p>
          <a:p>
            <a:pPr lvl="1"/>
            <a:endParaRPr lang="en-US" sz="2000" dirty="0"/>
          </a:p>
          <a:p>
            <a:r>
              <a:rPr lang="en-US" sz="2400" dirty="0"/>
              <a:t>Segment Rental Data for Further Analysis</a:t>
            </a:r>
          </a:p>
          <a:p>
            <a:pPr lvl="1"/>
            <a:r>
              <a:rPr lang="en-US" sz="1800" dirty="0"/>
              <a:t>Segment by </a:t>
            </a:r>
            <a:r>
              <a:rPr lang="en-US" sz="1800" dirty="0" err="1"/>
              <a:t>zipcode</a:t>
            </a:r>
            <a:r>
              <a:rPr lang="en-US" sz="1800" dirty="0"/>
              <a:t>/neighborhood, # of guests, price, host id, # of other listings by the same host, etc</a:t>
            </a:r>
            <a:r>
              <a:rPr lang="en-US" sz="1800" dirty="0" smtClean="0"/>
              <a:t>.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Apply </a:t>
            </a:r>
            <a:r>
              <a:rPr lang="en-US" sz="2400" dirty="0"/>
              <a:t>Machine </a:t>
            </a:r>
            <a:r>
              <a:rPr lang="en-US" sz="2400" dirty="0" smtClean="0"/>
              <a:t>Learning</a:t>
            </a:r>
          </a:p>
          <a:p>
            <a:pPr lvl="1"/>
            <a:r>
              <a:rPr lang="en-US" sz="2000" dirty="0" smtClean="0"/>
              <a:t>Find prediction, categorization, or other question to apply machine learning techniques</a:t>
            </a:r>
          </a:p>
          <a:p>
            <a:pPr lvl="1"/>
            <a:r>
              <a:rPr lang="en-US" sz="2000" dirty="0" smtClean="0"/>
              <a:t>Segmentation of data will likely have some good leads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6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597</Words>
  <Application>Microsoft Office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Airbnb Market Response to Regulation  An analysis of short term rental listings in Boston, New York City, and San Francisco</vt:lpstr>
      <vt:lpstr>Intro</vt:lpstr>
      <vt:lpstr>Project Overview</vt:lpstr>
      <vt:lpstr>Boston</vt:lpstr>
      <vt:lpstr>New York City Regulations</vt:lpstr>
      <vt:lpstr>New York City</vt:lpstr>
      <vt:lpstr>San Francisco Regulations</vt:lpstr>
      <vt:lpstr>San Francisco</vt:lpstr>
      <vt:lpstr>Next Steps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Leung</dc:creator>
  <cp:lastModifiedBy>Joshua Leung</cp:lastModifiedBy>
  <cp:revision>28</cp:revision>
  <dcterms:created xsi:type="dcterms:W3CDTF">2017-06-15T19:28:47Z</dcterms:created>
  <dcterms:modified xsi:type="dcterms:W3CDTF">2019-07-04T03:43:20Z</dcterms:modified>
</cp:coreProperties>
</file>