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80" r:id="rId4"/>
    <p:sldId id="270" r:id="rId5"/>
    <p:sldId id="281" r:id="rId6"/>
    <p:sldId id="282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0F6A-7B5E-4977-8D0C-EADBDE11C31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150C-7B61-4B1C-B9F1-B5F14AC4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rbnb.com/help/article/859/boston--ma" TargetMode="External"/><Relationship Id="rId3" Type="http://schemas.openxmlformats.org/officeDocument/2006/relationships/hyperlink" Target="https://www1.nyc.gov/assets/buildings/pdf/MultipleDwellingLaw.pdf" TargetMode="External"/><Relationship Id="rId7" Type="http://schemas.openxmlformats.org/officeDocument/2006/relationships/hyperlink" Target="https://www.airbnb.com/help/article/868/new-york--ny" TargetMode="External"/><Relationship Id="rId2" Type="http://schemas.openxmlformats.org/officeDocument/2006/relationships/hyperlink" Target="https://www.boston.gov/departments/inspectional-services/short-term-r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rbnb.com/help/article/1849/san-francisco-s-registration-process--frequently-asked-questions" TargetMode="External"/><Relationship Id="rId5" Type="http://schemas.openxmlformats.org/officeDocument/2006/relationships/hyperlink" Target="https://businessportal.sfgov.org/start/starter-kits/short-term-rental" TargetMode="External"/><Relationship Id="rId4" Type="http://schemas.openxmlformats.org/officeDocument/2006/relationships/hyperlink" Target="https://www1.nyc.gov/site/finance/taxes/business-hotel-room-occupancy-tax.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Airbnb Price Prediction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Predicting the Price of Airbnb Listings with Machine Learning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Josh Leung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Incubator Capstone Project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07/10/2019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How much should a host charge for a particu</a:t>
            </a:r>
            <a:r>
              <a:rPr lang="en-US" sz="2400" dirty="0" smtClean="0"/>
              <a:t>lar</a:t>
            </a:r>
            <a:r>
              <a:rPr lang="en-US" sz="2400" dirty="0" smtClean="0"/>
              <a:t> </a:t>
            </a:r>
            <a:r>
              <a:rPr lang="en-US" sz="2400" dirty="0" err="1" smtClean="0"/>
              <a:t>airbnb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Objective: Create a predictive model that outputs the price of an </a:t>
            </a:r>
            <a:r>
              <a:rPr lang="en-US" sz="2400" dirty="0" err="1" smtClean="0"/>
              <a:t>airbnb</a:t>
            </a:r>
            <a:r>
              <a:rPr lang="en-US" sz="2400" dirty="0" smtClean="0"/>
              <a:t> listing based on a set of inputs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from insideairbnb.com</a:t>
            </a:r>
          </a:p>
          <a:p>
            <a:endParaRPr lang="en-US" sz="2400" dirty="0" smtClean="0"/>
          </a:p>
          <a:p>
            <a:r>
              <a:rPr lang="en-US" sz="2400" dirty="0" smtClean="0"/>
              <a:t>Snapshots </a:t>
            </a:r>
            <a:r>
              <a:rPr lang="en-US" sz="2400" dirty="0"/>
              <a:t>of all listings on </a:t>
            </a:r>
            <a:r>
              <a:rPr lang="en-US" sz="2400" dirty="0" err="1"/>
              <a:t>airbnb</a:t>
            </a:r>
            <a:r>
              <a:rPr lang="en-US" sz="2400" dirty="0"/>
              <a:t> for particular geographies</a:t>
            </a:r>
          </a:p>
          <a:p>
            <a:endParaRPr lang="en-US" sz="2400" dirty="0" smtClean="0"/>
          </a:p>
          <a:p>
            <a:r>
              <a:rPr lang="en-US" sz="2400" dirty="0" smtClean="0"/>
              <a:t>I </a:t>
            </a:r>
            <a:r>
              <a:rPr lang="en-US" sz="2400" dirty="0"/>
              <a:t>focused on 3 </a:t>
            </a:r>
            <a:r>
              <a:rPr lang="en-US" sz="2400" dirty="0" smtClean="0"/>
              <a:t>cities: </a:t>
            </a:r>
            <a:r>
              <a:rPr lang="en-US" sz="2400" dirty="0"/>
              <a:t>Boston, NYC and </a:t>
            </a:r>
            <a:r>
              <a:rPr lang="en-US" sz="2400" dirty="0" smtClean="0"/>
              <a:t>SF</a:t>
            </a:r>
          </a:p>
          <a:p>
            <a:pPr lvl="1"/>
            <a:r>
              <a:rPr lang="en-US" sz="2000" dirty="0"/>
              <a:t>Boston has 5865 listings</a:t>
            </a:r>
          </a:p>
          <a:p>
            <a:pPr lvl="1"/>
            <a:r>
              <a:rPr lang="en-US" sz="2000" dirty="0"/>
              <a:t>NYC has 44137 listings</a:t>
            </a:r>
          </a:p>
          <a:p>
            <a:pPr lvl="1"/>
            <a:r>
              <a:rPr lang="en-US" sz="2000" dirty="0"/>
              <a:t>SF has 4253 listings</a:t>
            </a:r>
          </a:p>
          <a:p>
            <a:endParaRPr lang="en-US" sz="14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Regression model, using linear, ridge, lasso regression algorithms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Use a set of 8 basic features</a:t>
            </a:r>
          </a:p>
          <a:p>
            <a:pPr lvl="1"/>
            <a:r>
              <a:rPr lang="en-US" sz="2000" dirty="0" smtClean="0"/>
              <a:t>neighborhood, </a:t>
            </a:r>
            <a:r>
              <a:rPr lang="en-US" sz="2000" dirty="0" err="1" smtClean="0"/>
              <a:t>zipcode</a:t>
            </a:r>
            <a:r>
              <a:rPr lang="en-US" sz="2000" dirty="0" smtClean="0"/>
              <a:t>, property type, room type, accommodates, bathrooms, bedrooms, beds</a:t>
            </a:r>
          </a:p>
          <a:p>
            <a:pPr lvl="1"/>
            <a:r>
              <a:rPr lang="en-US" sz="2000" dirty="0" smtClean="0"/>
              <a:t>Only use features that a new </a:t>
            </a:r>
            <a:r>
              <a:rPr lang="en-US" sz="2000" dirty="0" err="1" smtClean="0"/>
              <a:t>airbnb</a:t>
            </a:r>
            <a:r>
              <a:rPr lang="en-US" sz="2000" dirty="0" smtClean="0"/>
              <a:t> owner would have access to (exclude review related features) </a:t>
            </a:r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Metrics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Minimize the cross-validation error to find the best model</a:t>
            </a:r>
            <a:endParaRPr lang="en-US" sz="1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K-fold Validation</a:t>
            </a:r>
          </a:p>
          <a:p>
            <a:pPr lvl="1"/>
            <a:r>
              <a:rPr lang="en-US" sz="2000" dirty="0"/>
              <a:t>Use grid search for tuning the </a:t>
            </a:r>
            <a:r>
              <a:rPr lang="en-US" sz="2000" dirty="0" err="1"/>
              <a:t>hyperparameters</a:t>
            </a:r>
            <a:r>
              <a:rPr lang="en-US" sz="2000" dirty="0"/>
              <a:t> and conducting the k-fold validation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Quantify which </a:t>
            </a:r>
            <a:r>
              <a:rPr lang="en-US" sz="2400" dirty="0"/>
              <a:t>features are most important in predicting the price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Output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 website where you can input the information for a new </a:t>
            </a:r>
            <a:r>
              <a:rPr lang="en-US" sz="2400" dirty="0" err="1" smtClean="0"/>
              <a:t>airbnb</a:t>
            </a:r>
            <a:r>
              <a:rPr lang="en-US" sz="2400" dirty="0" smtClean="0"/>
              <a:t> rental, and it will output the price and a short list of comparable listings on the market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Build machine learning pipeline in python</a:t>
            </a:r>
          </a:p>
          <a:p>
            <a:r>
              <a:rPr lang="en-US" sz="2400" dirty="0" smtClean="0"/>
              <a:t>Compare results of regression models</a:t>
            </a:r>
            <a:endParaRPr lang="en-US" sz="2400" dirty="0" smtClean="0"/>
          </a:p>
          <a:p>
            <a:r>
              <a:rPr lang="en-US" sz="2400" dirty="0" smtClean="0"/>
              <a:t>Build website wher</a:t>
            </a:r>
            <a:r>
              <a:rPr lang="en-US" sz="2400" dirty="0" smtClean="0"/>
              <a:t>e a user can input a new </a:t>
            </a:r>
            <a:r>
              <a:rPr lang="en-US" sz="2400" dirty="0" err="1" smtClean="0"/>
              <a:t>airbnb</a:t>
            </a:r>
            <a:r>
              <a:rPr lang="en-US" sz="2400" dirty="0" smtClean="0"/>
              <a:t> listing and it returns the price and a handful of comparable listings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Optional Adds</a:t>
            </a:r>
            <a:endParaRPr lang="en-US" sz="2400" dirty="0"/>
          </a:p>
          <a:p>
            <a:r>
              <a:rPr lang="en-US" sz="2400" dirty="0"/>
              <a:t>Add amenities to the feature set</a:t>
            </a:r>
          </a:p>
          <a:p>
            <a:r>
              <a:rPr lang="en-US" sz="2400" dirty="0" smtClean="0"/>
              <a:t>NLP analysis on description and summaries to find best phrases and keywords for increasing the price</a:t>
            </a:r>
          </a:p>
          <a:p>
            <a:r>
              <a:rPr lang="en-US" sz="2400" dirty="0" smtClean="0"/>
              <a:t>Compare to airdna.com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Sources:</a:t>
            </a:r>
          </a:p>
          <a:p>
            <a:pPr lvl="1"/>
            <a:r>
              <a:rPr lang="en-US" sz="2000" dirty="0"/>
              <a:t>City of Boston short term rental </a:t>
            </a:r>
            <a:r>
              <a:rPr lang="en-US" sz="2000" dirty="0">
                <a:hlinkClick r:id="rId2"/>
              </a:rPr>
              <a:t>website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New York City multiple dwelling law</a:t>
            </a:r>
            <a:endParaRPr lang="en-US" sz="2000" dirty="0"/>
          </a:p>
          <a:p>
            <a:pPr lvl="1"/>
            <a:r>
              <a:rPr lang="en-US" sz="2000" dirty="0"/>
              <a:t>New York City hotel occupancy tax </a:t>
            </a:r>
            <a:r>
              <a:rPr lang="en-US" sz="2000" dirty="0">
                <a:hlinkClick r:id="rId4"/>
              </a:rPr>
              <a:t>website</a:t>
            </a:r>
            <a:endParaRPr lang="en-US" sz="2000" dirty="0"/>
          </a:p>
          <a:p>
            <a:pPr lvl="1"/>
            <a:r>
              <a:rPr lang="en-US" sz="2000" dirty="0"/>
              <a:t>San Francisco short term rental </a:t>
            </a:r>
            <a:r>
              <a:rPr lang="en-US" sz="2000" dirty="0">
                <a:hlinkClick r:id="rId5"/>
              </a:rPr>
              <a:t>website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Airbnb host help pages: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://www.airbnb.com/help/article/1849/san-francisco-s-registration-process--</a:t>
            </a:r>
            <a:r>
              <a:rPr lang="en-US" sz="2000" dirty="0" smtClean="0">
                <a:hlinkClick r:id="rId6"/>
              </a:rPr>
              <a:t>frequently-asked-questions</a:t>
            </a:r>
            <a:endParaRPr lang="en-US" sz="2000" dirty="0" smtClean="0"/>
          </a:p>
          <a:p>
            <a:pPr lvl="1"/>
            <a:r>
              <a:rPr lang="en-US" sz="2000" dirty="0">
                <a:hlinkClick r:id="rId7"/>
              </a:rPr>
              <a:t>https://www.airbnb.com/help/article/868/new-york--</a:t>
            </a:r>
            <a:r>
              <a:rPr lang="en-US" sz="2000" dirty="0" smtClean="0">
                <a:hlinkClick r:id="rId7"/>
              </a:rPr>
              <a:t>ny</a:t>
            </a:r>
            <a:endParaRPr lang="en-US" sz="2000" dirty="0" smtClean="0"/>
          </a:p>
          <a:p>
            <a:pPr lvl="1"/>
            <a:r>
              <a:rPr lang="en-US" sz="2000" dirty="0">
                <a:hlinkClick r:id="rId8"/>
              </a:rPr>
              <a:t>https://www.airbnb.com/help/article/859/boston--</a:t>
            </a:r>
            <a:r>
              <a:rPr lang="en-US" sz="2000" dirty="0" smtClean="0">
                <a:hlinkClick r:id="rId8"/>
              </a:rPr>
              <a:t>ma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314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Airbnb Price Prediction  Predicting the Price of Airbnb Listings with Machine Learning</vt:lpstr>
      <vt:lpstr>Intro</vt:lpstr>
      <vt:lpstr>Data Source</vt:lpstr>
      <vt:lpstr>Machine Learning Model</vt:lpstr>
      <vt:lpstr>Model Metrics</vt:lpstr>
      <vt:lpstr>Final Output</vt:lpstr>
      <vt:lpstr>Next Steps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Leung</dc:creator>
  <cp:lastModifiedBy>Joshua Leung</cp:lastModifiedBy>
  <cp:revision>46</cp:revision>
  <dcterms:created xsi:type="dcterms:W3CDTF">2017-06-15T19:28:47Z</dcterms:created>
  <dcterms:modified xsi:type="dcterms:W3CDTF">2019-07-11T17:57:18Z</dcterms:modified>
</cp:coreProperties>
</file>