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4"/>
  </p:handoutMasterIdLst>
  <p:sldIdLst>
    <p:sldId id="256" r:id="rId2"/>
    <p:sldId id="277" r:id="rId3"/>
    <p:sldId id="292" r:id="rId4"/>
    <p:sldId id="279" r:id="rId5"/>
    <p:sldId id="281" r:id="rId6"/>
    <p:sldId id="282" r:id="rId7"/>
    <p:sldId id="289" r:id="rId8"/>
    <p:sldId id="283" r:id="rId9"/>
    <p:sldId id="285" r:id="rId10"/>
    <p:sldId id="286" r:id="rId11"/>
    <p:sldId id="293" r:id="rId12"/>
    <p:sldId id="269" r:id="rId13"/>
    <p:sldId id="278" r:id="rId14"/>
    <p:sldId id="280" r:id="rId15"/>
    <p:sldId id="290" r:id="rId16"/>
    <p:sldId id="291" r:id="rId17"/>
    <p:sldId id="295" r:id="rId18"/>
    <p:sldId id="296" r:id="rId19"/>
    <p:sldId id="297" r:id="rId20"/>
    <p:sldId id="299" r:id="rId21"/>
    <p:sldId id="298" r:id="rId22"/>
    <p:sldId id="294"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4" y="88"/>
      </p:cViewPr>
      <p:guideLst/>
    </p:cSldViewPr>
  </p:slideViewPr>
  <p:notesTextViewPr>
    <p:cViewPr>
      <p:scale>
        <a:sx n="1" d="1"/>
        <a:sy n="1" d="1"/>
      </p:scale>
      <p:origin x="0" y="0"/>
    </p:cViewPr>
  </p:notesTextViewPr>
  <p:notesViewPr>
    <p:cSldViewPr snapToGrid="0">
      <p:cViewPr varScale="1">
        <p:scale>
          <a:sx n="66" d="100"/>
          <a:sy n="66" d="100"/>
        </p:scale>
        <p:origin x="236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3FEE619-68D0-4ECE-AC3F-D9442329C33F}" type="datetimeFigureOut">
              <a:rPr lang="en-US" smtClean="0"/>
              <a:t>11/29/2021</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6C4DDD2-BB78-46B3-8E01-139B63C9631B}" type="slidenum">
              <a:rPr lang="en-US" smtClean="0"/>
              <a:t>‹#›</a:t>
            </a:fld>
            <a:endParaRPr lang="en-US"/>
          </a:p>
        </p:txBody>
      </p:sp>
    </p:spTree>
    <p:extLst>
      <p:ext uri="{BB962C8B-B14F-4D97-AF65-F5344CB8AC3E}">
        <p14:creationId xmlns:p14="http://schemas.microsoft.com/office/powerpoint/2010/main" val="425127800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5F24EE-9528-4E78-8245-8C2FC16E85EA}"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ED877-3927-49A9-A9D3-E79A3581A445}" type="slidenum">
              <a:rPr lang="en-US" smtClean="0"/>
              <a:t>‹#›</a:t>
            </a:fld>
            <a:endParaRPr lang="en-US"/>
          </a:p>
        </p:txBody>
      </p:sp>
    </p:spTree>
    <p:extLst>
      <p:ext uri="{BB962C8B-B14F-4D97-AF65-F5344CB8AC3E}">
        <p14:creationId xmlns:p14="http://schemas.microsoft.com/office/powerpoint/2010/main" val="2084044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F24EE-9528-4E78-8245-8C2FC16E85EA}"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ED877-3927-49A9-A9D3-E79A3581A445}" type="slidenum">
              <a:rPr lang="en-US" smtClean="0"/>
              <a:t>‹#›</a:t>
            </a:fld>
            <a:endParaRPr lang="en-US"/>
          </a:p>
        </p:txBody>
      </p:sp>
    </p:spTree>
    <p:extLst>
      <p:ext uri="{BB962C8B-B14F-4D97-AF65-F5344CB8AC3E}">
        <p14:creationId xmlns:p14="http://schemas.microsoft.com/office/powerpoint/2010/main" val="966526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F24EE-9528-4E78-8245-8C2FC16E85EA}"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ED877-3927-49A9-A9D3-E79A3581A445}" type="slidenum">
              <a:rPr lang="en-US" smtClean="0"/>
              <a:t>‹#›</a:t>
            </a:fld>
            <a:endParaRPr lang="en-US"/>
          </a:p>
        </p:txBody>
      </p:sp>
    </p:spTree>
    <p:extLst>
      <p:ext uri="{BB962C8B-B14F-4D97-AF65-F5344CB8AC3E}">
        <p14:creationId xmlns:p14="http://schemas.microsoft.com/office/powerpoint/2010/main" val="42865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B0F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5F24EE-9528-4E78-8245-8C2FC16E85EA}"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ED877-3927-49A9-A9D3-E79A3581A445}" type="slidenum">
              <a:rPr lang="en-US" smtClean="0"/>
              <a:t>‹#›</a:t>
            </a:fld>
            <a:endParaRPr lang="en-US"/>
          </a:p>
        </p:txBody>
      </p:sp>
    </p:spTree>
    <p:extLst>
      <p:ext uri="{BB962C8B-B14F-4D97-AF65-F5344CB8AC3E}">
        <p14:creationId xmlns:p14="http://schemas.microsoft.com/office/powerpoint/2010/main" val="176349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5F24EE-9528-4E78-8245-8C2FC16E85EA}" type="datetimeFigureOut">
              <a:rPr lang="en-US" smtClean="0"/>
              <a:t>11/29/2021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ED877-3927-49A9-A9D3-E79A3581A445}" type="slidenum">
              <a:rPr lang="en-US" smtClean="0"/>
              <a:t>‹#›</a:t>
            </a:fld>
            <a:endParaRPr lang="en-US"/>
          </a:p>
        </p:txBody>
      </p:sp>
    </p:spTree>
    <p:extLst>
      <p:ext uri="{BB962C8B-B14F-4D97-AF65-F5344CB8AC3E}">
        <p14:creationId xmlns:p14="http://schemas.microsoft.com/office/powerpoint/2010/main" val="337616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5F24EE-9528-4E78-8245-8C2FC16E85EA}"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ED877-3927-49A9-A9D3-E79A3581A445}" type="slidenum">
              <a:rPr lang="en-US" smtClean="0"/>
              <a:t>‹#›</a:t>
            </a:fld>
            <a:endParaRPr lang="en-US"/>
          </a:p>
        </p:txBody>
      </p:sp>
    </p:spTree>
    <p:extLst>
      <p:ext uri="{BB962C8B-B14F-4D97-AF65-F5344CB8AC3E}">
        <p14:creationId xmlns:p14="http://schemas.microsoft.com/office/powerpoint/2010/main" val="64199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5F24EE-9528-4E78-8245-8C2FC16E85EA}" type="datetimeFigureOut">
              <a:rPr lang="en-US" smtClean="0"/>
              <a:t>11/29/2021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ED877-3927-49A9-A9D3-E79A3581A445}" type="slidenum">
              <a:rPr lang="en-US" smtClean="0"/>
              <a:t>‹#›</a:t>
            </a:fld>
            <a:endParaRPr lang="en-US"/>
          </a:p>
        </p:txBody>
      </p:sp>
    </p:spTree>
    <p:extLst>
      <p:ext uri="{BB962C8B-B14F-4D97-AF65-F5344CB8AC3E}">
        <p14:creationId xmlns:p14="http://schemas.microsoft.com/office/powerpoint/2010/main" val="160090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5F24EE-9528-4E78-8245-8C2FC16E85EA}" type="datetimeFigureOut">
              <a:rPr lang="en-US" smtClean="0"/>
              <a:t>11/29/2021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ED877-3927-49A9-A9D3-E79A3581A445}" type="slidenum">
              <a:rPr lang="en-US" smtClean="0"/>
              <a:t>‹#›</a:t>
            </a:fld>
            <a:endParaRPr lang="en-US"/>
          </a:p>
        </p:txBody>
      </p:sp>
    </p:spTree>
    <p:extLst>
      <p:ext uri="{BB962C8B-B14F-4D97-AF65-F5344CB8AC3E}">
        <p14:creationId xmlns:p14="http://schemas.microsoft.com/office/powerpoint/2010/main" val="1056838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F24EE-9528-4E78-8245-8C2FC16E85EA}" type="datetimeFigureOut">
              <a:rPr lang="en-US" smtClean="0"/>
              <a:t>11/29/2021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ED877-3927-49A9-A9D3-E79A3581A445}" type="slidenum">
              <a:rPr lang="en-US" smtClean="0"/>
              <a:t>‹#›</a:t>
            </a:fld>
            <a:endParaRPr lang="en-US"/>
          </a:p>
        </p:txBody>
      </p:sp>
    </p:spTree>
    <p:extLst>
      <p:ext uri="{BB962C8B-B14F-4D97-AF65-F5344CB8AC3E}">
        <p14:creationId xmlns:p14="http://schemas.microsoft.com/office/powerpoint/2010/main" val="859584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F24EE-9528-4E78-8245-8C2FC16E85EA}"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ED877-3927-49A9-A9D3-E79A3581A445}" type="slidenum">
              <a:rPr lang="en-US" smtClean="0"/>
              <a:t>‹#›</a:t>
            </a:fld>
            <a:endParaRPr lang="en-US"/>
          </a:p>
        </p:txBody>
      </p:sp>
    </p:spTree>
    <p:extLst>
      <p:ext uri="{BB962C8B-B14F-4D97-AF65-F5344CB8AC3E}">
        <p14:creationId xmlns:p14="http://schemas.microsoft.com/office/powerpoint/2010/main" val="300801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F24EE-9528-4E78-8245-8C2FC16E85EA}" type="datetimeFigureOut">
              <a:rPr lang="en-US" smtClean="0"/>
              <a:t>11/29/2021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ED877-3927-49A9-A9D3-E79A3581A445}" type="slidenum">
              <a:rPr lang="en-US" smtClean="0"/>
              <a:t>‹#›</a:t>
            </a:fld>
            <a:endParaRPr lang="en-US"/>
          </a:p>
        </p:txBody>
      </p:sp>
    </p:spTree>
    <p:extLst>
      <p:ext uri="{BB962C8B-B14F-4D97-AF65-F5344CB8AC3E}">
        <p14:creationId xmlns:p14="http://schemas.microsoft.com/office/powerpoint/2010/main" val="888895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F24EE-9528-4E78-8245-8C2FC16E85EA}" type="datetimeFigureOut">
              <a:rPr lang="en-US" smtClean="0"/>
              <a:t>11/29/2021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ED877-3927-49A9-A9D3-E79A3581A445}" type="slidenum">
              <a:rPr lang="en-US" smtClean="0"/>
              <a:t>‹#›</a:t>
            </a:fld>
            <a:endParaRPr lang="en-US"/>
          </a:p>
        </p:txBody>
      </p:sp>
    </p:spTree>
    <p:extLst>
      <p:ext uri="{BB962C8B-B14F-4D97-AF65-F5344CB8AC3E}">
        <p14:creationId xmlns:p14="http://schemas.microsoft.com/office/powerpoint/2010/main" val="3792913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B0F0"/>
                </a:solidFill>
              </a:rPr>
              <a:t>Distributions From Distributions</a:t>
            </a:r>
            <a:endParaRPr lang="en-US" dirty="0">
              <a:solidFill>
                <a:srgbClr val="00B0F0"/>
              </a:solidFill>
            </a:endParaRPr>
          </a:p>
        </p:txBody>
      </p:sp>
      <p:sp>
        <p:nvSpPr>
          <p:cNvPr id="3" name="Subtitle 2"/>
          <p:cNvSpPr>
            <a:spLocks noGrp="1"/>
          </p:cNvSpPr>
          <p:nvPr>
            <p:ph type="subTitle" idx="1"/>
          </p:nvPr>
        </p:nvSpPr>
        <p:spPr/>
        <p:txBody>
          <a:bodyPr/>
          <a:lstStyle/>
          <a:p>
            <a:r>
              <a:rPr lang="en-US" dirty="0" smtClean="0"/>
              <a:t>Understanding statistical tests</a:t>
            </a:r>
          </a:p>
          <a:p>
            <a:r>
              <a:rPr lang="en-US" dirty="0" smtClean="0"/>
              <a:t>Two Sample t tests</a:t>
            </a:r>
          </a:p>
          <a:p>
            <a:r>
              <a:rPr lang="en-US" dirty="0" smtClean="0"/>
              <a:t>Relation to Linear Regression</a:t>
            </a:r>
            <a:endParaRPr lang="en-US" dirty="0"/>
          </a:p>
        </p:txBody>
      </p:sp>
    </p:spTree>
    <p:extLst>
      <p:ext uri="{BB962C8B-B14F-4D97-AF65-F5344CB8AC3E}">
        <p14:creationId xmlns:p14="http://schemas.microsoft.com/office/powerpoint/2010/main" val="4214294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intervals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48033"/>
                <a:ext cx="6297891" cy="5143302"/>
              </a:xfrm>
            </p:spPr>
            <p:txBody>
              <a:bodyPr>
                <a:normAutofit fontScale="85000" lnSpcReduction="20000"/>
              </a:bodyPr>
              <a:lstStyle/>
              <a:p>
                <a:r>
                  <a:rPr lang="en-US" dirty="0" smtClean="0"/>
                  <a:t>CI seek to estimate a range in which we are 95% confident the true mean exists</a:t>
                </a:r>
              </a:p>
              <a:p>
                <a:pPr lvl="1"/>
                <a:r>
                  <a:rPr lang="en-US" dirty="0"/>
                  <a:t>“95 percent of the time, the CI will contain the true mean</a:t>
                </a:r>
                <a:r>
                  <a:rPr lang="en-US" dirty="0" smtClean="0"/>
                  <a:t>”</a:t>
                </a:r>
              </a:p>
              <a:p>
                <a:r>
                  <a:rPr lang="en-US" dirty="0"/>
                  <a:t>CI are essentially going </a:t>
                </a:r>
                <a:r>
                  <a:rPr lang="en-US"/>
                  <a:t>backwards</a:t>
                </a:r>
                <a:r>
                  <a:rPr lang="en-US" smtClean="0"/>
                  <a:t>.</a:t>
                </a:r>
                <a:endParaRPr lang="en-US" dirty="0" smtClean="0"/>
              </a:p>
              <a:p>
                <a:r>
                  <a:rPr lang="en-US" dirty="0" smtClean="0"/>
                  <a:t>We know that 95</a:t>
                </a:r>
                <a:r>
                  <a:rPr lang="en-US" dirty="0"/>
                  <a:t>% of the time, random sampling a normal population leads to -</a:t>
                </a:r>
                <a:r>
                  <a:rPr lang="en-US" dirty="0" smtClean="0"/>
                  <a:t>2.78 </a:t>
                </a:r>
                <a:r>
                  <a:rPr lang="en-US" dirty="0"/>
                  <a:t>&lt; t &lt; </a:t>
                </a:r>
                <a:r>
                  <a:rPr lang="en-US" dirty="0" smtClean="0"/>
                  <a:t>2.78 (n=5).</a:t>
                </a:r>
              </a:p>
              <a:p>
                <a:pPr lvl="1"/>
                <a:r>
                  <a:rPr lang="en-US" dirty="0" smtClean="0"/>
                  <a:t>Remember, the specific value of t is dependent on n!!!</a:t>
                </a:r>
              </a:p>
              <a:p>
                <a:r>
                  <a:rPr lang="en-US" dirty="0" smtClean="0"/>
                  <a:t>If we fix s to be your </a:t>
                </a:r>
                <a:r>
                  <a:rPr lang="en-US" b="1" dirty="0" smtClean="0"/>
                  <a:t>sample standard deviation</a:t>
                </a:r>
                <a:r>
                  <a:rPr lang="en-US" dirty="0" smtClean="0"/>
                  <a:t>, what values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smtClean="0"/>
                  <a:t> keep t between [-2.78,2.78]</a:t>
                </a:r>
              </a:p>
              <a:p>
                <a:r>
                  <a:rPr lang="en-US" dirty="0" smtClean="0"/>
                  <a:t>If want value other than 95%, you can use look up tables or generate a t distribution and find the ranges for 90%, 98% and so on.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48033"/>
                <a:ext cx="6297891" cy="5143302"/>
              </a:xfrm>
              <a:blipFill rotWithShape="0">
                <a:blip r:embed="rId2"/>
                <a:stretch>
                  <a:fillRect l="-1355" t="-2725" r="-1646"/>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l="50007" b="50449"/>
          <a:stretch/>
        </p:blipFill>
        <p:spPr>
          <a:xfrm>
            <a:off x="6890994" y="475489"/>
            <a:ext cx="3939274" cy="2541088"/>
          </a:xfrm>
          <a:prstGeom prst="rect">
            <a:avLst/>
          </a:prstGeom>
        </p:spPr>
      </p:pic>
      <p:sp>
        <p:nvSpPr>
          <p:cNvPr id="5" name="TextBox 4"/>
          <p:cNvSpPr txBox="1"/>
          <p:nvPr/>
        </p:nvSpPr>
        <p:spPr>
          <a:xfrm>
            <a:off x="7503736" y="801278"/>
            <a:ext cx="1093509" cy="646331"/>
          </a:xfrm>
          <a:prstGeom prst="rect">
            <a:avLst/>
          </a:prstGeom>
          <a:noFill/>
        </p:spPr>
        <p:txBody>
          <a:bodyPr wrap="square" rtlCol="0">
            <a:spAutoFit/>
          </a:bodyPr>
          <a:lstStyle/>
          <a:p>
            <a:r>
              <a:rPr lang="en-US" dirty="0" smtClean="0"/>
              <a:t>N = 5</a:t>
            </a:r>
          </a:p>
          <a:p>
            <a:r>
              <a:rPr lang="en-US" dirty="0" smtClean="0"/>
              <a:t>DOF  = 4</a:t>
            </a:r>
            <a:endParaRPr lang="en-US" dirty="0"/>
          </a:p>
        </p:txBody>
      </p:sp>
      <p:sp>
        <p:nvSpPr>
          <p:cNvPr id="8" name="TextBox 7"/>
          <p:cNvSpPr txBox="1"/>
          <p:nvPr/>
        </p:nvSpPr>
        <p:spPr>
          <a:xfrm>
            <a:off x="7757193" y="4249519"/>
            <a:ext cx="3793577" cy="1200329"/>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 = c(23,45,32,45,32</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s = 9.5;</a:t>
            </a:r>
          </a:p>
          <a:p>
            <a:r>
              <a:rPr lang="en-US" dirty="0" err="1" smtClean="0">
                <a:latin typeface="Courier New" panose="02070309020205020404" pitchFamily="49" charset="0"/>
                <a:cs typeface="Courier New" panose="02070309020205020404" pitchFamily="49" charset="0"/>
              </a:rPr>
              <a:t>X_bar</a:t>
            </a:r>
            <a:r>
              <a:rPr lang="en-US" dirty="0" smtClean="0">
                <a:latin typeface="Courier New" panose="02070309020205020404" pitchFamily="49" charset="0"/>
                <a:cs typeface="Courier New" panose="02070309020205020404" pitchFamily="49" charset="0"/>
              </a:rPr>
              <a:t> = 35.4</a:t>
            </a:r>
          </a:p>
          <a:p>
            <a:r>
              <a:rPr lang="en-US" dirty="0" smtClean="0">
                <a:latin typeface="Courier New" panose="02070309020205020404" pitchFamily="49" charset="0"/>
                <a:cs typeface="Courier New" panose="02070309020205020404" pitchFamily="49" charset="0"/>
              </a:rPr>
              <a:t>Set t based on our table</a:t>
            </a:r>
          </a:p>
        </p:txBody>
      </p:sp>
      <p:pic>
        <p:nvPicPr>
          <p:cNvPr id="9" name="Picture 8"/>
          <p:cNvPicPr>
            <a:picLocks noChangeAspect="1"/>
          </p:cNvPicPr>
          <p:nvPr/>
        </p:nvPicPr>
        <p:blipFill>
          <a:blip r:embed="rId4"/>
          <a:stretch>
            <a:fillRect/>
          </a:stretch>
        </p:blipFill>
        <p:spPr>
          <a:xfrm>
            <a:off x="7316321" y="3108296"/>
            <a:ext cx="3908559" cy="1021332"/>
          </a:xfrm>
          <a:prstGeom prst="rect">
            <a:avLst/>
          </a:prstGeom>
        </p:spPr>
      </p:pic>
    </p:spTree>
    <p:extLst>
      <p:ext uri="{BB962C8B-B14F-4D97-AF65-F5344CB8AC3E}">
        <p14:creationId xmlns:p14="http://schemas.microsoft.com/office/powerpoint/2010/main" val="3525426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ctr">
              <a:buNone/>
            </a:pPr>
            <a:r>
              <a:rPr lang="en-US" sz="13800" dirty="0" smtClean="0">
                <a:solidFill>
                  <a:srgbClr val="00B0F0"/>
                </a:solidFill>
              </a:rPr>
              <a:t>Two-sample t tests</a:t>
            </a:r>
            <a:endParaRPr lang="en-US" sz="13800" dirty="0">
              <a:solidFill>
                <a:srgbClr val="00B0F0"/>
              </a:solidFill>
            </a:endParaRPr>
          </a:p>
        </p:txBody>
      </p:sp>
    </p:spTree>
    <p:extLst>
      <p:ext uri="{BB962C8B-B14F-4D97-AF65-F5344CB8AC3E}">
        <p14:creationId xmlns:p14="http://schemas.microsoft.com/office/powerpoint/2010/main" val="1251157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 honest: you hate the idea of </a:t>
            </a:r>
            <a:r>
              <a:rPr lang="el-GR" dirty="0" smtClean="0"/>
              <a:t>μ</a:t>
            </a:r>
            <a:endParaRPr lang="en-US" dirty="0"/>
          </a:p>
        </p:txBody>
      </p:sp>
      <p:pic>
        <p:nvPicPr>
          <p:cNvPr id="4" name="Picture 3"/>
          <p:cNvPicPr>
            <a:picLocks noChangeAspect="1"/>
          </p:cNvPicPr>
          <p:nvPr/>
        </p:nvPicPr>
        <p:blipFill>
          <a:blip r:embed="rId2"/>
          <a:stretch>
            <a:fillRect/>
          </a:stretch>
        </p:blipFill>
        <p:spPr>
          <a:xfrm>
            <a:off x="1472580" y="1626375"/>
            <a:ext cx="3365550" cy="2249424"/>
          </a:xfrm>
          <a:prstGeom prst="rect">
            <a:avLst/>
          </a:prstGeom>
        </p:spPr>
      </p:pic>
      <p:sp>
        <p:nvSpPr>
          <p:cNvPr id="12" name="TextBox 11"/>
          <p:cNvSpPr txBox="1"/>
          <p:nvPr/>
        </p:nvSpPr>
        <p:spPr>
          <a:xfrm>
            <a:off x="1911497" y="1293624"/>
            <a:ext cx="3097517" cy="369332"/>
          </a:xfrm>
          <a:prstGeom prst="rect">
            <a:avLst/>
          </a:prstGeom>
          <a:noFill/>
        </p:spPr>
        <p:txBody>
          <a:bodyPr wrap="square" rtlCol="0">
            <a:spAutoFit/>
          </a:bodyPr>
          <a:lstStyle/>
          <a:p>
            <a:pPr algn="ctr"/>
            <a:r>
              <a:rPr lang="en-US" b="1" dirty="0" smtClean="0">
                <a:solidFill>
                  <a:srgbClr val="FF0000"/>
                </a:solidFill>
              </a:rPr>
              <a:t>Any Normally Distributed Data</a:t>
            </a:r>
            <a:endParaRPr lang="en-US" b="1" dirty="0">
              <a:solidFill>
                <a:srgbClr val="FF0000"/>
              </a:solidFill>
            </a:endParaRPr>
          </a:p>
        </p:txBody>
      </p:sp>
      <p:pic>
        <p:nvPicPr>
          <p:cNvPr id="17" name="Picture 16"/>
          <p:cNvPicPr>
            <a:picLocks noChangeAspect="1"/>
          </p:cNvPicPr>
          <p:nvPr/>
        </p:nvPicPr>
        <p:blipFill>
          <a:blip r:embed="rId3"/>
          <a:stretch>
            <a:fillRect/>
          </a:stretch>
        </p:blipFill>
        <p:spPr>
          <a:xfrm>
            <a:off x="6348989" y="1645083"/>
            <a:ext cx="3337560" cy="2230716"/>
          </a:xfrm>
          <a:prstGeom prst="rect">
            <a:avLst/>
          </a:prstGeom>
        </p:spPr>
      </p:pic>
      <p:sp>
        <p:nvSpPr>
          <p:cNvPr id="14" name="TextBox 13"/>
          <p:cNvSpPr txBox="1"/>
          <p:nvPr/>
        </p:nvSpPr>
        <p:spPr>
          <a:xfrm>
            <a:off x="6692821" y="1275751"/>
            <a:ext cx="2992939" cy="369332"/>
          </a:xfrm>
          <a:prstGeom prst="rect">
            <a:avLst/>
          </a:prstGeom>
          <a:noFill/>
        </p:spPr>
        <p:txBody>
          <a:bodyPr wrap="square" rtlCol="0">
            <a:spAutoFit/>
          </a:bodyPr>
          <a:lstStyle/>
          <a:p>
            <a:pPr algn="ctr"/>
            <a:r>
              <a:rPr lang="en-US" dirty="0" smtClean="0"/>
              <a:t>Null Distribution of t for n = 5</a:t>
            </a:r>
            <a:endParaRPr lang="en-US" dirty="0"/>
          </a:p>
        </p:txBody>
      </p:sp>
      <p:sp>
        <p:nvSpPr>
          <p:cNvPr id="5" name="Right Arrow 4"/>
          <p:cNvSpPr/>
          <p:nvPr/>
        </p:nvSpPr>
        <p:spPr>
          <a:xfrm>
            <a:off x="4952245" y="2009869"/>
            <a:ext cx="1285592" cy="1013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p:cNvSpPr>
            <a:spLocks noGrp="1"/>
          </p:cNvSpPr>
          <p:nvPr>
            <p:ph idx="1"/>
          </p:nvPr>
        </p:nvSpPr>
        <p:spPr>
          <a:xfrm>
            <a:off x="838200" y="3775294"/>
            <a:ext cx="10515600" cy="3082705"/>
          </a:xfrm>
        </p:spPr>
        <p:txBody>
          <a:bodyPr>
            <a:normAutofit/>
          </a:bodyPr>
          <a:lstStyle/>
          <a:p>
            <a:r>
              <a:rPr lang="en-US" dirty="0" smtClean="0"/>
              <a:t>For a single sample t test, you must assume a value for the population mean, </a:t>
            </a:r>
            <a:r>
              <a:rPr lang="el-GR" dirty="0" smtClean="0"/>
              <a:t>μ</a:t>
            </a:r>
            <a:r>
              <a:rPr lang="en-US" dirty="0" smtClean="0"/>
              <a:t>.</a:t>
            </a:r>
          </a:p>
          <a:p>
            <a:r>
              <a:rPr lang="en-US" dirty="0" smtClean="0"/>
              <a:t>Most people hate this idea and it is sometimes difficult to understand without an example. But remember, to say something is significant, you have to have something </a:t>
            </a:r>
            <a:r>
              <a:rPr lang="en-US" b="1" dirty="0" smtClean="0"/>
              <a:t>to compare against</a:t>
            </a:r>
            <a:r>
              <a:rPr lang="en-US" dirty="0" smtClean="0"/>
              <a:t>.</a:t>
            </a:r>
          </a:p>
          <a:p>
            <a:r>
              <a:rPr lang="en-US" dirty="0" smtClean="0"/>
              <a:t>For single sample tests, you have to take the time to identify a reasonable </a:t>
            </a:r>
            <a:r>
              <a:rPr lang="el-GR" dirty="0" smtClean="0"/>
              <a:t>μ</a:t>
            </a:r>
            <a:r>
              <a:rPr lang="en-US" dirty="0" smtClean="0"/>
              <a:t>. Randomly chosen values of </a:t>
            </a:r>
            <a:r>
              <a:rPr lang="el-GR" dirty="0" smtClean="0"/>
              <a:t>μ</a:t>
            </a:r>
            <a:r>
              <a:rPr lang="en-US" dirty="0" smtClean="0"/>
              <a:t> will have no meaning</a:t>
            </a:r>
          </a:p>
        </p:txBody>
      </p:sp>
    </p:spTree>
    <p:extLst>
      <p:ext uri="{BB962C8B-B14F-4D97-AF65-F5344CB8AC3E}">
        <p14:creationId xmlns:p14="http://schemas.microsoft.com/office/powerpoint/2010/main" val="127726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 honest: you hate the idea of </a:t>
            </a:r>
            <a:r>
              <a:rPr lang="el-GR" dirty="0" smtClean="0"/>
              <a:t>μ</a:t>
            </a:r>
            <a:endParaRPr lang="en-US" dirty="0"/>
          </a:p>
        </p:txBody>
      </p:sp>
      <p:pic>
        <p:nvPicPr>
          <p:cNvPr id="4" name="Picture 3"/>
          <p:cNvPicPr>
            <a:picLocks noChangeAspect="1"/>
          </p:cNvPicPr>
          <p:nvPr/>
        </p:nvPicPr>
        <p:blipFill>
          <a:blip r:embed="rId2"/>
          <a:stretch>
            <a:fillRect/>
          </a:stretch>
        </p:blipFill>
        <p:spPr>
          <a:xfrm>
            <a:off x="1472580" y="1626375"/>
            <a:ext cx="3365550" cy="2249424"/>
          </a:xfrm>
          <a:prstGeom prst="rect">
            <a:avLst/>
          </a:prstGeom>
        </p:spPr>
      </p:pic>
      <p:sp>
        <p:nvSpPr>
          <p:cNvPr id="12" name="TextBox 11"/>
          <p:cNvSpPr txBox="1"/>
          <p:nvPr/>
        </p:nvSpPr>
        <p:spPr>
          <a:xfrm>
            <a:off x="1872083" y="1293625"/>
            <a:ext cx="3180764" cy="369332"/>
          </a:xfrm>
          <a:prstGeom prst="rect">
            <a:avLst/>
          </a:prstGeom>
          <a:noFill/>
        </p:spPr>
        <p:txBody>
          <a:bodyPr wrap="square" rtlCol="0">
            <a:spAutoFit/>
          </a:bodyPr>
          <a:lstStyle/>
          <a:p>
            <a:pPr algn="ctr"/>
            <a:r>
              <a:rPr lang="en-US" b="1" dirty="0" smtClean="0">
                <a:solidFill>
                  <a:srgbClr val="FF0000"/>
                </a:solidFill>
              </a:rPr>
              <a:t>Any Normally Distributed Data</a:t>
            </a:r>
            <a:endParaRPr lang="en-US" b="1" dirty="0">
              <a:solidFill>
                <a:srgbClr val="FF0000"/>
              </a:solidFill>
            </a:endParaRPr>
          </a:p>
        </p:txBody>
      </p:sp>
      <p:pic>
        <p:nvPicPr>
          <p:cNvPr id="17" name="Picture 16"/>
          <p:cNvPicPr>
            <a:picLocks noChangeAspect="1"/>
          </p:cNvPicPr>
          <p:nvPr/>
        </p:nvPicPr>
        <p:blipFill>
          <a:blip r:embed="rId3"/>
          <a:stretch>
            <a:fillRect/>
          </a:stretch>
        </p:blipFill>
        <p:spPr>
          <a:xfrm>
            <a:off x="6348989" y="1645083"/>
            <a:ext cx="3337560" cy="2230716"/>
          </a:xfrm>
          <a:prstGeom prst="rect">
            <a:avLst/>
          </a:prstGeom>
        </p:spPr>
      </p:pic>
      <p:sp>
        <p:nvSpPr>
          <p:cNvPr id="14" name="TextBox 13"/>
          <p:cNvSpPr txBox="1"/>
          <p:nvPr/>
        </p:nvSpPr>
        <p:spPr>
          <a:xfrm>
            <a:off x="6692821" y="1275751"/>
            <a:ext cx="2992939" cy="369332"/>
          </a:xfrm>
          <a:prstGeom prst="rect">
            <a:avLst/>
          </a:prstGeom>
          <a:noFill/>
        </p:spPr>
        <p:txBody>
          <a:bodyPr wrap="square" rtlCol="0">
            <a:spAutoFit/>
          </a:bodyPr>
          <a:lstStyle/>
          <a:p>
            <a:pPr algn="ctr"/>
            <a:r>
              <a:rPr lang="en-US" dirty="0" smtClean="0"/>
              <a:t>Null Distribution of t for n = 5</a:t>
            </a:r>
            <a:endParaRPr lang="en-US" dirty="0"/>
          </a:p>
        </p:txBody>
      </p:sp>
      <p:sp>
        <p:nvSpPr>
          <p:cNvPr id="5" name="Right Arrow 4"/>
          <p:cNvSpPr/>
          <p:nvPr/>
        </p:nvSpPr>
        <p:spPr>
          <a:xfrm>
            <a:off x="4952245" y="2009869"/>
            <a:ext cx="1285592" cy="1013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p:cNvSpPr>
            <a:spLocks noGrp="1"/>
          </p:cNvSpPr>
          <p:nvPr>
            <p:ph idx="1"/>
          </p:nvPr>
        </p:nvSpPr>
        <p:spPr>
          <a:xfrm>
            <a:off x="838200" y="3775294"/>
            <a:ext cx="10515600" cy="3082705"/>
          </a:xfrm>
        </p:spPr>
        <p:txBody>
          <a:bodyPr>
            <a:normAutofit lnSpcReduction="10000"/>
          </a:bodyPr>
          <a:lstStyle/>
          <a:p>
            <a:r>
              <a:rPr lang="en-US" dirty="0" smtClean="0"/>
              <a:t>For example, we suspect that LA Laker’s basketball players are taller than the average NBA player. So we can measure the height of 5 volunteer players to get a sample mean, but how do we get the population mean, </a:t>
            </a:r>
            <a:r>
              <a:rPr lang="el-GR" dirty="0" smtClean="0"/>
              <a:t>μ</a:t>
            </a:r>
            <a:r>
              <a:rPr lang="en-US" dirty="0" smtClean="0"/>
              <a:t>?</a:t>
            </a:r>
          </a:p>
          <a:p>
            <a:pPr lvl="1"/>
            <a:r>
              <a:rPr lang="en-US" dirty="0" smtClean="0"/>
              <a:t>You ask for stats from the NBA</a:t>
            </a:r>
          </a:p>
          <a:p>
            <a:pPr lvl="1"/>
            <a:r>
              <a:rPr lang="en-US" dirty="0" smtClean="0"/>
              <a:t>Read literature on sports science</a:t>
            </a:r>
          </a:p>
          <a:p>
            <a:pPr lvl="1"/>
            <a:r>
              <a:rPr lang="en-US" dirty="0" smtClean="0"/>
              <a:t>But don’t choose some random reference! A dumb guess will lead to a dumb answer.</a:t>
            </a:r>
          </a:p>
        </p:txBody>
      </p:sp>
    </p:spTree>
    <p:extLst>
      <p:ext uri="{BB962C8B-B14F-4D97-AF65-F5344CB8AC3E}">
        <p14:creationId xmlns:p14="http://schemas.microsoft.com/office/powerpoint/2010/main" val="1095223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 – let’s avoid decision making and take 2 samples! </a:t>
            </a:r>
            <a:endParaRPr lang="en-US" dirty="0"/>
          </a:p>
        </p:txBody>
      </p:sp>
      <p:sp>
        <p:nvSpPr>
          <p:cNvPr id="3" name="Content Placeholder 2"/>
          <p:cNvSpPr>
            <a:spLocks noGrp="1"/>
          </p:cNvSpPr>
          <p:nvPr>
            <p:ph idx="1"/>
          </p:nvPr>
        </p:nvSpPr>
        <p:spPr>
          <a:xfrm>
            <a:off x="838200" y="1825625"/>
            <a:ext cx="10515600" cy="4351338"/>
          </a:xfrm>
        </p:spPr>
        <p:txBody>
          <a:bodyPr>
            <a:normAutofit fontScale="92500"/>
          </a:bodyPr>
          <a:lstStyle/>
          <a:p>
            <a:r>
              <a:rPr lang="en-US" dirty="0" smtClean="0"/>
              <a:t>Very often we won’t have a reasonable guess for the population mean.</a:t>
            </a:r>
          </a:p>
          <a:p>
            <a:r>
              <a:rPr lang="en-US" dirty="0" smtClean="0"/>
              <a:t>We can expand the idea of t to apply to two samples where we collect data from two populations we wish to compare</a:t>
            </a:r>
          </a:p>
          <a:p>
            <a:pPr lvl="1"/>
            <a:r>
              <a:rPr lang="en-US" dirty="0" smtClean="0"/>
              <a:t>LA player heights vs Boston player heights</a:t>
            </a:r>
          </a:p>
          <a:p>
            <a:pPr lvl="1"/>
            <a:r>
              <a:rPr lang="en-US" dirty="0" smtClean="0"/>
              <a:t>Inflammatory marker levels in mice infected or mock-infected</a:t>
            </a:r>
          </a:p>
          <a:p>
            <a:r>
              <a:rPr lang="en-US" dirty="0" smtClean="0"/>
              <a:t>The foundation of the 2 sample t test is that we assume that the samples for both populations come </a:t>
            </a:r>
            <a:r>
              <a:rPr lang="en-US" smtClean="0"/>
              <a:t>from normal populations </a:t>
            </a:r>
            <a:r>
              <a:rPr lang="en-US" dirty="0" smtClean="0"/>
              <a:t>with the same means.</a:t>
            </a:r>
          </a:p>
          <a:p>
            <a:pPr lvl="1"/>
            <a:r>
              <a:rPr lang="en-US" dirty="0" smtClean="0"/>
              <a:t>From there, we can add some variations. We can assume the standard deviations are the same for both samples or assume each sample has a unique standard deviation</a:t>
            </a:r>
          </a:p>
          <a:p>
            <a:pPr lvl="1"/>
            <a:r>
              <a:rPr lang="en-US" dirty="0" smtClean="0"/>
              <a:t>We’ll only explore on type of two sample t test</a:t>
            </a:r>
          </a:p>
        </p:txBody>
      </p:sp>
    </p:spTree>
    <p:extLst>
      <p:ext uri="{BB962C8B-B14F-4D97-AF65-F5344CB8AC3E}">
        <p14:creationId xmlns:p14="http://schemas.microsoft.com/office/powerpoint/2010/main" val="309592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sample t test</a:t>
            </a:r>
            <a:endParaRPr lang="en-US" dirty="0"/>
          </a:p>
        </p:txBody>
      </p:sp>
      <p:sp>
        <p:nvSpPr>
          <p:cNvPr id="3" name="Content Placeholder 2"/>
          <p:cNvSpPr>
            <a:spLocks noGrp="1"/>
          </p:cNvSpPr>
          <p:nvPr>
            <p:ph idx="1"/>
          </p:nvPr>
        </p:nvSpPr>
        <p:spPr>
          <a:xfrm>
            <a:off x="838200" y="1358020"/>
            <a:ext cx="10515600" cy="5657635"/>
          </a:xfrm>
        </p:spPr>
        <p:txBody>
          <a:bodyPr>
            <a:normAutofit/>
          </a:bodyPr>
          <a:lstStyle/>
          <a:p>
            <a:r>
              <a:rPr lang="en-US" dirty="0" smtClean="0"/>
              <a:t>One thing to know about t distributions is that they only depend on the degrees of freedom</a:t>
            </a:r>
          </a:p>
          <a:p>
            <a:pPr lvl="1"/>
            <a:r>
              <a:rPr lang="en-US" dirty="0" smtClean="0"/>
              <a:t>You’ll see this in your next homework</a:t>
            </a:r>
          </a:p>
          <a:p>
            <a:pPr lvl="1"/>
            <a:r>
              <a:rPr lang="en-US" dirty="0" smtClean="0"/>
              <a:t>I.e. the null t distribution for a single sample t test with DF = 6 is the same for a two sample t test with DF = 6.</a:t>
            </a:r>
          </a:p>
          <a:p>
            <a:r>
              <a:rPr lang="en-US" dirty="0" smtClean="0"/>
              <a:t>Two types of two sample t tests</a:t>
            </a:r>
          </a:p>
          <a:p>
            <a:pPr lvl="1"/>
            <a:r>
              <a:rPr lang="en-US" dirty="0" smtClean="0"/>
              <a:t>Independent two-sample t test</a:t>
            </a:r>
          </a:p>
          <a:p>
            <a:pPr lvl="2"/>
            <a:r>
              <a:rPr lang="en-US" dirty="0" smtClean="0"/>
              <a:t>tests to determine if two samples come from normal populations with equal means</a:t>
            </a:r>
          </a:p>
          <a:p>
            <a:pPr lvl="1"/>
            <a:r>
              <a:rPr lang="en-US" dirty="0" smtClean="0"/>
              <a:t>Paired two sample t test</a:t>
            </a:r>
          </a:p>
          <a:p>
            <a:pPr lvl="2"/>
            <a:r>
              <a:rPr lang="en-US" dirty="0" smtClean="0"/>
              <a:t>somehow, samples are related between the two groups (same set of people given two different tests)</a:t>
            </a:r>
          </a:p>
          <a:p>
            <a:pPr lvl="2"/>
            <a:r>
              <a:rPr lang="en-US" dirty="0" smtClean="0"/>
              <a:t>a difference of means tests which test to see if the mean is if from a normal population with a mean of zero</a:t>
            </a:r>
            <a:endParaRPr lang="en-US" dirty="0"/>
          </a:p>
        </p:txBody>
      </p:sp>
    </p:spTree>
    <p:extLst>
      <p:ext uri="{BB962C8B-B14F-4D97-AF65-F5344CB8AC3E}">
        <p14:creationId xmlns:p14="http://schemas.microsoft.com/office/powerpoint/2010/main" val="3467529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80"/>
            <a:ext cx="10515600" cy="1325563"/>
          </a:xfrm>
        </p:spPr>
        <p:txBody>
          <a:bodyPr/>
          <a:lstStyle/>
          <a:p>
            <a:r>
              <a:rPr lang="en-US" dirty="0" smtClean="0"/>
              <a:t>Two sample t test variations</a:t>
            </a:r>
            <a:endParaRPr lang="en-US" dirty="0"/>
          </a:p>
        </p:txBody>
      </p:sp>
      <p:sp>
        <p:nvSpPr>
          <p:cNvPr id="3" name="Content Placeholder 2"/>
          <p:cNvSpPr>
            <a:spLocks noGrp="1"/>
          </p:cNvSpPr>
          <p:nvPr>
            <p:ph idx="1"/>
          </p:nvPr>
        </p:nvSpPr>
        <p:spPr/>
        <p:txBody>
          <a:bodyPr/>
          <a:lstStyle/>
          <a:p>
            <a:r>
              <a:rPr lang="en-US" dirty="0" smtClean="0"/>
              <a:t>Independ two sample, equal sample size and assumed equal variation</a:t>
            </a:r>
          </a:p>
          <a:p>
            <a:endParaRPr lang="en-US" dirty="0" smtClean="0"/>
          </a:p>
          <a:p>
            <a:r>
              <a:rPr lang="en-US" dirty="0"/>
              <a:t>Independ two sample, equal sample size and assumed equal </a:t>
            </a:r>
            <a:r>
              <a:rPr lang="en-US" dirty="0" smtClean="0"/>
              <a:t>variation</a:t>
            </a:r>
          </a:p>
          <a:p>
            <a:endParaRPr lang="en-US" dirty="0"/>
          </a:p>
          <a:p>
            <a:endParaRPr lang="en-US" dirty="0" smtClean="0"/>
          </a:p>
          <a:p>
            <a:r>
              <a:rPr lang="en-US" dirty="0" smtClean="0"/>
              <a:t>Dependent paired two sample t </a:t>
            </a:r>
            <a:r>
              <a:rPr lang="en-US" dirty="0" err="1" smtClean="0"/>
              <a:t>te</a:t>
            </a:r>
            <a:endParaRPr lang="en-US" dirty="0"/>
          </a:p>
          <a:p>
            <a:pPr marL="0" indent="0">
              <a:buNone/>
            </a:pPr>
            <a:endParaRPr lang="en-US" dirty="0"/>
          </a:p>
          <a:p>
            <a:pPr marL="0" indent="0">
              <a:buNone/>
            </a:pPr>
            <a:r>
              <a:rPr lang="en-US" dirty="0" smtClean="0"/>
              <a:t> </a:t>
            </a:r>
            <a:endParaRPr lang="en-US" dirty="0"/>
          </a:p>
        </p:txBody>
      </p:sp>
      <p:pic>
        <p:nvPicPr>
          <p:cNvPr id="6" name="Picture 5"/>
          <p:cNvPicPr>
            <a:picLocks noChangeAspect="1"/>
          </p:cNvPicPr>
          <p:nvPr/>
        </p:nvPicPr>
        <p:blipFill>
          <a:blip r:embed="rId2"/>
          <a:stretch>
            <a:fillRect/>
          </a:stretch>
        </p:blipFill>
        <p:spPr>
          <a:xfrm>
            <a:off x="3582550" y="2324756"/>
            <a:ext cx="1005216" cy="627107"/>
          </a:xfrm>
          <a:prstGeom prst="rect">
            <a:avLst/>
          </a:prstGeom>
        </p:spPr>
      </p:pic>
      <p:pic>
        <p:nvPicPr>
          <p:cNvPr id="7" name="Picture 6"/>
          <p:cNvPicPr>
            <a:picLocks noChangeAspect="1"/>
          </p:cNvPicPr>
          <p:nvPr/>
        </p:nvPicPr>
        <p:blipFill>
          <a:blip r:embed="rId3"/>
          <a:stretch>
            <a:fillRect/>
          </a:stretch>
        </p:blipFill>
        <p:spPr>
          <a:xfrm>
            <a:off x="5100965" y="2347796"/>
            <a:ext cx="1438275" cy="581025"/>
          </a:xfrm>
          <a:prstGeom prst="rect">
            <a:avLst/>
          </a:prstGeom>
        </p:spPr>
      </p:pic>
      <p:sp>
        <p:nvSpPr>
          <p:cNvPr id="8" name="TextBox 7"/>
          <p:cNvSpPr txBox="1"/>
          <p:nvPr/>
        </p:nvSpPr>
        <p:spPr>
          <a:xfrm>
            <a:off x="11753193" y="1400889"/>
            <a:ext cx="184731" cy="369332"/>
          </a:xfrm>
          <a:prstGeom prst="rect">
            <a:avLst/>
          </a:prstGeom>
          <a:noFill/>
        </p:spPr>
        <p:txBody>
          <a:bodyPr wrap="none" rtlCol="0">
            <a:spAutoFit/>
          </a:bodyPr>
          <a:lstStyle/>
          <a:p>
            <a:endParaRPr lang="en-US" dirty="0"/>
          </a:p>
        </p:txBody>
      </p:sp>
      <p:sp>
        <p:nvSpPr>
          <p:cNvPr id="9" name="TextBox 8"/>
          <p:cNvSpPr txBox="1"/>
          <p:nvPr/>
        </p:nvSpPr>
        <p:spPr>
          <a:xfrm>
            <a:off x="7052439" y="2383409"/>
            <a:ext cx="1760485" cy="369332"/>
          </a:xfrm>
          <a:prstGeom prst="rect">
            <a:avLst/>
          </a:prstGeom>
          <a:noFill/>
        </p:spPr>
        <p:txBody>
          <a:bodyPr wrap="square" rtlCol="0">
            <a:spAutoFit/>
          </a:bodyPr>
          <a:lstStyle/>
          <a:p>
            <a:r>
              <a:rPr lang="en-US" dirty="0" smtClean="0"/>
              <a:t>DF = 2n - 2</a:t>
            </a:r>
            <a:endParaRPr lang="en-US" dirty="0"/>
          </a:p>
        </p:txBody>
      </p:sp>
      <p:pic>
        <p:nvPicPr>
          <p:cNvPr id="10" name="Picture 9"/>
          <p:cNvPicPr>
            <a:picLocks noChangeAspect="1"/>
          </p:cNvPicPr>
          <p:nvPr/>
        </p:nvPicPr>
        <p:blipFill>
          <a:blip r:embed="rId4"/>
          <a:stretch>
            <a:fillRect/>
          </a:stretch>
        </p:blipFill>
        <p:spPr>
          <a:xfrm>
            <a:off x="3010147" y="3450994"/>
            <a:ext cx="1038225" cy="485775"/>
          </a:xfrm>
          <a:prstGeom prst="rect">
            <a:avLst/>
          </a:prstGeom>
        </p:spPr>
      </p:pic>
      <p:pic>
        <p:nvPicPr>
          <p:cNvPr id="12" name="Picture 11"/>
          <p:cNvPicPr>
            <a:picLocks noChangeAspect="1"/>
          </p:cNvPicPr>
          <p:nvPr/>
        </p:nvPicPr>
        <p:blipFill>
          <a:blip r:embed="rId5"/>
          <a:stretch>
            <a:fillRect/>
          </a:stretch>
        </p:blipFill>
        <p:spPr>
          <a:xfrm>
            <a:off x="4410402" y="3355744"/>
            <a:ext cx="1381125" cy="581025"/>
          </a:xfrm>
          <a:prstGeom prst="rect">
            <a:avLst/>
          </a:prstGeom>
        </p:spPr>
      </p:pic>
      <p:pic>
        <p:nvPicPr>
          <p:cNvPr id="13" name="Picture 12"/>
          <p:cNvPicPr>
            <a:picLocks noChangeAspect="1"/>
          </p:cNvPicPr>
          <p:nvPr/>
        </p:nvPicPr>
        <p:blipFill>
          <a:blip r:embed="rId6"/>
          <a:stretch>
            <a:fillRect/>
          </a:stretch>
        </p:blipFill>
        <p:spPr>
          <a:xfrm>
            <a:off x="6385526" y="3283826"/>
            <a:ext cx="1990725" cy="952500"/>
          </a:xfrm>
          <a:prstGeom prst="rect">
            <a:avLst/>
          </a:prstGeom>
        </p:spPr>
      </p:pic>
      <p:sp>
        <p:nvSpPr>
          <p:cNvPr id="14" name="TextBox 13"/>
          <p:cNvSpPr txBox="1"/>
          <p:nvPr/>
        </p:nvSpPr>
        <p:spPr>
          <a:xfrm>
            <a:off x="8592204" y="3495355"/>
            <a:ext cx="1760485" cy="646331"/>
          </a:xfrm>
          <a:prstGeom prst="rect">
            <a:avLst/>
          </a:prstGeom>
          <a:noFill/>
        </p:spPr>
        <p:txBody>
          <a:bodyPr wrap="square" rtlCol="0">
            <a:spAutoFit/>
          </a:bodyPr>
          <a:lstStyle/>
          <a:p>
            <a:r>
              <a:rPr lang="en-US" dirty="0" smtClean="0"/>
              <a:t>Usually rounded off</a:t>
            </a:r>
            <a:endParaRPr lang="en-US" dirty="0"/>
          </a:p>
        </p:txBody>
      </p:sp>
      <p:pic>
        <p:nvPicPr>
          <p:cNvPr id="16" name="Picture 15"/>
          <p:cNvPicPr>
            <a:picLocks noChangeAspect="1"/>
          </p:cNvPicPr>
          <p:nvPr/>
        </p:nvPicPr>
        <p:blipFill>
          <a:blip r:embed="rId7"/>
          <a:stretch>
            <a:fillRect/>
          </a:stretch>
        </p:blipFill>
        <p:spPr>
          <a:xfrm>
            <a:off x="3010146" y="5054180"/>
            <a:ext cx="1038225" cy="504825"/>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1560580" y="5721390"/>
                <a:ext cx="8235909" cy="369332"/>
              </a:xfrm>
              <a:prstGeom prst="rect">
                <a:avLst/>
              </a:prstGeom>
              <a:noFill/>
            </p:spPr>
            <p:txBody>
              <a:bodyPr wrap="none" rtlCol="0">
                <a:spAutoFit/>
              </a:bodyPr>
              <a:lstStyle/>
              <a:p>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𝐷</m:t>
                            </m:r>
                          </m:sub>
                        </m:sSub>
                      </m:e>
                    </m:acc>
                  </m:oMath>
                </a14:m>
                <a:r>
                  <a:rPr lang="en-US" dirty="0" smtClean="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𝐷</m:t>
                        </m:r>
                      </m:sub>
                    </m:sSub>
                  </m:oMath>
                </a14:m>
                <a:r>
                  <a:rPr lang="en-US" dirty="0" smtClean="0"/>
                  <a:t> are the </a:t>
                </a:r>
                <a:r>
                  <a:rPr lang="en-US" dirty="0"/>
                  <a:t>average and standard deviation of the differences between all pairs</a:t>
                </a:r>
              </a:p>
            </p:txBody>
          </p:sp>
        </mc:Choice>
        <mc:Fallback xmlns="">
          <p:sp>
            <p:nvSpPr>
              <p:cNvPr id="17" name="TextBox 16"/>
              <p:cNvSpPr txBox="1">
                <a:spLocks noRot="1" noChangeAspect="1" noMove="1" noResize="1" noEditPoints="1" noAdjustHandles="1" noChangeArrowheads="1" noChangeShapeType="1" noTextEdit="1"/>
              </p:cNvSpPr>
              <p:nvPr/>
            </p:nvSpPr>
            <p:spPr>
              <a:xfrm>
                <a:off x="1560580" y="5721390"/>
                <a:ext cx="8235909" cy="369332"/>
              </a:xfrm>
              <a:prstGeom prst="rect">
                <a:avLst/>
              </a:prstGeom>
              <a:blipFill>
                <a:blip r:embed="rId8"/>
                <a:stretch>
                  <a:fillRect t="-10000" b="-26667"/>
                </a:stretch>
              </a:blipFill>
            </p:spPr>
            <p:txBody>
              <a:bodyPr/>
              <a:lstStyle/>
              <a:p>
                <a:r>
                  <a:rPr lang="en-US">
                    <a:noFill/>
                  </a:rPr>
                  <a:t> </a:t>
                </a:r>
              </a:p>
            </p:txBody>
          </p:sp>
        </mc:Fallback>
      </mc:AlternateContent>
      <p:sp>
        <p:nvSpPr>
          <p:cNvPr id="18" name="TextBox 17"/>
          <p:cNvSpPr txBox="1"/>
          <p:nvPr/>
        </p:nvSpPr>
        <p:spPr>
          <a:xfrm>
            <a:off x="4798291" y="5086474"/>
            <a:ext cx="2175003" cy="646331"/>
          </a:xfrm>
          <a:prstGeom prst="rect">
            <a:avLst/>
          </a:prstGeom>
          <a:noFill/>
        </p:spPr>
        <p:txBody>
          <a:bodyPr wrap="square" rtlCol="0">
            <a:spAutoFit/>
          </a:bodyPr>
          <a:lstStyle/>
          <a:p>
            <a:r>
              <a:rPr lang="en-US" dirty="0" smtClean="0"/>
              <a:t>DF = n-1 where n is the # of pairs</a:t>
            </a:r>
            <a:endParaRPr lang="en-US" dirty="0"/>
          </a:p>
        </p:txBody>
      </p:sp>
    </p:spTree>
    <p:extLst>
      <p:ext uri="{BB962C8B-B14F-4D97-AF65-F5344CB8AC3E}">
        <p14:creationId xmlns:p14="http://schemas.microsoft.com/office/powerpoint/2010/main" val="1054889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 tests and linear regression</a:t>
            </a:r>
            <a:endParaRPr lang="en-US" dirty="0"/>
          </a:p>
        </p:txBody>
      </p:sp>
      <p:sp>
        <p:nvSpPr>
          <p:cNvPr id="3" name="Content Placeholder 2"/>
          <p:cNvSpPr>
            <a:spLocks noGrp="1"/>
          </p:cNvSpPr>
          <p:nvPr>
            <p:ph idx="1"/>
          </p:nvPr>
        </p:nvSpPr>
        <p:spPr/>
        <p:txBody>
          <a:bodyPr/>
          <a:lstStyle/>
          <a:p>
            <a:r>
              <a:rPr lang="en-US" dirty="0" smtClean="0"/>
              <a:t>Before, we studied linear regression, in which we estimated the parameters of a linear model (y = mx +b) using linear least squares or gradient descent.</a:t>
            </a:r>
          </a:p>
          <a:p>
            <a:r>
              <a:rPr lang="en-US" dirty="0" smtClean="0"/>
              <a:t>t tests are fully analogous to linear models, which is why a t statistic can be used to inform us about the significance of a parameter</a:t>
            </a:r>
            <a:endParaRPr lang="en-US" dirty="0"/>
          </a:p>
        </p:txBody>
      </p:sp>
    </p:spTree>
    <p:extLst>
      <p:ext uri="{BB962C8B-B14F-4D97-AF65-F5344CB8AC3E}">
        <p14:creationId xmlns:p14="http://schemas.microsoft.com/office/powerpoint/2010/main" val="3901579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342" y="76878"/>
            <a:ext cx="10515600" cy="1325563"/>
          </a:xfrm>
        </p:spPr>
        <p:txBody>
          <a:bodyPr/>
          <a:lstStyle/>
          <a:p>
            <a:r>
              <a:rPr lang="en-US" dirty="0" smtClean="0"/>
              <a:t>T tests and linear regression</a:t>
            </a:r>
            <a:endParaRPr lang="en-US" dirty="0"/>
          </a:p>
        </p:txBody>
      </p:sp>
      <p:sp>
        <p:nvSpPr>
          <p:cNvPr id="4" name="TextBox 3"/>
          <p:cNvSpPr txBox="1"/>
          <p:nvPr/>
        </p:nvSpPr>
        <p:spPr>
          <a:xfrm>
            <a:off x="1429201" y="6458322"/>
            <a:ext cx="9886385" cy="369332"/>
          </a:xfrm>
          <a:prstGeom prst="rect">
            <a:avLst/>
          </a:prstGeom>
          <a:noFill/>
        </p:spPr>
        <p:txBody>
          <a:bodyPr wrap="square" rtlCol="0">
            <a:spAutoFit/>
          </a:bodyPr>
          <a:lstStyle/>
          <a:p>
            <a:r>
              <a:rPr lang="en-US" dirty="0"/>
              <a:t>https://scientificallysound.org/2017/06/08/t-test-as-linear-models-r/</a:t>
            </a:r>
          </a:p>
        </p:txBody>
      </p:sp>
      <p:pic>
        <p:nvPicPr>
          <p:cNvPr id="1026" name="Picture 2" descr="Rplot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009" y="2949027"/>
            <a:ext cx="3972585" cy="33258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72562" y="940469"/>
            <a:ext cx="1029077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Let’s look at fake data on the environmental impact of beef and </a:t>
            </a:r>
            <a:r>
              <a:rPr lang="en-US" dirty="0" smtClean="0"/>
              <a:t>pork</a:t>
            </a:r>
          </a:p>
          <a:p>
            <a:pPr marL="285750" indent="-285750">
              <a:buFont typeface="Arial" panose="020B0604020202020204" pitchFamily="34" charset="0"/>
              <a:buChar char="•"/>
            </a:pPr>
            <a:r>
              <a:rPr lang="en-US" dirty="0" smtClean="0"/>
              <a:t>Two sample t tests determines if the means of two samples comes from the same normal distribution</a:t>
            </a:r>
          </a:p>
          <a:p>
            <a:pPr marL="285750" indent="-285750">
              <a:buFont typeface="Arial" panose="020B0604020202020204" pitchFamily="34" charset="0"/>
              <a:buChar char="•"/>
            </a:pPr>
            <a:r>
              <a:rPr lang="en-US" dirty="0" smtClean="0"/>
              <a:t>We can relate the difference in means to a linear regression exercise</a:t>
            </a:r>
          </a:p>
          <a:p>
            <a:pPr marL="285750" indent="-285750">
              <a:buFont typeface="Arial" panose="020B0604020202020204" pitchFamily="34" charset="0"/>
              <a:buChar char="•"/>
            </a:pPr>
            <a:r>
              <a:rPr lang="en-US" dirty="0" smtClean="0"/>
              <a:t>By plotting the data, we can convert the categorical variables (Beef, Pork) into a continuous variable (called a dummy variable) where Beef is at the zero position and Pork is at the 1 position </a:t>
            </a:r>
          </a:p>
          <a:p>
            <a:pPr marL="285750" indent="-285750">
              <a:buFont typeface="Arial" panose="020B0604020202020204" pitchFamily="34" charset="0"/>
              <a:buChar char="•"/>
            </a:pPr>
            <a:r>
              <a:rPr lang="en-US" dirty="0" smtClean="0"/>
              <a:t>We can now apply linear regression to our data! </a:t>
            </a:r>
          </a:p>
        </p:txBody>
      </p:sp>
      <p:sp>
        <p:nvSpPr>
          <p:cNvPr id="6" name="Right Arrow 5"/>
          <p:cNvSpPr/>
          <p:nvPr/>
        </p:nvSpPr>
        <p:spPr>
          <a:xfrm>
            <a:off x="4938928" y="3832817"/>
            <a:ext cx="1433465" cy="11678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Rplot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465" y="2958375"/>
            <a:ext cx="3972585" cy="33258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46278" y="5959367"/>
            <a:ext cx="772510" cy="369332"/>
          </a:xfrm>
          <a:prstGeom prst="rect">
            <a:avLst/>
          </a:prstGeom>
          <a:solidFill>
            <a:schemeClr val="bg1"/>
          </a:solidFill>
        </p:spPr>
        <p:txBody>
          <a:bodyPr wrap="square" rtlCol="0">
            <a:spAutoFit/>
          </a:bodyPr>
          <a:lstStyle/>
          <a:p>
            <a:pPr algn="ctr"/>
            <a:r>
              <a:rPr lang="en-US" b="1" dirty="0" smtClean="0">
                <a:solidFill>
                  <a:srgbClr val="FF0000"/>
                </a:solidFill>
              </a:rPr>
              <a:t>0</a:t>
            </a:r>
            <a:endParaRPr lang="en-US" b="1" dirty="0">
              <a:solidFill>
                <a:srgbClr val="FF0000"/>
              </a:solidFill>
            </a:endParaRPr>
          </a:p>
        </p:txBody>
      </p:sp>
      <p:sp>
        <p:nvSpPr>
          <p:cNvPr id="10" name="TextBox 9"/>
          <p:cNvSpPr txBox="1"/>
          <p:nvPr/>
        </p:nvSpPr>
        <p:spPr>
          <a:xfrm>
            <a:off x="9225465" y="5954109"/>
            <a:ext cx="772510" cy="369332"/>
          </a:xfrm>
          <a:prstGeom prst="rect">
            <a:avLst/>
          </a:prstGeom>
          <a:solidFill>
            <a:schemeClr val="bg1"/>
          </a:solidFill>
        </p:spPr>
        <p:txBody>
          <a:bodyPr wrap="square" rtlCol="0">
            <a:spAutoFit/>
          </a:bodyPr>
          <a:lstStyle/>
          <a:p>
            <a:pPr algn="ctr"/>
            <a:r>
              <a:rPr lang="en-US" b="1" dirty="0">
                <a:solidFill>
                  <a:srgbClr val="FF0000"/>
                </a:solidFill>
              </a:rPr>
              <a:t>1</a:t>
            </a:r>
          </a:p>
        </p:txBody>
      </p:sp>
    </p:spTree>
    <p:extLst>
      <p:ext uri="{BB962C8B-B14F-4D97-AF65-F5344CB8AC3E}">
        <p14:creationId xmlns:p14="http://schemas.microsoft.com/office/powerpoint/2010/main" val="875604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342" y="76878"/>
            <a:ext cx="10515600" cy="1325563"/>
          </a:xfrm>
        </p:spPr>
        <p:txBody>
          <a:bodyPr/>
          <a:lstStyle/>
          <a:p>
            <a:r>
              <a:rPr lang="en-US" dirty="0" smtClean="0"/>
              <a:t>T tests and linear regression</a:t>
            </a:r>
            <a:endParaRPr lang="en-US" dirty="0"/>
          </a:p>
        </p:txBody>
      </p:sp>
      <p:sp>
        <p:nvSpPr>
          <p:cNvPr id="4" name="TextBox 3"/>
          <p:cNvSpPr txBox="1"/>
          <p:nvPr/>
        </p:nvSpPr>
        <p:spPr>
          <a:xfrm>
            <a:off x="1176950" y="6418907"/>
            <a:ext cx="9886385" cy="369332"/>
          </a:xfrm>
          <a:prstGeom prst="rect">
            <a:avLst/>
          </a:prstGeom>
          <a:noFill/>
        </p:spPr>
        <p:txBody>
          <a:bodyPr wrap="square" rtlCol="0">
            <a:spAutoFit/>
          </a:bodyPr>
          <a:lstStyle/>
          <a:p>
            <a:r>
              <a:rPr lang="en-US" dirty="0"/>
              <a:t>https://scientificallysound.org/2017/06/08/t-test-as-linear-models-r/</a:t>
            </a:r>
          </a:p>
        </p:txBody>
      </p:sp>
      <mc:AlternateContent xmlns:mc="http://schemas.openxmlformats.org/markup-compatibility/2006" xmlns:a14="http://schemas.microsoft.com/office/drawing/2010/main">
        <mc:Choice Requires="a14">
          <p:sp>
            <p:nvSpPr>
              <p:cNvPr id="5" name="TextBox 4"/>
              <p:cNvSpPr txBox="1"/>
              <p:nvPr/>
            </p:nvSpPr>
            <p:spPr>
              <a:xfrm>
                <a:off x="5468293" y="1402441"/>
                <a:ext cx="5486400" cy="415985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If we use linear least squares to estimate the  parameters of </a:t>
                </a:r>
                <a:r>
                  <a:rPr lang="en-US" dirty="0"/>
                  <a:t> </a:t>
                </a:r>
                <a14:m>
                  <m:oMath xmlns:m="http://schemas.openxmlformats.org/officeDocument/2006/math">
                    <m:r>
                      <m:rPr>
                        <m:sty m:val="p"/>
                      </m:rPr>
                      <a:rPr lang="en-US">
                        <a:latin typeface="Cambria Math" panose="02040503050406030204" pitchFamily="18" charset="0"/>
                      </a:rPr>
                      <m:t>y</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oMath>
                </a14:m>
                <a:r>
                  <a:rPr lang="en-US" dirty="0" smtClean="0"/>
                  <a:t>, it can be shown that:</a:t>
                </a:r>
              </a:p>
              <a:p>
                <a:pPr marL="742950" lvl="1"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oMath>
                </a14:m>
                <a:r>
                  <a:rPr lang="en-US" dirty="0" smtClean="0"/>
                  <a:t>, the intercept, is simply the mean,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𝑏𝑒𝑒𝑓</m:t>
                        </m:r>
                      </m:sub>
                    </m:sSub>
                  </m:oMath>
                </a14:m>
                <a:endParaRPr lang="en-US" dirty="0" smtClean="0"/>
              </a:p>
              <a:p>
                <a:pPr marL="742950" lvl="1"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oMath>
                </a14:m>
                <a:r>
                  <a:rPr lang="en-US" dirty="0" smtClean="0"/>
                  <a:t>, the slope, is  </a:t>
                </a:r>
                <a14:m>
                  <m:oMath xmlns:m="http://schemas.openxmlformats.org/officeDocument/2006/math">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b="0" i="1" smtClean="0">
                                <a:latin typeface="Cambria Math" panose="02040503050406030204" pitchFamily="18" charset="0"/>
                              </a:rPr>
                              <m:t>𝑝𝑜𝑟𝑘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𝑏𝑒𝑒𝑓</m:t>
                            </m:r>
                          </m:sub>
                        </m:sSub>
                      </m:num>
                      <m:den>
                        <m:r>
                          <a:rPr lang="en-US" b="0" i="1" smtClean="0">
                            <a:latin typeface="Cambria Math" panose="02040503050406030204" pitchFamily="18" charset="0"/>
                          </a:rPr>
                          <m:t>1−0</m:t>
                        </m:r>
                      </m:den>
                    </m:f>
                  </m:oMath>
                </a14:m>
                <a:r>
                  <a:rPr lang="en-US" dirty="0" smtClean="0"/>
                  <a:t>=</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𝑝𝑜𝑟𝑘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𝑏𝑒𝑒𝑓</m:t>
                        </m:r>
                      </m:sub>
                    </m:sSub>
                  </m:oMath>
                </a14:m>
                <a:endParaRPr lang="en-US" dirty="0" smtClean="0"/>
              </a:p>
              <a:p>
                <a:pPr marL="285750" indent="-285750">
                  <a:buFont typeface="Arial" panose="020B0604020202020204" pitchFamily="34" charset="0"/>
                  <a:buChar char="•"/>
                </a:pPr>
                <a:r>
                  <a:rPr lang="en-US" dirty="0" smtClean="0"/>
                  <a:t>Compare to our two sample t equation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Takeaway: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oMath>
                </a14:m>
                <a:r>
                  <a:rPr lang="en-US" dirty="0" smtClean="0"/>
                  <a:t>is the difference in the sample means and, the significance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oMath>
                </a14:m>
                <a:r>
                  <a:rPr lang="en-US" dirty="0" smtClean="0"/>
                  <a:t>can be interpreted using a two-sample t distribution.</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468293" y="1402441"/>
                <a:ext cx="5486400" cy="4159857"/>
              </a:xfrm>
              <a:prstGeom prst="rect">
                <a:avLst/>
              </a:prstGeom>
              <a:blipFill>
                <a:blip r:embed="rId2"/>
                <a:stretch>
                  <a:fillRect l="-667" t="-733"/>
                </a:stretch>
              </a:blipFill>
            </p:spPr>
            <p:txBody>
              <a:bodyPr/>
              <a:lstStyle/>
              <a:p>
                <a:r>
                  <a:rPr lang="en-US">
                    <a:noFill/>
                  </a:rPr>
                  <a:t> </a:t>
                </a:r>
              </a:p>
            </p:txBody>
          </p:sp>
        </mc:Fallback>
      </mc:AlternateContent>
      <p:pic>
        <p:nvPicPr>
          <p:cNvPr id="1028" name="Picture 4" descr="lm_f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35" y="1402441"/>
            <a:ext cx="4894617" cy="40978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7270433" y="3139171"/>
            <a:ext cx="1451176" cy="905320"/>
          </a:xfrm>
          <a:prstGeom prst="rect">
            <a:avLst/>
          </a:prstGeom>
        </p:spPr>
      </p:pic>
    </p:spTree>
    <p:extLst>
      <p:ext uri="{BB962C8B-B14F-4D97-AF65-F5344CB8AC3E}">
        <p14:creationId xmlns:p14="http://schemas.microsoft.com/office/powerpoint/2010/main" val="3672520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far we’ve seen</a:t>
            </a:r>
            <a:endParaRPr lang="en-US" dirty="0"/>
          </a:p>
        </p:txBody>
      </p:sp>
      <p:sp>
        <p:nvSpPr>
          <p:cNvPr id="3" name="Content Placeholder 2"/>
          <p:cNvSpPr>
            <a:spLocks noGrp="1"/>
          </p:cNvSpPr>
          <p:nvPr>
            <p:ph idx="1"/>
          </p:nvPr>
        </p:nvSpPr>
        <p:spPr/>
        <p:txBody>
          <a:bodyPr/>
          <a:lstStyle/>
          <a:p>
            <a:r>
              <a:rPr lang="en-US" dirty="0" smtClean="0"/>
              <a:t>That we can use brute force available to us today with computers to create normal distributions and perform analyses directly on the data to create null distributions.</a:t>
            </a:r>
          </a:p>
          <a:p>
            <a:r>
              <a:rPr lang="en-US" dirty="0" smtClean="0"/>
              <a:t>We can then use the null distributions to determine the significance of certain statistics</a:t>
            </a:r>
          </a:p>
          <a:p>
            <a:r>
              <a:rPr lang="en-US" dirty="0" smtClean="0"/>
              <a:t>But we’ve only consider “single sample” approaches. Let’s go on to 2 sample problems, which are sometimes easier to appreciate. </a:t>
            </a:r>
          </a:p>
        </p:txBody>
      </p:sp>
    </p:spTree>
    <p:extLst>
      <p:ext uri="{BB962C8B-B14F-4D97-AF65-F5344CB8AC3E}">
        <p14:creationId xmlns:p14="http://schemas.microsoft.com/office/powerpoint/2010/main" val="3466914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a:t>
            </a:r>
            <a:endParaRPr lang="en-US" dirty="0"/>
          </a:p>
        </p:txBody>
      </p:sp>
      <p:sp>
        <p:nvSpPr>
          <p:cNvPr id="3" name="Content Placeholder 2"/>
          <p:cNvSpPr>
            <a:spLocks noGrp="1"/>
          </p:cNvSpPr>
          <p:nvPr>
            <p:ph idx="1"/>
          </p:nvPr>
        </p:nvSpPr>
        <p:spPr>
          <a:xfrm>
            <a:off x="838200" y="1825624"/>
            <a:ext cx="10515600" cy="4929899"/>
          </a:xfrm>
        </p:spPr>
        <p:txBody>
          <a:bodyPr>
            <a:normAutofit fontScale="92500" lnSpcReduction="10000"/>
          </a:bodyPr>
          <a:lstStyle/>
          <a:p>
            <a:r>
              <a:rPr lang="en-US" dirty="0" smtClean="0"/>
              <a:t>The parameter values estimated using linear least squares translate to either a mean (intercept) or a difference in means (slope)</a:t>
            </a:r>
          </a:p>
          <a:p>
            <a:pPr lvl="1"/>
            <a:r>
              <a:rPr lang="en-US" dirty="0" smtClean="0"/>
              <a:t>And since we use a t test to determine the likelihood of observing a mean (single sample t test) or difference in means (two sample t test), we can use t tests to evaluate the significance of the estimated parameters.</a:t>
            </a:r>
          </a:p>
          <a:p>
            <a:r>
              <a:rPr lang="en-US" dirty="0" smtClean="0"/>
              <a:t>This is why you will often see people use linear regression instead of t tests of visa versa – they are essentially the same thing.</a:t>
            </a:r>
          </a:p>
          <a:p>
            <a:r>
              <a:rPr lang="en-US" dirty="0" smtClean="0"/>
              <a:t>For completeness, if there are only two groups, linear regression, t tests and ANOVA are all the same thing. They are all based on the same assumptions of linearity and normal distributions.</a:t>
            </a:r>
          </a:p>
          <a:p>
            <a:pPr lvl="1"/>
            <a:r>
              <a:rPr lang="en-US" dirty="0" smtClean="0"/>
              <a:t>However, linear regression and ANOVA can be expanded to consider more than 3 groups. We unfortunately don’t have time to cover this</a:t>
            </a:r>
          </a:p>
          <a:p>
            <a:pPr lvl="1"/>
            <a:r>
              <a:rPr lang="en-US" dirty="0" smtClean="0"/>
              <a:t>But to reiterate, linear regression and ANOVA tools ultimately do the same thing. But as both technique were developed independently, they use a different language to describe </a:t>
            </a:r>
            <a:r>
              <a:rPr lang="en-US" smtClean="0"/>
              <a:t>model construction</a:t>
            </a:r>
            <a:endParaRPr lang="en-US" dirty="0" smtClean="0"/>
          </a:p>
        </p:txBody>
      </p:sp>
    </p:spTree>
    <p:extLst>
      <p:ext uri="{BB962C8B-B14F-4D97-AF65-F5344CB8AC3E}">
        <p14:creationId xmlns:p14="http://schemas.microsoft.com/office/powerpoint/2010/main" val="1320511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 test and linear regression in python </a:t>
            </a:r>
            <a:endParaRPr lang="en-US" dirty="0"/>
          </a:p>
        </p:txBody>
      </p:sp>
      <p:sp>
        <p:nvSpPr>
          <p:cNvPr id="3" name="Content Placeholder 2"/>
          <p:cNvSpPr>
            <a:spLocks noGrp="1"/>
          </p:cNvSpPr>
          <p:nvPr>
            <p:ph idx="1"/>
          </p:nvPr>
        </p:nvSpPr>
        <p:spPr>
          <a:xfrm>
            <a:off x="838200" y="1330859"/>
            <a:ext cx="10515600" cy="4846104"/>
          </a:xfrm>
        </p:spPr>
        <p:txBody>
          <a:bodyPr>
            <a:normAutofit lnSpcReduction="10000"/>
          </a:bodyPr>
          <a:lstStyle/>
          <a:p>
            <a:r>
              <a:rPr lang="en-US" dirty="0" smtClean="0"/>
              <a:t>Back to our idea of comparing the heights of NBA players. We want to determine if the height of players for the Lakers and the Heat are the same. We randomly measure the height of 5 players.</a:t>
            </a:r>
          </a:p>
          <a:p>
            <a:pPr lvl="1"/>
            <a:r>
              <a:rPr lang="en-US" dirty="0" smtClean="0">
                <a:solidFill>
                  <a:srgbClr val="FF0000"/>
                </a:solidFill>
              </a:rPr>
              <a:t>Lakers = [200, 210, 220,225,215];</a:t>
            </a:r>
          </a:p>
          <a:p>
            <a:pPr lvl="1"/>
            <a:r>
              <a:rPr lang="en-US" dirty="0" smtClean="0">
                <a:solidFill>
                  <a:srgbClr val="FF0000"/>
                </a:solidFill>
              </a:rPr>
              <a:t>Heat = [190, 220, 193, 200, 190];</a:t>
            </a:r>
          </a:p>
          <a:p>
            <a:r>
              <a:rPr lang="en-US" dirty="0"/>
              <a:t>Use </a:t>
            </a:r>
            <a:r>
              <a:rPr lang="en-US" dirty="0" err="1" smtClean="0"/>
              <a:t>ttest_ind</a:t>
            </a:r>
            <a:r>
              <a:rPr lang="en-US" dirty="0" smtClean="0"/>
              <a:t> to perform a two-sample, independent t test. Report the </a:t>
            </a:r>
            <a:r>
              <a:rPr lang="en-US" dirty="0" smtClean="0">
                <a:solidFill>
                  <a:srgbClr val="FF0000"/>
                </a:solidFill>
              </a:rPr>
              <a:t>t value and two-sided p value</a:t>
            </a:r>
          </a:p>
          <a:p>
            <a:r>
              <a:rPr lang="en-US" dirty="0" smtClean="0"/>
              <a:t>To do a linear regression</a:t>
            </a:r>
          </a:p>
          <a:p>
            <a:pPr lvl="1"/>
            <a:r>
              <a:rPr lang="en-US" dirty="0"/>
              <a:t>C</a:t>
            </a:r>
            <a:r>
              <a:rPr lang="en-US" dirty="0" smtClean="0"/>
              <a:t>ombine the heights into a single vector, y </a:t>
            </a:r>
          </a:p>
          <a:p>
            <a:pPr lvl="1"/>
            <a:r>
              <a:rPr lang="en-US" dirty="0" smtClean="0"/>
              <a:t>Make a vector, x, that has a 1 or 0 to indicate if the corresponding data in y is a Laker (1) or Heat (0) player</a:t>
            </a:r>
          </a:p>
          <a:p>
            <a:pPr lvl="1"/>
            <a:r>
              <a:rPr lang="en-US" b="1" dirty="0" smtClean="0"/>
              <a:t># </a:t>
            </a:r>
            <a:r>
              <a:rPr lang="en-US" b="1" dirty="0"/>
              <a:t>import </a:t>
            </a:r>
            <a:r>
              <a:rPr lang="en-US" b="1" dirty="0" err="1" smtClean="0"/>
              <a:t>statsmodels.api</a:t>
            </a:r>
            <a:r>
              <a:rPr lang="en-US" b="1" dirty="0" smtClean="0"/>
              <a:t> to fit a linear model between x and </a:t>
            </a:r>
            <a:r>
              <a:rPr lang="en-US" b="1" dirty="0"/>
              <a:t>y </a:t>
            </a:r>
            <a:r>
              <a:rPr lang="en-US" dirty="0"/>
              <a:t>using </a:t>
            </a:r>
            <a:r>
              <a:rPr lang="en-US" dirty="0" smtClean="0"/>
              <a:t>OLS function (a general function for fitting linear equations)</a:t>
            </a:r>
            <a:endParaRPr lang="en-US" dirty="0"/>
          </a:p>
        </p:txBody>
      </p:sp>
    </p:spTree>
    <p:extLst>
      <p:ext uri="{BB962C8B-B14F-4D97-AF65-F5344CB8AC3E}">
        <p14:creationId xmlns:p14="http://schemas.microsoft.com/office/powerpoint/2010/main" val="2588600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4180"/>
            <a:ext cx="10515600" cy="1325563"/>
          </a:xfrm>
        </p:spPr>
        <p:txBody>
          <a:bodyPr/>
          <a:lstStyle/>
          <a:p>
            <a:r>
              <a:rPr lang="en-US" dirty="0" smtClean="0"/>
              <a:t>Technical note on t values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40325"/>
                <a:ext cx="10515600" cy="5314384"/>
              </a:xfrm>
            </p:spPr>
            <p:txBody>
              <a:bodyPr>
                <a:normAutofit lnSpcReduction="10000"/>
              </a:bodyPr>
              <a:lstStyle/>
              <a:p>
                <a:r>
                  <a:rPr lang="en-US" dirty="0" smtClean="0"/>
                  <a:t>For this class, I wanted to spend time understanding t distributions</a:t>
                </a:r>
              </a:p>
              <a:p>
                <a:r>
                  <a:rPr lang="en-US" dirty="0" smtClean="0"/>
                  <a:t>The equation of t is often not well defined online or in the literature and can lead to minor errors</a:t>
                </a:r>
              </a:p>
              <a:p>
                <a:r>
                  <a:rPr lang="en-US" dirty="0" smtClean="0"/>
                  <a:t>The ultimate definition of t is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r>
                          <m:rPr>
                            <m:sty m:val="p"/>
                          </m:rPr>
                          <a:rPr lang="el-GR" b="0" i="1" smtClean="0">
                            <a:latin typeface="Cambria Math" panose="02040503050406030204" pitchFamily="18" charset="0"/>
                          </a:rPr>
                          <m:t>μ</m:t>
                        </m:r>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den>
                            </m:f>
                          </m:e>
                        </m:rad>
                      </m:den>
                    </m:f>
                  </m:oMath>
                </a14:m>
                <a:endParaRPr lang="en-US" dirty="0" smtClean="0"/>
              </a:p>
              <a:p>
                <a:r>
                  <a:rPr lang="en-US" dirty="0" smtClean="0"/>
                  <a:t>You may see this written as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m:rPr>
                            <m:sty m:val="p"/>
                          </m:rPr>
                          <a:rPr lang="el-GR" b="0" i="1" smtClean="0">
                            <a:latin typeface="Cambria Math" panose="02040503050406030204" pitchFamily="18" charset="0"/>
                          </a:rPr>
                          <m:t>μ</m:t>
                        </m:r>
                      </m:num>
                      <m:den>
                        <m:r>
                          <a:rPr lang="en-US" b="0" i="1" smtClean="0">
                            <a:latin typeface="Cambria Math" panose="02040503050406030204" pitchFamily="18" charset="0"/>
                          </a:rPr>
                          <m:t>𝑠</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 </m:t>
                    </m:r>
                  </m:oMath>
                </a14:m>
                <a:r>
                  <a:rPr lang="en-US" dirty="0" smtClean="0"/>
                  <a:t> or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 </m:t>
                    </m:r>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b="0" i="1" smtClean="0">
                                <a:latin typeface="Cambria Math" panose="02040503050406030204" pitchFamily="18" charset="0"/>
                              </a:rPr>
                              <m:t>𝑥</m:t>
                            </m:r>
                          </m:e>
                        </m:acc>
                        <m:r>
                          <a:rPr lang="en-US" i="1">
                            <a:latin typeface="Cambria Math" panose="02040503050406030204" pitchFamily="18" charset="0"/>
                          </a:rPr>
                          <m:t>−</m:t>
                        </m:r>
                        <m:r>
                          <m:rPr>
                            <m:sty m:val="p"/>
                          </m:rPr>
                          <a:rPr lang="el-GR" i="1">
                            <a:latin typeface="Cambria Math" panose="02040503050406030204" pitchFamily="18" charset="0"/>
                          </a:rPr>
                          <m:t>μ</m:t>
                        </m:r>
                      </m:num>
                      <m:den>
                        <m:r>
                          <a:rPr lang="en-US" i="1">
                            <a:latin typeface="Cambria Math" panose="02040503050406030204" pitchFamily="18" charset="0"/>
                          </a:rPr>
                          <m:t>𝑠</m:t>
                        </m:r>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𝑛</m:t>
                            </m:r>
                            <m:r>
                              <a:rPr lang="en-US" b="0" i="1" smtClean="0">
                                <a:latin typeface="Cambria Math" panose="02040503050406030204" pitchFamily="18" charset="0"/>
                              </a:rPr>
                              <m:t>−1</m:t>
                            </m:r>
                          </m:e>
                        </m:rad>
                      </m:den>
                    </m:f>
                  </m:oMath>
                </a14:m>
                <a:r>
                  <a:rPr lang="en-US" dirty="0" smtClean="0"/>
                  <a:t> </a:t>
                </a:r>
              </a:p>
              <a:p>
                <a:r>
                  <a:rPr lang="en-US" dirty="0"/>
                  <a:t>s</a:t>
                </a:r>
                <a:r>
                  <a:rPr lang="en-US" dirty="0" smtClean="0"/>
                  <a:t> may be the “population” or “sample” standard deviation where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𝑛</m:t>
                        </m:r>
                      </m:den>
                    </m:f>
                  </m:oMath>
                </a14:m>
                <a:r>
                  <a:rPr lang="en-US" dirty="0" smtClean="0"/>
                  <a:t> or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𝑛</m:t>
                        </m:r>
                        <m:r>
                          <a:rPr lang="en-US" b="0" i="1" smtClean="0">
                            <a:latin typeface="Cambria Math" panose="02040503050406030204" pitchFamily="18" charset="0"/>
                          </a:rPr>
                          <m:t>−1</m:t>
                        </m:r>
                      </m:den>
                    </m:f>
                  </m:oMath>
                </a14:m>
                <a:r>
                  <a:rPr lang="en-US" dirty="0" smtClean="0"/>
                  <a:t>, respectively. This leads to the different denominators.</a:t>
                </a:r>
              </a:p>
              <a:p>
                <a:r>
                  <a:rPr lang="en-US" dirty="0" smtClean="0"/>
                  <a:t>Note: </a:t>
                </a:r>
                <a:r>
                  <a:rPr lang="en-US" dirty="0" err="1" smtClean="0"/>
                  <a:t>np.std</a:t>
                </a:r>
                <a:r>
                  <a:rPr lang="en-US" dirty="0" smtClean="0"/>
                  <a:t> gives the population </a:t>
                </a:r>
                <a:r>
                  <a:rPr lang="en-US" dirty="0" err="1" smtClean="0"/>
                  <a:t>sd</a:t>
                </a:r>
                <a:r>
                  <a:rPr lang="en-US" dirty="0" smtClean="0"/>
                  <a:t> by default while R’s </a:t>
                </a:r>
                <a:r>
                  <a:rPr lang="en-US" dirty="0" err="1" smtClean="0"/>
                  <a:t>sd</a:t>
                </a:r>
                <a:r>
                  <a:rPr lang="en-US" dirty="0" smtClean="0"/>
                  <a:t> gives the sample SD…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40325"/>
                <a:ext cx="10515600" cy="5314384"/>
              </a:xfrm>
              <a:blipFill rotWithShape="0">
                <a:blip r:embed="rId2"/>
                <a:stretch>
                  <a:fillRect l="-1043" t="-2523" b="-3440"/>
                </a:stretch>
              </a:blipFill>
            </p:spPr>
            <p:txBody>
              <a:bodyPr/>
              <a:lstStyle/>
              <a:p>
                <a:r>
                  <a:rPr lang="en-US">
                    <a:noFill/>
                  </a:rPr>
                  <a:t> </a:t>
                </a:r>
              </a:p>
            </p:txBody>
          </p:sp>
        </mc:Fallback>
      </mc:AlternateContent>
      <p:sp>
        <p:nvSpPr>
          <p:cNvPr id="8" name="TextBox 7"/>
          <p:cNvSpPr txBox="1"/>
          <p:nvPr/>
        </p:nvSpPr>
        <p:spPr>
          <a:xfrm>
            <a:off x="11753193" y="140088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00086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single sample t test ask?</a:t>
            </a:r>
            <a:endParaRPr lang="en-US" dirty="0"/>
          </a:p>
        </p:txBody>
      </p:sp>
      <p:sp>
        <p:nvSpPr>
          <p:cNvPr id="3" name="Content Placeholder 2"/>
          <p:cNvSpPr>
            <a:spLocks noGrp="1"/>
          </p:cNvSpPr>
          <p:nvPr>
            <p:ph idx="1"/>
          </p:nvPr>
        </p:nvSpPr>
        <p:spPr/>
        <p:txBody>
          <a:bodyPr/>
          <a:lstStyle/>
          <a:p>
            <a:r>
              <a:rPr lang="en-US" dirty="0" smtClean="0"/>
              <a:t>Does my data come from a population that is normal with a mean of </a:t>
            </a:r>
            <a:r>
              <a:rPr lang="el-GR" smtClean="0"/>
              <a:t>μ</a:t>
            </a:r>
            <a:endParaRPr lang="en-US" dirty="0"/>
          </a:p>
        </p:txBody>
      </p:sp>
    </p:spTree>
    <p:extLst>
      <p:ext uri="{BB962C8B-B14F-4D97-AF65-F5344CB8AC3E}">
        <p14:creationId xmlns:p14="http://schemas.microsoft.com/office/powerpoint/2010/main" val="1773659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053" y="9746"/>
            <a:ext cx="10515600" cy="1325563"/>
          </a:xfrm>
        </p:spPr>
        <p:txBody>
          <a:bodyPr/>
          <a:lstStyle/>
          <a:p>
            <a:r>
              <a:rPr lang="en-US" dirty="0" smtClean="0"/>
              <a:t>Hopefully what your homework shows</a:t>
            </a:r>
            <a:endParaRPr lang="en-US" dirty="0"/>
          </a:p>
        </p:txBody>
      </p:sp>
      <p:pic>
        <p:nvPicPr>
          <p:cNvPr id="5" name="Picture 4"/>
          <p:cNvPicPr>
            <a:picLocks noChangeAspect="1"/>
          </p:cNvPicPr>
          <p:nvPr/>
        </p:nvPicPr>
        <p:blipFill>
          <a:blip r:embed="rId2"/>
          <a:stretch>
            <a:fillRect/>
          </a:stretch>
        </p:blipFill>
        <p:spPr>
          <a:xfrm>
            <a:off x="4635466" y="1925647"/>
            <a:ext cx="7286531" cy="4833071"/>
          </a:xfrm>
          <a:prstGeom prst="rect">
            <a:avLst/>
          </a:prstGeom>
        </p:spPr>
      </p:pic>
      <p:cxnSp>
        <p:nvCxnSpPr>
          <p:cNvPr id="7" name="Straight Connector 6"/>
          <p:cNvCxnSpPr/>
          <p:nvPr/>
        </p:nvCxnSpPr>
        <p:spPr>
          <a:xfrm>
            <a:off x="5006660" y="1925647"/>
            <a:ext cx="6915337"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468305" y="1925647"/>
            <a:ext cx="0" cy="4701396"/>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2095384" y="3784018"/>
            <a:ext cx="3063712" cy="369332"/>
          </a:xfrm>
          <a:prstGeom prst="rect">
            <a:avLst/>
          </a:prstGeom>
          <a:noFill/>
        </p:spPr>
        <p:txBody>
          <a:bodyPr wrap="square" rtlCol="0">
            <a:spAutoFit/>
          </a:bodyPr>
          <a:lstStyle/>
          <a:p>
            <a:pPr algn="ctr"/>
            <a:r>
              <a:rPr lang="en-US" dirty="0" smtClean="0"/>
              <a:t>Mean</a:t>
            </a:r>
            <a:endParaRPr lang="en-US" dirty="0"/>
          </a:p>
        </p:txBody>
      </p:sp>
      <p:sp>
        <p:nvSpPr>
          <p:cNvPr id="11" name="TextBox 10"/>
          <p:cNvSpPr txBox="1"/>
          <p:nvPr/>
        </p:nvSpPr>
        <p:spPr>
          <a:xfrm rot="16200000">
            <a:off x="3665562" y="5564113"/>
            <a:ext cx="1128075" cy="369332"/>
          </a:xfrm>
          <a:prstGeom prst="rect">
            <a:avLst/>
          </a:prstGeom>
          <a:noFill/>
        </p:spPr>
        <p:txBody>
          <a:bodyPr wrap="square" rtlCol="0">
            <a:spAutoFit/>
          </a:bodyPr>
          <a:lstStyle/>
          <a:p>
            <a:pPr algn="ctr"/>
            <a:r>
              <a:rPr lang="en-US" dirty="0" smtClean="0"/>
              <a:t>100</a:t>
            </a:r>
            <a:endParaRPr lang="en-US" dirty="0"/>
          </a:p>
        </p:txBody>
      </p:sp>
      <p:sp>
        <p:nvSpPr>
          <p:cNvPr id="12" name="TextBox 11"/>
          <p:cNvSpPr txBox="1"/>
          <p:nvPr/>
        </p:nvSpPr>
        <p:spPr>
          <a:xfrm rot="16200000">
            <a:off x="3665562" y="3887713"/>
            <a:ext cx="1128075" cy="369332"/>
          </a:xfrm>
          <a:prstGeom prst="rect">
            <a:avLst/>
          </a:prstGeom>
          <a:noFill/>
        </p:spPr>
        <p:txBody>
          <a:bodyPr wrap="square" rtlCol="0">
            <a:spAutoFit/>
          </a:bodyPr>
          <a:lstStyle/>
          <a:p>
            <a:pPr algn="ctr"/>
            <a:r>
              <a:rPr lang="en-US" dirty="0" smtClean="0"/>
              <a:t>50</a:t>
            </a:r>
            <a:endParaRPr lang="en-US" dirty="0"/>
          </a:p>
        </p:txBody>
      </p:sp>
      <p:sp>
        <p:nvSpPr>
          <p:cNvPr id="13" name="TextBox 12"/>
          <p:cNvSpPr txBox="1"/>
          <p:nvPr/>
        </p:nvSpPr>
        <p:spPr>
          <a:xfrm rot="16200000">
            <a:off x="3665563" y="2485476"/>
            <a:ext cx="1128075" cy="369332"/>
          </a:xfrm>
          <a:prstGeom prst="rect">
            <a:avLst/>
          </a:prstGeom>
          <a:noFill/>
        </p:spPr>
        <p:txBody>
          <a:bodyPr wrap="square" rtlCol="0">
            <a:spAutoFit/>
          </a:bodyPr>
          <a:lstStyle/>
          <a:p>
            <a:pPr algn="ctr"/>
            <a:r>
              <a:rPr lang="en-US" dirty="0" smtClean="0"/>
              <a:t>10</a:t>
            </a:r>
            <a:endParaRPr lang="en-US" dirty="0"/>
          </a:p>
        </p:txBody>
      </p:sp>
      <p:sp>
        <p:nvSpPr>
          <p:cNvPr id="14" name="TextBox 13"/>
          <p:cNvSpPr txBox="1"/>
          <p:nvPr/>
        </p:nvSpPr>
        <p:spPr>
          <a:xfrm>
            <a:off x="7441520" y="1159496"/>
            <a:ext cx="2045616" cy="369332"/>
          </a:xfrm>
          <a:prstGeom prst="rect">
            <a:avLst/>
          </a:prstGeom>
          <a:noFill/>
        </p:spPr>
        <p:txBody>
          <a:bodyPr wrap="square" rtlCol="0">
            <a:spAutoFit/>
          </a:bodyPr>
          <a:lstStyle/>
          <a:p>
            <a:r>
              <a:rPr lang="en-US" dirty="0" smtClean="0"/>
              <a:t>Standard Deviation</a:t>
            </a:r>
            <a:endParaRPr lang="en-US" dirty="0"/>
          </a:p>
        </p:txBody>
      </p:sp>
      <p:sp>
        <p:nvSpPr>
          <p:cNvPr id="15" name="TextBox 14"/>
          <p:cNvSpPr txBox="1"/>
          <p:nvPr/>
        </p:nvSpPr>
        <p:spPr>
          <a:xfrm>
            <a:off x="5590095" y="1596641"/>
            <a:ext cx="820132" cy="369332"/>
          </a:xfrm>
          <a:prstGeom prst="rect">
            <a:avLst/>
          </a:prstGeom>
          <a:noFill/>
        </p:spPr>
        <p:txBody>
          <a:bodyPr wrap="square" rtlCol="0">
            <a:spAutoFit/>
          </a:bodyPr>
          <a:lstStyle/>
          <a:p>
            <a:pPr algn="ctr"/>
            <a:r>
              <a:rPr lang="en-US" dirty="0" smtClean="0"/>
              <a:t>1</a:t>
            </a:r>
            <a:endParaRPr lang="en-US" dirty="0"/>
          </a:p>
        </p:txBody>
      </p:sp>
      <p:sp>
        <p:nvSpPr>
          <p:cNvPr id="16" name="TextBox 15"/>
          <p:cNvSpPr txBox="1"/>
          <p:nvPr/>
        </p:nvSpPr>
        <p:spPr>
          <a:xfrm>
            <a:off x="7935914" y="1603885"/>
            <a:ext cx="820132" cy="369332"/>
          </a:xfrm>
          <a:prstGeom prst="rect">
            <a:avLst/>
          </a:prstGeom>
          <a:noFill/>
        </p:spPr>
        <p:txBody>
          <a:bodyPr wrap="square" rtlCol="0">
            <a:spAutoFit/>
          </a:bodyPr>
          <a:lstStyle/>
          <a:p>
            <a:pPr algn="ctr"/>
            <a:r>
              <a:rPr lang="en-US" dirty="0"/>
              <a:t>5</a:t>
            </a:r>
          </a:p>
        </p:txBody>
      </p:sp>
      <p:sp>
        <p:nvSpPr>
          <p:cNvPr id="17" name="TextBox 16"/>
          <p:cNvSpPr txBox="1"/>
          <p:nvPr/>
        </p:nvSpPr>
        <p:spPr>
          <a:xfrm>
            <a:off x="10502696" y="1596641"/>
            <a:ext cx="820132" cy="369332"/>
          </a:xfrm>
          <a:prstGeom prst="rect">
            <a:avLst/>
          </a:prstGeom>
          <a:noFill/>
        </p:spPr>
        <p:txBody>
          <a:bodyPr wrap="square" rtlCol="0">
            <a:spAutoFit/>
          </a:bodyPr>
          <a:lstStyle/>
          <a:p>
            <a:pPr algn="ctr"/>
            <a:r>
              <a:rPr lang="en-US" dirty="0" smtClean="0"/>
              <a:t>10</a:t>
            </a:r>
            <a:endParaRPr lang="en-US" dirty="0"/>
          </a:p>
        </p:txBody>
      </p:sp>
      <p:sp>
        <p:nvSpPr>
          <p:cNvPr id="18" name="TextBox 17"/>
          <p:cNvSpPr txBox="1"/>
          <p:nvPr/>
        </p:nvSpPr>
        <p:spPr>
          <a:xfrm>
            <a:off x="405353" y="1159496"/>
            <a:ext cx="2941162" cy="4247317"/>
          </a:xfrm>
          <a:prstGeom prst="rect">
            <a:avLst/>
          </a:prstGeom>
          <a:noFill/>
        </p:spPr>
        <p:txBody>
          <a:bodyPr wrap="square" rtlCol="0">
            <a:spAutoFit/>
          </a:bodyPr>
          <a:lstStyle/>
          <a:p>
            <a:r>
              <a:rPr lang="en-US" dirty="0" smtClean="0"/>
              <a:t>How does changing the </a:t>
            </a:r>
            <a:r>
              <a:rPr lang="en-US" dirty="0" smtClean="0">
                <a:solidFill>
                  <a:srgbClr val="FF0000"/>
                </a:solidFill>
              </a:rPr>
              <a:t>mean or standard deviation </a:t>
            </a:r>
            <a:r>
              <a:rPr lang="en-US" dirty="0" smtClean="0"/>
              <a:t>of our hypothetical normal distribution effect our null t distribution?</a:t>
            </a:r>
          </a:p>
          <a:p>
            <a:endParaRPr lang="en-US" dirty="0"/>
          </a:p>
          <a:p>
            <a:r>
              <a:rPr lang="en-US" dirty="0" smtClean="0"/>
              <a:t>Here, we show several normal distributions, developed using our previous code. If we apply our single sample t equation to generate a null distributions of t values when selecting 5 samples (n=5), we get the next slide</a:t>
            </a:r>
            <a:endParaRPr lang="en-US" dirty="0"/>
          </a:p>
        </p:txBody>
      </p:sp>
    </p:spTree>
    <p:extLst>
      <p:ext uri="{BB962C8B-B14F-4D97-AF65-F5344CB8AC3E}">
        <p14:creationId xmlns:p14="http://schemas.microsoft.com/office/powerpoint/2010/main" val="323288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053" y="9746"/>
            <a:ext cx="10515600" cy="1325563"/>
          </a:xfrm>
        </p:spPr>
        <p:txBody>
          <a:bodyPr/>
          <a:lstStyle/>
          <a:p>
            <a:r>
              <a:rPr lang="en-US" dirty="0" smtClean="0"/>
              <a:t>Hopefully what your homework shows</a:t>
            </a:r>
            <a:endParaRPr lang="en-US" dirty="0"/>
          </a:p>
        </p:txBody>
      </p:sp>
      <p:cxnSp>
        <p:nvCxnSpPr>
          <p:cNvPr id="7" name="Straight Connector 6"/>
          <p:cNvCxnSpPr/>
          <p:nvPr/>
        </p:nvCxnSpPr>
        <p:spPr>
          <a:xfrm>
            <a:off x="5006660" y="1925647"/>
            <a:ext cx="6915337" cy="0"/>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468305" y="1925647"/>
            <a:ext cx="0" cy="4701396"/>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2095384" y="3784018"/>
            <a:ext cx="3063712" cy="369332"/>
          </a:xfrm>
          <a:prstGeom prst="rect">
            <a:avLst/>
          </a:prstGeom>
          <a:noFill/>
        </p:spPr>
        <p:txBody>
          <a:bodyPr wrap="square" rtlCol="0">
            <a:spAutoFit/>
          </a:bodyPr>
          <a:lstStyle/>
          <a:p>
            <a:pPr algn="ctr"/>
            <a:r>
              <a:rPr lang="en-US" dirty="0" smtClean="0"/>
              <a:t>Mean</a:t>
            </a:r>
            <a:endParaRPr lang="en-US" dirty="0"/>
          </a:p>
        </p:txBody>
      </p:sp>
      <p:sp>
        <p:nvSpPr>
          <p:cNvPr id="11" name="TextBox 10"/>
          <p:cNvSpPr txBox="1"/>
          <p:nvPr/>
        </p:nvSpPr>
        <p:spPr>
          <a:xfrm rot="16200000">
            <a:off x="3665562" y="5564113"/>
            <a:ext cx="1128075" cy="369332"/>
          </a:xfrm>
          <a:prstGeom prst="rect">
            <a:avLst/>
          </a:prstGeom>
          <a:noFill/>
        </p:spPr>
        <p:txBody>
          <a:bodyPr wrap="square" rtlCol="0">
            <a:spAutoFit/>
          </a:bodyPr>
          <a:lstStyle/>
          <a:p>
            <a:pPr algn="ctr"/>
            <a:r>
              <a:rPr lang="en-US" dirty="0" smtClean="0"/>
              <a:t>100</a:t>
            </a:r>
            <a:endParaRPr lang="en-US" dirty="0"/>
          </a:p>
        </p:txBody>
      </p:sp>
      <p:sp>
        <p:nvSpPr>
          <p:cNvPr id="12" name="TextBox 11"/>
          <p:cNvSpPr txBox="1"/>
          <p:nvPr/>
        </p:nvSpPr>
        <p:spPr>
          <a:xfrm rot="16200000">
            <a:off x="3665562" y="3887713"/>
            <a:ext cx="1128075" cy="369332"/>
          </a:xfrm>
          <a:prstGeom prst="rect">
            <a:avLst/>
          </a:prstGeom>
          <a:noFill/>
        </p:spPr>
        <p:txBody>
          <a:bodyPr wrap="square" rtlCol="0">
            <a:spAutoFit/>
          </a:bodyPr>
          <a:lstStyle/>
          <a:p>
            <a:pPr algn="ctr"/>
            <a:r>
              <a:rPr lang="en-US" dirty="0" smtClean="0"/>
              <a:t>50</a:t>
            </a:r>
            <a:endParaRPr lang="en-US" dirty="0"/>
          </a:p>
        </p:txBody>
      </p:sp>
      <p:sp>
        <p:nvSpPr>
          <p:cNvPr id="13" name="TextBox 12"/>
          <p:cNvSpPr txBox="1"/>
          <p:nvPr/>
        </p:nvSpPr>
        <p:spPr>
          <a:xfrm rot="16200000">
            <a:off x="3665563" y="2485476"/>
            <a:ext cx="1128075" cy="369332"/>
          </a:xfrm>
          <a:prstGeom prst="rect">
            <a:avLst/>
          </a:prstGeom>
          <a:noFill/>
        </p:spPr>
        <p:txBody>
          <a:bodyPr wrap="square" rtlCol="0">
            <a:spAutoFit/>
          </a:bodyPr>
          <a:lstStyle/>
          <a:p>
            <a:pPr algn="ctr"/>
            <a:r>
              <a:rPr lang="en-US" dirty="0" smtClean="0"/>
              <a:t>10</a:t>
            </a:r>
            <a:endParaRPr lang="en-US" dirty="0"/>
          </a:p>
        </p:txBody>
      </p:sp>
      <p:sp>
        <p:nvSpPr>
          <p:cNvPr id="14" name="TextBox 13"/>
          <p:cNvSpPr txBox="1"/>
          <p:nvPr/>
        </p:nvSpPr>
        <p:spPr>
          <a:xfrm>
            <a:off x="7441520" y="1159496"/>
            <a:ext cx="2045616" cy="369332"/>
          </a:xfrm>
          <a:prstGeom prst="rect">
            <a:avLst/>
          </a:prstGeom>
          <a:noFill/>
        </p:spPr>
        <p:txBody>
          <a:bodyPr wrap="square" rtlCol="0">
            <a:spAutoFit/>
          </a:bodyPr>
          <a:lstStyle/>
          <a:p>
            <a:r>
              <a:rPr lang="en-US" dirty="0" smtClean="0"/>
              <a:t>Standard Deviation</a:t>
            </a:r>
            <a:endParaRPr lang="en-US" dirty="0"/>
          </a:p>
        </p:txBody>
      </p:sp>
      <p:sp>
        <p:nvSpPr>
          <p:cNvPr id="15" name="TextBox 14"/>
          <p:cNvSpPr txBox="1"/>
          <p:nvPr/>
        </p:nvSpPr>
        <p:spPr>
          <a:xfrm>
            <a:off x="5590095" y="1596641"/>
            <a:ext cx="820132" cy="369332"/>
          </a:xfrm>
          <a:prstGeom prst="rect">
            <a:avLst/>
          </a:prstGeom>
          <a:noFill/>
        </p:spPr>
        <p:txBody>
          <a:bodyPr wrap="square" rtlCol="0">
            <a:spAutoFit/>
          </a:bodyPr>
          <a:lstStyle/>
          <a:p>
            <a:pPr algn="ctr"/>
            <a:r>
              <a:rPr lang="en-US" dirty="0" smtClean="0"/>
              <a:t>1</a:t>
            </a:r>
            <a:endParaRPr lang="en-US" dirty="0"/>
          </a:p>
        </p:txBody>
      </p:sp>
      <p:sp>
        <p:nvSpPr>
          <p:cNvPr id="16" name="TextBox 15"/>
          <p:cNvSpPr txBox="1"/>
          <p:nvPr/>
        </p:nvSpPr>
        <p:spPr>
          <a:xfrm>
            <a:off x="7935914" y="1603885"/>
            <a:ext cx="820132" cy="369332"/>
          </a:xfrm>
          <a:prstGeom prst="rect">
            <a:avLst/>
          </a:prstGeom>
          <a:noFill/>
        </p:spPr>
        <p:txBody>
          <a:bodyPr wrap="square" rtlCol="0">
            <a:spAutoFit/>
          </a:bodyPr>
          <a:lstStyle/>
          <a:p>
            <a:pPr algn="ctr"/>
            <a:r>
              <a:rPr lang="en-US" dirty="0"/>
              <a:t>5</a:t>
            </a:r>
          </a:p>
        </p:txBody>
      </p:sp>
      <p:sp>
        <p:nvSpPr>
          <p:cNvPr id="17" name="TextBox 16"/>
          <p:cNvSpPr txBox="1"/>
          <p:nvPr/>
        </p:nvSpPr>
        <p:spPr>
          <a:xfrm>
            <a:off x="10502696" y="1596641"/>
            <a:ext cx="820132" cy="369332"/>
          </a:xfrm>
          <a:prstGeom prst="rect">
            <a:avLst/>
          </a:prstGeom>
          <a:noFill/>
        </p:spPr>
        <p:txBody>
          <a:bodyPr wrap="square" rtlCol="0">
            <a:spAutoFit/>
          </a:bodyPr>
          <a:lstStyle/>
          <a:p>
            <a:pPr algn="ctr"/>
            <a:r>
              <a:rPr lang="en-US" dirty="0" smtClean="0"/>
              <a:t>10</a:t>
            </a:r>
            <a:endParaRPr lang="en-US" dirty="0"/>
          </a:p>
        </p:txBody>
      </p:sp>
      <p:sp>
        <p:nvSpPr>
          <p:cNvPr id="18" name="TextBox 17"/>
          <p:cNvSpPr txBox="1"/>
          <p:nvPr/>
        </p:nvSpPr>
        <p:spPr>
          <a:xfrm>
            <a:off x="405353" y="1159496"/>
            <a:ext cx="2941162" cy="2677656"/>
          </a:xfrm>
          <a:prstGeom prst="rect">
            <a:avLst/>
          </a:prstGeom>
          <a:noFill/>
        </p:spPr>
        <p:txBody>
          <a:bodyPr wrap="square" rtlCol="0">
            <a:spAutoFit/>
          </a:bodyPr>
          <a:lstStyle/>
          <a:p>
            <a:r>
              <a:rPr lang="en-US" sz="2400" dirty="0" smtClean="0"/>
              <a:t>The mean and standard deviation of the null normal distribution </a:t>
            </a:r>
            <a:r>
              <a:rPr lang="en-US" sz="2400" dirty="0" smtClean="0">
                <a:solidFill>
                  <a:srgbClr val="FF0000"/>
                </a:solidFill>
              </a:rPr>
              <a:t>DOES NOT EFFECT </a:t>
            </a:r>
            <a:r>
              <a:rPr lang="en-US" sz="2400" dirty="0" smtClean="0"/>
              <a:t>the null distribution of our t values!</a:t>
            </a:r>
            <a:endParaRPr lang="en-US" sz="2400" dirty="0"/>
          </a:p>
        </p:txBody>
      </p:sp>
      <p:pic>
        <p:nvPicPr>
          <p:cNvPr id="3" name="Picture 2"/>
          <p:cNvPicPr>
            <a:picLocks noChangeAspect="1"/>
          </p:cNvPicPr>
          <p:nvPr/>
        </p:nvPicPr>
        <p:blipFill>
          <a:blip r:embed="rId2"/>
          <a:stretch>
            <a:fillRect/>
          </a:stretch>
        </p:blipFill>
        <p:spPr>
          <a:xfrm>
            <a:off x="4581144" y="1929384"/>
            <a:ext cx="7287768" cy="4833891"/>
          </a:xfrm>
          <a:prstGeom prst="rect">
            <a:avLst/>
          </a:prstGeom>
        </p:spPr>
      </p:pic>
    </p:spTree>
    <p:extLst>
      <p:ext uri="{BB962C8B-B14F-4D97-AF65-F5344CB8AC3E}">
        <p14:creationId xmlns:p14="http://schemas.microsoft.com/office/powerpoint/2010/main" val="2063671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4166647" y="1076373"/>
            <a:ext cx="7879679" cy="5128321"/>
          </a:xfrm>
          <a:prstGeom prst="rect">
            <a:avLst/>
          </a:prstGeom>
        </p:spPr>
      </p:pic>
      <p:sp>
        <p:nvSpPr>
          <p:cNvPr id="2" name="Title 1"/>
          <p:cNvSpPr>
            <a:spLocks noGrp="1"/>
          </p:cNvSpPr>
          <p:nvPr>
            <p:ph type="title"/>
          </p:nvPr>
        </p:nvSpPr>
        <p:spPr>
          <a:xfrm>
            <a:off x="857053" y="9746"/>
            <a:ext cx="10515600" cy="1325563"/>
          </a:xfrm>
        </p:spPr>
        <p:txBody>
          <a:bodyPr/>
          <a:lstStyle/>
          <a:p>
            <a:r>
              <a:rPr lang="en-US" dirty="0" smtClean="0"/>
              <a:t>Hopefully what your homework shows</a:t>
            </a:r>
            <a:endParaRPr lang="en-US" dirty="0"/>
          </a:p>
        </p:txBody>
      </p:sp>
      <p:sp>
        <p:nvSpPr>
          <p:cNvPr id="18" name="TextBox 17"/>
          <p:cNvSpPr txBox="1"/>
          <p:nvPr/>
        </p:nvSpPr>
        <p:spPr>
          <a:xfrm>
            <a:off x="405353" y="1159496"/>
            <a:ext cx="2941162" cy="1569660"/>
          </a:xfrm>
          <a:prstGeom prst="rect">
            <a:avLst/>
          </a:prstGeom>
          <a:noFill/>
        </p:spPr>
        <p:txBody>
          <a:bodyPr wrap="square" rtlCol="0">
            <a:spAutoFit/>
          </a:bodyPr>
          <a:lstStyle/>
          <a:p>
            <a:r>
              <a:rPr lang="en-US" sz="2400" dirty="0" smtClean="0"/>
              <a:t>Changing n, our </a:t>
            </a:r>
            <a:r>
              <a:rPr lang="en-US" sz="2400" b="1" dirty="0" smtClean="0">
                <a:solidFill>
                  <a:srgbClr val="FF0000"/>
                </a:solidFill>
              </a:rPr>
              <a:t>sample size does change </a:t>
            </a:r>
            <a:r>
              <a:rPr lang="en-US" sz="2400" dirty="0" smtClean="0"/>
              <a:t>our null t distributions.</a:t>
            </a:r>
            <a:endParaRPr lang="en-US" sz="2400" dirty="0"/>
          </a:p>
        </p:txBody>
      </p:sp>
      <p:sp>
        <p:nvSpPr>
          <p:cNvPr id="6" name="TextBox 5"/>
          <p:cNvSpPr txBox="1"/>
          <p:nvPr/>
        </p:nvSpPr>
        <p:spPr>
          <a:xfrm>
            <a:off x="6656109" y="1478234"/>
            <a:ext cx="1190920" cy="369332"/>
          </a:xfrm>
          <a:prstGeom prst="rect">
            <a:avLst/>
          </a:prstGeom>
          <a:noFill/>
        </p:spPr>
        <p:txBody>
          <a:bodyPr wrap="square" rtlCol="0">
            <a:spAutoFit/>
          </a:bodyPr>
          <a:lstStyle/>
          <a:p>
            <a:r>
              <a:rPr lang="en-US" dirty="0" smtClean="0"/>
              <a:t>n = 3</a:t>
            </a:r>
            <a:endParaRPr lang="en-US" dirty="0"/>
          </a:p>
        </p:txBody>
      </p:sp>
      <p:sp>
        <p:nvSpPr>
          <p:cNvPr id="19" name="TextBox 18"/>
          <p:cNvSpPr txBox="1"/>
          <p:nvPr/>
        </p:nvSpPr>
        <p:spPr>
          <a:xfrm>
            <a:off x="8667161" y="1574994"/>
            <a:ext cx="1190920" cy="369332"/>
          </a:xfrm>
          <a:prstGeom prst="rect">
            <a:avLst/>
          </a:prstGeom>
          <a:noFill/>
        </p:spPr>
        <p:txBody>
          <a:bodyPr wrap="square" rtlCol="0">
            <a:spAutoFit/>
          </a:bodyPr>
          <a:lstStyle/>
          <a:p>
            <a:r>
              <a:rPr lang="en-US" dirty="0" smtClean="0"/>
              <a:t>n = 5</a:t>
            </a:r>
            <a:endParaRPr lang="en-US" dirty="0"/>
          </a:p>
        </p:txBody>
      </p:sp>
      <p:sp>
        <p:nvSpPr>
          <p:cNvPr id="20" name="TextBox 19"/>
          <p:cNvSpPr txBox="1"/>
          <p:nvPr/>
        </p:nvSpPr>
        <p:spPr>
          <a:xfrm>
            <a:off x="6399228" y="4102157"/>
            <a:ext cx="1190920" cy="369332"/>
          </a:xfrm>
          <a:prstGeom prst="rect">
            <a:avLst/>
          </a:prstGeom>
          <a:noFill/>
        </p:spPr>
        <p:txBody>
          <a:bodyPr wrap="square" rtlCol="0">
            <a:spAutoFit/>
          </a:bodyPr>
          <a:lstStyle/>
          <a:p>
            <a:r>
              <a:rPr lang="en-US" dirty="0" smtClean="0"/>
              <a:t>n = 15</a:t>
            </a:r>
            <a:endParaRPr lang="en-US" dirty="0"/>
          </a:p>
        </p:txBody>
      </p:sp>
      <p:sp>
        <p:nvSpPr>
          <p:cNvPr id="21" name="TextBox 20"/>
          <p:cNvSpPr txBox="1"/>
          <p:nvPr/>
        </p:nvSpPr>
        <p:spPr>
          <a:xfrm>
            <a:off x="11001080" y="4137491"/>
            <a:ext cx="1190920" cy="369332"/>
          </a:xfrm>
          <a:prstGeom prst="rect">
            <a:avLst/>
          </a:prstGeom>
          <a:noFill/>
        </p:spPr>
        <p:txBody>
          <a:bodyPr wrap="square" rtlCol="0">
            <a:spAutoFit/>
          </a:bodyPr>
          <a:lstStyle/>
          <a:p>
            <a:r>
              <a:rPr lang="en-US" dirty="0" smtClean="0"/>
              <a:t>n = 30</a:t>
            </a:r>
            <a:endParaRPr lang="en-US" dirty="0"/>
          </a:p>
        </p:txBody>
      </p:sp>
      <p:pic>
        <p:nvPicPr>
          <p:cNvPr id="1030" name="Picture 6" descr="Student&amp;#39;s t-distribution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22" y="2899240"/>
            <a:ext cx="3095625" cy="24765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11085" y="5205794"/>
            <a:ext cx="3403076" cy="1477328"/>
          </a:xfrm>
          <a:prstGeom prst="rect">
            <a:avLst/>
          </a:prstGeom>
          <a:noFill/>
        </p:spPr>
        <p:txBody>
          <a:bodyPr wrap="square" rtlCol="0">
            <a:spAutoFit/>
          </a:bodyPr>
          <a:lstStyle/>
          <a:p>
            <a:r>
              <a:rPr lang="en-US" dirty="0" smtClean="0"/>
              <a:t>This is why when you use a look up table for a t test, you have to look up the t value’s interpretation based on the degree of freedom, which is n-1</a:t>
            </a:r>
            <a:endParaRPr lang="en-US" dirty="0"/>
          </a:p>
        </p:txBody>
      </p:sp>
    </p:spTree>
    <p:extLst>
      <p:ext uri="{BB962C8B-B14F-4D97-AF65-F5344CB8AC3E}">
        <p14:creationId xmlns:p14="http://schemas.microsoft.com/office/powerpoint/2010/main" val="467744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Freedom are all we need to know</a:t>
            </a:r>
            <a:endParaRPr lang="en-US" dirty="0"/>
          </a:p>
        </p:txBody>
      </p:sp>
      <p:sp>
        <p:nvSpPr>
          <p:cNvPr id="3" name="Content Placeholder 2"/>
          <p:cNvSpPr>
            <a:spLocks noGrp="1"/>
          </p:cNvSpPr>
          <p:nvPr>
            <p:ph idx="1"/>
          </p:nvPr>
        </p:nvSpPr>
        <p:spPr/>
        <p:txBody>
          <a:bodyPr/>
          <a:lstStyle/>
          <a:p>
            <a:r>
              <a:rPr lang="en-US" dirty="0" smtClean="0"/>
              <a:t>DF = n-p</a:t>
            </a:r>
          </a:p>
          <a:p>
            <a:pPr lvl="1"/>
            <a:r>
              <a:rPr lang="en-US" dirty="0" smtClean="0"/>
              <a:t>n is your sample size</a:t>
            </a:r>
          </a:p>
          <a:p>
            <a:pPr lvl="1"/>
            <a:r>
              <a:rPr lang="en-US" dirty="0" smtClean="0"/>
              <a:t>p is the number of parameters being estimated</a:t>
            </a:r>
          </a:p>
          <a:p>
            <a:r>
              <a:rPr lang="en-US" dirty="0" smtClean="0"/>
              <a:t>For single sample t test, the DF is n -1</a:t>
            </a:r>
          </a:p>
          <a:p>
            <a:r>
              <a:rPr lang="en-US" dirty="0" smtClean="0"/>
              <a:t>Once we know the DF, we can look up the t distribution in a table or make a t distribution by choosing the correct number of samples from </a:t>
            </a:r>
            <a:r>
              <a:rPr lang="en-US" dirty="0" smtClean="0">
                <a:solidFill>
                  <a:srgbClr val="FF0000"/>
                </a:solidFill>
              </a:rPr>
              <a:t>ANY NORMAL DISTRIBUTION</a:t>
            </a:r>
            <a:r>
              <a:rPr lang="en-US" dirty="0" smtClean="0"/>
              <a:t>.</a:t>
            </a:r>
          </a:p>
        </p:txBody>
      </p:sp>
    </p:spTree>
    <p:extLst>
      <p:ext uri="{BB962C8B-B14F-4D97-AF65-F5344CB8AC3E}">
        <p14:creationId xmlns:p14="http://schemas.microsoft.com/office/powerpoint/2010/main" val="2682402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7496" y="267649"/>
            <a:ext cx="6762750" cy="10058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177117" y="1493822"/>
            <a:ext cx="2565227" cy="3139321"/>
          </a:xfrm>
          <a:prstGeom prst="rect">
            <a:avLst/>
          </a:prstGeom>
          <a:noFill/>
        </p:spPr>
        <p:txBody>
          <a:bodyPr wrap="square" rtlCol="0">
            <a:spAutoFit/>
          </a:bodyPr>
          <a:lstStyle/>
          <a:p>
            <a:r>
              <a:rPr lang="en-US" dirty="0" smtClean="0">
                <a:solidFill>
                  <a:srgbClr val="FF0000"/>
                </a:solidFill>
              </a:rPr>
              <a:t>Note the table reports only 1 sided p values. If interested in the 2 sided p value, you must half the value of p</a:t>
            </a:r>
          </a:p>
          <a:p>
            <a:endParaRPr lang="en-US" dirty="0">
              <a:solidFill>
                <a:srgbClr val="FF0000"/>
              </a:solidFill>
            </a:endParaRPr>
          </a:p>
          <a:p>
            <a:r>
              <a:rPr lang="en-US" dirty="0" smtClean="0">
                <a:solidFill>
                  <a:srgbClr val="FF0000"/>
                </a:solidFill>
              </a:rPr>
              <a:t>E.g. want t for when two-side p = 0.05. This corresponds to looking up t for p = 0.025 of the one-side p value. </a:t>
            </a:r>
            <a:endParaRPr lang="en-US" dirty="0">
              <a:solidFill>
                <a:srgbClr val="FF0000"/>
              </a:solidFill>
            </a:endParaRPr>
          </a:p>
        </p:txBody>
      </p:sp>
    </p:spTree>
    <p:extLst>
      <p:ext uri="{BB962C8B-B14F-4D97-AF65-F5344CB8AC3E}">
        <p14:creationId xmlns:p14="http://schemas.microsoft.com/office/powerpoint/2010/main" val="4268880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single sample t tests</a:t>
            </a:r>
            <a:endParaRPr lang="en-US" dirty="0"/>
          </a:p>
        </p:txBody>
      </p:sp>
      <p:sp>
        <p:nvSpPr>
          <p:cNvPr id="3" name="Content Placeholder 2"/>
          <p:cNvSpPr>
            <a:spLocks noGrp="1"/>
          </p:cNvSpPr>
          <p:nvPr>
            <p:ph idx="1"/>
          </p:nvPr>
        </p:nvSpPr>
        <p:spPr/>
        <p:txBody>
          <a:bodyPr>
            <a:normAutofit/>
          </a:bodyPr>
          <a:lstStyle/>
          <a:p>
            <a:r>
              <a:rPr lang="en-US" dirty="0" smtClean="0"/>
              <a:t>A single sample t test tells us the likelihood of obtaining a specific value of t from n samples</a:t>
            </a:r>
          </a:p>
          <a:p>
            <a:r>
              <a:rPr lang="en-US" dirty="0" smtClean="0"/>
              <a:t>The null distribution of t tells us the expected values of t that occur by random sampling and </a:t>
            </a:r>
            <a:r>
              <a:rPr lang="en-US" b="1" dirty="0" smtClean="0">
                <a:solidFill>
                  <a:srgbClr val="FF0000"/>
                </a:solidFill>
              </a:rPr>
              <a:t>depends only on n</a:t>
            </a:r>
          </a:p>
          <a:p>
            <a:pPr lvl="1"/>
            <a:r>
              <a:rPr lang="en-US" dirty="0" smtClean="0"/>
              <a:t>Once we calculate t for a specific sample, we find the significance of t in the same way we find the significance of Z or any other statistic.</a:t>
            </a:r>
          </a:p>
        </p:txBody>
      </p:sp>
      <p:pic>
        <p:nvPicPr>
          <p:cNvPr id="4" name="Picture 3"/>
          <p:cNvPicPr>
            <a:picLocks noChangeAspect="1"/>
          </p:cNvPicPr>
          <p:nvPr/>
        </p:nvPicPr>
        <p:blipFill>
          <a:blip r:embed="rId2"/>
          <a:stretch>
            <a:fillRect/>
          </a:stretch>
        </p:blipFill>
        <p:spPr>
          <a:xfrm>
            <a:off x="4386182" y="4627284"/>
            <a:ext cx="3337560" cy="2230716"/>
          </a:xfrm>
          <a:prstGeom prst="rect">
            <a:avLst/>
          </a:prstGeom>
        </p:spPr>
      </p:pic>
      <p:sp>
        <p:nvSpPr>
          <p:cNvPr id="5" name="TextBox 4"/>
          <p:cNvSpPr txBox="1"/>
          <p:nvPr/>
        </p:nvSpPr>
        <p:spPr>
          <a:xfrm>
            <a:off x="4730014" y="4257952"/>
            <a:ext cx="2992939" cy="369332"/>
          </a:xfrm>
          <a:prstGeom prst="rect">
            <a:avLst/>
          </a:prstGeom>
          <a:noFill/>
        </p:spPr>
        <p:txBody>
          <a:bodyPr wrap="square" rtlCol="0">
            <a:spAutoFit/>
          </a:bodyPr>
          <a:lstStyle/>
          <a:p>
            <a:pPr algn="ctr"/>
            <a:r>
              <a:rPr lang="en-US" dirty="0" smtClean="0"/>
              <a:t>Null Distribution of t for n = 5</a:t>
            </a:r>
            <a:endParaRPr lang="en-US" dirty="0"/>
          </a:p>
        </p:txBody>
      </p:sp>
      <p:sp>
        <p:nvSpPr>
          <p:cNvPr id="6" name="TextBox 5"/>
          <p:cNvSpPr txBox="1"/>
          <p:nvPr/>
        </p:nvSpPr>
        <p:spPr>
          <a:xfrm>
            <a:off x="7811814" y="4769069"/>
            <a:ext cx="3097924" cy="1200329"/>
          </a:xfrm>
          <a:prstGeom prst="rect">
            <a:avLst/>
          </a:prstGeom>
          <a:noFill/>
        </p:spPr>
        <p:txBody>
          <a:bodyPr wrap="square" rtlCol="0">
            <a:spAutoFit/>
          </a:bodyPr>
          <a:lstStyle/>
          <a:p>
            <a:r>
              <a:rPr lang="en-US" i="1" dirty="0" smtClean="0"/>
              <a:t>By randomly sampling normal distributions of any mean and SD, we see that t is typically between -3.5 and 3.5.</a:t>
            </a:r>
            <a:endParaRPr lang="en-US" i="1" dirty="0"/>
          </a:p>
        </p:txBody>
      </p:sp>
    </p:spTree>
    <p:extLst>
      <p:ext uri="{BB962C8B-B14F-4D97-AF65-F5344CB8AC3E}">
        <p14:creationId xmlns:p14="http://schemas.microsoft.com/office/powerpoint/2010/main" val="3378625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906</TotalTime>
  <Words>1717</Words>
  <Application>Microsoft Office PowerPoint</Application>
  <PresentationFormat>Widescreen</PresentationFormat>
  <Paragraphs>159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Courier New</vt:lpstr>
      <vt:lpstr>Office Theme</vt:lpstr>
      <vt:lpstr>Distributions From Distributions</vt:lpstr>
      <vt:lpstr>So far we’ve seen</vt:lpstr>
      <vt:lpstr>What does single sample t test ask?</vt:lpstr>
      <vt:lpstr>Hopefully what your homework shows</vt:lpstr>
      <vt:lpstr>Hopefully what your homework shows</vt:lpstr>
      <vt:lpstr>Hopefully what your homework shows</vt:lpstr>
      <vt:lpstr>Degrees of Freedom are all we need to know</vt:lpstr>
      <vt:lpstr>PowerPoint Presentation</vt:lpstr>
      <vt:lpstr>Summary of single sample t tests</vt:lpstr>
      <vt:lpstr>Confidence intervals</vt:lpstr>
      <vt:lpstr>PowerPoint Presentation</vt:lpstr>
      <vt:lpstr>Be honest: you hate the idea of μ</vt:lpstr>
      <vt:lpstr>Be honest: you hate the idea of μ</vt:lpstr>
      <vt:lpstr>Well – let’s avoid decision making and take 2 samples! </vt:lpstr>
      <vt:lpstr>Two sample t test</vt:lpstr>
      <vt:lpstr>Two sample t test variations</vt:lpstr>
      <vt:lpstr>T tests and linear regression</vt:lpstr>
      <vt:lpstr>T tests and linear regression</vt:lpstr>
      <vt:lpstr>T tests and linear regression</vt:lpstr>
      <vt:lpstr>Takeaway</vt:lpstr>
      <vt:lpstr>Example t test and linear regression in python </vt:lpstr>
      <vt:lpstr>Technical note on t values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Shoemaker, Jason Edward</dc:creator>
  <cp:lastModifiedBy>Jason Shoemaker</cp:lastModifiedBy>
  <cp:revision>299</cp:revision>
  <cp:lastPrinted>2021-11-16T19:22:33Z</cp:lastPrinted>
  <dcterms:created xsi:type="dcterms:W3CDTF">2021-11-04T12:56:24Z</dcterms:created>
  <dcterms:modified xsi:type="dcterms:W3CDTF">2021-11-30T01:02:25Z</dcterms:modified>
</cp:coreProperties>
</file>