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9"/>
  </p:notesMasterIdLst>
  <p:handoutMasterIdLst>
    <p:handoutMasterId r:id="rId20"/>
  </p:handoutMasterIdLst>
  <p:sldIdLst>
    <p:sldId id="289" r:id="rId5"/>
    <p:sldId id="288" r:id="rId6"/>
    <p:sldId id="276" r:id="rId7"/>
    <p:sldId id="290" r:id="rId8"/>
    <p:sldId id="283" r:id="rId9"/>
    <p:sldId id="261" r:id="rId10"/>
    <p:sldId id="257" r:id="rId11"/>
    <p:sldId id="264" r:id="rId12"/>
    <p:sldId id="291" r:id="rId13"/>
    <p:sldId id="292" r:id="rId14"/>
    <p:sldId id="293" r:id="rId15"/>
    <p:sldId id="294" r:id="rId16"/>
    <p:sldId id="26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0D142-9C27-4B3D-8208-7B7BFE28BF84}" v="4" dt="2025-08-13T15:08:52.138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emaker, Jacob" userId="19c0ea5d-dc80-4905-a27f-45c151412120" providerId="ADAL" clId="{39F0D142-9C27-4B3D-8208-7B7BFE28BF84}"/>
    <pc:docChg chg="undo custSel addSld modSld">
      <pc:chgData name="Shoemaker, Jacob" userId="19c0ea5d-dc80-4905-a27f-45c151412120" providerId="ADAL" clId="{39F0D142-9C27-4B3D-8208-7B7BFE28BF84}" dt="2025-08-13T15:08:52.138" v="293"/>
      <pc:docMkLst>
        <pc:docMk/>
      </pc:docMkLst>
      <pc:sldChg chg="modSp mod">
        <pc:chgData name="Shoemaker, Jacob" userId="19c0ea5d-dc80-4905-a27f-45c151412120" providerId="ADAL" clId="{39F0D142-9C27-4B3D-8208-7B7BFE28BF84}" dt="2025-08-13T15:08:01.408" v="292" actId="20577"/>
        <pc:sldMkLst>
          <pc:docMk/>
          <pc:sldMk cId="3666674671" sldId="261"/>
        </pc:sldMkLst>
        <pc:spChg chg="mod">
          <ac:chgData name="Shoemaker, Jacob" userId="19c0ea5d-dc80-4905-a27f-45c151412120" providerId="ADAL" clId="{39F0D142-9C27-4B3D-8208-7B7BFE28BF84}" dt="2025-08-13T15:08:01.408" v="292" actId="20577"/>
          <ac:spMkLst>
            <pc:docMk/>
            <pc:sldMk cId="3666674671" sldId="261"/>
            <ac:spMk id="3" creationId="{A6A33159-D030-2F82-A142-F75940728319}"/>
          </ac:spMkLst>
        </pc:spChg>
      </pc:sldChg>
      <pc:sldChg chg="modSp mod">
        <pc:chgData name="Shoemaker, Jacob" userId="19c0ea5d-dc80-4905-a27f-45c151412120" providerId="ADAL" clId="{39F0D142-9C27-4B3D-8208-7B7BFE28BF84}" dt="2025-08-11T21:41:38.116" v="282" actId="6549"/>
        <pc:sldMkLst>
          <pc:docMk/>
          <pc:sldMk cId="1210802199" sldId="262"/>
        </pc:sldMkLst>
        <pc:spChg chg="mod">
          <ac:chgData name="Shoemaker, Jacob" userId="19c0ea5d-dc80-4905-a27f-45c151412120" providerId="ADAL" clId="{39F0D142-9C27-4B3D-8208-7B7BFE28BF84}" dt="2025-08-11T21:41:38.116" v="282" actId="6549"/>
          <ac:spMkLst>
            <pc:docMk/>
            <pc:sldMk cId="1210802199" sldId="262"/>
            <ac:spMk id="3" creationId="{1BE98EFF-197D-3136-70B9-7BBD30A48931}"/>
          </ac:spMkLst>
        </pc:spChg>
      </pc:sldChg>
      <pc:sldChg chg="modSp mod">
        <pc:chgData name="Shoemaker, Jacob" userId="19c0ea5d-dc80-4905-a27f-45c151412120" providerId="ADAL" clId="{39F0D142-9C27-4B3D-8208-7B7BFE28BF84}" dt="2025-08-11T21:40:47.875" v="181" actId="1076"/>
        <pc:sldMkLst>
          <pc:docMk/>
          <pc:sldMk cId="2737241225" sldId="263"/>
        </pc:sldMkLst>
        <pc:spChg chg="mod">
          <ac:chgData name="Shoemaker, Jacob" userId="19c0ea5d-dc80-4905-a27f-45c151412120" providerId="ADAL" clId="{39F0D142-9C27-4B3D-8208-7B7BFE28BF84}" dt="2025-08-11T21:39:43.225" v="153" actId="20577"/>
          <ac:spMkLst>
            <pc:docMk/>
            <pc:sldMk cId="2737241225" sldId="263"/>
            <ac:spMk id="2" creationId="{338A15DE-D135-0710-9984-A0A55E960CB0}"/>
          </ac:spMkLst>
        </pc:spChg>
        <pc:spChg chg="mod">
          <ac:chgData name="Shoemaker, Jacob" userId="19c0ea5d-dc80-4905-a27f-45c151412120" providerId="ADAL" clId="{39F0D142-9C27-4B3D-8208-7B7BFE28BF84}" dt="2025-08-11T21:40:47.875" v="181" actId="1076"/>
          <ac:spMkLst>
            <pc:docMk/>
            <pc:sldMk cId="2737241225" sldId="263"/>
            <ac:spMk id="3" creationId="{ECC8AA23-D8D0-93BE-5C5F-103A750B0D2F}"/>
          </ac:spMkLst>
        </pc:spChg>
      </pc:sldChg>
      <pc:sldChg chg="addSp delSp modSp new mod setBg modClrScheme addAnim modAnim chgLayout">
        <pc:chgData name="Shoemaker, Jacob" userId="19c0ea5d-dc80-4905-a27f-45c151412120" providerId="ADAL" clId="{39F0D142-9C27-4B3D-8208-7B7BFE28BF84}" dt="2025-08-13T15:08:52.138" v="293"/>
        <pc:sldMkLst>
          <pc:docMk/>
          <pc:sldMk cId="1644084012" sldId="293"/>
        </pc:sldMkLst>
        <pc:spChg chg="add mod ord">
          <ac:chgData name="Shoemaker, Jacob" userId="19c0ea5d-dc80-4905-a27f-45c151412120" providerId="ADAL" clId="{39F0D142-9C27-4B3D-8208-7B7BFE28BF84}" dt="2025-08-11T21:36:44.727" v="46" actId="1076"/>
          <ac:spMkLst>
            <pc:docMk/>
            <pc:sldMk cId="1644084012" sldId="293"/>
            <ac:spMk id="5" creationId="{E4028A72-98F3-F6FC-D294-2AF9E8D08D5B}"/>
          </ac:spMkLst>
        </pc:spChg>
        <pc:spChg chg="add">
          <ac:chgData name="Shoemaker, Jacob" userId="19c0ea5d-dc80-4905-a27f-45c151412120" providerId="ADAL" clId="{39F0D142-9C27-4B3D-8208-7B7BFE28BF84}" dt="2025-08-11T21:36:31.408" v="44" actId="26606"/>
          <ac:spMkLst>
            <pc:docMk/>
            <pc:sldMk cId="1644084012" sldId="293"/>
            <ac:spMk id="27" creationId="{82950D9A-4705-4314-961A-4F88B2CE412D}"/>
          </ac:spMkLst>
        </pc:spChg>
        <pc:spChg chg="add">
          <ac:chgData name="Shoemaker, Jacob" userId="19c0ea5d-dc80-4905-a27f-45c151412120" providerId="ADAL" clId="{39F0D142-9C27-4B3D-8208-7B7BFE28BF84}" dt="2025-08-11T21:36:31.408" v="44" actId="26606"/>
          <ac:spMkLst>
            <pc:docMk/>
            <pc:sldMk cId="1644084012" sldId="293"/>
            <ac:spMk id="29" creationId="{B13969F2-ED52-4E5C-B3FC-01E01B8B9FBC}"/>
          </ac:spMkLst>
        </pc:spChg>
        <pc:picChg chg="add mod">
          <ac:chgData name="Shoemaker, Jacob" userId="19c0ea5d-dc80-4905-a27f-45c151412120" providerId="ADAL" clId="{39F0D142-9C27-4B3D-8208-7B7BFE28BF84}" dt="2025-08-11T21:36:31.408" v="44" actId="26606"/>
          <ac:picMkLst>
            <pc:docMk/>
            <pc:sldMk cId="1644084012" sldId="293"/>
            <ac:picMk id="8" creationId="{14962EFD-F3FB-5629-CEA9-5F2C62E9AE34}"/>
          </ac:picMkLst>
        </pc:picChg>
        <pc:cxnChg chg="add">
          <ac:chgData name="Shoemaker, Jacob" userId="19c0ea5d-dc80-4905-a27f-45c151412120" providerId="ADAL" clId="{39F0D142-9C27-4B3D-8208-7B7BFE28BF84}" dt="2025-08-11T21:36:31.408" v="44" actId="26606"/>
          <ac:cxnSpMkLst>
            <pc:docMk/>
            <pc:sldMk cId="1644084012" sldId="293"/>
            <ac:cxnSpMk id="13" creationId="{4436E0F2-A64B-471E-93C0-8DFE08CC57C8}"/>
          </ac:cxnSpMkLst>
        </pc:cxnChg>
        <pc:cxnChg chg="add">
          <ac:chgData name="Shoemaker, Jacob" userId="19c0ea5d-dc80-4905-a27f-45c151412120" providerId="ADAL" clId="{39F0D142-9C27-4B3D-8208-7B7BFE28BF84}" dt="2025-08-11T21:36:31.408" v="44" actId="26606"/>
          <ac:cxnSpMkLst>
            <pc:docMk/>
            <pc:sldMk cId="1644084012" sldId="293"/>
            <ac:cxnSpMk id="17" creationId="{26D66059-832F-40B6-A35F-F56C8F38A1E7}"/>
          </ac:cxnSpMkLst>
        </pc:cxnChg>
        <pc:cxnChg chg="add">
          <ac:chgData name="Shoemaker, Jacob" userId="19c0ea5d-dc80-4905-a27f-45c151412120" providerId="ADAL" clId="{39F0D142-9C27-4B3D-8208-7B7BFE28BF84}" dt="2025-08-11T21:36:31.408" v="44" actId="26606"/>
          <ac:cxnSpMkLst>
            <pc:docMk/>
            <pc:sldMk cId="1644084012" sldId="293"/>
            <ac:cxnSpMk id="21" creationId="{20595356-EABD-4767-AC9D-EA21FF115EC0}"/>
          </ac:cxnSpMkLst>
        </pc:cxnChg>
        <pc:cxnChg chg="add">
          <ac:chgData name="Shoemaker, Jacob" userId="19c0ea5d-dc80-4905-a27f-45c151412120" providerId="ADAL" clId="{39F0D142-9C27-4B3D-8208-7B7BFE28BF84}" dt="2025-08-11T21:36:31.408" v="44" actId="26606"/>
          <ac:cxnSpMkLst>
            <pc:docMk/>
            <pc:sldMk cId="1644084012" sldId="293"/>
            <ac:cxnSpMk id="23" creationId="{28CD9F06-9628-469C-B788-A894E3E08281}"/>
          </ac:cxnSpMkLst>
        </pc:cxnChg>
        <pc:cxnChg chg="add">
          <ac:chgData name="Shoemaker, Jacob" userId="19c0ea5d-dc80-4905-a27f-45c151412120" providerId="ADAL" clId="{39F0D142-9C27-4B3D-8208-7B7BFE28BF84}" dt="2025-08-11T21:36:31.408" v="44" actId="26606"/>
          <ac:cxnSpMkLst>
            <pc:docMk/>
            <pc:sldMk cId="1644084012" sldId="293"/>
            <ac:cxnSpMk id="25" creationId="{8550A431-0B61-421B-B4B7-24C0CFF0F938}"/>
          </ac:cxnSpMkLst>
        </pc:cxnChg>
        <pc:cxnChg chg="add">
          <ac:chgData name="Shoemaker, Jacob" userId="19c0ea5d-dc80-4905-a27f-45c151412120" providerId="ADAL" clId="{39F0D142-9C27-4B3D-8208-7B7BFE28BF84}" dt="2025-08-11T21:36:31.408" v="44" actId="26606"/>
          <ac:cxnSpMkLst>
            <pc:docMk/>
            <pc:sldMk cId="1644084012" sldId="293"/>
            <ac:cxnSpMk id="31" creationId="{13AC671C-E66F-43C5-A66A-C477339DD232}"/>
          </ac:cxnSpMkLst>
        </pc:cxnChg>
      </pc:sldChg>
      <pc:sldChg chg="addSp delSp modSp new mod modClrScheme chgLayout">
        <pc:chgData name="Shoemaker, Jacob" userId="19c0ea5d-dc80-4905-a27f-45c151412120" providerId="ADAL" clId="{39F0D142-9C27-4B3D-8208-7B7BFE28BF84}" dt="2025-08-11T21:39:30.776" v="143" actId="14100"/>
        <pc:sldMkLst>
          <pc:docMk/>
          <pc:sldMk cId="2304600445" sldId="294"/>
        </pc:sldMkLst>
        <pc:spChg chg="add mod ord">
          <ac:chgData name="Shoemaker, Jacob" userId="19c0ea5d-dc80-4905-a27f-45c151412120" providerId="ADAL" clId="{39F0D142-9C27-4B3D-8208-7B7BFE28BF84}" dt="2025-08-11T21:39:30.776" v="143" actId="14100"/>
          <ac:spMkLst>
            <pc:docMk/>
            <pc:sldMk cId="2304600445" sldId="294"/>
            <ac:spMk id="5" creationId="{CF97C739-7F2B-9559-669E-FE9ACB88302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7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presentation for </a:t>
            </a:r>
            <a:r>
              <a:rPr lang="en-US" dirty="0" err="1"/>
              <a:t>Chadatech</a:t>
            </a:r>
            <a:r>
              <a:rPr lang="en-US" dirty="0"/>
              <a:t> leadership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D88CE9-ACD9-C089-82A5-BE58E51C5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564" y="1237673"/>
            <a:ext cx="10108255" cy="4461164"/>
          </a:xfrm>
        </p:spPr>
        <p:txBody>
          <a:bodyPr anchor="ctr" anchorCtr="0"/>
          <a:lstStyle/>
          <a:p>
            <a:r>
              <a:rPr lang="en-US" b="1" dirty="0"/>
              <a:t>Waterfall Approach: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Linear phases: requirements, design, implementation, testing, deployment.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SNHU Travel’s chatbot request would have required lengthy change requests, delaying delivery by weeks.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Limited feedback until the end, risking misaligned features (Boehm, 2020).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Agile Approach: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Handled chatbot addition in one sprint via backlog reprioritization.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Iterative feedback refined UX, aligning with client goals.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endParaRPr lang="en-US" b="1" i="1" dirty="0"/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i="1" dirty="0"/>
              <a:t>Outcome:</a:t>
            </a:r>
            <a:r>
              <a:rPr lang="en-US" i="1" dirty="0"/>
              <a:t> Agile’s flexibility better suited SNHU Travel’s dynamic needs.</a:t>
            </a:r>
          </a:p>
        </p:txBody>
      </p:sp>
    </p:spTree>
    <p:extLst>
      <p:ext uri="{BB962C8B-B14F-4D97-AF65-F5344CB8AC3E}">
        <p14:creationId xmlns:p14="http://schemas.microsoft.com/office/powerpoint/2010/main" val="358123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28A72-98F3-F6FC-D294-2AF9E8D08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25" y="1320762"/>
            <a:ext cx="5645888" cy="390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Choosing waterfall or agile</a:t>
            </a:r>
          </a:p>
        </p:txBody>
      </p:sp>
      <p:pic>
        <p:nvPicPr>
          <p:cNvPr id="8" name="Picture Placeholder 7" descr="Two colleagues planning on board with sticky notes">
            <a:extLst>
              <a:ext uri="{FF2B5EF4-FFF2-40B4-BE49-F238E27FC236}">
                <a16:creationId xmlns:a16="http://schemas.microsoft.com/office/drawing/2014/main" id="{14962EFD-F3FB-5629-CEA9-5F2C62E9AE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9" b="2"/>
          <a:stretch>
            <a:fillRect/>
          </a:stretch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08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97C739-7F2B-9559-669E-FE9ACB88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7674" y="840509"/>
            <a:ext cx="9674146" cy="513541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Factors to Consider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Project Complexity: Agile suits dynamic projects; waterfall for fixed requirements.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Client Involvement: Agile thrives with frequent feedback; waterfall assumes stable needs.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Team Experience: Agile requires training but fosters collaboration (Cohn, 2022).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SNHU Travel Experience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Agile enabled quick pivots (e.g., chatbot addition).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Improved team morale through transparency and shared goals.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/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i="1" dirty="0"/>
              <a:t>Recommendation</a:t>
            </a:r>
            <a:r>
              <a:rPr lang="en-US" i="1" dirty="0"/>
              <a:t>: Adopt Scrum-Agile for projects with evolving requirements.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0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711595"/>
            <a:ext cx="6728790" cy="277480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Boehm, B. (2020). Software Engineering Economics. Prentice Hall.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Cohn, M. (2022). Succeeding with Agile. Addison-Wesley.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Rubin, K. S. (2023). Essential Scrum. Addison-Wesley.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Schwaber, K., &amp; Sutherland, J. (2020). The Scrum Guide. Scrum.org.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Jake Shoemaker</a:t>
            </a:r>
          </a:p>
          <a:p>
            <a:r>
              <a:rPr lang="en-US" dirty="0"/>
              <a:t>jacob.shoemaker@snhu.edu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Introduction to Scrum-Agile Approach</a:t>
            </a:r>
          </a:p>
          <a:p>
            <a:r>
              <a:rPr lang="en-US" dirty="0"/>
              <a:t>Agile Roles</a:t>
            </a:r>
          </a:p>
          <a:p>
            <a:r>
              <a:rPr lang="en-US" dirty="0"/>
              <a:t>Agile Phases</a:t>
            </a:r>
          </a:p>
          <a:p>
            <a:r>
              <a:rPr lang="en-US" dirty="0"/>
              <a:t>Waterfall vs. Agile</a:t>
            </a:r>
          </a:p>
          <a:p>
            <a:r>
              <a:rPr lang="en-US" dirty="0"/>
              <a:t>Choosing Waterfall or Agile</a:t>
            </a:r>
          </a:p>
          <a:p>
            <a:r>
              <a:rPr lang="en-US" dirty="0"/>
              <a:t>References 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Introduction to Scrum-agile approach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A9E6-0A34-D572-651F-A853AA90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3670"/>
            <a:ext cx="9144000" cy="5315385"/>
          </a:xfrm>
        </p:spPr>
        <p:txBody>
          <a:bodyPr lIns="91440" anchor="ctr" anchorCtr="0"/>
          <a:lstStyle/>
          <a:p>
            <a:pPr algn="l"/>
            <a:r>
              <a:rPr lang="en-US" sz="24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Scrum-Agile?</a:t>
            </a:r>
            <a:br>
              <a:rPr lang="en-US" sz="24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Iterative, flexible methodology emphasizing collaboration and incremental delivery.</a:t>
            </a:r>
            <a:b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Focuses on delivering value through short cycles (sprints).</a:t>
            </a:r>
            <a:b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Consider It?  </a:t>
            </a:r>
            <a:b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Enhances adaptability, improves product quality, fosters team cohesion (Schwaber &amp; Sutherland, 2020).</a:t>
            </a:r>
            <a:b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SNHU Travel Context</a:t>
            </a:r>
            <a: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Scrum to develop a client-attracting travel app.</a:t>
            </a:r>
            <a:b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7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2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Agile Roles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6704" y="1015999"/>
            <a:ext cx="7565115" cy="4945889"/>
          </a:xfr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Product Owner</a:t>
            </a:r>
            <a:r>
              <a:rPr lang="en-US" dirty="0"/>
              <a:t>: Defines vision, prioritizes backlog. Ensured SNHU Travel’s itinerary planner met client needs (Smith, 2021).</a:t>
            </a:r>
          </a:p>
          <a:p>
            <a:r>
              <a:rPr lang="en-US" b="1" dirty="0">
                <a:latin typeface="Aptos" panose="020B0004020202020204" pitchFamily="34" charset="0"/>
              </a:rPr>
              <a:t>Scrum Master</a:t>
            </a:r>
            <a:r>
              <a:rPr lang="en-US" dirty="0"/>
              <a:t>: Facilitates process, removes blockers. Resolved API delays for seamless progress.</a:t>
            </a:r>
          </a:p>
          <a:p>
            <a:r>
              <a:rPr lang="en-US" b="1" dirty="0">
                <a:latin typeface="Aptos" panose="020B0004020202020204" pitchFamily="34" charset="0"/>
              </a:rPr>
              <a:t>Development Team</a:t>
            </a:r>
            <a:r>
              <a:rPr lang="en-US" dirty="0"/>
              <a:t>: Builds and tests the product. Delivered optimized search and payment features.</a:t>
            </a:r>
          </a:p>
          <a:p>
            <a:pPr marL="0" indent="0" algn="ctr">
              <a:buNone/>
            </a:pPr>
            <a:r>
              <a:rPr lang="en-US" i="1" dirty="0">
                <a:latin typeface="Aptos" panose="020B0004020202020204" pitchFamily="34" charset="0"/>
              </a:rPr>
              <a:t>Important</a:t>
            </a:r>
            <a:r>
              <a:rPr lang="en-US" i="1" dirty="0"/>
              <a:t>: Clear roles drive accountability and efficiency (Cohn, 2022).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Agile phases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06763" y="1376218"/>
            <a:ext cx="10076873" cy="4341091"/>
          </a:xfrm>
          <a:solidFill>
            <a:schemeClr val="bg1"/>
          </a:solidFill>
        </p:spPr>
        <p:txBody>
          <a:bodyPr anchor="ctr" anchorCtr="0">
            <a:normAutofit/>
          </a:bodyPr>
          <a:lstStyle/>
          <a:p>
            <a:pPr lvl="1"/>
            <a:r>
              <a:rPr lang="en-US" b="1" dirty="0"/>
              <a:t>Planning</a:t>
            </a:r>
            <a:r>
              <a:rPr lang="en-US" dirty="0"/>
              <a:t>: Define sprint goals and backlog (e.g., itinerary planner in Sprint 1).</a:t>
            </a:r>
          </a:p>
          <a:p>
            <a:pPr lvl="1"/>
            <a:r>
              <a:rPr lang="en-US" b="1" dirty="0"/>
              <a:t>Development</a:t>
            </a:r>
            <a:r>
              <a:rPr lang="en-US" dirty="0"/>
              <a:t>: Iterative coding and testing in 2-week sprints.</a:t>
            </a:r>
          </a:p>
          <a:p>
            <a:pPr lvl="1"/>
            <a:r>
              <a:rPr lang="en-US" b="1" dirty="0"/>
              <a:t>Testing</a:t>
            </a:r>
            <a:r>
              <a:rPr lang="en-US" dirty="0"/>
              <a:t>: Continuous QA, catching bugs like payment gateway issues.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: Incremental releases for stakeholder feedback.</a:t>
            </a:r>
          </a:p>
          <a:p>
            <a:pPr lvl="1"/>
            <a:r>
              <a:rPr lang="en-US" b="1" dirty="0"/>
              <a:t>Review</a:t>
            </a:r>
            <a:r>
              <a:rPr lang="en-US" dirty="0"/>
              <a:t>: Sprint reviews validated features; retrospectives improved processes.</a:t>
            </a:r>
          </a:p>
          <a:p>
            <a:pPr lvl="1" indent="0" algn="ctr">
              <a:buNone/>
            </a:pPr>
            <a:br>
              <a:rPr lang="en-US" dirty="0"/>
            </a:br>
            <a:r>
              <a:rPr lang="en-US" i="1" dirty="0"/>
              <a:t>Importance: Phases enable rapid feedback and adaptation (Rubin, 2023).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3B8AF8-B800-E525-39AC-C327EC61F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Waterfall vs. Agile</a:t>
            </a:r>
          </a:p>
        </p:txBody>
      </p:sp>
    </p:spTree>
    <p:extLst>
      <p:ext uri="{BB962C8B-B14F-4D97-AF65-F5344CB8AC3E}">
        <p14:creationId xmlns:p14="http://schemas.microsoft.com/office/powerpoint/2010/main" val="183433629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{778BA904-2FA1-4372-AC75-49180E62E8D3}TF020710ce-b2a3-4743-8ec4-0abcd2574951ef9f6aa4_win32-415a623b9e9a</Template>
  <TotalTime>32</TotalTime>
  <Words>492</Words>
  <Application>Microsoft Office PowerPoint</Application>
  <PresentationFormat>Widescreen</PresentationFormat>
  <Paragraphs>59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Univers Condensed Light</vt:lpstr>
      <vt:lpstr>Walbaum Display Light</vt:lpstr>
      <vt:lpstr>AngleLinesVTI</vt:lpstr>
      <vt:lpstr>Agile presentation for Chadatech leadership</vt:lpstr>
      <vt:lpstr>AGENDA</vt:lpstr>
      <vt:lpstr>Introduction to Scrum-agile approach</vt:lpstr>
      <vt:lpstr>What is Scrum-Agile? - Iterative, flexible methodology emphasizing collaboration and incremental delivery. - Focuses on delivering value through short cycles (sprints).  Why Consider It?   - Enhances adaptability, improves product quality, fosters team cohesion (Schwaber &amp; Sutherland, 2020).  SNHU Travel Context: Used Scrum to develop a client-attracting travel app.  </vt:lpstr>
      <vt:lpstr>Agile Roles</vt:lpstr>
      <vt:lpstr>PowerPoint Presentation</vt:lpstr>
      <vt:lpstr>Agile phases</vt:lpstr>
      <vt:lpstr>PowerPoint Presentation</vt:lpstr>
      <vt:lpstr>Waterfall vs. Agile</vt:lpstr>
      <vt:lpstr>PowerPoint Presentation</vt:lpstr>
      <vt:lpstr>Choosing waterfall or agile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Shoemaker, Jacob</dc:creator>
  <cp:lastModifiedBy>Shoemaker, Jacob</cp:lastModifiedBy>
  <cp:revision>1</cp:revision>
  <dcterms:created xsi:type="dcterms:W3CDTF">2025-08-11T21:11:09Z</dcterms:created>
  <dcterms:modified xsi:type="dcterms:W3CDTF">2025-08-13T15:09:03Z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