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>
      <p:cViewPr varScale="1">
        <p:scale>
          <a:sx n="126" d="100"/>
          <a:sy n="126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FD39E-09D3-44EB-BD42-944C446893B2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59E3-36F8-457C-8768-C4DE7308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Arithmetic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Stats</a:t>
            </a:r>
            <a:r>
              <a:rPr lang="en-US" baseline="0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7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15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mosaic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9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Landscape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Focal statistic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 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7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Logical Analysis-_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8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Remap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Focal statistic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Convolution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59E3-36F8-457C-8768-C4DE73081B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E013-5479-483F-AA80-68B8379BD61B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BF75-C3D3-4FCA-AC33-167B1DDA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gif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99384335"/>
              </p:ext>
            </p:extLst>
          </p:nvPr>
        </p:nvGraphicFramePr>
        <p:xfrm>
          <a:off x="838200" y="762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98194121"/>
              </p:ext>
            </p:extLst>
          </p:nvPr>
        </p:nvGraphicFramePr>
        <p:xfrm>
          <a:off x="3200400" y="762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1718" y="68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68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0629773"/>
              </p:ext>
            </p:extLst>
          </p:nvPr>
        </p:nvGraphicFramePr>
        <p:xfrm>
          <a:off x="5562600" y="830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61716308"/>
              </p:ext>
            </p:extLst>
          </p:nvPr>
        </p:nvGraphicFramePr>
        <p:xfrm>
          <a:off x="838200" y="21336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83619026"/>
              </p:ext>
            </p:extLst>
          </p:nvPr>
        </p:nvGraphicFramePr>
        <p:xfrm>
          <a:off x="3200400" y="21336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71718" y="27747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6521984"/>
              </p:ext>
            </p:extLst>
          </p:nvPr>
        </p:nvGraphicFramePr>
        <p:xfrm>
          <a:off x="5562600" y="21404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99227588"/>
              </p:ext>
            </p:extLst>
          </p:nvPr>
        </p:nvGraphicFramePr>
        <p:xfrm>
          <a:off x="152400" y="458438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0491193"/>
              </p:ext>
            </p:extLst>
          </p:nvPr>
        </p:nvGraphicFramePr>
        <p:xfrm>
          <a:off x="1981200" y="458438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10000" y="51939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5142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24994007"/>
              </p:ext>
            </p:extLst>
          </p:nvPr>
        </p:nvGraphicFramePr>
        <p:xfrm>
          <a:off x="5105400" y="4591251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6191" y="5161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2437472"/>
              </p:ext>
            </p:extLst>
          </p:nvPr>
        </p:nvGraphicFramePr>
        <p:xfrm>
          <a:off x="6934200" y="45974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8241" y="4191000"/>
            <a:ext cx="22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Multiband Raster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5041" y="4202668"/>
            <a:ext cx="22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Multiband Raster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6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37152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16614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93633" y="37152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3230" y="166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3230" y="37116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648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77498" y="6488668"/>
            <a:ext cx="9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33770" y="5511800"/>
            <a:ext cx="111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399" y="6172200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85918" y="6172830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17289" y="6178795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50808" y="6179425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63466169"/>
              </p:ext>
            </p:extLst>
          </p:nvPr>
        </p:nvGraphicFramePr>
        <p:xfrm>
          <a:off x="152400" y="4886369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12314184"/>
              </p:ext>
            </p:extLst>
          </p:nvPr>
        </p:nvGraphicFramePr>
        <p:xfrm>
          <a:off x="1981200" y="4886369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0106449"/>
              </p:ext>
            </p:extLst>
          </p:nvPr>
        </p:nvGraphicFramePr>
        <p:xfrm>
          <a:off x="3810000" y="489665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45691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MaxBand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474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6474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6488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and3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03144188"/>
              </p:ext>
            </p:extLst>
          </p:nvPr>
        </p:nvGraphicFramePr>
        <p:xfrm>
          <a:off x="5715000" y="4899384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10200" y="54835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6488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3170625"/>
              </p:ext>
            </p:extLst>
          </p:nvPr>
        </p:nvGraphicFramePr>
        <p:xfrm>
          <a:off x="152400" y="2524169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0777413"/>
              </p:ext>
            </p:extLst>
          </p:nvPr>
        </p:nvGraphicFramePr>
        <p:xfrm>
          <a:off x="1981200" y="2524169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1519700"/>
              </p:ext>
            </p:extLst>
          </p:nvPr>
        </p:nvGraphicFramePr>
        <p:xfrm>
          <a:off x="3810000" y="253445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2400" y="22214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119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41119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4126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and3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6076864"/>
              </p:ext>
            </p:extLst>
          </p:nvPr>
        </p:nvGraphicFramePr>
        <p:xfrm>
          <a:off x="5715000" y="2537184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10200" y="31213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4126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0645239"/>
              </p:ext>
            </p:extLst>
          </p:nvPr>
        </p:nvGraphicFramePr>
        <p:xfrm>
          <a:off x="76200" y="314369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025022"/>
              </p:ext>
            </p:extLst>
          </p:nvPr>
        </p:nvGraphicFramePr>
        <p:xfrm>
          <a:off x="1905000" y="314369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6946469"/>
              </p:ext>
            </p:extLst>
          </p:nvPr>
        </p:nvGraphicFramePr>
        <p:xfrm>
          <a:off x="3733800" y="32465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6200" y="-281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1902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0" y="1902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33800" y="1916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31244174"/>
              </p:ext>
            </p:extLst>
          </p:nvPr>
        </p:nvGraphicFramePr>
        <p:xfrm>
          <a:off x="5638800" y="327384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34000" y="9115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1916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7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2595839"/>
              </p:ext>
            </p:extLst>
          </p:nvPr>
        </p:nvGraphicFramePr>
        <p:xfrm>
          <a:off x="76200" y="314369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56745016"/>
              </p:ext>
            </p:extLst>
          </p:nvPr>
        </p:nvGraphicFramePr>
        <p:xfrm>
          <a:off x="1905000" y="314369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-281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Transform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902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902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1916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Table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31324303"/>
              </p:ext>
            </p:extLst>
          </p:nvPr>
        </p:nvGraphicFramePr>
        <p:xfrm>
          <a:off x="5791200" y="30885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9115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1916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8305" r="3371" b="16247"/>
          <a:stretch/>
        </p:blipFill>
        <p:spPr bwMode="auto">
          <a:xfrm>
            <a:off x="3657600" y="302269"/>
            <a:ext cx="1676400" cy="160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77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48100"/>
            <a:ext cx="2577465" cy="194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35" y="800100"/>
            <a:ext cx="2577465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35" y="800100"/>
            <a:ext cx="257746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2577465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9900" y="1447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8700" y="1447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35" y="3848100"/>
            <a:ext cx="2577465" cy="194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57600"/>
            <a:ext cx="2577465" cy="194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86100" y="4495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4900" y="4495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16468"/>
            <a:ext cx="257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799" y="3352800"/>
            <a:ext cx="257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157" y="2552700"/>
            <a:ext cx="257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to Clip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89935" y="2552700"/>
            <a:ext cx="18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Clipping Polygon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75935" y="2552700"/>
            <a:ext cx="18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022" y="5600700"/>
            <a:ext cx="257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to Clip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5600700"/>
            <a:ext cx="18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Clipping Polygon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5600700"/>
            <a:ext cx="18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9" t="4806" r="12144" b="4189"/>
          <a:stretch/>
        </p:blipFill>
        <p:spPr>
          <a:xfrm>
            <a:off x="1981200" y="1564303"/>
            <a:ext cx="1639875" cy="1768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6" t="3054" r="19767" b="5939"/>
          <a:stretch/>
        </p:blipFill>
        <p:spPr>
          <a:xfrm>
            <a:off x="457200" y="1564303"/>
            <a:ext cx="1314922" cy="1768346"/>
          </a:xfrm>
          <a:prstGeom prst="rect">
            <a:avLst/>
          </a:prstGeom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56747"/>
            <a:ext cx="1431543" cy="177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85900"/>
            <a:ext cx="2205990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2297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352800"/>
            <a:ext cx="13149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3332648"/>
            <a:ext cx="13149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3352800"/>
            <a:ext cx="13149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3352800"/>
            <a:ext cx="13149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9" t="4806" r="12144" b="4189"/>
          <a:stretch/>
        </p:blipFill>
        <p:spPr>
          <a:xfrm>
            <a:off x="1981200" y="1564303"/>
            <a:ext cx="1639875" cy="1768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6" t="3054" r="19767" b="5939"/>
          <a:stretch/>
        </p:blipFill>
        <p:spPr>
          <a:xfrm>
            <a:off x="457200" y="1564303"/>
            <a:ext cx="1314922" cy="176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85900"/>
            <a:ext cx="2205990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2297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Mosaic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352800"/>
            <a:ext cx="13149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3332648"/>
            <a:ext cx="13149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3657600"/>
            <a:ext cx="13149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osaic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3352800"/>
            <a:ext cx="13149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423" y="1219200"/>
            <a:ext cx="159677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14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238375"/>
            <a:ext cx="27717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80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9240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Raster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292301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Raster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5924061"/>
              </p:ext>
            </p:extLst>
          </p:nvPr>
        </p:nvGraphicFramePr>
        <p:xfrm>
          <a:off x="228600" y="533400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7591007"/>
              </p:ext>
            </p:extLst>
          </p:nvPr>
        </p:nvGraphicFramePr>
        <p:xfrm>
          <a:off x="3352800" y="533400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152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Landscape region metric for a 3 by 3 analysis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4267200" cy="838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Patch Statistics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685800"/>
            <a:ext cx="4040188" cy="556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Max</a:t>
            </a:r>
          </a:p>
          <a:p>
            <a:endParaRPr lang="en-US" sz="2800" dirty="0" smtClean="0"/>
          </a:p>
          <a:p>
            <a:r>
              <a:rPr lang="en-US" sz="2800" dirty="0" smtClean="0"/>
              <a:t>Min</a:t>
            </a:r>
          </a:p>
          <a:p>
            <a:endParaRPr lang="en-US" sz="2800" dirty="0" smtClean="0"/>
          </a:p>
          <a:p>
            <a:r>
              <a:rPr lang="en-US" sz="2800" dirty="0" smtClean="0"/>
              <a:t>Sum</a:t>
            </a:r>
          </a:p>
          <a:p>
            <a:endParaRPr lang="en-US" sz="2800" dirty="0" smtClean="0"/>
          </a:p>
          <a:p>
            <a:r>
              <a:rPr lang="en-US" sz="2800" dirty="0" smtClean="0"/>
              <a:t>Mode</a:t>
            </a:r>
          </a:p>
          <a:p>
            <a:endParaRPr lang="en-US" sz="2800" dirty="0" smtClean="0"/>
          </a:p>
          <a:p>
            <a:r>
              <a:rPr lang="en-US" sz="2800" dirty="0" smtClean="0"/>
              <a:t>Median</a:t>
            </a:r>
          </a:p>
          <a:p>
            <a:endParaRPr lang="en-US" sz="2800" dirty="0" smtClean="0"/>
          </a:p>
          <a:p>
            <a:r>
              <a:rPr lang="en-US" sz="2800" dirty="0" smtClean="0"/>
              <a:t>Mean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498975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endParaRPr lang="en-US" sz="32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081079"/>
              </p:ext>
            </p:extLst>
          </p:nvPr>
        </p:nvGraphicFramePr>
        <p:xfrm>
          <a:off x="2286000" y="2720529"/>
          <a:ext cx="4667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342720" imgH="431640" progId="Equation.3">
                  <p:embed/>
                </p:oleObj>
              </mc:Choice>
              <mc:Fallback>
                <p:oleObj name="Equation" r:id="rId4" imgW="34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20529"/>
                        <a:ext cx="46672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609600"/>
            <a:ext cx="4040188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Variance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STD</a:t>
            </a:r>
            <a:endParaRPr lang="en-US" sz="2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Entropy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Probability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5711"/>
              </p:ext>
            </p:extLst>
          </p:nvPr>
        </p:nvGraphicFramePr>
        <p:xfrm>
          <a:off x="6632575" y="4660900"/>
          <a:ext cx="17986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1320480" imgH="444240" progId="Equation.3">
                  <p:embed/>
                </p:oleObj>
              </mc:Choice>
              <mc:Fallback>
                <p:oleObj name="Equation" r:id="rId6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4660900"/>
                        <a:ext cx="179863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308414"/>
              </p:ext>
            </p:extLst>
          </p:nvPr>
        </p:nvGraphicFramePr>
        <p:xfrm>
          <a:off x="6881813" y="541338"/>
          <a:ext cx="1104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541338"/>
                        <a:ext cx="11049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29481"/>
              </p:ext>
            </p:extLst>
          </p:nvPr>
        </p:nvGraphicFramePr>
        <p:xfrm>
          <a:off x="7016750" y="5727700"/>
          <a:ext cx="985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0" imgW="723600" imgH="444240" progId="Equation.3">
                  <p:embed/>
                </p:oleObj>
              </mc:Choice>
              <mc:Fallback>
                <p:oleObj name="Equation" r:id="rId10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5727700"/>
                        <a:ext cx="9858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665717"/>
              </p:ext>
            </p:extLst>
          </p:nvPr>
        </p:nvGraphicFramePr>
        <p:xfrm>
          <a:off x="2232025" y="830263"/>
          <a:ext cx="9683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2" imgW="711000" imgH="228600" progId="Equation.3">
                  <p:embed/>
                </p:oleObj>
              </mc:Choice>
              <mc:Fallback>
                <p:oleObj name="Equation" r:id="rId12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830263"/>
                        <a:ext cx="968375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48420"/>
              </p:ext>
            </p:extLst>
          </p:nvPr>
        </p:nvGraphicFramePr>
        <p:xfrm>
          <a:off x="2232025" y="3878263"/>
          <a:ext cx="9683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14" imgW="711000" imgH="228600" progId="Equation.3">
                  <p:embed/>
                </p:oleObj>
              </mc:Choice>
              <mc:Fallback>
                <p:oleObj name="Equation" r:id="rId14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878263"/>
                        <a:ext cx="968375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06798"/>
              </p:ext>
            </p:extLst>
          </p:nvPr>
        </p:nvGraphicFramePr>
        <p:xfrm>
          <a:off x="2266950" y="1843914"/>
          <a:ext cx="9334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6" imgW="685800" imgH="228600" progId="Equation.3">
                  <p:embed/>
                </p:oleObj>
              </mc:Choice>
              <mc:Fallback>
                <p:oleObj name="Equation" r:id="rId16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843914"/>
                        <a:ext cx="93345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24263"/>
              </p:ext>
            </p:extLst>
          </p:nvPr>
        </p:nvGraphicFramePr>
        <p:xfrm>
          <a:off x="2217737" y="4907277"/>
          <a:ext cx="12112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8" imgW="888840" imgH="228600" progId="Equation.3">
                  <p:embed/>
                </p:oleObj>
              </mc:Choice>
              <mc:Fallback>
                <p:oleObj name="Equation" r:id="rId18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4907277"/>
                        <a:ext cx="121126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55547"/>
              </p:ext>
            </p:extLst>
          </p:nvPr>
        </p:nvGraphicFramePr>
        <p:xfrm>
          <a:off x="2287587" y="5775456"/>
          <a:ext cx="7604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20" imgW="558720" imgH="431640" progId="Equation.3">
                  <p:embed/>
                </p:oleObj>
              </mc:Choice>
              <mc:Fallback>
                <p:oleObj name="Equation" r:id="rId20" imgW="55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7" y="5775456"/>
                        <a:ext cx="7604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34534"/>
              </p:ext>
            </p:extLst>
          </p:nvPr>
        </p:nvGraphicFramePr>
        <p:xfrm>
          <a:off x="6934200" y="2819400"/>
          <a:ext cx="11588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22" imgW="850680" imgH="228600" progId="Equation.3">
                  <p:embed/>
                </p:oleObj>
              </mc:Choice>
              <mc:Fallback>
                <p:oleObj name="Equation" r:id="rId22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19400"/>
                        <a:ext cx="11588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4750"/>
              </p:ext>
            </p:extLst>
          </p:nvPr>
        </p:nvGraphicFramePr>
        <p:xfrm>
          <a:off x="6848475" y="1565275"/>
          <a:ext cx="12763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24" imgW="939600" imgH="507960" progId="Equation.3">
                  <p:embed/>
                </p:oleObj>
              </mc:Choice>
              <mc:Fallback>
                <p:oleObj name="Equation" r:id="rId24" imgW="939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1565275"/>
                        <a:ext cx="12763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24401"/>
              </p:ext>
            </p:extLst>
          </p:nvPr>
        </p:nvGraphicFramePr>
        <p:xfrm>
          <a:off x="5559425" y="4046538"/>
          <a:ext cx="21097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26" imgW="1549080" imgH="431640" progId="Equation.3">
                  <p:embed/>
                </p:oleObj>
              </mc:Choice>
              <mc:Fallback>
                <p:oleObj name="Equation" r:id="rId26" imgW="154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4046538"/>
                        <a:ext cx="21097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64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238250"/>
            <a:ext cx="44862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87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6614472"/>
              </p:ext>
            </p:extLst>
          </p:nvPr>
        </p:nvGraphicFramePr>
        <p:xfrm>
          <a:off x="838200" y="762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8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3534822"/>
              </p:ext>
            </p:extLst>
          </p:nvPr>
        </p:nvGraphicFramePr>
        <p:xfrm>
          <a:off x="5562600" y="830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1.39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1.39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1.79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1.79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1.39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1.79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1.79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2.19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2.19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1.79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1.61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1.61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1.61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1564393"/>
              </p:ext>
            </p:extLst>
          </p:nvPr>
        </p:nvGraphicFramePr>
        <p:xfrm>
          <a:off x="838200" y="21336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71718" y="2774749"/>
            <a:ext cx="20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 Transformation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62918701"/>
              </p:ext>
            </p:extLst>
          </p:nvPr>
        </p:nvGraphicFramePr>
        <p:xfrm>
          <a:off x="5562600" y="21404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54.6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54.6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403.4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403.4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2.72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54.6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403.4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403.4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2.72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8103.1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8103.1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403.4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2.72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148.41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148.41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chemeClr val="tx1"/>
                          </a:solidFill>
                        </a:rPr>
                        <a:t>148.41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04127887"/>
              </p:ext>
            </p:extLst>
          </p:nvPr>
        </p:nvGraphicFramePr>
        <p:xfrm>
          <a:off x="152400" y="458438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74393885"/>
              </p:ext>
            </p:extLst>
          </p:nvPr>
        </p:nvGraphicFramePr>
        <p:xfrm>
          <a:off x="1981200" y="458438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22386437"/>
              </p:ext>
            </p:extLst>
          </p:nvPr>
        </p:nvGraphicFramePr>
        <p:xfrm>
          <a:off x="5562600" y="4591251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4754" y="5029200"/>
            <a:ext cx="1612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Radians </a:t>
            </a:r>
          </a:p>
          <a:p>
            <a:pPr algn="ctr"/>
            <a:r>
              <a:rPr lang="en-US" dirty="0" smtClean="0"/>
              <a:t>Transformation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9469854"/>
              </p:ext>
            </p:extLst>
          </p:nvPr>
        </p:nvGraphicFramePr>
        <p:xfrm>
          <a:off x="7391400" y="45974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88241" y="4191000"/>
            <a:ext cx="22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Multiband Raster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22241" y="4202668"/>
            <a:ext cx="22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Multiband Raster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166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Raster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37152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Raster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685800"/>
            <a:ext cx="19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LN Transformation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63230" y="166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3230" y="37116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0" y="648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25098" y="6488668"/>
            <a:ext cx="174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Raster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399" y="6172200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85918" y="6172830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74489" y="6178795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08008" y="6179425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29200" y="51676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0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27090220"/>
              </p:ext>
            </p:extLst>
          </p:nvPr>
        </p:nvGraphicFramePr>
        <p:xfrm>
          <a:off x="838200" y="762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8055136"/>
              </p:ext>
            </p:extLst>
          </p:nvPr>
        </p:nvGraphicFramePr>
        <p:xfrm>
          <a:off x="3200400" y="762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1718" y="68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68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67661424"/>
              </p:ext>
            </p:extLst>
          </p:nvPr>
        </p:nvGraphicFramePr>
        <p:xfrm>
          <a:off x="5562600" y="830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7589185"/>
              </p:ext>
            </p:extLst>
          </p:nvPr>
        </p:nvGraphicFramePr>
        <p:xfrm>
          <a:off x="838200" y="21336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4701490"/>
              </p:ext>
            </p:extLst>
          </p:nvPr>
        </p:nvGraphicFramePr>
        <p:xfrm>
          <a:off x="3200400" y="21336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4600" y="277474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60354512"/>
              </p:ext>
            </p:extLst>
          </p:nvPr>
        </p:nvGraphicFramePr>
        <p:xfrm>
          <a:off x="5562600" y="21404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0651128"/>
              </p:ext>
            </p:extLst>
          </p:nvPr>
        </p:nvGraphicFramePr>
        <p:xfrm>
          <a:off x="152400" y="458438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4062387"/>
              </p:ext>
            </p:extLst>
          </p:nvPr>
        </p:nvGraphicFramePr>
        <p:xfrm>
          <a:off x="1981200" y="4584385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11261" y="5153068"/>
            <a:ext cx="4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5156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8635852"/>
              </p:ext>
            </p:extLst>
          </p:nvPr>
        </p:nvGraphicFramePr>
        <p:xfrm>
          <a:off x="5105400" y="4591251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38896" y="5161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19" name="Table 1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9844196"/>
              </p:ext>
            </p:extLst>
          </p:nvPr>
        </p:nvGraphicFramePr>
        <p:xfrm>
          <a:off x="6934200" y="45974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8241" y="4191000"/>
            <a:ext cx="22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Multiband Raster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5041" y="4202668"/>
            <a:ext cx="22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Multiband Raster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166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37152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16614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93633" y="37152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3230" y="166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63230" y="37116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648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7498" y="6488668"/>
            <a:ext cx="9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3770" y="5511800"/>
            <a:ext cx="111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399" y="6172200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85918" y="6172830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17289" y="6178795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50808" y="6179425"/>
            <a:ext cx="8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3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05497344"/>
              </p:ext>
            </p:extLst>
          </p:nvPr>
        </p:nvGraphicFramePr>
        <p:xfrm>
          <a:off x="838200" y="21336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5189" y="27381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8667594"/>
              </p:ext>
            </p:extLst>
          </p:nvPr>
        </p:nvGraphicFramePr>
        <p:xfrm>
          <a:off x="6484871" y="21428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371020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True Raster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71526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False Raster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75271" y="371163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graphicFrame>
        <p:nvGraphicFramePr>
          <p:cNvPr id="18" name="Table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41751018"/>
              </p:ext>
            </p:extLst>
          </p:nvPr>
        </p:nvGraphicFramePr>
        <p:xfrm>
          <a:off x="2667000" y="21500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4938276"/>
              </p:ext>
            </p:extLst>
          </p:nvPr>
        </p:nvGraphicFramePr>
        <p:xfrm>
          <a:off x="4495800" y="2157266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9382" y="3715266"/>
            <a:ext cx="160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Conditional Raster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949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26870" r="15352" b="18079"/>
          <a:stretch/>
        </p:blipFill>
        <p:spPr bwMode="auto">
          <a:xfrm>
            <a:off x="3307977" y="2514600"/>
            <a:ext cx="2254623" cy="165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16755302"/>
              </p:ext>
            </p:extLst>
          </p:nvPr>
        </p:nvGraphicFramePr>
        <p:xfrm>
          <a:off x="1295400" y="2540000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126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Raster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0833" y="4126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Remap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0430" y="41228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4016205"/>
              </p:ext>
            </p:extLst>
          </p:nvPr>
        </p:nvGraphicFramePr>
        <p:xfrm>
          <a:off x="6019800" y="2539851"/>
          <a:ext cx="16002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28404" y="31427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2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36950581"/>
              </p:ext>
            </p:extLst>
          </p:nvPr>
        </p:nvGraphicFramePr>
        <p:xfrm>
          <a:off x="228600" y="533400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5720727"/>
              </p:ext>
            </p:extLst>
          </p:nvPr>
        </p:nvGraphicFramePr>
        <p:xfrm>
          <a:off x="3352800" y="533400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152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Focal sum for a 3 by 3 analysis window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9240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92301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Raster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488381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Focal STD for a 3 by 3 analysis window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34486811"/>
              </p:ext>
            </p:extLst>
          </p:nvPr>
        </p:nvGraphicFramePr>
        <p:xfrm>
          <a:off x="228600" y="3857713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8032983"/>
              </p:ext>
            </p:extLst>
          </p:nvPr>
        </p:nvGraphicFramePr>
        <p:xfrm>
          <a:off x="3352800" y="3870456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7818" y="624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Raster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32018" y="62473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Raster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5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9240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Raster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292301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Raster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15906639"/>
              </p:ext>
            </p:extLst>
          </p:nvPr>
        </p:nvGraphicFramePr>
        <p:xfrm>
          <a:off x="228600" y="533400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21646141"/>
              </p:ext>
            </p:extLst>
          </p:nvPr>
        </p:nvGraphicFramePr>
        <p:xfrm>
          <a:off x="3352800" y="533400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Focal entropy for a 3 by 3 analysis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4267200" cy="838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Focal Statistics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685800"/>
            <a:ext cx="4040188" cy="556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Max</a:t>
            </a:r>
          </a:p>
          <a:p>
            <a:endParaRPr lang="en-US" sz="2800" dirty="0" smtClean="0"/>
          </a:p>
          <a:p>
            <a:r>
              <a:rPr lang="en-US" sz="2800" dirty="0" smtClean="0"/>
              <a:t>Min</a:t>
            </a:r>
          </a:p>
          <a:p>
            <a:endParaRPr lang="en-US" sz="2800" dirty="0" smtClean="0"/>
          </a:p>
          <a:p>
            <a:r>
              <a:rPr lang="en-US" sz="2800" dirty="0" smtClean="0"/>
              <a:t>Sum</a:t>
            </a:r>
          </a:p>
          <a:p>
            <a:endParaRPr lang="en-US" sz="2800" dirty="0" smtClean="0"/>
          </a:p>
          <a:p>
            <a:r>
              <a:rPr lang="en-US" sz="2800" dirty="0" smtClean="0"/>
              <a:t>Mode</a:t>
            </a:r>
          </a:p>
          <a:p>
            <a:endParaRPr lang="en-US" sz="2800" dirty="0" smtClean="0"/>
          </a:p>
          <a:p>
            <a:r>
              <a:rPr lang="en-US" sz="2800" dirty="0" smtClean="0"/>
              <a:t>Median</a:t>
            </a:r>
          </a:p>
          <a:p>
            <a:endParaRPr lang="en-US" sz="2800" dirty="0" smtClean="0"/>
          </a:p>
          <a:p>
            <a:r>
              <a:rPr lang="en-US" sz="2800" dirty="0" smtClean="0"/>
              <a:t>Mean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498975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endParaRPr lang="en-US" sz="32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15363"/>
              </p:ext>
            </p:extLst>
          </p:nvPr>
        </p:nvGraphicFramePr>
        <p:xfrm>
          <a:off x="2286000" y="2720529"/>
          <a:ext cx="4667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Equation" r:id="rId4" imgW="342720" imgH="431640" progId="Equation.3">
                  <p:embed/>
                </p:oleObj>
              </mc:Choice>
              <mc:Fallback>
                <p:oleObj name="Equation" r:id="rId4" imgW="34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20529"/>
                        <a:ext cx="46672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609600"/>
            <a:ext cx="4040188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Variance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STD</a:t>
            </a:r>
            <a:endParaRPr lang="en-US" sz="2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Entropy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Probability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49115"/>
              </p:ext>
            </p:extLst>
          </p:nvPr>
        </p:nvGraphicFramePr>
        <p:xfrm>
          <a:off x="6632575" y="4660900"/>
          <a:ext cx="17986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6" imgW="1320480" imgH="444240" progId="Equation.3">
                  <p:embed/>
                </p:oleObj>
              </mc:Choice>
              <mc:Fallback>
                <p:oleObj name="Equation" r:id="rId6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4660900"/>
                        <a:ext cx="179863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63369"/>
              </p:ext>
            </p:extLst>
          </p:nvPr>
        </p:nvGraphicFramePr>
        <p:xfrm>
          <a:off x="6881813" y="541338"/>
          <a:ext cx="1104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541338"/>
                        <a:ext cx="11049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317265"/>
              </p:ext>
            </p:extLst>
          </p:nvPr>
        </p:nvGraphicFramePr>
        <p:xfrm>
          <a:off x="7016750" y="5727700"/>
          <a:ext cx="985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Equation" r:id="rId10" imgW="723600" imgH="444240" progId="Equation.3">
                  <p:embed/>
                </p:oleObj>
              </mc:Choice>
              <mc:Fallback>
                <p:oleObj name="Equation" r:id="rId10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5727700"/>
                        <a:ext cx="9858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731517"/>
              </p:ext>
            </p:extLst>
          </p:nvPr>
        </p:nvGraphicFramePr>
        <p:xfrm>
          <a:off x="2232025" y="830263"/>
          <a:ext cx="9683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12" imgW="711000" imgH="228600" progId="Equation.3">
                  <p:embed/>
                </p:oleObj>
              </mc:Choice>
              <mc:Fallback>
                <p:oleObj name="Equation" r:id="rId12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830263"/>
                        <a:ext cx="968375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587901"/>
              </p:ext>
            </p:extLst>
          </p:nvPr>
        </p:nvGraphicFramePr>
        <p:xfrm>
          <a:off x="2232025" y="3878263"/>
          <a:ext cx="9683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14" imgW="711000" imgH="228600" progId="Equation.3">
                  <p:embed/>
                </p:oleObj>
              </mc:Choice>
              <mc:Fallback>
                <p:oleObj name="Equation" r:id="rId14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878263"/>
                        <a:ext cx="968375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08451"/>
              </p:ext>
            </p:extLst>
          </p:nvPr>
        </p:nvGraphicFramePr>
        <p:xfrm>
          <a:off x="2266950" y="1843914"/>
          <a:ext cx="9334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Equation" r:id="rId16" imgW="685800" imgH="228600" progId="Equation.3">
                  <p:embed/>
                </p:oleObj>
              </mc:Choice>
              <mc:Fallback>
                <p:oleObj name="Equation" r:id="rId16" imgW="685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843914"/>
                        <a:ext cx="93345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75297"/>
              </p:ext>
            </p:extLst>
          </p:nvPr>
        </p:nvGraphicFramePr>
        <p:xfrm>
          <a:off x="2217737" y="4907277"/>
          <a:ext cx="12112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Equation" r:id="rId18" imgW="888840" imgH="228600" progId="Equation.3">
                  <p:embed/>
                </p:oleObj>
              </mc:Choice>
              <mc:Fallback>
                <p:oleObj name="Equation" r:id="rId18" imgW="8888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4907277"/>
                        <a:ext cx="121126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076175"/>
              </p:ext>
            </p:extLst>
          </p:nvPr>
        </p:nvGraphicFramePr>
        <p:xfrm>
          <a:off x="2287587" y="5775456"/>
          <a:ext cx="7604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Equation" r:id="rId20" imgW="558720" imgH="431640" progId="Equation.3">
                  <p:embed/>
                </p:oleObj>
              </mc:Choice>
              <mc:Fallback>
                <p:oleObj name="Equation" r:id="rId20" imgW="5587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7" y="5775456"/>
                        <a:ext cx="7604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317661"/>
              </p:ext>
            </p:extLst>
          </p:nvPr>
        </p:nvGraphicFramePr>
        <p:xfrm>
          <a:off x="6934200" y="2819400"/>
          <a:ext cx="11588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Equation" r:id="rId22" imgW="850680" imgH="228600" progId="Equation.3">
                  <p:embed/>
                </p:oleObj>
              </mc:Choice>
              <mc:Fallback>
                <p:oleObj name="Equation" r:id="rId22" imgW="8506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19400"/>
                        <a:ext cx="11588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247262"/>
              </p:ext>
            </p:extLst>
          </p:nvPr>
        </p:nvGraphicFramePr>
        <p:xfrm>
          <a:off x="6848475" y="1565275"/>
          <a:ext cx="12763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Equation" r:id="rId24" imgW="939600" imgH="507960" progId="Equation.3">
                  <p:embed/>
                </p:oleObj>
              </mc:Choice>
              <mc:Fallback>
                <p:oleObj name="Equation" r:id="rId24" imgW="93960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1565275"/>
                        <a:ext cx="12763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46479"/>
              </p:ext>
            </p:extLst>
          </p:nvPr>
        </p:nvGraphicFramePr>
        <p:xfrm>
          <a:off x="5559425" y="4046538"/>
          <a:ext cx="21097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Equation" r:id="rId26" imgW="1549080" imgH="431640" progId="Equation.3">
                  <p:embed/>
                </p:oleObj>
              </mc:Choice>
              <mc:Fallback>
                <p:oleObj name="Equation" r:id="rId26" imgW="1549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4046538"/>
                        <a:ext cx="21097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66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411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Raster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4632" y="4126468"/>
            <a:ext cx="198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Kernel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41228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8404" y="31427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23433" r="4789" b="15055"/>
          <a:stretch/>
        </p:blipFill>
        <p:spPr bwMode="auto">
          <a:xfrm>
            <a:off x="3196621" y="1800461"/>
            <a:ext cx="2731865" cy="223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58855810"/>
              </p:ext>
            </p:extLst>
          </p:nvPr>
        </p:nvGraphicFramePr>
        <p:xfrm>
          <a:off x="381000" y="1752600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7887469"/>
              </p:ext>
            </p:extLst>
          </p:nvPr>
        </p:nvGraphicFramePr>
        <p:xfrm>
          <a:off x="6325230" y="1752600"/>
          <a:ext cx="2438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371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4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1127</Words>
  <Application>Microsoft Office PowerPoint</Application>
  <PresentationFormat>On-screen Show (4:3)</PresentationFormat>
  <Paragraphs>1049</Paragraphs>
  <Slides>18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Focal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Patch Statistics</vt:lpstr>
      <vt:lpstr>PowerPoint Presentation</vt:lpstr>
    </vt:vector>
  </TitlesOfParts>
  <Company>University of Montana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jshogland</dc:creator>
  <cp:lastModifiedBy>jshogland</cp:lastModifiedBy>
  <cp:revision>64</cp:revision>
  <dcterms:created xsi:type="dcterms:W3CDTF">2012-06-12T20:33:27Z</dcterms:created>
  <dcterms:modified xsi:type="dcterms:W3CDTF">2012-06-22T22:30:46Z</dcterms:modified>
</cp:coreProperties>
</file>