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004000" cy="13716000"/>
  <p:notesSz cx="7315200" cy="96012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>
      <p:cViewPr varScale="1">
        <p:scale>
          <a:sx n="49" d="100"/>
          <a:sy n="49" d="100"/>
        </p:scale>
        <p:origin x="-108" y="-642"/>
      </p:cViewPr>
      <p:guideLst>
        <p:guide orient="horz" pos="4320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4260851"/>
            <a:ext cx="27203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7772400"/>
            <a:ext cx="22402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549277"/>
            <a:ext cx="72009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549277"/>
            <a:ext cx="210693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6" y="8813801"/>
            <a:ext cx="27203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6" y="5813427"/>
            <a:ext cx="272034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200401"/>
            <a:ext cx="141351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3200401"/>
            <a:ext cx="141351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070226"/>
            <a:ext cx="14140658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4349750"/>
            <a:ext cx="14140658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0" y="3070226"/>
            <a:ext cx="14146213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0" y="4349750"/>
            <a:ext cx="14146213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2" y="546100"/>
            <a:ext cx="1052909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6" y="546101"/>
            <a:ext cx="17891125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2" y="2870201"/>
            <a:ext cx="1052909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9601200"/>
            <a:ext cx="192024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1225550"/>
            <a:ext cx="192024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10734676"/>
            <a:ext cx="19202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549276"/>
            <a:ext cx="288036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200401"/>
            <a:ext cx="288036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12712701"/>
            <a:ext cx="7467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3CE2-B672-4868-A01D-AE49346763DD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12712701"/>
            <a:ext cx="10134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12712701"/>
            <a:ext cx="7467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7095-C0B6-4F36-912C-DE746631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87"/>
          <p:cNvGrpSpPr/>
          <p:nvPr/>
        </p:nvGrpSpPr>
        <p:grpSpPr>
          <a:xfrm>
            <a:off x="1280160" y="149770"/>
            <a:ext cx="25694640" cy="13261430"/>
            <a:chOff x="1280160" y="149770"/>
            <a:chExt cx="25694640" cy="1326143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1872532" y="8036979"/>
              <a:ext cx="1222509" cy="19694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 err="1">
                  <a:latin typeface="Calibri" pitchFamily="34" charset="0"/>
                </a:rPr>
                <a:t>OptFuels</a:t>
              </a:r>
              <a:r>
                <a:rPr lang="en-US" sz="1600" dirty="0">
                  <a:latin typeface="Calibri" pitchFamily="34" charset="0"/>
                </a:rPr>
                <a:t> Project &amp; Scenario Directory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4928806" y="3810146"/>
              <a:ext cx="1531074" cy="91296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>
                  <a:latin typeface="Calibri" pitchFamily="34" charset="0"/>
                </a:rPr>
                <a:t>Create Treatment Rasters</a:t>
              </a:r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044686" y="3448674"/>
              <a:ext cx="2632715" cy="1580524"/>
              <a:chOff x="3657600" y="2895238"/>
              <a:chExt cx="1422194" cy="866322"/>
            </a:xfrm>
          </p:grpSpPr>
          <p:sp>
            <p:nvSpPr>
              <p:cNvPr id="2050" name="AutoShape 2"/>
              <p:cNvSpPr>
                <a:spLocks noChangeArrowheads="1"/>
              </p:cNvSpPr>
              <p:nvPr/>
            </p:nvSpPr>
            <p:spPr bwMode="auto">
              <a:xfrm>
                <a:off x="3657600" y="2895238"/>
                <a:ext cx="1422194" cy="866322"/>
              </a:xfrm>
              <a:prstGeom prst="flowChartProcess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057" name="Group 9"/>
              <p:cNvGrpSpPr>
                <a:grpSpLocks/>
              </p:cNvGrpSpPr>
              <p:nvPr/>
            </p:nvGrpSpPr>
            <p:grpSpPr bwMode="auto">
              <a:xfrm>
                <a:off x="3679946" y="2928390"/>
                <a:ext cx="1289135" cy="766176"/>
                <a:chOff x="5893" y="5762"/>
                <a:chExt cx="1863" cy="1206"/>
              </a:xfrm>
            </p:grpSpPr>
            <p:sp>
              <p:nvSpPr>
                <p:cNvPr id="2058" name="AutoShape 10"/>
                <p:cNvSpPr>
                  <a:spLocks noChangeArrowheads="1"/>
                </p:cNvSpPr>
                <p:nvPr/>
              </p:nvSpPr>
              <p:spPr bwMode="auto">
                <a:xfrm>
                  <a:off x="5893" y="5762"/>
                  <a:ext cx="1387" cy="726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pitchFamily="34" charset="0"/>
                  </a:endParaRPr>
                </a:p>
              </p:txBody>
            </p:sp>
            <p:sp>
              <p:nvSpPr>
                <p:cNvPr id="2059" name="AutoShape 11"/>
                <p:cNvSpPr>
                  <a:spLocks noChangeArrowheads="1"/>
                </p:cNvSpPr>
                <p:nvPr/>
              </p:nvSpPr>
              <p:spPr bwMode="auto">
                <a:xfrm>
                  <a:off x="6131" y="6002"/>
                  <a:ext cx="1387" cy="726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pitchFamily="34" charset="0"/>
                  </a:endParaRPr>
                </a:p>
              </p:txBody>
            </p:sp>
            <p:sp>
              <p:nvSpPr>
                <p:cNvPr id="206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69" y="6242"/>
                  <a:ext cx="1387" cy="726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2000"/>
                    </a:spcAft>
                  </a:pPr>
                  <a:r>
                    <a:rPr lang="en-US" sz="1600" dirty="0">
                      <a:latin typeface="Calibri" pitchFamily="34" charset="0"/>
                    </a:rPr>
                    <a:t>treat</a:t>
                  </a:r>
                  <a:r>
                    <a:rPr lang="en-US" sz="1600" dirty="0" smtClean="0">
                      <a:latin typeface="Calibri" pitchFamily="34" charset="0"/>
                    </a:rPr>
                    <a:t>_... Periods</a:t>
                  </a:r>
                  <a:endParaRPr lang="en-US" dirty="0">
                    <a:latin typeface="Arial" pitchFamily="34" charset="0"/>
                  </a:endParaRPr>
                </a:p>
              </p:txBody>
            </p:sp>
          </p:grpSp>
        </p:grpSp>
        <p:cxnSp>
          <p:nvCxnSpPr>
            <p:cNvPr id="30" name="Straight Arrow Connector 29"/>
            <p:cNvCxnSpPr>
              <a:stCxn id="2051" idx="4"/>
              <a:endCxn id="2052" idx="1"/>
            </p:cNvCxnSpPr>
            <p:nvPr/>
          </p:nvCxnSpPr>
          <p:spPr>
            <a:xfrm flipV="1">
              <a:off x="3095041" y="4266629"/>
              <a:ext cx="1833766" cy="4755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51" idx="4"/>
              <a:endCxn id="2073" idx="1"/>
            </p:cNvCxnSpPr>
            <p:nvPr/>
          </p:nvCxnSpPr>
          <p:spPr>
            <a:xfrm>
              <a:off x="3095041" y="9021702"/>
              <a:ext cx="1792880" cy="509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51" idx="4"/>
              <a:endCxn id="2075" idx="1"/>
            </p:cNvCxnSpPr>
            <p:nvPr/>
          </p:nvCxnSpPr>
          <p:spPr>
            <a:xfrm>
              <a:off x="3095041" y="9021702"/>
              <a:ext cx="1870197" cy="22648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51" idx="4"/>
              <a:endCxn id="2074" idx="1"/>
            </p:cNvCxnSpPr>
            <p:nvPr/>
          </p:nvCxnSpPr>
          <p:spPr>
            <a:xfrm flipV="1">
              <a:off x="3095041" y="7630672"/>
              <a:ext cx="1833765" cy="1391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928805" y="6858001"/>
              <a:ext cx="4795998" cy="1529217"/>
              <a:chOff x="5562600" y="2895600"/>
              <a:chExt cx="2590800" cy="838200"/>
            </a:xfrm>
          </p:grpSpPr>
          <p:sp>
            <p:nvSpPr>
              <p:cNvPr id="2074" name="AutoShape 26"/>
              <p:cNvSpPr>
                <a:spLocks noChangeArrowheads="1"/>
              </p:cNvSpPr>
              <p:nvPr/>
            </p:nvSpPr>
            <p:spPr bwMode="auto">
              <a:xfrm>
                <a:off x="5562600" y="3080741"/>
                <a:ext cx="827087" cy="476757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>
                    <a:latin typeface="Calibri" pitchFamily="34" charset="0"/>
                  </a:rPr>
                  <a:t>Create No  </a:t>
                </a:r>
                <a:r>
                  <a:rPr lang="en-US" sz="1600" dirty="0" smtClean="0">
                    <a:latin typeface="Calibri" pitchFamily="34" charset="0"/>
                  </a:rPr>
                  <a:t>Action       Rasters</a:t>
                </a:r>
                <a:endParaRPr lang="en-US" dirty="0">
                  <a:latin typeface="Arial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2074" idx="3"/>
                <a:endCxn id="42" idx="1"/>
              </p:cNvCxnSpPr>
              <p:nvPr/>
            </p:nvCxnSpPr>
            <p:spPr>
              <a:xfrm flipV="1">
                <a:off x="6389687" y="3314700"/>
                <a:ext cx="315913" cy="44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6705600" y="2895600"/>
                <a:ext cx="1447800" cy="838200"/>
                <a:chOff x="228600" y="2590800"/>
                <a:chExt cx="1447800" cy="838200"/>
              </a:xfrm>
            </p:grpSpPr>
            <p:grpSp>
              <p:nvGrpSpPr>
                <p:cNvPr id="2065" name="Group 17"/>
                <p:cNvGrpSpPr>
                  <a:grpSpLocks/>
                </p:cNvGrpSpPr>
                <p:nvPr/>
              </p:nvGrpSpPr>
              <p:grpSpPr bwMode="auto">
                <a:xfrm>
                  <a:off x="235966" y="2614270"/>
                  <a:ext cx="1281132" cy="761728"/>
                  <a:chOff x="5965" y="5217"/>
                  <a:chExt cx="1908" cy="1199"/>
                </a:xfrm>
              </p:grpSpPr>
              <p:sp>
                <p:nvSpPr>
                  <p:cNvPr id="206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5965" y="5217"/>
                    <a:ext cx="1428" cy="71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67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6205" y="5457"/>
                    <a:ext cx="1428" cy="71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6445" y="5697"/>
                    <a:ext cx="1428" cy="71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err="1">
                        <a:latin typeface="Calibri" pitchFamily="34" charset="0"/>
                      </a:rPr>
                      <a:t>n</a:t>
                    </a:r>
                    <a:r>
                      <a:rPr lang="en-US" sz="1600" dirty="0" err="1" smtClean="0">
                        <a:latin typeface="Calibri" pitchFamily="34" charset="0"/>
                      </a:rPr>
                      <a:t>oact</a:t>
                    </a:r>
                    <a:r>
                      <a:rPr lang="en-US" sz="1600" dirty="0" smtClean="0">
                        <a:latin typeface="Calibri" pitchFamily="34" charset="0"/>
                      </a:rPr>
                      <a:t>_... Periods</a:t>
                    </a:r>
                  </a:p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228600" y="2590800"/>
                  <a:ext cx="1447800" cy="8382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0" name="Straight Arrow Connector 49"/>
            <p:cNvCxnSpPr>
              <a:stCxn id="2052" idx="3"/>
              <a:endCxn id="2050" idx="1"/>
            </p:cNvCxnSpPr>
            <p:nvPr/>
          </p:nvCxnSpPr>
          <p:spPr>
            <a:xfrm flipV="1">
              <a:off x="6459880" y="4238938"/>
              <a:ext cx="584806" cy="2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4965238" y="10515601"/>
              <a:ext cx="4759565" cy="1529217"/>
              <a:chOff x="5715000" y="3962400"/>
              <a:chExt cx="2571119" cy="838200"/>
            </a:xfrm>
          </p:grpSpPr>
          <p:sp>
            <p:nvSpPr>
              <p:cNvPr id="2075" name="AutoShape 27"/>
              <p:cNvSpPr>
                <a:spLocks noChangeArrowheads="1"/>
              </p:cNvSpPr>
              <p:nvPr/>
            </p:nvSpPr>
            <p:spPr bwMode="auto">
              <a:xfrm>
                <a:off x="5715000" y="4200852"/>
                <a:ext cx="827088" cy="368257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>
                    <a:latin typeface="Calibri" pitchFamily="34" charset="0"/>
                  </a:rPr>
                  <a:t>Create Arrival Zones Rasters</a:t>
                </a:r>
                <a:endParaRPr lang="en-US" dirty="0">
                  <a:latin typeface="Arial" pitchFamily="34" charset="0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836043" y="3962400"/>
                <a:ext cx="1450076" cy="838200"/>
                <a:chOff x="5540643" y="2590800"/>
                <a:chExt cx="1450076" cy="838200"/>
              </a:xfrm>
            </p:grpSpPr>
            <p:grpSp>
              <p:nvGrpSpPr>
                <p:cNvPr id="2069" name="Group 21"/>
                <p:cNvGrpSpPr>
                  <a:grpSpLocks/>
                </p:cNvGrpSpPr>
                <p:nvPr/>
              </p:nvGrpSpPr>
              <p:grpSpPr bwMode="auto">
                <a:xfrm>
                  <a:off x="5553708" y="2617446"/>
                  <a:ext cx="1277937" cy="742669"/>
                  <a:chOff x="6167" y="5222"/>
                  <a:chExt cx="2012" cy="1169"/>
                </a:xfrm>
              </p:grpSpPr>
              <p:sp>
                <p:nvSpPr>
                  <p:cNvPr id="2070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6167" y="5222"/>
                    <a:ext cx="1532" cy="68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71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6407" y="5462"/>
                    <a:ext cx="1532" cy="68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72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6647" y="5702"/>
                    <a:ext cx="1532" cy="689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err="1" smtClean="0">
                        <a:latin typeface="Calibri" pitchFamily="34" charset="0"/>
                      </a:rPr>
                      <a:t>az</a:t>
                    </a:r>
                    <a:r>
                      <a:rPr lang="en-US" sz="1600" dirty="0" smtClean="0">
                        <a:latin typeface="Calibri" pitchFamily="34" charset="0"/>
                      </a:rPr>
                      <a:t>_... Periods 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5540643" y="2590800"/>
                  <a:ext cx="1450076" cy="8382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Arrow Connector 50"/>
              <p:cNvCxnSpPr>
                <a:stCxn id="2075" idx="3"/>
                <a:endCxn id="44" idx="1"/>
              </p:cNvCxnSpPr>
              <p:nvPr/>
            </p:nvCxnSpPr>
            <p:spPr>
              <a:xfrm flipV="1">
                <a:off x="6542088" y="4381500"/>
                <a:ext cx="293955" cy="34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AutoShape 2"/>
            <p:cNvSpPr>
              <a:spLocks noChangeArrowheads="1"/>
            </p:cNvSpPr>
            <p:nvPr/>
          </p:nvSpPr>
          <p:spPr bwMode="auto">
            <a:xfrm>
              <a:off x="11887200" y="346076"/>
              <a:ext cx="1974823" cy="657448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 smtClean="0">
                  <a:latin typeface="Calibri" pitchFamily="34" charset="0"/>
                </a:rPr>
                <a:t>RCZ Polygon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12168210" y="1600200"/>
              <a:ext cx="1422342" cy="990600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>
                  <a:latin typeface="Calibri" pitchFamily="34" charset="0"/>
                </a:rPr>
                <a:t>Create Sediment </a:t>
              </a:r>
              <a:r>
                <a:rPr lang="en-US" sz="1600" dirty="0" err="1" smtClean="0">
                  <a:latin typeface="Calibri" pitchFamily="34" charset="0"/>
                </a:rPr>
                <a:t>Rasters</a:t>
              </a:r>
              <a:endParaRPr lang="en-US" sz="1600" dirty="0" smtClean="0">
                <a:latin typeface="Calibri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endParaRPr lang="en-US" dirty="0">
                <a:latin typeface="Arial" pitchFamily="34" charset="0"/>
              </a:endParaRPr>
            </a:p>
          </p:txBody>
        </p:sp>
        <p:cxnSp>
          <p:nvCxnSpPr>
            <p:cNvPr id="57" name="Straight Arrow Connector 56"/>
            <p:cNvCxnSpPr>
              <a:stCxn id="54" idx="4"/>
              <a:endCxn id="55" idx="0"/>
            </p:cNvCxnSpPr>
            <p:nvPr/>
          </p:nvCxnSpPr>
          <p:spPr>
            <a:xfrm>
              <a:off x="12874612" y="1003524"/>
              <a:ext cx="4769" cy="596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2"/>
              <a:endCxn id="233" idx="0"/>
            </p:cNvCxnSpPr>
            <p:nvPr/>
          </p:nvCxnSpPr>
          <p:spPr>
            <a:xfrm flipH="1">
              <a:off x="12877800" y="2590800"/>
              <a:ext cx="1581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utoShape 5"/>
            <p:cNvSpPr>
              <a:spLocks noChangeArrowheads="1"/>
            </p:cNvSpPr>
            <p:nvPr/>
          </p:nvSpPr>
          <p:spPr bwMode="auto">
            <a:xfrm>
              <a:off x="15621000" y="3621156"/>
              <a:ext cx="1422342" cy="129396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>
                  <a:latin typeface="Calibri" pitchFamily="34" charset="0"/>
                </a:rPr>
                <a:t>Multiply Treatment  Periods by  Sediment Rasters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5" name="AutoShape 5"/>
            <p:cNvSpPr>
              <a:spLocks noChangeArrowheads="1"/>
            </p:cNvSpPr>
            <p:nvPr/>
          </p:nvSpPr>
          <p:spPr bwMode="auto">
            <a:xfrm>
              <a:off x="15621000" y="6970644"/>
              <a:ext cx="1422342" cy="1324644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>
                  <a:latin typeface="Calibri" pitchFamily="34" charset="0"/>
                </a:rPr>
                <a:t>Multiply No Treat  Periods by  Sediment Rasters</a:t>
              </a:r>
              <a:endParaRPr lang="en-US" dirty="0">
                <a:latin typeface="Arial" pitchFamily="34" charset="0"/>
              </a:endParaRPr>
            </a:p>
          </p:txBody>
        </p:sp>
        <p:cxnSp>
          <p:nvCxnSpPr>
            <p:cNvPr id="117" name="Straight Arrow Connector 116"/>
            <p:cNvCxnSpPr>
              <a:stCxn id="219" idx="3"/>
              <a:endCxn id="113" idx="1"/>
            </p:cNvCxnSpPr>
            <p:nvPr/>
          </p:nvCxnSpPr>
          <p:spPr>
            <a:xfrm>
              <a:off x="14911103" y="4268000"/>
              <a:ext cx="709897" cy="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5" idx="3"/>
              <a:endCxn id="212" idx="1"/>
            </p:cNvCxnSpPr>
            <p:nvPr/>
          </p:nvCxnSpPr>
          <p:spPr>
            <a:xfrm>
              <a:off x="17043342" y="7632966"/>
              <a:ext cx="659155" cy="6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3" idx="3"/>
              <a:endCxn id="211" idx="1"/>
            </p:cNvCxnSpPr>
            <p:nvPr/>
          </p:nvCxnSpPr>
          <p:spPr>
            <a:xfrm flipV="1">
              <a:off x="17043342" y="4266400"/>
              <a:ext cx="659155" cy="1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216" idx="3"/>
              <a:endCxn id="115" idx="1"/>
            </p:cNvCxnSpPr>
            <p:nvPr/>
          </p:nvCxnSpPr>
          <p:spPr>
            <a:xfrm>
              <a:off x="14911103" y="7632454"/>
              <a:ext cx="709897" cy="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5" idx="3"/>
              <a:endCxn id="159" idx="1"/>
            </p:cNvCxnSpPr>
            <p:nvPr/>
          </p:nvCxnSpPr>
          <p:spPr>
            <a:xfrm>
              <a:off x="20483690" y="5863152"/>
              <a:ext cx="2071510" cy="20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AutoShape 5"/>
            <p:cNvSpPr>
              <a:spLocks noChangeArrowheads="1"/>
            </p:cNvSpPr>
            <p:nvPr/>
          </p:nvSpPr>
          <p:spPr bwMode="auto">
            <a:xfrm>
              <a:off x="23889621" y="9110315"/>
              <a:ext cx="1422342" cy="839959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 smtClean="0">
                  <a:latin typeface="Calibri" pitchFamily="34" charset="0"/>
                </a:rPr>
                <a:t>Conditional Flame and Sum</a:t>
              </a:r>
              <a:r>
                <a:rPr lang="en-US" sz="800" dirty="0" smtClean="0">
                  <a:latin typeface="Arial" pitchFamily="34" charset="0"/>
                </a:rPr>
                <a:t> </a:t>
              </a:r>
              <a:r>
                <a:rPr lang="en-US" sz="1600" dirty="0">
                  <a:latin typeface="Calibri" pitchFamily="34" charset="0"/>
                </a:rPr>
                <a:t> </a:t>
              </a:r>
            </a:p>
          </p:txBody>
        </p:sp>
        <p:cxnSp>
          <p:nvCxnSpPr>
            <p:cNvPr id="164" name="Straight Arrow Connector 163"/>
            <p:cNvCxnSpPr>
              <a:stCxn id="214" idx="3"/>
              <a:endCxn id="162" idx="1"/>
            </p:cNvCxnSpPr>
            <p:nvPr/>
          </p:nvCxnSpPr>
          <p:spPr>
            <a:xfrm flipV="1">
              <a:off x="21869400" y="9530295"/>
              <a:ext cx="2020221" cy="2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59" idx="2"/>
              <a:endCxn id="162" idx="0"/>
            </p:cNvCxnSpPr>
            <p:nvPr/>
          </p:nvCxnSpPr>
          <p:spPr>
            <a:xfrm>
              <a:off x="24600552" y="6508532"/>
              <a:ext cx="240" cy="260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2" idx="2"/>
            </p:cNvCxnSpPr>
            <p:nvPr/>
          </p:nvCxnSpPr>
          <p:spPr>
            <a:xfrm flipH="1">
              <a:off x="24600552" y="9950274"/>
              <a:ext cx="241" cy="749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887920" y="8763001"/>
              <a:ext cx="4836884" cy="1529217"/>
              <a:chOff x="6096000" y="900192"/>
              <a:chExt cx="2612887" cy="838200"/>
            </a:xfrm>
          </p:grpSpPr>
          <p:sp>
            <p:nvSpPr>
              <p:cNvPr id="2073" name="AutoShape 25"/>
              <p:cNvSpPr>
                <a:spLocks noChangeArrowheads="1"/>
              </p:cNvSpPr>
              <p:nvPr/>
            </p:nvSpPr>
            <p:spPr bwMode="auto">
              <a:xfrm>
                <a:off x="6096000" y="1124396"/>
                <a:ext cx="827087" cy="393890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>
                    <a:latin typeface="Calibri" pitchFamily="34" charset="0"/>
                  </a:rPr>
                  <a:t>Create Flame Rasters</a:t>
                </a:r>
                <a:endParaRPr lang="en-US" dirty="0">
                  <a:latin typeface="Arial" pitchFamily="34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7238999" y="900192"/>
                <a:ext cx="1469888" cy="838200"/>
                <a:chOff x="2057399" y="2667000"/>
                <a:chExt cx="1469888" cy="838200"/>
              </a:xfrm>
            </p:grpSpPr>
            <p:grpSp>
              <p:nvGrpSpPr>
                <p:cNvPr id="2061" name="Group 13"/>
                <p:cNvGrpSpPr>
                  <a:grpSpLocks/>
                </p:cNvGrpSpPr>
                <p:nvPr/>
              </p:nvGrpSpPr>
              <p:grpSpPr bwMode="auto">
                <a:xfrm>
                  <a:off x="2069448" y="2688061"/>
                  <a:ext cx="1291910" cy="741531"/>
                  <a:chOff x="6080" y="5213"/>
                  <a:chExt cx="2034" cy="1170"/>
                </a:xfrm>
              </p:grpSpPr>
              <p:sp>
                <p:nvSpPr>
                  <p:cNvPr id="2062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6080" y="5213"/>
                    <a:ext cx="1554" cy="69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6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6320" y="5453"/>
                    <a:ext cx="1554" cy="69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206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6560" y="5693"/>
                    <a:ext cx="1554" cy="690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err="1" smtClean="0">
                        <a:latin typeface="Calibri" pitchFamily="34" charset="0"/>
                      </a:rPr>
                      <a:t>flm</a:t>
                    </a:r>
                    <a:r>
                      <a:rPr lang="en-US" sz="1600" dirty="0" smtClean="0">
                        <a:latin typeface="Calibri" pitchFamily="34" charset="0"/>
                      </a:rPr>
                      <a:t>_… Periods</a:t>
                    </a:r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2057399" y="2667000"/>
                  <a:ext cx="1469888" cy="8382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>
                <a:stCxn id="2073" idx="3"/>
                <a:endCxn id="43" idx="1"/>
              </p:cNvCxnSpPr>
              <p:nvPr/>
            </p:nvCxnSpPr>
            <p:spPr>
              <a:xfrm flipV="1">
                <a:off x="6923087" y="1319292"/>
                <a:ext cx="315912" cy="20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AutoShape 5"/>
            <p:cNvSpPr>
              <a:spLocks noChangeArrowheads="1"/>
            </p:cNvSpPr>
            <p:nvPr/>
          </p:nvSpPr>
          <p:spPr bwMode="auto">
            <a:xfrm>
              <a:off x="15544800" y="8875650"/>
              <a:ext cx="1422342" cy="1321590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>
                  <a:latin typeface="Calibri" pitchFamily="34" charset="0"/>
                </a:rPr>
                <a:t>Multiply Flame  Periods by  Sediment Rasters</a:t>
              </a:r>
              <a:endParaRPr lang="en-US" dirty="0">
                <a:latin typeface="Arial" pitchFamily="34" charset="0"/>
              </a:endParaRPr>
            </a:p>
          </p:txBody>
        </p:sp>
        <p:cxnSp>
          <p:nvCxnSpPr>
            <p:cNvPr id="119" name="Straight Arrow Connector 118"/>
            <p:cNvCxnSpPr>
              <a:stCxn id="220" idx="3"/>
              <a:endCxn id="114" idx="1"/>
            </p:cNvCxnSpPr>
            <p:nvPr/>
          </p:nvCxnSpPr>
          <p:spPr>
            <a:xfrm>
              <a:off x="14935200" y="9524200"/>
              <a:ext cx="609600" cy="122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4" idx="3"/>
              <a:endCxn id="214" idx="1"/>
            </p:cNvCxnSpPr>
            <p:nvPr/>
          </p:nvCxnSpPr>
          <p:spPr>
            <a:xfrm flipV="1">
              <a:off x="16967142" y="9532424"/>
              <a:ext cx="811555" cy="4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oup 263"/>
            <p:cNvGrpSpPr/>
            <p:nvPr/>
          </p:nvGrpSpPr>
          <p:grpSpPr>
            <a:xfrm>
              <a:off x="22555200" y="5257800"/>
              <a:ext cx="4090703" cy="1250732"/>
              <a:chOff x="23237942" y="5324295"/>
              <a:chExt cx="4090703" cy="1250732"/>
            </a:xfrm>
          </p:grpSpPr>
          <p:sp>
            <p:nvSpPr>
              <p:cNvPr id="157" name="AutoShape 4"/>
              <p:cNvSpPr>
                <a:spLocks noChangeArrowheads="1"/>
              </p:cNvSpPr>
              <p:nvPr/>
            </p:nvSpPr>
            <p:spPr bwMode="auto">
              <a:xfrm>
                <a:off x="23367050" y="5460887"/>
                <a:ext cx="1801438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sum10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8" name="AutoShape 8"/>
              <p:cNvSpPr>
                <a:spLocks noChangeArrowheads="1"/>
              </p:cNvSpPr>
              <p:nvPr/>
            </p:nvSpPr>
            <p:spPr bwMode="auto">
              <a:xfrm>
                <a:off x="25168489" y="5460887"/>
                <a:ext cx="1801437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sum50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3237942" y="5324295"/>
                <a:ext cx="4090703" cy="1250732"/>
              </a:xfrm>
              <a:prstGeom prst="rect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AutoShape 4"/>
              <p:cNvSpPr>
                <a:spLocks noChangeArrowheads="1"/>
              </p:cNvSpPr>
              <p:nvPr/>
            </p:nvSpPr>
            <p:spPr bwMode="auto">
              <a:xfrm>
                <a:off x="23521686" y="5613287"/>
                <a:ext cx="1801438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sum10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7" name="AutoShape 8"/>
              <p:cNvSpPr>
                <a:spLocks noChangeArrowheads="1"/>
              </p:cNvSpPr>
              <p:nvPr/>
            </p:nvSpPr>
            <p:spPr bwMode="auto">
              <a:xfrm>
                <a:off x="25323125" y="5613287"/>
                <a:ext cx="1801437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sum50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8" name="AutoShape 4"/>
              <p:cNvSpPr>
                <a:spLocks noChangeArrowheads="1"/>
              </p:cNvSpPr>
              <p:nvPr/>
            </p:nvSpPr>
            <p:spPr bwMode="auto">
              <a:xfrm>
                <a:off x="23676321" y="5765687"/>
                <a:ext cx="1801438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s10_... Periods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9" name="AutoShape 8"/>
              <p:cNvSpPr>
                <a:spLocks noChangeArrowheads="1"/>
              </p:cNvSpPr>
              <p:nvPr/>
            </p:nvSpPr>
            <p:spPr bwMode="auto">
              <a:xfrm>
                <a:off x="25477760" y="5765687"/>
                <a:ext cx="1801437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>
                    <a:latin typeface="Calibri" pitchFamily="34" charset="0"/>
                  </a:rPr>
                  <a:t>s</a:t>
                </a:r>
                <a:r>
                  <a:rPr lang="en-US" sz="1600" dirty="0" smtClean="0">
                    <a:latin typeface="Calibri" pitchFamily="34" charset="0"/>
                  </a:rPr>
                  <a:t>50_... Periods</a:t>
                </a:r>
                <a:endParaRPr lang="en-US" dirty="0">
                  <a:latin typeface="Arial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22684307" y="10821159"/>
              <a:ext cx="3912147" cy="962248"/>
              <a:chOff x="17513977" y="6522426"/>
              <a:chExt cx="3855596" cy="962248"/>
            </a:xfrm>
          </p:grpSpPr>
          <p:grpSp>
            <p:nvGrpSpPr>
              <p:cNvPr id="204" name="Group 155"/>
              <p:cNvGrpSpPr/>
              <p:nvPr/>
            </p:nvGrpSpPr>
            <p:grpSpPr>
              <a:xfrm>
                <a:off x="17513977" y="6522426"/>
                <a:ext cx="3550796" cy="657448"/>
                <a:chOff x="10706119" y="3922937"/>
                <a:chExt cx="3550796" cy="657448"/>
              </a:xfrm>
            </p:grpSpPr>
            <p:sp>
              <p:nvSpPr>
                <p:cNvPr id="209" name="AutoShape 4"/>
                <p:cNvSpPr>
                  <a:spLocks noChangeArrowheads="1"/>
                </p:cNvSpPr>
                <p:nvPr/>
              </p:nvSpPr>
              <p:spPr bwMode="auto">
                <a:xfrm>
                  <a:off x="10706119" y="3922937"/>
                  <a:ext cx="1775398" cy="657448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2000"/>
                    </a:spcAft>
                  </a:pPr>
                  <a:r>
                    <a:rPr lang="en-US" sz="1600" dirty="0" smtClean="0">
                      <a:latin typeface="Calibri" pitchFamily="34" charset="0"/>
                    </a:rPr>
                    <a:t>sum10</a:t>
                  </a:r>
                  <a:endParaRPr lang="en-US" dirty="0">
                    <a:latin typeface="Arial" pitchFamily="34" charset="0"/>
                  </a:endParaRPr>
                </a:p>
              </p:txBody>
            </p:sp>
            <p:sp>
              <p:nvSpPr>
                <p:cNvPr id="210" name="AutoShape 8"/>
                <p:cNvSpPr>
                  <a:spLocks noChangeArrowheads="1"/>
                </p:cNvSpPr>
                <p:nvPr/>
              </p:nvSpPr>
              <p:spPr bwMode="auto">
                <a:xfrm>
                  <a:off x="12481518" y="3922937"/>
                  <a:ext cx="1775397" cy="657448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2000"/>
                    </a:spcAft>
                  </a:pPr>
                  <a:r>
                    <a:rPr lang="en-US" sz="1600" dirty="0" smtClean="0">
                      <a:latin typeface="Calibri" pitchFamily="34" charset="0"/>
                    </a:rPr>
                    <a:t>sum50</a:t>
                  </a:r>
                  <a:endParaRPr lang="en-US" dirty="0">
                    <a:latin typeface="Arial" pitchFamily="34" charset="0"/>
                  </a:endParaRPr>
                </a:p>
              </p:txBody>
            </p:sp>
          </p:grpSp>
          <p:sp>
            <p:nvSpPr>
              <p:cNvPr id="205" name="AutoShape 4"/>
              <p:cNvSpPr>
                <a:spLocks noChangeArrowheads="1"/>
              </p:cNvSpPr>
              <p:nvPr/>
            </p:nvSpPr>
            <p:spPr bwMode="auto">
              <a:xfrm>
                <a:off x="17666377" y="6674826"/>
                <a:ext cx="1775398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sum10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6" name="AutoShape 8"/>
              <p:cNvSpPr>
                <a:spLocks noChangeArrowheads="1"/>
              </p:cNvSpPr>
              <p:nvPr/>
            </p:nvSpPr>
            <p:spPr bwMode="auto">
              <a:xfrm>
                <a:off x="19441776" y="6674826"/>
                <a:ext cx="1775397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sum50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7" name="AutoShape 4"/>
              <p:cNvSpPr>
                <a:spLocks noChangeArrowheads="1"/>
              </p:cNvSpPr>
              <p:nvPr/>
            </p:nvSpPr>
            <p:spPr bwMode="auto">
              <a:xfrm>
                <a:off x="17818777" y="6827226"/>
                <a:ext cx="1775398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fl10 Periods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8" name="AutoShape 8"/>
              <p:cNvSpPr>
                <a:spLocks noChangeArrowheads="1"/>
              </p:cNvSpPr>
              <p:nvPr/>
            </p:nvSpPr>
            <p:spPr bwMode="auto">
              <a:xfrm>
                <a:off x="19594176" y="6827226"/>
                <a:ext cx="1775397" cy="657448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fl50 Periods</a:t>
                </a:r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213" name="AutoShape 5"/>
            <p:cNvSpPr>
              <a:spLocks noChangeArrowheads="1"/>
            </p:cNvSpPr>
            <p:nvPr/>
          </p:nvSpPr>
          <p:spPr bwMode="auto">
            <a:xfrm>
              <a:off x="12387733" y="10820401"/>
              <a:ext cx="1422342" cy="914400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 smtClean="0">
                  <a:latin typeface="Calibri" pitchFamily="34" charset="0"/>
                </a:rPr>
                <a:t>Zonal Sum Total Sediment</a:t>
              </a:r>
            </a:p>
          </p:txBody>
        </p:sp>
        <p:cxnSp>
          <p:nvCxnSpPr>
            <p:cNvPr id="215" name="Straight Arrow Connector 214"/>
            <p:cNvCxnSpPr>
              <a:stCxn id="44" idx="3"/>
              <a:endCxn id="213" idx="1"/>
            </p:cNvCxnSpPr>
            <p:nvPr/>
          </p:nvCxnSpPr>
          <p:spPr>
            <a:xfrm flipV="1">
              <a:off x="9724804" y="11277601"/>
              <a:ext cx="2662929" cy="2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54" idx="1"/>
              <a:endCxn id="213" idx="3"/>
            </p:cNvCxnSpPr>
            <p:nvPr/>
          </p:nvCxnSpPr>
          <p:spPr>
            <a:xfrm flipH="1" flipV="1">
              <a:off x="13810075" y="11277601"/>
              <a:ext cx="8772279" cy="24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213" idx="2"/>
              <a:endCxn id="246" idx="0"/>
            </p:cNvCxnSpPr>
            <p:nvPr/>
          </p:nvCxnSpPr>
          <p:spPr>
            <a:xfrm>
              <a:off x="13098904" y="11734801"/>
              <a:ext cx="9817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AutoShape 2"/>
            <p:cNvSpPr>
              <a:spLocks noChangeArrowheads="1"/>
            </p:cNvSpPr>
            <p:nvPr/>
          </p:nvSpPr>
          <p:spPr bwMode="auto">
            <a:xfrm>
              <a:off x="11923827" y="12573001"/>
              <a:ext cx="1974823" cy="657448"/>
            </a:xfrm>
            <a:prstGeom prst="flowChartInputOutpu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2000"/>
                </a:spcAft>
              </a:pPr>
              <a:r>
                <a:rPr lang="en-US" sz="1600" dirty="0" smtClean="0">
                  <a:latin typeface="Calibri" pitchFamily="34" charset="0"/>
                </a:rPr>
                <a:t>Sediment CSV 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80160" y="152400"/>
              <a:ext cx="25694640" cy="1325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582354" y="10676917"/>
              <a:ext cx="4090704" cy="1250732"/>
            </a:xfrm>
            <a:prstGeom prst="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80160" y="149770"/>
              <a:ext cx="2443535" cy="25776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20625" y="685800"/>
              <a:ext cx="281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Function</a:t>
              </a:r>
              <a:endParaRPr lang="en-US" sz="18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28253" y="762000"/>
              <a:ext cx="518326" cy="2286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428253" y="1143000"/>
              <a:ext cx="518326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28253" y="1905000"/>
              <a:ext cx="518326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28253" y="1524000"/>
              <a:ext cx="518326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428253" y="2286000"/>
              <a:ext cx="518326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20625" y="1066800"/>
              <a:ext cx="281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Raster Dataset</a:t>
              </a:r>
              <a:endParaRPr lang="en-US" sz="1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020625" y="1447800"/>
              <a:ext cx="281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Vector Dataset</a:t>
              </a:r>
              <a:endParaRPr lang="en-US" sz="18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20625" y="1828800"/>
              <a:ext cx="229544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CSV File</a:t>
              </a:r>
              <a:endParaRPr lang="en-US" sz="1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020625" y="2209800"/>
              <a:ext cx="236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Directory</a:t>
              </a:r>
              <a:endParaRPr lang="en-US" sz="18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280160" y="228600"/>
              <a:ext cx="281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Legend</a:t>
              </a:r>
              <a:endParaRPr lang="en-US" sz="1800" dirty="0"/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10668000" y="3429000"/>
              <a:ext cx="4419600" cy="6934200"/>
              <a:chOff x="10668000" y="3429000"/>
              <a:chExt cx="4419600" cy="693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10820400" y="7007088"/>
                <a:ext cx="4090703" cy="1250732"/>
                <a:chOff x="19053312" y="1444488"/>
                <a:chExt cx="4090703" cy="1250732"/>
              </a:xfrm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9202400" y="1752600"/>
                  <a:ext cx="3733800" cy="657448"/>
                  <a:chOff x="20726400" y="1371600"/>
                  <a:chExt cx="3733800" cy="657448"/>
                </a:xfrm>
              </p:grpSpPr>
              <p:sp>
                <p:nvSpPr>
                  <p:cNvPr id="163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0726400" y="1371600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n10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65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2485377" y="1371600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n50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16" name="Rectangle 215"/>
                <p:cNvSpPr/>
                <p:nvPr/>
              </p:nvSpPr>
              <p:spPr>
                <a:xfrm>
                  <a:off x="19053312" y="1444488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10820400" y="3642634"/>
                <a:ext cx="4090703" cy="1250732"/>
                <a:chOff x="24993600" y="1616766"/>
                <a:chExt cx="4090703" cy="125073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5146000" y="1936532"/>
                  <a:ext cx="3733800" cy="657448"/>
                  <a:chOff x="25146000" y="1936532"/>
                  <a:chExt cx="3733800" cy="657448"/>
                </a:xfrm>
              </p:grpSpPr>
              <p:sp>
                <p:nvSpPr>
                  <p:cNvPr id="167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5146000" y="1936532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t10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68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6904977" y="1936532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t50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19" name="Rectangle 218"/>
                <p:cNvSpPr/>
                <p:nvPr/>
              </p:nvSpPr>
              <p:spPr>
                <a:xfrm>
                  <a:off x="24993600" y="1616766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10844497" y="8898834"/>
                <a:ext cx="4090703" cy="1250732"/>
                <a:chOff x="24993600" y="3031434"/>
                <a:chExt cx="4090703" cy="1250732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25139623" y="3352800"/>
                  <a:ext cx="3733800" cy="657448"/>
                  <a:chOff x="25139623" y="3352800"/>
                  <a:chExt cx="3733800" cy="657448"/>
                </a:xfrm>
              </p:grpSpPr>
              <p:sp>
                <p:nvSpPr>
                  <p:cNvPr id="169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5139623" y="3352800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h10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71" name="AutoShape 2"/>
                  <p:cNvSpPr>
                    <a:spLocks noChangeArrowheads="1"/>
                  </p:cNvSpPr>
                  <p:nvPr/>
                </p:nvSpPr>
                <p:spPr bwMode="auto">
                  <a:xfrm>
                    <a:off x="26898600" y="3352800"/>
                    <a:ext cx="1974823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h50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20" name="Rectangle 219"/>
                <p:cNvSpPr/>
                <p:nvPr/>
              </p:nvSpPr>
              <p:spPr>
                <a:xfrm>
                  <a:off x="24993600" y="3031434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3" name="Rectangle 232"/>
              <p:cNvSpPr/>
              <p:nvPr/>
            </p:nvSpPr>
            <p:spPr>
              <a:xfrm>
                <a:off x="10668000" y="3429000"/>
                <a:ext cx="4419600" cy="69342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17526000" y="3429000"/>
              <a:ext cx="4419600" cy="6934200"/>
              <a:chOff x="17526000" y="3429000"/>
              <a:chExt cx="4419600" cy="6934200"/>
            </a:xfrm>
          </p:grpSpPr>
          <p:sp>
            <p:nvSpPr>
              <p:cNvPr id="145" name="AutoShape 5"/>
              <p:cNvSpPr>
                <a:spLocks noChangeArrowheads="1"/>
              </p:cNvSpPr>
              <p:nvPr/>
            </p:nvSpPr>
            <p:spPr bwMode="auto">
              <a:xfrm>
                <a:off x="19061348" y="5267973"/>
                <a:ext cx="1422342" cy="1190357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sz="1600" dirty="0" smtClean="0">
                    <a:latin typeface="Calibri" pitchFamily="34" charset="0"/>
                  </a:rPr>
                  <a:t>Sum Treatment and No Treatment</a:t>
                </a:r>
                <a:endParaRPr lang="en-US" dirty="0">
                  <a:latin typeface="Arial" pitchFamily="34" charset="0"/>
                </a:endParaRPr>
              </a:p>
            </p:txBody>
          </p:sp>
          <p:cxnSp>
            <p:nvCxnSpPr>
              <p:cNvPr id="151" name="Straight Arrow Connector 150"/>
              <p:cNvCxnSpPr>
                <a:stCxn id="211" idx="2"/>
                <a:endCxn id="145" idx="0"/>
              </p:cNvCxnSpPr>
              <p:nvPr/>
            </p:nvCxnSpPr>
            <p:spPr>
              <a:xfrm>
                <a:off x="19747849" y="4891766"/>
                <a:ext cx="24670" cy="3762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212" idx="0"/>
                <a:endCxn id="145" idx="2"/>
              </p:cNvCxnSpPr>
              <p:nvPr/>
            </p:nvCxnSpPr>
            <p:spPr>
              <a:xfrm flipV="1">
                <a:off x="19747849" y="6458330"/>
                <a:ext cx="24670" cy="5553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 226"/>
              <p:cNvGrpSpPr/>
              <p:nvPr/>
            </p:nvGrpSpPr>
            <p:grpSpPr>
              <a:xfrm>
                <a:off x="17702497" y="3641034"/>
                <a:ext cx="4090703" cy="1250732"/>
                <a:chOff x="12460356" y="3657600"/>
                <a:chExt cx="4090703" cy="1250732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2565727" y="3781858"/>
                  <a:ext cx="3912147" cy="962247"/>
                  <a:chOff x="12565727" y="3781858"/>
                  <a:chExt cx="3912147" cy="962247"/>
                </a:xfrm>
              </p:grpSpPr>
              <p:sp>
                <p:nvSpPr>
                  <p:cNvPr id="62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565727" y="3781858"/>
                    <a:ext cx="1801438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Treat10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6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4367166" y="3781858"/>
                    <a:ext cx="1801437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Treat50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720362" y="3934257"/>
                    <a:ext cx="1801438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Treat10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90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4521802" y="3934257"/>
                    <a:ext cx="1801437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Treat50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9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874997" y="4086657"/>
                    <a:ext cx="1801438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t10_...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9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4676437" y="4086657"/>
                    <a:ext cx="1801437" cy="657448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t</a:t>
                    </a:r>
                    <a:r>
                      <a:rPr lang="en-US" sz="1600" dirty="0" smtClean="0">
                        <a:latin typeface="Calibri" pitchFamily="34" charset="0"/>
                      </a:rPr>
                      <a:t>50_...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11" name="Rectangle 210"/>
                <p:cNvSpPr/>
                <p:nvPr/>
              </p:nvSpPr>
              <p:spPr>
                <a:xfrm>
                  <a:off x="12460356" y="3657600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17702497" y="7013712"/>
                <a:ext cx="4090703" cy="1250732"/>
                <a:chOff x="12420600" y="7005488"/>
                <a:chExt cx="4090703" cy="1250732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2550552" y="7155053"/>
                  <a:ext cx="3912147" cy="962246"/>
                  <a:chOff x="12550552" y="7155053"/>
                  <a:chExt cx="3912147" cy="962246"/>
                </a:xfrm>
              </p:grpSpPr>
              <p:sp>
                <p:nvSpPr>
                  <p:cNvPr id="61" name="AutoShape 3"/>
                  <p:cNvSpPr>
                    <a:spLocks noChangeArrowheads="1"/>
                  </p:cNvSpPr>
                  <p:nvPr/>
                </p:nvSpPr>
                <p:spPr bwMode="auto">
                  <a:xfrm>
                    <a:off x="12550552" y="7155053"/>
                    <a:ext cx="1801438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Fine </a:t>
                    </a:r>
                    <a:r>
                      <a:rPr lang="en-US" sz="1600" dirty="0" smtClean="0">
                        <a:latin typeface="Calibri" pitchFamily="34" charset="0"/>
                      </a:rPr>
                      <a:t>10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6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4351992" y="7155053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Fine </a:t>
                    </a:r>
                    <a:r>
                      <a:rPr lang="en-US" sz="1600" dirty="0" smtClean="0">
                        <a:latin typeface="Calibri" pitchFamily="34" charset="0"/>
                      </a:rPr>
                      <a:t>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77" name="AutoShape 3"/>
                  <p:cNvSpPr>
                    <a:spLocks noChangeArrowheads="1"/>
                  </p:cNvSpPr>
                  <p:nvPr/>
                </p:nvSpPr>
                <p:spPr bwMode="auto">
                  <a:xfrm>
                    <a:off x="12705188" y="7307453"/>
                    <a:ext cx="1801438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Fine </a:t>
                    </a:r>
                    <a:r>
                      <a:rPr lang="en-US" sz="1600" dirty="0" smtClean="0">
                        <a:latin typeface="Calibri" pitchFamily="34" charset="0"/>
                      </a:rPr>
                      <a:t>10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7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4506627" y="7307453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Fine </a:t>
                    </a:r>
                    <a:r>
                      <a:rPr lang="en-US" sz="1600" dirty="0" smtClean="0">
                        <a:latin typeface="Calibri" pitchFamily="34" charset="0"/>
                      </a:rPr>
                      <a:t>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79" name="AutoShape 3"/>
                  <p:cNvSpPr>
                    <a:spLocks noChangeArrowheads="1"/>
                  </p:cNvSpPr>
                  <p:nvPr/>
                </p:nvSpPr>
                <p:spPr bwMode="auto">
                  <a:xfrm>
                    <a:off x="12859823" y="7459853"/>
                    <a:ext cx="1801438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n</a:t>
                    </a:r>
                    <a:r>
                      <a:rPr lang="en-US" sz="1600" dirty="0" smtClean="0">
                        <a:latin typeface="Calibri" pitchFamily="34" charset="0"/>
                      </a:rPr>
                      <a:t>a10_...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0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4661262" y="7459853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>
                        <a:latin typeface="Calibri" pitchFamily="34" charset="0"/>
                      </a:rPr>
                      <a:t>n</a:t>
                    </a:r>
                    <a:r>
                      <a:rPr lang="en-US" sz="1600" dirty="0" smtClean="0">
                        <a:latin typeface="Calibri" pitchFamily="34" charset="0"/>
                      </a:rPr>
                      <a:t>a50_...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12" name="Rectangle 211"/>
                <p:cNvSpPr/>
                <p:nvPr/>
              </p:nvSpPr>
              <p:spPr>
                <a:xfrm>
                  <a:off x="12420600" y="7005488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17778697" y="8907058"/>
                <a:ext cx="4090703" cy="1250732"/>
                <a:chOff x="12496800" y="8878956"/>
                <a:chExt cx="4090703" cy="1250732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2573000" y="9017640"/>
                  <a:ext cx="3908690" cy="962246"/>
                  <a:chOff x="12573000" y="9017640"/>
                  <a:chExt cx="3908690" cy="962246"/>
                </a:xfrm>
              </p:grpSpPr>
              <p:sp>
                <p:nvSpPr>
                  <p:cNvPr id="6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12573000" y="9017640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HSF10 Periods 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6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4374436" y="9017640"/>
                    <a:ext cx="1798499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HSF50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12727119" y="9170040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HSF10 Periods 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4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4528555" y="9170040"/>
                    <a:ext cx="1798499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HSF50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5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12881754" y="9322440"/>
                    <a:ext cx="1801437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h10_... Periods 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  <p:sp>
                <p:nvSpPr>
                  <p:cNvPr id="18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4683191" y="9322440"/>
                    <a:ext cx="1798499" cy="657446"/>
                  </a:xfrm>
                  <a:prstGeom prst="flowChartInputOutpu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2000"/>
                      </a:spcAft>
                    </a:pPr>
                    <a:r>
                      <a:rPr lang="en-US" sz="1600" dirty="0" smtClean="0">
                        <a:latin typeface="Calibri" pitchFamily="34" charset="0"/>
                      </a:rPr>
                      <a:t>h50_... Periods</a:t>
                    </a:r>
                    <a:endParaRPr lang="en-US" dirty="0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14" name="Rectangle 213"/>
                <p:cNvSpPr/>
                <p:nvPr/>
              </p:nvSpPr>
              <p:spPr>
                <a:xfrm>
                  <a:off x="12496800" y="8878956"/>
                  <a:ext cx="4090703" cy="1250732"/>
                </a:xfrm>
                <a:prstGeom prst="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Rectangle 234"/>
              <p:cNvSpPr/>
              <p:nvPr/>
            </p:nvSpPr>
            <p:spPr>
              <a:xfrm>
                <a:off x="17526000" y="3429000"/>
                <a:ext cx="4419600" cy="69342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8" name="Elbow Connector 267"/>
            <p:cNvCxnSpPr>
              <a:stCxn id="2050" idx="2"/>
              <a:endCxn id="113" idx="2"/>
            </p:cNvCxnSpPr>
            <p:nvPr/>
          </p:nvCxnSpPr>
          <p:spPr>
            <a:xfrm rot="5400000" flipH="1" flipV="1">
              <a:off x="12289567" y="986597"/>
              <a:ext cx="114079" cy="7971128"/>
            </a:xfrm>
            <a:prstGeom prst="bentConnector3">
              <a:avLst>
                <a:gd name="adj1" fmla="val -20038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42" idx="0"/>
              <a:endCxn id="115" idx="0"/>
            </p:cNvCxnSpPr>
            <p:nvPr/>
          </p:nvCxnSpPr>
          <p:spPr>
            <a:xfrm rot="16200000" flipH="1">
              <a:off x="12302136" y="2940609"/>
              <a:ext cx="112643" cy="7947426"/>
            </a:xfrm>
            <a:prstGeom prst="bentConnector3">
              <a:avLst>
                <a:gd name="adj1" fmla="val -20294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43" idx="0"/>
              <a:endCxn id="114" idx="0"/>
            </p:cNvCxnSpPr>
            <p:nvPr/>
          </p:nvCxnSpPr>
          <p:spPr>
            <a:xfrm rot="16200000" flipH="1">
              <a:off x="12253811" y="4873491"/>
              <a:ext cx="112649" cy="7891669"/>
            </a:xfrm>
            <a:prstGeom prst="bentConnector3">
              <a:avLst>
                <a:gd name="adj1" fmla="val -2029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Forest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jshogland</dc:creator>
  <cp:lastModifiedBy>jshogland</cp:lastModifiedBy>
  <cp:revision>40</cp:revision>
  <dcterms:created xsi:type="dcterms:W3CDTF">2012-03-29T17:07:15Z</dcterms:created>
  <dcterms:modified xsi:type="dcterms:W3CDTF">2012-04-05T17:37:24Z</dcterms:modified>
</cp:coreProperties>
</file>