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tif" ContentType="image/tiff"/>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p:cNvSpPr/>
          <p:nvPr/>
        </p:nvSpPr>
        <p:spPr>
          <a:xfrm>
            <a:off x="0" y="0"/>
            <a:ext cx="9142560" cy="685656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39" name="CustomShape 1"/>
          <p:cNvSpPr/>
          <p:nvPr/>
        </p:nvSpPr>
        <p:spPr>
          <a:xfrm>
            <a:off x="0" y="0"/>
            <a:ext cx="9142560" cy="685656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40"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78" name="CustomShape 1"/>
          <p:cNvSpPr/>
          <p:nvPr/>
        </p:nvSpPr>
        <p:spPr>
          <a:xfrm>
            <a:off x="0" y="0"/>
            <a:ext cx="9142560" cy="685656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79" name="PlaceHolder 2"/>
          <p:cNvSpPr>
            <a:spLocks noGrp="1"/>
          </p:cNvSpPr>
          <p:nvPr>
            <p:ph type="title"/>
          </p:nvPr>
        </p:nvSpPr>
        <p:spPr>
          <a:xfrm>
            <a:off x="1432440" y="360000"/>
            <a:ext cx="7405200" cy="14706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8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117" name="CustomShape 1" hidden="1"/>
          <p:cNvSpPr/>
          <p:nvPr/>
        </p:nvSpPr>
        <p:spPr>
          <a:xfrm>
            <a:off x="0" y="0"/>
            <a:ext cx="9142560" cy="685656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18" name="CustomShape 2"/>
          <p:cNvSpPr/>
          <p:nvPr/>
        </p:nvSpPr>
        <p:spPr>
          <a:xfrm>
            <a:off x="0" y="0"/>
            <a:ext cx="9142560" cy="685656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19" name="PlaceHolder 3"/>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0"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13.tif"/><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20800" y="4005720"/>
            <a:ext cx="7540920" cy="2005560"/>
          </a:xfrm>
          <a:prstGeom prst="rect">
            <a:avLst/>
          </a:prstGeom>
          <a:noFill/>
          <a:ln>
            <a:noFill/>
          </a:ln>
        </p:spPr>
        <p:style>
          <a:lnRef idx="0"/>
          <a:fillRef idx="0"/>
          <a:effectRef idx="0"/>
          <a:fontRef idx="minor"/>
        </p:style>
        <p:txBody>
          <a:bodyPr lIns="90000" rIns="90000" tIns="0" bIns="45000"/>
          <a:p>
            <a:pPr marL="27360" algn="ctr">
              <a:lnSpc>
                <a:spcPct val="100000"/>
              </a:lnSpc>
              <a:spcBef>
                <a:spcPts val="601"/>
              </a:spcBef>
            </a:pPr>
            <a:r>
              <a:rPr b="1" lang="en-US" sz="6600" spc="-1" strike="noStrike">
                <a:solidFill>
                  <a:srgbClr val="361309"/>
                </a:solidFill>
                <a:latin typeface="Gill Sans MT"/>
                <a:ea typeface="DejaVu Sans"/>
              </a:rPr>
              <a:t>CWP Workshop</a:t>
            </a:r>
            <a:endParaRPr b="0" lang="en-US" sz="6600" spc="-1" strike="noStrike">
              <a:latin typeface="Arial"/>
            </a:endParaRPr>
          </a:p>
          <a:p>
            <a:pPr marL="27360" algn="ctr">
              <a:lnSpc>
                <a:spcPct val="100000"/>
              </a:lnSpc>
              <a:spcBef>
                <a:spcPts val="601"/>
              </a:spcBef>
            </a:pPr>
            <a:r>
              <a:rPr b="0" lang="en-US" sz="3600" spc="-1" strike="noStrike">
                <a:solidFill>
                  <a:srgbClr val="361309"/>
                </a:solidFill>
                <a:latin typeface="Gill Sans MT"/>
                <a:ea typeface="DejaVu Sans"/>
              </a:rPr>
              <a:t>6 January 2020</a:t>
            </a:r>
            <a:endParaRPr b="0" lang="en-US" sz="3600" spc="-1" strike="noStrike">
              <a:latin typeface="Arial"/>
            </a:endParaRPr>
          </a:p>
          <a:p>
            <a:pPr marL="27360" algn="ctr">
              <a:lnSpc>
                <a:spcPct val="100000"/>
              </a:lnSpc>
              <a:spcBef>
                <a:spcPts val="601"/>
              </a:spcBef>
            </a:pPr>
            <a:r>
              <a:rPr b="0" lang="en-US" sz="3600" spc="-1" strike="noStrike">
                <a:solidFill>
                  <a:srgbClr val="361309"/>
                </a:solidFill>
                <a:latin typeface="Gill Sans MT"/>
                <a:ea typeface="DejaVu Sans"/>
              </a:rPr>
              <a:t>Golden,  Colorado</a:t>
            </a:r>
            <a:endParaRPr b="0" lang="en-US" sz="3600" spc="-1" strike="noStrike">
              <a:latin typeface="Arial"/>
            </a:endParaRPr>
          </a:p>
        </p:txBody>
      </p:sp>
      <p:pic>
        <p:nvPicPr>
          <p:cNvPr id="158" name="Picture 5" descr=""/>
          <p:cNvPicPr/>
          <p:nvPr/>
        </p:nvPicPr>
        <p:blipFill>
          <a:blip r:embed="rId1"/>
          <a:stretch/>
        </p:blipFill>
        <p:spPr>
          <a:xfrm>
            <a:off x="2043000" y="242640"/>
            <a:ext cx="5073120" cy="3761640"/>
          </a:xfrm>
          <a:prstGeom prst="rect">
            <a:avLst/>
          </a:prstGeom>
          <a:ln>
            <a:noFill/>
          </a:ln>
        </p:spPr>
      </p:pic>
      <p:sp>
        <p:nvSpPr>
          <p:cNvPr id="159" name="CustomShape 2"/>
          <p:cNvSpPr/>
          <p:nvPr/>
        </p:nvSpPr>
        <p:spPr>
          <a:xfrm>
            <a:off x="973080" y="5826960"/>
            <a:ext cx="7540920" cy="10296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838080" y="380880"/>
            <a:ext cx="7542360" cy="8366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964305"/>
                </a:solidFill>
                <a:latin typeface="Verdana"/>
                <a:ea typeface="DejaVu Sans"/>
              </a:rPr>
              <a:t>Claerbout’s Principle</a:t>
            </a:r>
            <a:endParaRPr b="0" lang="en-US" sz="4400" spc="-1" strike="noStrike">
              <a:latin typeface="Arial"/>
            </a:endParaRPr>
          </a:p>
        </p:txBody>
      </p:sp>
      <p:sp>
        <p:nvSpPr>
          <p:cNvPr id="183" name="CustomShape 2"/>
          <p:cNvSpPr/>
          <p:nvPr/>
        </p:nvSpPr>
        <p:spPr>
          <a:xfrm>
            <a:off x="153720" y="1942920"/>
            <a:ext cx="5792400" cy="5338800"/>
          </a:xfrm>
          <a:prstGeom prst="rect">
            <a:avLst/>
          </a:prstGeom>
          <a:noFill/>
          <a:ln>
            <a:noFill/>
          </a:ln>
        </p:spPr>
        <p:style>
          <a:lnRef idx="0"/>
          <a:fillRef idx="0"/>
          <a:effectRef idx="0"/>
          <a:fontRef idx="minor"/>
        </p:style>
        <p:txBody>
          <a:bodyPr lIns="90000" rIns="90000" tIns="45000" bIns="45000"/>
          <a:p>
            <a:pPr marL="365760" indent="-281880">
              <a:lnSpc>
                <a:spcPct val="110000"/>
              </a:lnSpc>
              <a:spcBef>
                <a:spcPts val="601"/>
              </a:spcBef>
            </a:pPr>
            <a:r>
              <a:rPr b="0" lang="en-US" sz="2000" spc="-1" strike="noStrike">
                <a:solidFill>
                  <a:srgbClr val="000000"/>
                </a:solidFill>
                <a:latin typeface="Verdana"/>
                <a:ea typeface="DejaVu Sans"/>
              </a:rPr>
              <a:t>   </a:t>
            </a:r>
            <a:r>
              <a:rPr b="0" lang="en-US" sz="2000" spc="-1" strike="noStrike">
                <a:solidFill>
                  <a:srgbClr val="000000"/>
                </a:solidFill>
                <a:latin typeface="Arial"/>
                <a:ea typeface="DejaVu Sans"/>
              </a:rPr>
              <a:t>“</a:t>
            </a:r>
            <a:r>
              <a:rPr b="0" lang="en-US" sz="2000" spc="-1" strike="noStrike">
                <a:solidFill>
                  <a:srgbClr val="000000"/>
                </a:solidFill>
                <a:latin typeface="Verdana"/>
                <a:ea typeface="DejaVu Sans"/>
              </a:rPr>
              <a:t>An article about computational science in a scientific publication is not</a:t>
            </a:r>
            <a:r>
              <a:rPr b="0" i="1" lang="en-US" sz="2000" spc="-1" strike="noStrike">
                <a:solidFill>
                  <a:srgbClr val="000000"/>
                </a:solidFill>
                <a:latin typeface="Verdana"/>
                <a:ea typeface="DejaVu Sans"/>
              </a:rPr>
              <a:t> </a:t>
            </a:r>
            <a:r>
              <a:rPr b="0" lang="en-US" sz="2000" spc="-1" strike="noStrike">
                <a:solidFill>
                  <a:srgbClr val="000000"/>
                </a:solidFill>
                <a:latin typeface="Verdana"/>
                <a:ea typeface="DejaVu Sans"/>
              </a:rPr>
              <a:t>the scholarship itself, it is merely advertising</a:t>
            </a:r>
            <a:r>
              <a:rPr b="0" i="1" lang="en-US" sz="2000" spc="-1" strike="noStrike">
                <a:solidFill>
                  <a:srgbClr val="000000"/>
                </a:solidFill>
                <a:latin typeface="Verdana"/>
                <a:ea typeface="DejaVu Sans"/>
              </a:rPr>
              <a:t> </a:t>
            </a:r>
            <a:r>
              <a:rPr b="0" lang="en-US" sz="2000" spc="-1" strike="noStrike">
                <a:solidFill>
                  <a:srgbClr val="000000"/>
                </a:solidFill>
                <a:latin typeface="Verdana"/>
                <a:ea typeface="DejaVu Sans"/>
              </a:rPr>
              <a:t>of the scholarship. The actual scholarship is the </a:t>
            </a:r>
            <a:r>
              <a:rPr b="1" lang="en-US" sz="2000" spc="-1" strike="noStrike">
                <a:solidFill>
                  <a:srgbClr val="c32d2e"/>
                </a:solidFill>
                <a:latin typeface="Verdana"/>
                <a:ea typeface="DejaVu Sans"/>
              </a:rPr>
              <a:t>complete software development environment and the complete set of instructions which generated the figures</a:t>
            </a:r>
            <a:r>
              <a:rPr b="0" lang="en-US" sz="2000" spc="-1" strike="noStrike">
                <a:solidFill>
                  <a:srgbClr val="000000"/>
                </a:solidFill>
                <a:latin typeface="Verdana"/>
                <a:ea typeface="DejaVu Sans"/>
              </a:rPr>
              <a:t>.</a:t>
            </a:r>
            <a:r>
              <a:rPr b="0" lang="en-US" sz="2000" spc="-1" strike="noStrike">
                <a:solidFill>
                  <a:srgbClr val="000000"/>
                </a:solidFill>
                <a:latin typeface="Arial"/>
                <a:ea typeface="DejaVu Sans"/>
              </a:rPr>
              <a:t>”</a:t>
            </a:r>
            <a:r>
              <a:rPr b="0" lang="en-US" sz="2000" spc="-1" strike="noStrike">
                <a:solidFill>
                  <a:srgbClr val="000000"/>
                </a:solidFill>
                <a:latin typeface="Verdana"/>
                <a:ea typeface="DejaVu Sans"/>
              </a:rPr>
              <a:t>  </a:t>
            </a:r>
            <a:endParaRPr b="0" lang="en-US" sz="2000" spc="-1" strike="noStrike">
              <a:latin typeface="Arial"/>
            </a:endParaRPr>
          </a:p>
          <a:p>
            <a:pPr marL="365760" indent="-281880">
              <a:lnSpc>
                <a:spcPct val="110000"/>
              </a:lnSpc>
              <a:spcBef>
                <a:spcPts val="601"/>
              </a:spcBef>
            </a:pPr>
            <a:r>
              <a:rPr b="0" lang="en-US" sz="2000" spc="-1" strike="noStrike">
                <a:solidFill>
                  <a:srgbClr val="000000"/>
                </a:solidFill>
                <a:latin typeface="Verdana"/>
                <a:ea typeface="DejaVu Sans"/>
              </a:rPr>
              <a:t>   </a:t>
            </a:r>
            <a:r>
              <a:rPr b="0" lang="en-US" sz="2000" spc="-1" strike="noStrike">
                <a:solidFill>
                  <a:srgbClr val="000000"/>
                </a:solidFill>
                <a:latin typeface="Verdana"/>
                <a:ea typeface="DejaVu Sans"/>
              </a:rPr>
              <a:t>(Buckheit and Donoho, 1995)</a:t>
            </a:r>
            <a:endParaRPr b="0" lang="en-US" sz="2000" spc="-1" strike="noStrike">
              <a:latin typeface="Arial"/>
            </a:endParaRPr>
          </a:p>
        </p:txBody>
      </p:sp>
      <p:pic>
        <p:nvPicPr>
          <p:cNvPr id="184" name="Picture 4" descr=""/>
          <p:cNvPicPr/>
          <p:nvPr/>
        </p:nvPicPr>
        <p:blipFill>
          <a:blip r:embed="rId1"/>
          <a:stretch/>
        </p:blipFill>
        <p:spPr>
          <a:xfrm>
            <a:off x="5947920" y="1942560"/>
            <a:ext cx="2662920" cy="3474360"/>
          </a:xfrm>
          <a:prstGeom prst="rect">
            <a:avLst/>
          </a:prstGeom>
          <a:ln w="9360">
            <a:solidFill>
              <a:schemeClr val="tx1"/>
            </a:solidFill>
            <a:miter/>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1480" y="274680"/>
            <a:ext cx="8430480" cy="11415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964305"/>
                </a:solidFill>
                <a:latin typeface="Verdana"/>
                <a:ea typeface="DejaVu Sans"/>
              </a:rPr>
              <a:t>Reproducible Research</a:t>
            </a:r>
            <a:endParaRPr b="0" lang="en-US" sz="4400" spc="-1" strike="noStrike">
              <a:latin typeface="Arial"/>
            </a:endParaRPr>
          </a:p>
        </p:txBody>
      </p:sp>
      <p:sp>
        <p:nvSpPr>
          <p:cNvPr id="186" name="CustomShape 2"/>
          <p:cNvSpPr/>
          <p:nvPr/>
        </p:nvSpPr>
        <p:spPr>
          <a:xfrm>
            <a:off x="0" y="1568520"/>
            <a:ext cx="8888040" cy="5040360"/>
          </a:xfrm>
          <a:prstGeom prst="rect">
            <a:avLst/>
          </a:prstGeom>
          <a:noFill/>
          <a:ln>
            <a:noFill/>
          </a:ln>
        </p:spPr>
        <p:style>
          <a:lnRef idx="0"/>
          <a:fillRef idx="0"/>
          <a:effectRef idx="0"/>
          <a:fontRef idx="minor"/>
        </p:style>
        <p:txBody>
          <a:bodyPr lIns="90000" rIns="90000" tIns="45000" bIns="45000">
            <a:normAutofit/>
          </a:bodyPr>
          <a:p>
            <a:pPr marL="365760" indent="-281880">
              <a:lnSpc>
                <a:spcPct val="120000"/>
              </a:lnSpc>
              <a:spcBef>
                <a:spcPts val="601"/>
              </a:spcBef>
            </a:pPr>
            <a:r>
              <a:rPr b="0" lang="en-US" sz="2400" spc="-1" strike="noStrike">
                <a:solidFill>
                  <a:srgbClr val="000000"/>
                </a:solidFill>
                <a:latin typeface="Verdana"/>
                <a:ea typeface="DejaVu Sans"/>
              </a:rPr>
              <a:t>  </a:t>
            </a:r>
            <a:r>
              <a:rPr b="0" lang="en-US" sz="4100" spc="-1" strike="noStrike">
                <a:solidFill>
                  <a:srgbClr val="000000"/>
                </a:solidFill>
                <a:latin typeface="Verdana"/>
                <a:ea typeface="DejaVu Sans"/>
              </a:rPr>
              <a:t> </a:t>
            </a:r>
            <a:r>
              <a:rPr b="0" lang="en-US" sz="4100" spc="-1" strike="noStrike">
                <a:solidFill>
                  <a:srgbClr val="000000"/>
                </a:solidFill>
                <a:latin typeface="Arial"/>
                <a:ea typeface="DejaVu Sans"/>
              </a:rPr>
              <a:t>“</a:t>
            </a:r>
            <a:r>
              <a:rPr b="0" lang="en-US" sz="4100" spc="-1" strike="noStrike">
                <a:solidFill>
                  <a:srgbClr val="000000"/>
                </a:solidFill>
                <a:latin typeface="Verdana"/>
                <a:ea typeface="DejaVu Sans"/>
              </a:rPr>
              <a:t>It is a big chore for one researcher to reproduce the analysis and computational results of another […] I discovered that this problem has a simple technological solution: illustrations (figures) in a technical document are made by </a:t>
            </a:r>
            <a:r>
              <a:rPr b="1" lang="en-US" sz="4100" spc="-1" strike="noStrike">
                <a:solidFill>
                  <a:srgbClr val="c32d2e"/>
                </a:solidFill>
                <a:latin typeface="Verdana"/>
                <a:ea typeface="DejaVu Sans"/>
              </a:rPr>
              <a:t>programs and command scripts that along with required data should be linked to the document itself </a:t>
            </a:r>
            <a:r>
              <a:rPr b="0" lang="en-US" sz="4100" spc="-1" strike="noStrike">
                <a:solidFill>
                  <a:srgbClr val="000000"/>
                </a:solidFill>
                <a:latin typeface="Verdana"/>
                <a:ea typeface="DejaVu Sans"/>
              </a:rPr>
              <a:t>[…] This is hardly any extra work for the author, but it makes the document much more valuable to readers who possess the document in electronic form because they are able to track down the computations that lead to the illustrations.</a:t>
            </a:r>
            <a:r>
              <a:rPr b="0" lang="en-US" sz="4100" spc="-1" strike="noStrike">
                <a:solidFill>
                  <a:srgbClr val="000000"/>
                </a:solidFill>
                <a:latin typeface="Arial"/>
                <a:ea typeface="DejaVu Sans"/>
              </a:rPr>
              <a:t>”</a:t>
            </a:r>
            <a:r>
              <a:rPr b="0" lang="en-US" sz="4100" spc="-1" strike="noStrike">
                <a:solidFill>
                  <a:srgbClr val="000000"/>
                </a:solidFill>
                <a:latin typeface="Verdana"/>
                <a:ea typeface="DejaVu Sans"/>
              </a:rPr>
              <a:t> </a:t>
            </a:r>
            <a:endParaRPr b="0" lang="en-US" sz="4100" spc="-1" strike="noStrike">
              <a:latin typeface="Arial"/>
            </a:endParaRPr>
          </a:p>
          <a:p>
            <a:pPr marL="365760" indent="-281880">
              <a:lnSpc>
                <a:spcPct val="120000"/>
              </a:lnSpc>
              <a:spcBef>
                <a:spcPts val="601"/>
              </a:spcBef>
            </a:pPr>
            <a:r>
              <a:rPr b="0" lang="en-US" sz="4100" spc="-1" strike="noStrike">
                <a:solidFill>
                  <a:srgbClr val="000000"/>
                </a:solidFill>
                <a:latin typeface="Verdana"/>
                <a:ea typeface="DejaVu Sans"/>
              </a:rPr>
              <a:t>                                                      </a:t>
            </a:r>
            <a:r>
              <a:rPr b="0" lang="en-US" sz="4100" spc="-1" strike="noStrike">
                <a:solidFill>
                  <a:srgbClr val="000000"/>
                </a:solidFill>
                <a:latin typeface="Verdana"/>
                <a:ea typeface="DejaVu Sans"/>
              </a:rPr>
              <a:t>(Claerbout, 1991)</a:t>
            </a:r>
            <a:endParaRPr b="0" lang="en-US" sz="41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3600" spc="-1" strike="noStrike">
                <a:solidFill>
                  <a:srgbClr val="000000"/>
                </a:solidFill>
                <a:latin typeface="Arial"/>
                <a:ea typeface="DejaVu Sans"/>
              </a:rPr>
              <a:t>Implement</a:t>
            </a:r>
            <a:endParaRPr b="0" lang="en-US" sz="3600" spc="-1" strike="noStrike">
              <a:latin typeface="Arial"/>
            </a:endParaRPr>
          </a:p>
          <a:p>
            <a:pPr algn="ctr">
              <a:lnSpc>
                <a:spcPct val="100000"/>
              </a:lnSpc>
            </a:pPr>
            <a:endParaRPr b="0" lang="en-US" sz="3600" spc="-1" strike="noStrike">
              <a:latin typeface="Arial"/>
            </a:endParaRPr>
          </a:p>
        </p:txBody>
      </p:sp>
      <p:sp>
        <p:nvSpPr>
          <p:cNvPr id="188" name="CustomShape 2"/>
          <p:cNvSpPr/>
          <p:nvPr/>
        </p:nvSpPr>
        <p:spPr>
          <a:xfrm>
            <a:off x="1752480" y="1523880"/>
            <a:ext cx="5408640" cy="3275280"/>
          </a:xfrm>
          <a:prstGeom prst="triangle">
            <a:avLst>
              <a:gd name="adj" fmla="val 50000"/>
            </a:avLst>
          </a:prstGeom>
          <a:solidFill>
            <a:srgbClr val="84aa33"/>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3600" spc="-1" strike="noStrike">
                <a:solidFill>
                  <a:srgbClr val="000000"/>
                </a:solidFill>
                <a:latin typeface="Arial"/>
                <a:ea typeface="DejaVu Sans"/>
              </a:rPr>
              <a:t>Test</a:t>
            </a:r>
            <a:endParaRPr b="0" lang="en-US" sz="3600" spc="-1" strike="noStrike">
              <a:latin typeface="Arial"/>
            </a:endParaRPr>
          </a:p>
          <a:p>
            <a:pPr algn="ctr">
              <a:lnSpc>
                <a:spcPct val="100000"/>
              </a:lnSpc>
            </a:pPr>
            <a:endParaRPr b="0" lang="en-US" sz="3600" spc="-1" strike="noStrike">
              <a:latin typeface="Arial"/>
            </a:endParaRPr>
          </a:p>
          <a:p>
            <a:pPr algn="ctr">
              <a:lnSpc>
                <a:spcPct val="100000"/>
              </a:lnSpc>
            </a:pPr>
            <a:endParaRPr b="0" lang="en-US" sz="3600" spc="-1" strike="noStrike">
              <a:latin typeface="Arial"/>
            </a:endParaRPr>
          </a:p>
        </p:txBody>
      </p:sp>
      <p:sp>
        <p:nvSpPr>
          <p:cNvPr id="189"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US" sz="3600" spc="-1" strike="noStrike">
                <a:solidFill>
                  <a:srgbClr val="000000"/>
                </a:solidFill>
                <a:latin typeface="Arial"/>
                <a:ea typeface="DejaVu Sans"/>
              </a:rPr>
              <a:t>Publish</a:t>
            </a:r>
            <a:endParaRPr b="0" lang="en-US" sz="3600" spc="-1" strike="noStrike">
              <a:latin typeface="Arial"/>
            </a:endParaRPr>
          </a:p>
        </p:txBody>
      </p:sp>
      <p:sp>
        <p:nvSpPr>
          <p:cNvPr id="190" name="CustomShape 4"/>
          <p:cNvSpPr/>
          <p:nvPr/>
        </p:nvSpPr>
        <p:spPr>
          <a:xfrm>
            <a:off x="380880" y="380880"/>
            <a:ext cx="8380440" cy="836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572314"/>
                </a:solidFill>
                <a:latin typeface="Verdana"/>
                <a:ea typeface="DejaVu Sans"/>
              </a:rPr>
              <a:t>Research Pyramid</a:t>
            </a:r>
            <a:endParaRPr b="0" lang="en-US" sz="36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3600" spc="-1" strike="noStrike">
                <a:solidFill>
                  <a:srgbClr val="000000"/>
                </a:solidFill>
                <a:latin typeface="Arial"/>
                <a:ea typeface="DejaVu Sans"/>
              </a:rPr>
              <a:t>Programs</a:t>
            </a:r>
            <a:endParaRPr b="0" lang="en-US" sz="3600" spc="-1" strike="noStrike">
              <a:latin typeface="Arial"/>
            </a:endParaRPr>
          </a:p>
          <a:p>
            <a:pPr algn="ctr">
              <a:lnSpc>
                <a:spcPct val="100000"/>
              </a:lnSpc>
            </a:pPr>
            <a:endParaRPr b="0" lang="en-US" sz="3600" spc="-1" strike="noStrike">
              <a:latin typeface="Arial"/>
            </a:endParaRPr>
          </a:p>
        </p:txBody>
      </p:sp>
      <p:sp>
        <p:nvSpPr>
          <p:cNvPr id="192" name="CustomShape 2"/>
          <p:cNvSpPr/>
          <p:nvPr/>
        </p:nvSpPr>
        <p:spPr>
          <a:xfrm>
            <a:off x="1752480" y="1523880"/>
            <a:ext cx="5408640" cy="3275280"/>
          </a:xfrm>
          <a:prstGeom prst="triangle">
            <a:avLst>
              <a:gd name="adj" fmla="val 50000"/>
            </a:avLst>
          </a:prstGeom>
          <a:solidFill>
            <a:schemeClr val="accent4"/>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3600" spc="-1" strike="noStrike">
                <a:solidFill>
                  <a:srgbClr val="000000"/>
                </a:solidFill>
                <a:latin typeface="Arial"/>
                <a:ea typeface="DejaVu Sans"/>
              </a:rPr>
              <a:t>Workflows</a:t>
            </a:r>
            <a:endParaRPr b="0" lang="en-US" sz="3600" spc="-1" strike="noStrike">
              <a:latin typeface="Arial"/>
            </a:endParaRPr>
          </a:p>
          <a:p>
            <a:pPr algn="ctr">
              <a:lnSpc>
                <a:spcPct val="100000"/>
              </a:lnSpc>
            </a:pPr>
            <a:r>
              <a:rPr b="0" lang="en-US" sz="3600" spc="-1" strike="noStrike">
                <a:solidFill>
                  <a:srgbClr val="000000"/>
                </a:solidFill>
                <a:latin typeface="Arial"/>
                <a:ea typeface="DejaVu Sans"/>
              </a:rPr>
              <a:t>Examples</a:t>
            </a:r>
            <a:endParaRPr b="0" lang="en-US" sz="3600" spc="-1" strike="noStrike">
              <a:latin typeface="Arial"/>
            </a:endParaRPr>
          </a:p>
          <a:p>
            <a:pPr algn="ctr">
              <a:lnSpc>
                <a:spcPct val="100000"/>
              </a:lnSpc>
            </a:pPr>
            <a:endParaRPr b="0" lang="en-US" sz="3600" spc="-1" strike="noStrike">
              <a:latin typeface="Arial"/>
            </a:endParaRPr>
          </a:p>
          <a:p>
            <a:pPr algn="ctr">
              <a:lnSpc>
                <a:spcPct val="100000"/>
              </a:lnSpc>
            </a:pPr>
            <a:endParaRPr b="0" lang="en-US" sz="3600" spc="-1" strike="noStrike">
              <a:latin typeface="Arial"/>
            </a:endParaRPr>
          </a:p>
        </p:txBody>
      </p:sp>
      <p:sp>
        <p:nvSpPr>
          <p:cNvPr id="193"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US" sz="3600" spc="-1" strike="noStrike">
                <a:solidFill>
                  <a:srgbClr val="000000"/>
                </a:solidFill>
                <a:latin typeface="Arial"/>
                <a:ea typeface="DejaVu Sans"/>
              </a:rPr>
              <a:t>Papers</a:t>
            </a:r>
            <a:endParaRPr b="0" lang="en-US" sz="3600" spc="-1" strike="noStrike">
              <a:latin typeface="Arial"/>
            </a:endParaRPr>
          </a:p>
        </p:txBody>
      </p:sp>
      <p:sp>
        <p:nvSpPr>
          <p:cNvPr id="194" name="CustomShape 4"/>
          <p:cNvSpPr/>
          <p:nvPr/>
        </p:nvSpPr>
        <p:spPr>
          <a:xfrm>
            <a:off x="380880" y="380880"/>
            <a:ext cx="8380440" cy="836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572314"/>
                </a:solidFill>
                <a:latin typeface="Verdana"/>
                <a:ea typeface="DejaVu Sans"/>
              </a:rPr>
              <a:t>Research Pyramid</a:t>
            </a:r>
            <a:endParaRPr b="0" lang="en-US" sz="3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marL="216000" indent="-214920" algn="ctr">
              <a:lnSpc>
                <a:spcPct val="100000"/>
              </a:lnSpc>
              <a:buClr>
                <a:srgbClr val="000000"/>
              </a:buClr>
              <a:buFont typeface="Wingdings" charset="2"/>
              <a:buChar char=""/>
            </a:pPr>
            <a:r>
              <a:rPr b="0" lang="en-US" sz="3200" spc="-1" strike="noStrike">
                <a:solidFill>
                  <a:srgbClr val="000000"/>
                </a:solidFill>
                <a:latin typeface="Arial"/>
                <a:ea typeface="DejaVu Sans"/>
              </a:rPr>
              <a:t>1,000 Programs</a:t>
            </a:r>
            <a:endParaRPr b="0" lang="en-US" sz="3200" spc="-1" strike="noStrike">
              <a:latin typeface="Arial"/>
            </a:endParaRPr>
          </a:p>
          <a:p>
            <a:pPr algn="ctr">
              <a:lnSpc>
                <a:spcPct val="100000"/>
              </a:lnSpc>
            </a:pPr>
            <a:endParaRPr b="0" lang="en-US" sz="3200" spc="-1" strike="noStrike">
              <a:latin typeface="Arial"/>
            </a:endParaRPr>
          </a:p>
        </p:txBody>
      </p:sp>
      <p:sp>
        <p:nvSpPr>
          <p:cNvPr id="196" name="CustomShape 2"/>
          <p:cNvSpPr/>
          <p:nvPr/>
        </p:nvSpPr>
        <p:spPr>
          <a:xfrm>
            <a:off x="1752480" y="1523880"/>
            <a:ext cx="5408640" cy="3275280"/>
          </a:xfrm>
          <a:prstGeom prst="triangle">
            <a:avLst>
              <a:gd name="adj" fmla="val 50000"/>
            </a:avLst>
          </a:prstGeom>
          <a:solidFill>
            <a:schemeClr val="accent4"/>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marL="216000" indent="-214920">
              <a:lnSpc>
                <a:spcPct val="100000"/>
              </a:lnSpc>
              <a:buClr>
                <a:srgbClr val="000000"/>
              </a:buClr>
              <a:buFont typeface="Wingdings" charset="2"/>
              <a:buChar char=""/>
            </a:pPr>
            <a:r>
              <a:rPr b="0" lang="en-US" sz="3200" spc="-1" strike="noStrike">
                <a:solidFill>
                  <a:srgbClr val="000000"/>
                </a:solidFill>
                <a:latin typeface="Arial"/>
                <a:ea typeface="DejaVu Sans"/>
              </a:rPr>
              <a:t>500 Workflows</a:t>
            </a:r>
            <a:endParaRPr b="0" lang="en-US" sz="3200" spc="-1" strike="noStrike">
              <a:latin typeface="Arial"/>
            </a:endParaRPr>
          </a:p>
          <a:p>
            <a:pPr marL="216000" indent="-214920">
              <a:lnSpc>
                <a:spcPct val="100000"/>
              </a:lnSpc>
              <a:buClr>
                <a:srgbClr val="000000"/>
              </a:buClr>
              <a:buFont typeface="Wingdings" charset="2"/>
              <a:buChar char=""/>
            </a:pPr>
            <a:r>
              <a:rPr b="0" lang="en-US" sz="3200" spc="-1" strike="noStrike">
                <a:solidFill>
                  <a:srgbClr val="000000"/>
                </a:solidFill>
                <a:latin typeface="Arial"/>
                <a:ea typeface="DejaVu Sans"/>
              </a:rPr>
              <a:t>5,000 Figures</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p:txBody>
      </p:sp>
      <p:sp>
        <p:nvSpPr>
          <p:cNvPr id="197"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fillRef idx="0"/>
          <a:effectRef idx="0"/>
          <a:fontRef idx="minor"/>
        </p:style>
        <p:txBody>
          <a:bodyPr wrap="none" lIns="90000" rIns="90000" tIns="45000" bIns="45000" anchor="ctr"/>
          <a:p>
            <a:pPr marL="216000" indent="-214920" algn="ctr">
              <a:lnSpc>
                <a:spcPct val="100000"/>
              </a:lnSpc>
              <a:buClr>
                <a:srgbClr val="000000"/>
              </a:buClr>
              <a:buFont typeface="Wingdings" charset="2"/>
              <a:buChar char=""/>
            </a:pPr>
            <a:r>
              <a:rPr b="0" lang="en-US" sz="3200" spc="-1" strike="noStrike">
                <a:solidFill>
                  <a:srgbClr val="000000"/>
                </a:solidFill>
                <a:latin typeface="Arial"/>
                <a:ea typeface="DejaVu Sans"/>
              </a:rPr>
              <a:t>150</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Papers</a:t>
            </a:r>
            <a:endParaRPr b="0" lang="en-US" sz="3200" spc="-1" strike="noStrike">
              <a:latin typeface="Arial"/>
            </a:endParaRPr>
          </a:p>
          <a:p>
            <a:pPr algn="ctr">
              <a:lnSpc>
                <a:spcPct val="100000"/>
              </a:lnSpc>
            </a:pPr>
            <a:endParaRPr b="0" lang="en-US" sz="3200" spc="-1" strike="noStrike">
              <a:latin typeface="Arial"/>
            </a:endParaRPr>
          </a:p>
        </p:txBody>
      </p:sp>
      <p:sp>
        <p:nvSpPr>
          <p:cNvPr id="198" name="CustomShape 4"/>
          <p:cNvSpPr/>
          <p:nvPr/>
        </p:nvSpPr>
        <p:spPr>
          <a:xfrm>
            <a:off x="380880" y="380880"/>
            <a:ext cx="8380440" cy="836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572314"/>
                </a:solidFill>
                <a:latin typeface="Verdana"/>
                <a:ea typeface="DejaVu Sans"/>
              </a:rPr>
              <a:t>Research Pyramid</a:t>
            </a:r>
            <a:endParaRPr b="0" lang="en-US" sz="3600" spc="-1" strike="noStrike">
              <a:latin typeface="Arial"/>
            </a:endParaRPr>
          </a:p>
        </p:txBody>
      </p:sp>
      <p:sp>
        <p:nvSpPr>
          <p:cNvPr id="199" name="CustomShape 5"/>
          <p:cNvSpPr/>
          <p:nvPr/>
        </p:nvSpPr>
        <p:spPr>
          <a:xfrm>
            <a:off x="5423400" y="2209680"/>
            <a:ext cx="1214640" cy="515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latin typeface="Verdana"/>
                <a:ea typeface="DejaVu Sans"/>
              </a:rPr>
              <a:t>LaTeX</a:t>
            </a:r>
            <a:endParaRPr b="0" lang="en-US" sz="2800" spc="-1" strike="noStrike">
              <a:latin typeface="Arial"/>
            </a:endParaRPr>
          </a:p>
        </p:txBody>
      </p:sp>
      <p:sp>
        <p:nvSpPr>
          <p:cNvPr id="200" name="CustomShape 6"/>
          <p:cNvSpPr/>
          <p:nvPr/>
        </p:nvSpPr>
        <p:spPr>
          <a:xfrm>
            <a:off x="6572160" y="3581280"/>
            <a:ext cx="1525680" cy="12168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latin typeface="Verdana"/>
                <a:ea typeface="DejaVu Sans"/>
              </a:rPr>
              <a:t>Python </a:t>
            </a:r>
            <a:endParaRPr b="0" lang="en-US" sz="2800" spc="-1" strike="noStrike">
              <a:latin typeface="Arial"/>
            </a:endParaRPr>
          </a:p>
          <a:p>
            <a:pPr>
              <a:lnSpc>
                <a:spcPct val="100000"/>
              </a:lnSpc>
            </a:pPr>
            <a:r>
              <a:rPr b="0" lang="en-US" sz="2800" spc="-1" strike="noStrike">
                <a:solidFill>
                  <a:srgbClr val="000000"/>
                </a:solidFill>
                <a:latin typeface="Verdana"/>
                <a:ea typeface="DejaVu Sans"/>
              </a:rPr>
              <a:t>  </a:t>
            </a:r>
            <a:r>
              <a:rPr b="0" lang="en-US" sz="2800" spc="-1" strike="noStrike">
                <a:solidFill>
                  <a:srgbClr val="000000"/>
                </a:solidFill>
                <a:latin typeface="Verdana"/>
                <a:ea typeface="DejaVu Sans"/>
              </a:rPr>
              <a:t>SCons</a:t>
            </a:r>
            <a:endParaRPr b="0" lang="en-US" sz="2800" spc="-1" strike="noStrike">
              <a:latin typeface="Arial"/>
            </a:endParaRPr>
          </a:p>
          <a:p>
            <a:pPr>
              <a:lnSpc>
                <a:spcPct val="100000"/>
              </a:lnSpc>
            </a:pPr>
            <a:endParaRPr b="0" lang="en-US" sz="2800" spc="-1" strike="noStrike">
              <a:latin typeface="Arial"/>
            </a:endParaRPr>
          </a:p>
        </p:txBody>
      </p:sp>
      <p:sp>
        <p:nvSpPr>
          <p:cNvPr id="201" name="CustomShape 7"/>
          <p:cNvSpPr/>
          <p:nvPr/>
        </p:nvSpPr>
        <p:spPr>
          <a:xfrm>
            <a:off x="7624440" y="4876920"/>
            <a:ext cx="975600" cy="942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latin typeface="Verdana"/>
                <a:ea typeface="DejaVu Sans"/>
              </a:rPr>
              <a:t>Unix</a:t>
            </a:r>
            <a:endParaRPr b="0" lang="en-US" sz="2800" spc="-1" strike="noStrike">
              <a:latin typeface="Arial"/>
            </a:endParaRPr>
          </a:p>
          <a:p>
            <a:pPr>
              <a:lnSpc>
                <a:spcPct val="100000"/>
              </a:lnSpc>
            </a:pPr>
            <a:r>
              <a:rPr b="0" lang="en-US" sz="2800" spc="-1" strike="noStrike">
                <a:solidFill>
                  <a:srgbClr val="000000"/>
                </a:solidFill>
                <a:latin typeface="Verdana"/>
                <a:ea typeface="DejaVu Sans"/>
              </a:rPr>
              <a:t>   </a:t>
            </a:r>
            <a:r>
              <a:rPr b="0" lang="en-US" sz="2800" spc="-1" strike="noStrike">
                <a:solidFill>
                  <a:srgbClr val="000000"/>
                </a:solidFill>
                <a:latin typeface="Verdana"/>
                <a:ea typeface="DejaVu Sans"/>
              </a:rPr>
              <a:t>C</a:t>
            </a:r>
            <a:endParaRPr b="0" lang="en-US"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Picture 1" descr=""/>
          <p:cNvPicPr/>
          <p:nvPr/>
        </p:nvPicPr>
        <p:blipFill>
          <a:blip r:embed="rId1"/>
          <a:stretch/>
        </p:blipFill>
        <p:spPr>
          <a:xfrm>
            <a:off x="0" y="50040"/>
            <a:ext cx="9142560" cy="68065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Picture 4" descr=""/>
          <p:cNvPicPr/>
          <p:nvPr/>
        </p:nvPicPr>
        <p:blipFill>
          <a:blip r:embed="rId1"/>
          <a:stretch/>
        </p:blipFill>
        <p:spPr>
          <a:xfrm>
            <a:off x="373680" y="1263960"/>
            <a:ext cx="8451720" cy="5095800"/>
          </a:xfrm>
          <a:prstGeom prst="rect">
            <a:avLst/>
          </a:prstGeom>
          <a:ln>
            <a:noFill/>
          </a:ln>
        </p:spPr>
      </p:pic>
      <p:sp>
        <p:nvSpPr>
          <p:cNvPr id="204" name="CustomShape 1"/>
          <p:cNvSpPr/>
          <p:nvPr/>
        </p:nvSpPr>
        <p:spPr>
          <a:xfrm>
            <a:off x="955800" y="120960"/>
            <a:ext cx="7496640" cy="11415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4300" spc="-1" strike="noStrike">
                <a:solidFill>
                  <a:srgbClr val="572314"/>
                </a:solidFill>
                <a:latin typeface="Gill Sans MT"/>
                <a:ea typeface="DejaVu Sans"/>
              </a:rPr>
              <a:t>Madagascar Website Visits</a:t>
            </a:r>
            <a:endParaRPr b="0" lang="en-US" sz="43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80880" y="0"/>
            <a:ext cx="8551080" cy="1141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300" spc="-1" strike="noStrike">
                <a:solidFill>
                  <a:srgbClr val="964305"/>
                </a:solidFill>
                <a:latin typeface="Verdana"/>
                <a:ea typeface="DejaVu Sans"/>
              </a:rPr>
              <a:t>Contributors</a:t>
            </a:r>
            <a:endParaRPr b="0" lang="en-US" sz="4300" spc="-1" strike="noStrike">
              <a:latin typeface="Arial"/>
            </a:endParaRPr>
          </a:p>
        </p:txBody>
      </p:sp>
      <p:sp>
        <p:nvSpPr>
          <p:cNvPr id="206" name="CustomShape 2"/>
          <p:cNvSpPr/>
          <p:nvPr/>
        </p:nvSpPr>
        <p:spPr>
          <a:xfrm>
            <a:off x="380880" y="1143000"/>
            <a:ext cx="8551080" cy="5343480"/>
          </a:xfrm>
          <a:prstGeom prst="rect">
            <a:avLst/>
          </a:prstGeom>
          <a:noFill/>
          <a:ln>
            <a:noFill/>
          </a:ln>
        </p:spPr>
        <p:style>
          <a:lnRef idx="0"/>
          <a:fillRef idx="0"/>
          <a:effectRef idx="0"/>
          <a:fontRef idx="minor"/>
        </p:style>
        <p:txBody>
          <a:bodyPr lIns="90000" rIns="90000" tIns="45000" bIns="45000"/>
          <a:p>
            <a:pPr>
              <a:lnSpc>
                <a:spcPct val="100000"/>
              </a:lnSpc>
            </a:pPr>
            <a:r>
              <a:rPr b="0" lang="en-US" sz="2300" spc="-1" strike="noStrike">
                <a:solidFill>
                  <a:srgbClr val="000000"/>
                </a:solidFill>
                <a:latin typeface="Verdana"/>
                <a:ea typeface="DejaVu Sans"/>
              </a:rPr>
              <a:t>Salah Al-Hadab, Tariq Alkhalifah, Vladimir Bashkardin, </a:t>
            </a:r>
            <a:endParaRPr b="0" lang="en-US" sz="2300" spc="-1" strike="noStrike">
              <a:latin typeface="Arial"/>
            </a:endParaRPr>
          </a:p>
          <a:p>
            <a:pPr>
              <a:lnSpc>
                <a:spcPct val="100000"/>
              </a:lnSpc>
            </a:pPr>
            <a:r>
              <a:rPr b="0" lang="en-US" sz="2300" spc="-1" strike="noStrike">
                <a:solidFill>
                  <a:srgbClr val="000000"/>
                </a:solidFill>
                <a:latin typeface="Verdana"/>
                <a:ea typeface="DejaVu Sans"/>
              </a:rPr>
              <a:t>Filippo Broggini, Jules Browaeys, Cody Brown, William Burnett, Yihua Cai, Maria Cameron, Lorenzo Casasanta, Yangkang Chen, Zhonghuan Chen, Jiubing Cheng, Luke Decker, Joseph Dellinger, Esteban Diaz, Gang Fang, Sergey Fomel, Jeff Godwin, Gilles Hennenfent, Jie Hou, Jingwei Hu, Yin Huang, Trevor Irons, Jim Jennings, Jun Ji, Long Jin, Parvaneh Karimi, Roman Kazinnik,</a:t>
            </a:r>
            <a:endParaRPr b="0" lang="en-US" sz="2300" spc="-1" strike="noStrike">
              <a:latin typeface="Arial"/>
            </a:endParaRPr>
          </a:p>
          <a:p>
            <a:pPr>
              <a:lnSpc>
                <a:spcPct val="100000"/>
              </a:lnSpc>
            </a:pPr>
            <a:r>
              <a:rPr b="0" lang="en-US" sz="2300" spc="-1" strike="noStrike">
                <a:solidFill>
                  <a:srgbClr val="000000"/>
                </a:solidFill>
                <a:latin typeface="Verdana"/>
                <a:ea typeface="DejaVu Sans"/>
              </a:rPr>
              <a:t>Alexander Klokov, Siwei Li, Guochang Liu, Yang Liu, Yujin Liu, Xuxin Ma, Douglas McCowan, Henryk Modzelewski, Jack Poulson, James Rickett, Sean Ross-Ross, Colin Russell, Christos Saragiotis, Paul Sava, Karl Schleicher, Reza Shahidi, Jeffrey Shragge, Eduardo Filpo Silva, Xiaolei Song, Yanadet Sripanich, Junzhe Sun, Ioan Vlad, Robin Weiss, Zedong Wu, Jia Yan, Lexing Ying, …</a:t>
            </a:r>
            <a:endParaRPr b="0" lang="en-US" sz="23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20800" y="4005720"/>
            <a:ext cx="7540920" cy="2005560"/>
          </a:xfrm>
          <a:prstGeom prst="rect">
            <a:avLst/>
          </a:prstGeom>
          <a:noFill/>
          <a:ln>
            <a:noFill/>
          </a:ln>
        </p:spPr>
        <p:style>
          <a:lnRef idx="0"/>
          <a:fillRef idx="0"/>
          <a:effectRef idx="0"/>
          <a:fontRef idx="minor"/>
        </p:style>
        <p:txBody>
          <a:bodyPr lIns="90000" rIns="90000" tIns="0" bIns="45000"/>
          <a:p>
            <a:pPr marL="27360" algn="ctr">
              <a:lnSpc>
                <a:spcPct val="100000"/>
              </a:lnSpc>
              <a:spcBef>
                <a:spcPts val="601"/>
              </a:spcBef>
            </a:pPr>
            <a:r>
              <a:rPr b="1" lang="en-US" sz="6600" spc="-1" strike="noStrike">
                <a:solidFill>
                  <a:srgbClr val="361309"/>
                </a:solidFill>
                <a:latin typeface="Gill Sans MT"/>
                <a:ea typeface="DejaVu Sans"/>
              </a:rPr>
              <a:t>CWP Workshop</a:t>
            </a:r>
            <a:endParaRPr b="0" lang="en-US" sz="6600" spc="-1" strike="noStrike">
              <a:latin typeface="Arial"/>
            </a:endParaRPr>
          </a:p>
          <a:p>
            <a:pPr marL="27360" algn="ctr">
              <a:lnSpc>
                <a:spcPct val="100000"/>
              </a:lnSpc>
              <a:spcBef>
                <a:spcPts val="601"/>
              </a:spcBef>
            </a:pPr>
            <a:r>
              <a:rPr b="0" lang="en-US" sz="3600" spc="-1" strike="noStrike">
                <a:solidFill>
                  <a:srgbClr val="361309"/>
                </a:solidFill>
                <a:latin typeface="Gill Sans MT"/>
                <a:ea typeface="DejaVu Sans"/>
              </a:rPr>
              <a:t>6 January 2020</a:t>
            </a:r>
            <a:endParaRPr b="0" lang="en-US" sz="3600" spc="-1" strike="noStrike">
              <a:latin typeface="Arial"/>
            </a:endParaRPr>
          </a:p>
          <a:p>
            <a:pPr marL="27360" algn="ctr">
              <a:lnSpc>
                <a:spcPct val="100000"/>
              </a:lnSpc>
              <a:spcBef>
                <a:spcPts val="601"/>
              </a:spcBef>
            </a:pPr>
            <a:r>
              <a:rPr b="0" lang="en-US" sz="3600" spc="-1" strike="noStrike">
                <a:solidFill>
                  <a:srgbClr val="361309"/>
                </a:solidFill>
                <a:latin typeface="Gill Sans MT"/>
                <a:ea typeface="DejaVu Sans"/>
              </a:rPr>
              <a:t>Golden,  Colorado</a:t>
            </a:r>
            <a:endParaRPr b="0" lang="en-US" sz="3600" spc="-1" strike="noStrike">
              <a:latin typeface="Arial"/>
            </a:endParaRPr>
          </a:p>
        </p:txBody>
      </p:sp>
      <p:pic>
        <p:nvPicPr>
          <p:cNvPr id="208" name="Picture 5" descr=""/>
          <p:cNvPicPr/>
          <p:nvPr/>
        </p:nvPicPr>
        <p:blipFill>
          <a:blip r:embed="rId1"/>
          <a:stretch/>
        </p:blipFill>
        <p:spPr>
          <a:xfrm>
            <a:off x="2043000" y="242640"/>
            <a:ext cx="5073120" cy="3761640"/>
          </a:xfrm>
          <a:prstGeom prst="rect">
            <a:avLst/>
          </a:prstGeom>
          <a:ln>
            <a:noFill/>
          </a:ln>
        </p:spPr>
      </p:pic>
      <p:sp>
        <p:nvSpPr>
          <p:cNvPr id="209" name="CustomShape 2"/>
          <p:cNvSpPr/>
          <p:nvPr/>
        </p:nvSpPr>
        <p:spPr>
          <a:xfrm>
            <a:off x="973080" y="5826960"/>
            <a:ext cx="7540920" cy="1029600"/>
          </a:xfrm>
          <a:prstGeom prst="rect">
            <a:avLst/>
          </a:prstGeom>
          <a:noFill/>
          <a:ln>
            <a:noFill/>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0" y="0"/>
            <a:ext cx="9142920" cy="7858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600" spc="-1" strike="noStrike">
                <a:solidFill>
                  <a:srgbClr val="964305"/>
                </a:solidFill>
                <a:latin typeface="Verdana"/>
                <a:ea typeface="DejaVu Sans"/>
              </a:rPr>
              <a:t>Things to do</a:t>
            </a:r>
            <a:endParaRPr b="0" lang="en-US" sz="3600" spc="-1" strike="noStrike">
              <a:latin typeface="Arial"/>
            </a:endParaRPr>
          </a:p>
        </p:txBody>
      </p:sp>
      <p:sp>
        <p:nvSpPr>
          <p:cNvPr id="161" name="CustomShape 2"/>
          <p:cNvSpPr/>
          <p:nvPr/>
        </p:nvSpPr>
        <p:spPr>
          <a:xfrm>
            <a:off x="0" y="786960"/>
            <a:ext cx="8945640" cy="587412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000000"/>
              </a:buClr>
              <a:buFont typeface="Arial"/>
              <a:buAutoNum type="arabicPeriod"/>
            </a:pPr>
            <a:r>
              <a:rPr b="0" lang="en-US" sz="2400" spc="-1" strike="sngStrike">
                <a:solidFill>
                  <a:srgbClr val="000000"/>
                </a:solidFill>
                <a:latin typeface="Arial"/>
                <a:ea typeface="DejaVu Sans"/>
              </a:rPr>
              <a:t>New M8R install on </a:t>
            </a:r>
            <a:r>
              <a:rPr b="0" i="1" lang="en-US" sz="2400" spc="-1" strike="sngStrike">
                <a:solidFill>
                  <a:srgbClr val="000000"/>
                </a:solidFill>
                <a:latin typeface="Arial"/>
                <a:ea typeface="DejaVu Sans"/>
              </a:rPr>
              <a:t>/gpfs/lb/sets/geop</a:t>
            </a:r>
            <a:endParaRPr b="0" lang="en-US" sz="2400" spc="-1" strike="noStrike">
              <a:latin typeface="Arial"/>
            </a:endParaRPr>
          </a:p>
          <a:p>
            <a:pPr marL="457200" indent="-456120">
              <a:lnSpc>
                <a:spcPct val="100000"/>
              </a:lnSpc>
              <a:buClr>
                <a:srgbClr val="000000"/>
              </a:buClr>
              <a:buFont typeface="Arial"/>
              <a:buAutoNum type="arabicPeriod"/>
            </a:pPr>
            <a:r>
              <a:rPr b="0" lang="en-US" sz="2400" spc="-1" strike="sngStrike">
                <a:solidFill>
                  <a:srgbClr val="000000"/>
                </a:solidFill>
                <a:latin typeface="Arial"/>
                <a:ea typeface="DejaVu Sans"/>
              </a:rPr>
              <a:t>Make generic </a:t>
            </a:r>
            <a:r>
              <a:rPr b="0" i="1" lang="en-US" sz="2400" spc="-1" strike="sngStrike">
                <a:solidFill>
                  <a:srgbClr val="000000"/>
                </a:solidFill>
                <a:latin typeface="Arial"/>
                <a:ea typeface="DejaVu Sans"/>
              </a:rPr>
              <a:t>~/.bash_profile_generic</a:t>
            </a:r>
            <a:endParaRPr b="0" lang="en-US" sz="2400" spc="-1" strike="noStrike">
              <a:latin typeface="Arial"/>
            </a:endParaRPr>
          </a:p>
          <a:p>
            <a:pPr marL="457200" indent="-456120">
              <a:lnSpc>
                <a:spcPct val="100000"/>
              </a:lnSpc>
              <a:buClr>
                <a:srgbClr val="000000"/>
              </a:buClr>
              <a:buFont typeface="Arial"/>
              <a:buAutoNum type="arabicPeriod"/>
            </a:pPr>
            <a:r>
              <a:rPr b="0" lang="en-US" sz="2400" spc="-1" strike="noStrike">
                <a:solidFill>
                  <a:srgbClr val="000000"/>
                </a:solidFill>
                <a:latin typeface="Arial"/>
                <a:ea typeface="DejaVu Sans"/>
              </a:rPr>
              <a:t>Put </a:t>
            </a:r>
            <a:r>
              <a:rPr b="0" i="1" lang="en-US" sz="2400" spc="-1" strike="noStrike">
                <a:solidFill>
                  <a:srgbClr val="000000"/>
                </a:solidFill>
                <a:latin typeface="Arial"/>
                <a:ea typeface="DejaVu Sans"/>
              </a:rPr>
              <a:t>mycscons</a:t>
            </a:r>
            <a:r>
              <a:rPr b="0" lang="en-US" sz="2400" spc="-1" strike="noStrike">
                <a:solidFill>
                  <a:srgbClr val="000000"/>
                </a:solidFill>
                <a:latin typeface="Arial"/>
                <a:ea typeface="DejaVu Sans"/>
              </a:rPr>
              <a:t> wrappers on modeling application</a:t>
            </a:r>
            <a:endParaRPr b="0" lang="en-US" sz="2400" spc="-1" strike="noStrike">
              <a:latin typeface="Arial"/>
            </a:endParaRPr>
          </a:p>
          <a:p>
            <a:pPr>
              <a:lnSpc>
                <a:spcPct val="100000"/>
              </a:lnSpc>
            </a:pP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0" y="0"/>
            <a:ext cx="9142920" cy="7858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600" spc="-1" strike="noStrike">
                <a:solidFill>
                  <a:srgbClr val="964305"/>
                </a:solidFill>
                <a:latin typeface="Verdana"/>
                <a:ea typeface="DejaVu Sans"/>
              </a:rPr>
              <a:t>Today’s Workshop – Rough Schedule</a:t>
            </a:r>
            <a:endParaRPr b="0" lang="en-US" sz="3600" spc="-1" strike="noStrike">
              <a:latin typeface="Arial"/>
            </a:endParaRPr>
          </a:p>
        </p:txBody>
      </p:sp>
      <p:sp>
        <p:nvSpPr>
          <p:cNvPr id="163" name="CustomShape 2"/>
          <p:cNvSpPr/>
          <p:nvPr/>
        </p:nvSpPr>
        <p:spPr>
          <a:xfrm>
            <a:off x="0" y="786960"/>
            <a:ext cx="8945640" cy="587412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000000"/>
              </a:buClr>
              <a:buFont typeface="Arial"/>
              <a:buChar char="•"/>
            </a:pPr>
            <a:r>
              <a:rPr b="0" lang="en-US" sz="2000" spc="-1" strike="noStrike">
                <a:solidFill>
                  <a:srgbClr val="000000"/>
                </a:solidFill>
                <a:latin typeface="Arial"/>
                <a:ea typeface="DejaVu Sans"/>
              </a:rPr>
              <a:t>From 8.30am</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Coffee and Madagascar Package Introduction</a:t>
            </a:r>
            <a:endParaRPr b="0" lang="en-US" sz="2000" spc="-1" strike="noStrike">
              <a:latin typeface="Arial"/>
            </a:endParaRPr>
          </a:p>
          <a:p>
            <a:pPr>
              <a:lnSpc>
                <a:spcPct val="100000"/>
              </a:lnSpc>
            </a:pPr>
            <a:endParaRPr b="0" lang="en-US" sz="2000" spc="-1" strike="noStrike">
              <a:latin typeface="Arial"/>
            </a:endParaRPr>
          </a:p>
          <a:p>
            <a:pPr marL="285840" indent="-284760">
              <a:lnSpc>
                <a:spcPct val="100000"/>
              </a:lnSpc>
              <a:buClr>
                <a:srgbClr val="000000"/>
              </a:buClr>
              <a:buFont typeface="Arial"/>
              <a:buChar char="•"/>
            </a:pPr>
            <a:r>
              <a:rPr b="0" lang="en-US" sz="2000" spc="-1" strike="noStrike">
                <a:solidFill>
                  <a:srgbClr val="000000"/>
                </a:solidFill>
                <a:latin typeface="Arial"/>
                <a:ea typeface="DejaVu Sans"/>
              </a:rPr>
              <a:t>9.00-9.15am</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Introduction (Shragge)</a:t>
            </a:r>
            <a:endParaRPr b="0" lang="en-US" sz="2000" spc="-1" strike="noStrike">
              <a:latin typeface="Arial"/>
            </a:endParaRPr>
          </a:p>
          <a:p>
            <a:pPr marL="285840" indent="-284760">
              <a:lnSpc>
                <a:spcPct val="100000"/>
              </a:lnSpc>
              <a:buClr>
                <a:srgbClr val="000000"/>
              </a:buClr>
              <a:buFont typeface="Arial"/>
              <a:buChar char="•"/>
            </a:pPr>
            <a:r>
              <a:rPr b="0" lang="en-US" sz="2000" spc="-1" strike="noStrike">
                <a:solidFill>
                  <a:srgbClr val="000000"/>
                </a:solidFill>
                <a:latin typeface="Arial"/>
                <a:ea typeface="DejaVu Sans"/>
              </a:rPr>
              <a:t>9.15-10.15am</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Using Madagascar on the Command Line (Girard)</a:t>
            </a:r>
            <a:endParaRPr b="0" lang="en-US" sz="2000" spc="-1" strike="noStrike">
              <a:latin typeface="Arial"/>
            </a:endParaRPr>
          </a:p>
          <a:p>
            <a:pPr>
              <a:lnSpc>
                <a:spcPct val="100000"/>
              </a:lnSpc>
            </a:pPr>
            <a:endParaRPr b="0" lang="en-US" sz="2000" spc="-1" strike="noStrike">
              <a:latin typeface="Arial"/>
            </a:endParaRPr>
          </a:p>
          <a:p>
            <a:pPr marL="285840" indent="-284760">
              <a:lnSpc>
                <a:spcPct val="100000"/>
              </a:lnSpc>
              <a:buClr>
                <a:srgbClr val="000000"/>
              </a:buClr>
              <a:buFont typeface="Arial"/>
              <a:buChar char="•"/>
            </a:pPr>
            <a:r>
              <a:rPr b="0" lang="en-US" sz="2000" spc="-1" strike="noStrike">
                <a:solidFill>
                  <a:srgbClr val="000000"/>
                </a:solidFill>
                <a:latin typeface="Arial"/>
                <a:ea typeface="DejaVu Sans"/>
              </a:rPr>
              <a:t>10.15-10.30am</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Break (informal)</a:t>
            </a:r>
            <a:endParaRPr b="0" lang="en-US" sz="2000" spc="-1" strike="noStrike">
              <a:latin typeface="Arial"/>
            </a:endParaRPr>
          </a:p>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a:p>
            <a:pPr marL="285840" indent="-284760">
              <a:lnSpc>
                <a:spcPct val="100000"/>
              </a:lnSpc>
              <a:buClr>
                <a:srgbClr val="000000"/>
              </a:buClr>
              <a:buFont typeface="Arial"/>
              <a:buChar char="•"/>
            </a:pPr>
            <a:r>
              <a:rPr b="0" lang="en-US" sz="2000" spc="-1" strike="noStrike">
                <a:solidFill>
                  <a:srgbClr val="000000"/>
                </a:solidFill>
                <a:latin typeface="Arial"/>
                <a:ea typeface="DejaVu Sans"/>
              </a:rPr>
              <a:t>10.30-11.30am</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Introduction to Python and SConstruct (Shragge) </a:t>
            </a:r>
            <a:endParaRPr b="0" lang="en-US" sz="2000" spc="-1" strike="noStrike">
              <a:latin typeface="Arial"/>
            </a:endParaRPr>
          </a:p>
          <a:p>
            <a:pPr marL="285840" indent="-284760">
              <a:lnSpc>
                <a:spcPct val="100000"/>
              </a:lnSpc>
              <a:buClr>
                <a:srgbClr val="000000"/>
              </a:buClr>
              <a:buFont typeface="Arial"/>
              <a:buChar char="•"/>
            </a:pPr>
            <a:r>
              <a:rPr b="0" lang="en-US" sz="2000" spc="-1" strike="noStrike">
                <a:solidFill>
                  <a:srgbClr val="000000"/>
                </a:solidFill>
                <a:latin typeface="Arial"/>
                <a:ea typeface="DejaVu Sans"/>
              </a:rPr>
              <a:t>11.30-12.30pm</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Madagascar+SConstruct  (Girard) – Exercise I</a:t>
            </a:r>
            <a:endParaRPr b="0" lang="en-US" sz="2000" spc="-1" strike="noStrike">
              <a:latin typeface="Arial"/>
            </a:endParaRPr>
          </a:p>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a:p>
            <a:pPr marL="285840" indent="-284760">
              <a:lnSpc>
                <a:spcPct val="100000"/>
              </a:lnSpc>
              <a:buClr>
                <a:srgbClr val="000000"/>
              </a:buClr>
              <a:buFont typeface="Arial"/>
              <a:buChar char="•"/>
            </a:pPr>
            <a:r>
              <a:rPr b="0" lang="en-US" sz="2000" spc="-1" strike="noStrike">
                <a:solidFill>
                  <a:srgbClr val="000000"/>
                </a:solidFill>
                <a:latin typeface="Arial"/>
                <a:ea typeface="DejaVu Sans"/>
              </a:rPr>
              <a:t>12.30-1.30pm</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Lunch </a:t>
            </a:r>
            <a:endParaRPr b="0" lang="en-US" sz="2000" spc="-1" strike="noStrike">
              <a:latin typeface="Arial"/>
            </a:endParaRPr>
          </a:p>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a:p>
            <a:pPr marL="285840" indent="-284760">
              <a:lnSpc>
                <a:spcPct val="100000"/>
              </a:lnSpc>
              <a:buClr>
                <a:srgbClr val="000000"/>
              </a:buClr>
              <a:buFont typeface="Arial"/>
              <a:buChar char="•"/>
            </a:pPr>
            <a:r>
              <a:rPr b="0" lang="en-US" sz="2000" spc="-1" strike="noStrike">
                <a:solidFill>
                  <a:srgbClr val="000000"/>
                </a:solidFill>
                <a:latin typeface="Arial"/>
                <a:ea typeface="DejaVu Sans"/>
              </a:rPr>
              <a:t>1.30-2.30pm</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Seismic Modelling (Girard) – Exercise II </a:t>
            </a:r>
            <a:endParaRPr b="0" lang="en-US" sz="2000" spc="-1" strike="noStrike">
              <a:latin typeface="Arial"/>
            </a:endParaRPr>
          </a:p>
          <a:p>
            <a:pPr marL="285840" indent="-284760">
              <a:lnSpc>
                <a:spcPct val="100000"/>
              </a:lnSpc>
              <a:buClr>
                <a:srgbClr val="000000"/>
              </a:buClr>
              <a:buFont typeface="Arial"/>
              <a:buChar char="•"/>
            </a:pPr>
            <a:r>
              <a:rPr b="0" lang="en-US" sz="2000" spc="-1" strike="noStrike">
                <a:solidFill>
                  <a:srgbClr val="000000"/>
                </a:solidFill>
                <a:latin typeface="Arial"/>
                <a:ea typeface="DejaVu Sans"/>
              </a:rPr>
              <a:t>2.30-3.30pm</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Adding your own programs (Shragge) – Exercise III</a:t>
            </a:r>
            <a:endParaRPr b="0" lang="en-US" sz="2000" spc="-1" strike="noStrike">
              <a:latin typeface="Arial"/>
            </a:endParaRPr>
          </a:p>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a:p>
            <a:pPr marL="285840" indent="-284760">
              <a:lnSpc>
                <a:spcPct val="100000"/>
              </a:lnSpc>
              <a:buClr>
                <a:srgbClr val="000000"/>
              </a:buClr>
              <a:buFont typeface="Arial"/>
              <a:buChar char="•"/>
            </a:pPr>
            <a:r>
              <a:rPr b="0" lang="en-US" sz="2000" spc="-1" strike="noStrike">
                <a:solidFill>
                  <a:srgbClr val="000000"/>
                </a:solidFill>
                <a:latin typeface="Arial"/>
                <a:ea typeface="DejaVu Sans"/>
              </a:rPr>
              <a:t>3.30pm onward</a:t>
            </a: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Wrap up / Sundowner (by donation)</a:t>
            </a: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720720" y="380880"/>
            <a:ext cx="7659720" cy="7858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964305"/>
                </a:solidFill>
                <a:latin typeface="Verdana"/>
                <a:ea typeface="DejaVu Sans"/>
              </a:rPr>
              <a:t>What is Science?</a:t>
            </a:r>
            <a:endParaRPr b="0" lang="en-US" sz="4400" spc="-1" strike="noStrike">
              <a:latin typeface="Arial"/>
            </a:endParaRPr>
          </a:p>
        </p:txBody>
      </p:sp>
      <p:sp>
        <p:nvSpPr>
          <p:cNvPr id="165" name="CustomShape 2"/>
          <p:cNvSpPr/>
          <p:nvPr/>
        </p:nvSpPr>
        <p:spPr>
          <a:xfrm>
            <a:off x="218160" y="1292040"/>
            <a:ext cx="8748000" cy="4825080"/>
          </a:xfrm>
          <a:prstGeom prst="rect">
            <a:avLst/>
          </a:prstGeom>
          <a:noFill/>
          <a:ln>
            <a:noFill/>
          </a:ln>
        </p:spPr>
        <p:style>
          <a:lnRef idx="0"/>
          <a:fillRef idx="0"/>
          <a:effectRef idx="0"/>
          <a:fontRef idx="minor"/>
        </p:style>
        <p:txBody>
          <a:bodyPr lIns="90000" rIns="90000" tIns="45000" bIns="45000"/>
          <a:p>
            <a:pPr marL="365760" indent="-281880">
              <a:lnSpc>
                <a:spcPct val="110000"/>
              </a:lnSpc>
              <a:spcBef>
                <a:spcPts val="601"/>
              </a:spcBef>
            </a:pPr>
            <a:r>
              <a:rPr b="1" lang="en-US" sz="3400" spc="-1" strike="noStrike">
                <a:solidFill>
                  <a:srgbClr val="964305"/>
                </a:solidFill>
                <a:latin typeface="Verdana"/>
                <a:ea typeface="DejaVu Sans"/>
              </a:rPr>
              <a:t>Science</a:t>
            </a:r>
            <a:r>
              <a:rPr b="0" lang="en-US" sz="2800" spc="-1" strike="noStrike">
                <a:solidFill>
                  <a:srgbClr val="000000"/>
                </a:solidFill>
                <a:latin typeface="Verdana"/>
                <a:ea typeface="DejaVu Sans"/>
              </a:rPr>
              <a:t> </a:t>
            </a:r>
            <a:r>
              <a:rPr b="0" lang="en-US" sz="2600" spc="-1" strike="noStrike">
                <a:solidFill>
                  <a:srgbClr val="000000"/>
                </a:solidFill>
                <a:latin typeface="Verdana"/>
                <a:ea typeface="DejaVu Sans"/>
              </a:rPr>
              <a:t>is the systematic enterprise of gathering knowledge about the universe and organizing and condensing that knowledge into testable laws and theories. </a:t>
            </a:r>
            <a:endParaRPr b="0" lang="en-US" sz="2600" spc="-1" strike="noStrike">
              <a:latin typeface="Arial"/>
            </a:endParaRPr>
          </a:p>
        </p:txBody>
      </p:sp>
      <p:pic>
        <p:nvPicPr>
          <p:cNvPr id="166" name="Picture 3" descr=""/>
          <p:cNvPicPr/>
          <p:nvPr/>
        </p:nvPicPr>
        <p:blipFill>
          <a:blip r:embed="rId1"/>
          <a:stretch/>
        </p:blipFill>
        <p:spPr>
          <a:xfrm>
            <a:off x="6409440" y="215280"/>
            <a:ext cx="1971000" cy="12312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720720" y="380880"/>
            <a:ext cx="7659720" cy="7858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964305"/>
                </a:solidFill>
                <a:latin typeface="Verdana"/>
                <a:ea typeface="DejaVu Sans"/>
              </a:rPr>
              <a:t>What is Science?</a:t>
            </a:r>
            <a:endParaRPr b="0" lang="en-US" sz="4400" spc="-1" strike="noStrike">
              <a:latin typeface="Arial"/>
            </a:endParaRPr>
          </a:p>
        </p:txBody>
      </p:sp>
      <p:sp>
        <p:nvSpPr>
          <p:cNvPr id="168" name="CustomShape 2"/>
          <p:cNvSpPr/>
          <p:nvPr/>
        </p:nvSpPr>
        <p:spPr>
          <a:xfrm>
            <a:off x="218160" y="1292040"/>
            <a:ext cx="8748000" cy="4825080"/>
          </a:xfrm>
          <a:prstGeom prst="rect">
            <a:avLst/>
          </a:prstGeom>
          <a:noFill/>
          <a:ln>
            <a:noFill/>
          </a:ln>
        </p:spPr>
        <p:style>
          <a:lnRef idx="0"/>
          <a:fillRef idx="0"/>
          <a:effectRef idx="0"/>
          <a:fontRef idx="minor"/>
        </p:style>
        <p:txBody>
          <a:bodyPr lIns="90000" rIns="90000" tIns="45000" bIns="45000"/>
          <a:p>
            <a:pPr marL="365760" indent="-281880">
              <a:lnSpc>
                <a:spcPct val="110000"/>
              </a:lnSpc>
              <a:spcBef>
                <a:spcPts val="601"/>
              </a:spcBef>
            </a:pPr>
            <a:r>
              <a:rPr b="1" lang="en-US" sz="3400" spc="-1" strike="noStrike">
                <a:solidFill>
                  <a:srgbClr val="964305"/>
                </a:solidFill>
                <a:latin typeface="Verdana"/>
                <a:ea typeface="DejaVu Sans"/>
              </a:rPr>
              <a:t>Science</a:t>
            </a:r>
            <a:r>
              <a:rPr b="0" lang="en-US" sz="2800" spc="-1" strike="noStrike">
                <a:solidFill>
                  <a:srgbClr val="000000"/>
                </a:solidFill>
                <a:latin typeface="Verdana"/>
                <a:ea typeface="DejaVu Sans"/>
              </a:rPr>
              <a:t> </a:t>
            </a:r>
            <a:r>
              <a:rPr b="0" lang="en-US" sz="2600" spc="-1" strike="noStrike">
                <a:solidFill>
                  <a:srgbClr val="000000"/>
                </a:solidFill>
                <a:latin typeface="Verdana"/>
                <a:ea typeface="DejaVu Sans"/>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b="0" lang="en-US" sz="2800" spc="-1" strike="noStrike">
                <a:solidFill>
                  <a:srgbClr val="000000"/>
                </a:solidFill>
                <a:latin typeface="Verdana"/>
                <a:ea typeface="DejaVu Sans"/>
              </a:rPr>
              <a:t> </a:t>
            </a:r>
            <a:r>
              <a:rPr b="1" lang="en-US" sz="2600" spc="-1" strike="noStrike">
                <a:solidFill>
                  <a:srgbClr val="c32d2e"/>
                </a:solidFill>
                <a:latin typeface="Verdana"/>
                <a:ea typeface="DejaVu Sans"/>
              </a:rPr>
              <a:t>independent testing and replication</a:t>
            </a:r>
            <a:r>
              <a:rPr b="1" lang="en-US" sz="2800" spc="-1" strike="noStrike">
                <a:solidFill>
                  <a:srgbClr val="c32d2e"/>
                </a:solidFill>
                <a:latin typeface="Verdana"/>
                <a:ea typeface="DejaVu Sans"/>
              </a:rPr>
              <a:t> </a:t>
            </a:r>
            <a:r>
              <a:rPr b="0" lang="en-US" sz="2600" spc="-1" strike="noStrike">
                <a:solidFill>
                  <a:srgbClr val="000000"/>
                </a:solidFill>
                <a:latin typeface="Verdana"/>
                <a:ea typeface="DejaVu Sans"/>
              </a:rPr>
              <a:t>by other scientists. </a:t>
            </a:r>
            <a:endParaRPr b="0" lang="en-US" sz="2600" spc="-1" strike="noStrike">
              <a:latin typeface="Arial"/>
            </a:endParaRPr>
          </a:p>
        </p:txBody>
      </p:sp>
      <p:pic>
        <p:nvPicPr>
          <p:cNvPr id="169" name="Picture 3" descr=""/>
          <p:cNvPicPr/>
          <p:nvPr/>
        </p:nvPicPr>
        <p:blipFill>
          <a:blip r:embed="rId1"/>
          <a:stretch/>
        </p:blipFill>
        <p:spPr>
          <a:xfrm>
            <a:off x="6409440" y="215280"/>
            <a:ext cx="1971000" cy="12312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720720" y="380880"/>
            <a:ext cx="7659720" cy="7858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964305"/>
                </a:solidFill>
                <a:latin typeface="Verdana"/>
                <a:ea typeface="DejaVu Sans"/>
              </a:rPr>
              <a:t>What is Science?</a:t>
            </a:r>
            <a:endParaRPr b="0" lang="en-US" sz="4400" spc="-1" strike="noStrike">
              <a:latin typeface="Arial"/>
            </a:endParaRPr>
          </a:p>
        </p:txBody>
      </p:sp>
      <p:sp>
        <p:nvSpPr>
          <p:cNvPr id="171" name="CustomShape 2"/>
          <p:cNvSpPr/>
          <p:nvPr/>
        </p:nvSpPr>
        <p:spPr>
          <a:xfrm>
            <a:off x="218160" y="1292040"/>
            <a:ext cx="8748000" cy="4825080"/>
          </a:xfrm>
          <a:prstGeom prst="rect">
            <a:avLst/>
          </a:prstGeom>
          <a:noFill/>
          <a:ln>
            <a:noFill/>
          </a:ln>
        </p:spPr>
        <p:style>
          <a:lnRef idx="0"/>
          <a:fillRef idx="0"/>
          <a:effectRef idx="0"/>
          <a:fontRef idx="minor"/>
        </p:style>
        <p:txBody>
          <a:bodyPr lIns="90000" rIns="90000" tIns="45000" bIns="45000"/>
          <a:p>
            <a:pPr marL="365760" indent="-281880">
              <a:lnSpc>
                <a:spcPct val="110000"/>
              </a:lnSpc>
              <a:spcBef>
                <a:spcPts val="601"/>
              </a:spcBef>
            </a:pPr>
            <a:r>
              <a:rPr b="1" lang="en-US" sz="3400" spc="-1" strike="noStrike">
                <a:solidFill>
                  <a:srgbClr val="964305"/>
                </a:solidFill>
                <a:latin typeface="Verdana"/>
                <a:ea typeface="DejaVu Sans"/>
              </a:rPr>
              <a:t>Science</a:t>
            </a:r>
            <a:r>
              <a:rPr b="0" lang="en-US" sz="2800" spc="-1" strike="noStrike">
                <a:solidFill>
                  <a:srgbClr val="000000"/>
                </a:solidFill>
                <a:latin typeface="Verdana"/>
                <a:ea typeface="DejaVu Sans"/>
              </a:rPr>
              <a:t> </a:t>
            </a:r>
            <a:r>
              <a:rPr b="0" lang="en-US" sz="2600" spc="-1" strike="noStrike">
                <a:solidFill>
                  <a:srgbClr val="000000"/>
                </a:solidFill>
                <a:latin typeface="Verdana"/>
                <a:ea typeface="DejaVu Sans"/>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b="0" lang="en-US" sz="2800" spc="-1" strike="noStrike">
                <a:solidFill>
                  <a:srgbClr val="000000"/>
                </a:solidFill>
                <a:latin typeface="Verdana"/>
                <a:ea typeface="DejaVu Sans"/>
              </a:rPr>
              <a:t> </a:t>
            </a:r>
            <a:r>
              <a:rPr b="1" lang="en-US" sz="2600" spc="-1" strike="noStrike">
                <a:solidFill>
                  <a:srgbClr val="c32d2e"/>
                </a:solidFill>
                <a:latin typeface="Verdana"/>
                <a:ea typeface="DejaVu Sans"/>
              </a:rPr>
              <a:t>independent testing and replication</a:t>
            </a:r>
            <a:r>
              <a:rPr b="1" lang="en-US" sz="2800" spc="-1" strike="noStrike">
                <a:solidFill>
                  <a:srgbClr val="c32d2e"/>
                </a:solidFill>
                <a:latin typeface="Verdana"/>
                <a:ea typeface="DejaVu Sans"/>
              </a:rPr>
              <a:t> </a:t>
            </a:r>
            <a:r>
              <a:rPr b="0" lang="en-US" sz="2600" spc="-1" strike="noStrike">
                <a:solidFill>
                  <a:srgbClr val="000000"/>
                </a:solidFill>
                <a:latin typeface="Verdana"/>
                <a:ea typeface="DejaVu Sans"/>
              </a:rPr>
              <a:t>by other scientists. This requires the </a:t>
            </a:r>
            <a:r>
              <a:rPr b="1" lang="en-US" sz="2600" spc="-1" strike="noStrike">
                <a:solidFill>
                  <a:srgbClr val="c32d2e"/>
                </a:solidFill>
                <a:latin typeface="Verdana"/>
                <a:ea typeface="DejaVu Sans"/>
              </a:rPr>
              <a:t>complete and</a:t>
            </a:r>
            <a:r>
              <a:rPr b="1" lang="en-US" sz="3200" spc="-1" strike="noStrike">
                <a:solidFill>
                  <a:srgbClr val="c32d2e"/>
                </a:solidFill>
                <a:latin typeface="Verdana"/>
                <a:ea typeface="DejaVu Sans"/>
              </a:rPr>
              <a:t> </a:t>
            </a:r>
            <a:r>
              <a:rPr b="1" lang="en-US" sz="2600" spc="-1" strike="noStrike">
                <a:solidFill>
                  <a:srgbClr val="c32d2e"/>
                </a:solidFill>
                <a:latin typeface="Verdana"/>
                <a:ea typeface="DejaVu Sans"/>
              </a:rPr>
              <a:t>open exchange of data, procedures and materials</a:t>
            </a:r>
            <a:r>
              <a:rPr b="1" lang="en-US" sz="2800" spc="-1" strike="noStrike">
                <a:solidFill>
                  <a:srgbClr val="c32d2e"/>
                </a:solidFill>
                <a:latin typeface="Verdana"/>
                <a:ea typeface="DejaVu Sans"/>
              </a:rPr>
              <a:t>.</a:t>
            </a:r>
            <a:endParaRPr b="0" lang="en-US" sz="2800" spc="-1" strike="noStrike">
              <a:latin typeface="Arial"/>
            </a:endParaRPr>
          </a:p>
          <a:p>
            <a:pPr marL="365760" indent="-281880">
              <a:lnSpc>
                <a:spcPct val="90000"/>
              </a:lnSpc>
              <a:spcBef>
                <a:spcPts val="601"/>
              </a:spcBef>
            </a:pPr>
            <a:endParaRPr b="0" lang="en-US" sz="2800" spc="-1" strike="noStrike">
              <a:latin typeface="Arial"/>
            </a:endParaRPr>
          </a:p>
        </p:txBody>
      </p:sp>
      <p:pic>
        <p:nvPicPr>
          <p:cNvPr id="172" name="Picture 3" descr=""/>
          <p:cNvPicPr/>
          <p:nvPr/>
        </p:nvPicPr>
        <p:blipFill>
          <a:blip r:embed="rId1"/>
          <a:stretch/>
        </p:blipFill>
        <p:spPr>
          <a:xfrm>
            <a:off x="6409440" y="215280"/>
            <a:ext cx="1971000" cy="12312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4495680" y="1143000"/>
            <a:ext cx="4189680" cy="5261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f271c"/>
                </a:solidFill>
                <a:latin typeface="Verdana"/>
                <a:ea typeface="DejaVu Sans"/>
              </a:rPr>
              <a:t>“</a:t>
            </a:r>
            <a:r>
              <a:rPr b="1" lang="en-US" sz="2400" spc="-1" strike="noStrike">
                <a:solidFill>
                  <a:srgbClr val="c32d2e"/>
                </a:solidFill>
                <a:latin typeface="Verdana"/>
                <a:ea typeface="DejaVu Sans"/>
              </a:rPr>
              <a:t>Abandoning the habit of secrecy </a:t>
            </a:r>
            <a:r>
              <a:rPr b="0" lang="en-US" sz="2400" spc="-1" strike="noStrike">
                <a:solidFill>
                  <a:srgbClr val="4f271c"/>
                </a:solidFill>
                <a:latin typeface="Verdana"/>
                <a:ea typeface="DejaVu Sans"/>
              </a:rPr>
              <a:t>in favor of process transparency and peer review was the crucial step by which alchemy became chemistry.</a:t>
            </a:r>
            <a:endParaRPr b="0" lang="en-US" sz="2400" spc="-1" strike="noStrike">
              <a:latin typeface="Arial"/>
            </a:endParaRPr>
          </a:p>
        </p:txBody>
      </p:sp>
      <p:pic>
        <p:nvPicPr>
          <p:cNvPr id="174" name="Picture 5" descr=""/>
          <p:cNvPicPr/>
          <p:nvPr/>
        </p:nvPicPr>
        <p:blipFill>
          <a:blip r:embed="rId1"/>
          <a:stretch/>
        </p:blipFill>
        <p:spPr>
          <a:xfrm>
            <a:off x="609480" y="1219320"/>
            <a:ext cx="3799080" cy="5104080"/>
          </a:xfrm>
          <a:prstGeom prst="rect">
            <a:avLst/>
          </a:prstGeom>
          <a:ln w="28440">
            <a:solidFill>
              <a:srgbClr val="0d8be6"/>
            </a:solidFill>
            <a:miter/>
          </a:ln>
        </p:spPr>
      </p:pic>
      <p:sp>
        <p:nvSpPr>
          <p:cNvPr id="175" name="CustomShape 2"/>
          <p:cNvSpPr/>
          <p:nvPr/>
        </p:nvSpPr>
        <p:spPr>
          <a:xfrm>
            <a:off x="685800" y="120960"/>
            <a:ext cx="7769520" cy="9442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964305"/>
                </a:solidFill>
                <a:latin typeface="Verdana"/>
                <a:ea typeface="DejaVu Sans"/>
              </a:rPr>
              <a:t>Software versus Science</a:t>
            </a:r>
            <a:endParaRPr b="0" lang="en-US" sz="4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495680" y="1143000"/>
            <a:ext cx="4189680" cy="5261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f271c"/>
                </a:solidFill>
                <a:latin typeface="Verdana"/>
                <a:ea typeface="DejaVu Sans"/>
              </a:rPr>
              <a:t>“</a:t>
            </a:r>
            <a:r>
              <a:rPr b="1" lang="en-US" sz="2400" spc="-1" strike="noStrike">
                <a:solidFill>
                  <a:srgbClr val="c32d2e"/>
                </a:solidFill>
                <a:latin typeface="Verdana"/>
                <a:ea typeface="DejaVu Sans"/>
              </a:rPr>
              <a:t>Abandoning the habit of secrecy </a:t>
            </a:r>
            <a:r>
              <a:rPr b="0" lang="en-US" sz="2400" spc="-1" strike="noStrike">
                <a:solidFill>
                  <a:srgbClr val="4f271c"/>
                </a:solidFill>
                <a:latin typeface="Verdana"/>
                <a:ea typeface="DejaVu Sans"/>
              </a:rPr>
              <a:t>in favor of process transparency and peer review was the crucial step by which alchemy became chemistry. In the same way, it is beginning to appear that open-source development may signal the long-awaited maturation of software development as a discipline.”</a:t>
            </a:r>
            <a:r>
              <a:rPr b="0" i="1" lang="en-US" sz="2400" spc="-1" strike="noStrike">
                <a:solidFill>
                  <a:srgbClr val="4f271c"/>
                </a:solidFill>
                <a:latin typeface="Verdana"/>
                <a:ea typeface="DejaVu Sans"/>
              </a:rPr>
              <a:t>Eric Raymond</a:t>
            </a:r>
            <a:endParaRPr b="0" lang="en-US" sz="2400" spc="-1" strike="noStrike">
              <a:latin typeface="Arial"/>
            </a:endParaRPr>
          </a:p>
        </p:txBody>
      </p:sp>
      <p:pic>
        <p:nvPicPr>
          <p:cNvPr id="177" name="Picture 5" descr=""/>
          <p:cNvPicPr/>
          <p:nvPr/>
        </p:nvPicPr>
        <p:blipFill>
          <a:blip r:embed="rId1"/>
          <a:stretch/>
        </p:blipFill>
        <p:spPr>
          <a:xfrm>
            <a:off x="609480" y="1219320"/>
            <a:ext cx="3799080" cy="5104080"/>
          </a:xfrm>
          <a:prstGeom prst="rect">
            <a:avLst/>
          </a:prstGeom>
          <a:ln w="28440">
            <a:solidFill>
              <a:srgbClr val="0d8be6"/>
            </a:solidFill>
            <a:miter/>
          </a:ln>
        </p:spPr>
      </p:pic>
      <p:sp>
        <p:nvSpPr>
          <p:cNvPr id="178" name="CustomShape 2"/>
          <p:cNvSpPr/>
          <p:nvPr/>
        </p:nvSpPr>
        <p:spPr>
          <a:xfrm>
            <a:off x="685800" y="120960"/>
            <a:ext cx="7769520" cy="9442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964305"/>
                </a:solidFill>
                <a:latin typeface="Verdana"/>
                <a:ea typeface="DejaVu Sans"/>
              </a:rPr>
              <a:t>Software versus Science</a:t>
            </a:r>
            <a:endParaRPr b="0" lang="en-US" sz="4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838080" y="380880"/>
            <a:ext cx="7542360" cy="8366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964305"/>
                </a:solidFill>
                <a:latin typeface="Verdana"/>
                <a:ea typeface="DejaVu Sans"/>
              </a:rPr>
              <a:t>Claerbout’s Principle</a:t>
            </a:r>
            <a:endParaRPr b="0" lang="en-US" sz="4400" spc="-1" strike="noStrike">
              <a:latin typeface="Arial"/>
            </a:endParaRPr>
          </a:p>
        </p:txBody>
      </p:sp>
      <p:sp>
        <p:nvSpPr>
          <p:cNvPr id="180" name="CustomShape 2"/>
          <p:cNvSpPr/>
          <p:nvPr/>
        </p:nvSpPr>
        <p:spPr>
          <a:xfrm>
            <a:off x="153720" y="1942920"/>
            <a:ext cx="5792400" cy="5338800"/>
          </a:xfrm>
          <a:prstGeom prst="rect">
            <a:avLst/>
          </a:prstGeom>
          <a:noFill/>
          <a:ln>
            <a:noFill/>
          </a:ln>
        </p:spPr>
        <p:style>
          <a:lnRef idx="0"/>
          <a:fillRef idx="0"/>
          <a:effectRef idx="0"/>
          <a:fontRef idx="minor"/>
        </p:style>
        <p:txBody>
          <a:bodyPr lIns="90000" rIns="90000" tIns="45000" bIns="45000"/>
          <a:p>
            <a:pPr marL="365760" indent="-281880">
              <a:lnSpc>
                <a:spcPct val="110000"/>
              </a:lnSpc>
              <a:spcBef>
                <a:spcPts val="601"/>
              </a:spcBef>
            </a:pPr>
            <a:r>
              <a:rPr b="0" lang="en-US" sz="2000" spc="-1" strike="noStrike">
                <a:solidFill>
                  <a:srgbClr val="000000"/>
                </a:solidFill>
                <a:latin typeface="Verdana"/>
                <a:ea typeface="DejaVu Sans"/>
              </a:rPr>
              <a:t>   </a:t>
            </a:r>
            <a:r>
              <a:rPr b="0" lang="en-US" sz="2000" spc="-1" strike="noStrike">
                <a:solidFill>
                  <a:srgbClr val="000000"/>
                </a:solidFill>
                <a:latin typeface="Arial"/>
                <a:ea typeface="DejaVu Sans"/>
              </a:rPr>
              <a:t>“</a:t>
            </a:r>
            <a:r>
              <a:rPr b="0" lang="en-US" sz="2000" spc="-1" strike="noStrike">
                <a:solidFill>
                  <a:srgbClr val="000000"/>
                </a:solidFill>
                <a:latin typeface="Verdana"/>
                <a:ea typeface="DejaVu Sans"/>
              </a:rPr>
              <a:t>An article about computational science in a scientific publication is not</a:t>
            </a:r>
            <a:r>
              <a:rPr b="0" i="1" lang="en-US" sz="2000" spc="-1" strike="noStrike">
                <a:solidFill>
                  <a:srgbClr val="000000"/>
                </a:solidFill>
                <a:latin typeface="Verdana"/>
                <a:ea typeface="DejaVu Sans"/>
              </a:rPr>
              <a:t> </a:t>
            </a:r>
            <a:r>
              <a:rPr b="0" lang="en-US" sz="2000" spc="-1" strike="noStrike">
                <a:solidFill>
                  <a:srgbClr val="000000"/>
                </a:solidFill>
                <a:latin typeface="Verdana"/>
                <a:ea typeface="DejaVu Sans"/>
              </a:rPr>
              <a:t>the scholarship itself, it is merely advertising</a:t>
            </a:r>
            <a:r>
              <a:rPr b="0" i="1" lang="en-US" sz="2000" spc="-1" strike="noStrike">
                <a:solidFill>
                  <a:srgbClr val="000000"/>
                </a:solidFill>
                <a:latin typeface="Verdana"/>
                <a:ea typeface="DejaVu Sans"/>
              </a:rPr>
              <a:t> </a:t>
            </a:r>
            <a:r>
              <a:rPr b="0" lang="en-US" sz="2000" spc="-1" strike="noStrike">
                <a:solidFill>
                  <a:srgbClr val="000000"/>
                </a:solidFill>
                <a:latin typeface="Verdana"/>
                <a:ea typeface="DejaVu Sans"/>
              </a:rPr>
              <a:t>of the scholarship. </a:t>
            </a:r>
            <a:endParaRPr b="0" lang="en-US" sz="2000" spc="-1" strike="noStrike">
              <a:latin typeface="Arial"/>
            </a:endParaRPr>
          </a:p>
        </p:txBody>
      </p:sp>
      <p:pic>
        <p:nvPicPr>
          <p:cNvPr id="181" name="Picture 4" descr=""/>
          <p:cNvPicPr/>
          <p:nvPr/>
        </p:nvPicPr>
        <p:blipFill>
          <a:blip r:embed="rId1"/>
          <a:stretch/>
        </p:blipFill>
        <p:spPr>
          <a:xfrm>
            <a:off x="5947920" y="1942560"/>
            <a:ext cx="2662920" cy="3474360"/>
          </a:xfrm>
          <a:prstGeom prst="rect">
            <a:avLst/>
          </a:prstGeom>
          <a:ln w="9360">
            <a:solidFill>
              <a:schemeClr val="tx1"/>
            </a:solidFill>
            <a:miter/>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Solstice.thmx</Template>
  <TotalTime>48727</TotalTime>
  <Application>LibreOffice/6.0.7.3$Linux_X86_64 LibreOffice_project/00m0$Build-3</Application>
  <Words>920</Words>
  <Paragraphs>119</Paragraphs>
  <Company>The University of Texas at Austin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2013-05-24T14:40:31Z</dcterms:created>
  <dc:creator>Sergey Fomel</dc:creator>
  <dc:description/>
  <dc:language>en-AU</dc:language>
  <cp:lastModifiedBy/>
  <dcterms:modified xsi:type="dcterms:W3CDTF">2020-01-01T14:47:12Z</dcterms:modified>
  <cp:revision>98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The University of Texas at Austin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