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8" r:id="rId4"/>
    <p:sldId id="260" r:id="rId5"/>
    <p:sldId id="261" r:id="rId6"/>
    <p:sldId id="262" r:id="rId7"/>
    <p:sldId id="263" r:id="rId8"/>
    <p:sldId id="259" r:id="rId9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332"/>
    <p:restoredTop sz="86403"/>
  </p:normalViewPr>
  <p:slideViewPr>
    <p:cSldViewPr snapToGrid="0" snapToObjects="1" showGuides="1">
      <p:cViewPr varScale="1">
        <p:scale>
          <a:sx n="117" d="100"/>
          <a:sy n="117" d="100"/>
        </p:scale>
        <p:origin x="14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5BBA9-5D07-A147-B857-B62D065ABD1B}" type="datetimeFigureOut">
              <a:rPr lang="en-US" smtClean="0"/>
              <a:t>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5BF28-9F40-8B45-B2E1-42731E16A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6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1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81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9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8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62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5BF28-9F40-8B45-B2E1-42731E16AD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6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5400" dir="54000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2560" cy="6856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25400" dir="54000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s.mines.edu/software-title/vp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putty.org/" TargetMode="External"/><Relationship Id="rId4" Type="http://schemas.openxmlformats.org/officeDocument/2006/relationships/hyperlink" Target="https://sourceforge.net/projects/xm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quartz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username@mio.mines.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mio.mines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20800" y="4005720"/>
            <a:ext cx="7540920" cy="200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45000"/>
          <a:lstStyle/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lang="en-US" sz="6600" b="1" strike="noStrike" spc="-1">
                <a:solidFill>
                  <a:srgbClr val="361309"/>
                </a:solidFill>
                <a:latin typeface="Gill Sans MT"/>
                <a:ea typeface="DejaVu Sans"/>
              </a:rPr>
              <a:t>CWP Workshop</a:t>
            </a:r>
            <a:endParaRPr lang="en-US" sz="6600" b="0" strike="noStrike" spc="-1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lang="en-US" sz="3600" b="0" strike="noStrike" spc="-1">
                <a:solidFill>
                  <a:srgbClr val="361309"/>
                </a:solidFill>
                <a:latin typeface="Gill Sans MT"/>
                <a:ea typeface="DejaVu Sans"/>
              </a:rPr>
              <a:t>6 January 2020</a:t>
            </a:r>
            <a:endParaRPr lang="en-US" sz="3600" b="0" strike="noStrike" spc="-1">
              <a:latin typeface="Arial"/>
            </a:endParaRPr>
          </a:p>
          <a:p>
            <a:pPr marL="27360" algn="ctr">
              <a:lnSpc>
                <a:spcPct val="100000"/>
              </a:lnSpc>
              <a:spcBef>
                <a:spcPts val="601"/>
              </a:spcBef>
            </a:pPr>
            <a:r>
              <a:rPr lang="en-US" sz="3600" b="0" strike="noStrike" spc="-1">
                <a:solidFill>
                  <a:srgbClr val="361309"/>
                </a:solidFill>
                <a:latin typeface="Gill Sans MT"/>
                <a:ea typeface="DejaVu Sans"/>
              </a:rPr>
              <a:t>Golden,  Colorado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58" name="Picture 5"/>
          <p:cNvPicPr/>
          <p:nvPr/>
        </p:nvPicPr>
        <p:blipFill>
          <a:blip r:embed="rId2"/>
          <a:stretch/>
        </p:blipFill>
        <p:spPr>
          <a:xfrm>
            <a:off x="2043000" y="242640"/>
            <a:ext cx="5073120" cy="3761640"/>
          </a:xfrm>
          <a:prstGeom prst="rect">
            <a:avLst/>
          </a:prstGeom>
          <a:ln>
            <a:noFill/>
          </a:ln>
        </p:spPr>
      </p:pic>
      <p:sp>
        <p:nvSpPr>
          <p:cNvPr id="159" name="CustomShape 2"/>
          <p:cNvSpPr/>
          <p:nvPr/>
        </p:nvSpPr>
        <p:spPr>
          <a:xfrm>
            <a:off x="973080" y="5826960"/>
            <a:ext cx="7540920" cy="102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964305"/>
                </a:solidFill>
                <a:latin typeface="Verdana"/>
                <a:ea typeface="DejaVu Sans"/>
              </a:rPr>
              <a:t>Windows - How to get on Mio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1070739"/>
            <a:ext cx="9144000" cy="5372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Instead of attempting to install Madagascar (M8R) on your Windows machine, we’re going to install s/w that will get you on the CSM </a:t>
            </a:r>
            <a:r>
              <a:rPr lang="en-US" sz="2000" b="1" spc="-1" dirty="0">
                <a:solidFill>
                  <a:srgbClr val="000000"/>
                </a:solidFill>
                <a:latin typeface="Arial"/>
              </a:rPr>
              <a:t>Mio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cluster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To do this you will need a few pieces of software: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A VPN client (if logging in from home; needs to be running!) </a:t>
            </a:r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Mines VPN: </a:t>
            </a:r>
            <a:r>
              <a:rPr lang="en-AU" sz="2000" dirty="0">
                <a:hlinkClick r:id="rId3"/>
              </a:rPr>
              <a:t>https://its.mines.edu/software-title/vpn/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latin typeface="Arial"/>
              </a:rPr>
              <a:t>An X Server for Windows: </a:t>
            </a:r>
            <a:r>
              <a:rPr lang="en-AU" sz="2000" dirty="0">
                <a:hlinkClick r:id="rId4"/>
              </a:rPr>
              <a:t>https://sourceforge.net/projects/xming/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You will need to have </a:t>
            </a:r>
            <a:r>
              <a:rPr lang="en-AU" sz="2000" dirty="0" err="1"/>
              <a:t>Xming</a:t>
            </a:r>
            <a:r>
              <a:rPr lang="en-AU" sz="2000" dirty="0"/>
              <a:t> running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latin typeface="Arial"/>
              </a:rPr>
              <a:t>A</a:t>
            </a:r>
            <a:r>
              <a:rPr lang="en-AU" sz="2000" spc="-1" dirty="0">
                <a:latin typeface="Arial"/>
              </a:rPr>
              <a:t>n SSH client with X11 forwarding: </a:t>
            </a:r>
            <a:r>
              <a:rPr lang="en-AU" sz="2000" dirty="0">
                <a:hlinkClick r:id="rId5"/>
              </a:rPr>
              <a:t>https://www.putty.org/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latin typeface="Arial"/>
              </a:rPr>
              <a:t>You need to have the X11 forwarding button ticked</a:t>
            </a:r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spc="-1" dirty="0">
              <a:latin typeface="Arial"/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spc="-1" dirty="0">
                <a:latin typeface="Arial"/>
              </a:rPr>
              <a:t>Login to </a:t>
            </a:r>
            <a:r>
              <a:rPr lang="en-AU" sz="2000" spc="-1" dirty="0" err="1">
                <a:latin typeface="Arial"/>
              </a:rPr>
              <a:t>mio.mines.edu</a:t>
            </a:r>
            <a:r>
              <a:rPr lang="en-AU" sz="2000" spc="-1" dirty="0">
                <a:latin typeface="Arial"/>
              </a:rPr>
              <a:t> using your Putty client (you can save your profile for easy use later on)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b="0" strike="noStrike" spc="-1" dirty="0">
              <a:latin typeface="Arial"/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Test Mio X11 graphics connection by typing: </a:t>
            </a:r>
            <a:r>
              <a:rPr lang="en-AU" sz="2000" i="1" dirty="0" err="1"/>
              <a:t>xclock</a:t>
            </a:r>
            <a:endParaRPr lang="en-AU" sz="2000" i="1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964305"/>
                </a:solidFill>
                <a:latin typeface="Verdana"/>
                <a:ea typeface="DejaVu Sans"/>
              </a:rPr>
              <a:t>Mac O/S - How to get on Mio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1070739"/>
            <a:ext cx="9144000" cy="5372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Instead of attempting to install Madagascar (M8R) on your Mac O/S machine, we’re going to install s/w that will get you on the CSM </a:t>
            </a:r>
            <a:r>
              <a:rPr lang="en-US" sz="2000" b="1" spc="-1" dirty="0">
                <a:solidFill>
                  <a:srgbClr val="000000"/>
                </a:solidFill>
                <a:latin typeface="Arial"/>
              </a:rPr>
              <a:t>Mio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cluster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To do this you will need a few pieces of software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spc="-1" dirty="0">
              <a:solidFill>
                <a:srgbClr val="000000"/>
              </a:solidFill>
              <a:latin typeface="Arial"/>
            </a:endParaRP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XQuartz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- </a:t>
            </a:r>
            <a:r>
              <a:rPr lang="en-AU" sz="2000" dirty="0">
                <a:hlinkClick r:id="rId3"/>
              </a:rPr>
              <a:t>https://www.xquartz.org/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latin typeface="Arial"/>
              </a:rPr>
              <a:t>You should be able to directly connect with your </a:t>
            </a:r>
            <a:r>
              <a:rPr lang="en-AU" sz="2000" b="1" strike="noStrike" spc="-1" dirty="0" err="1">
                <a:latin typeface="Arial"/>
              </a:rPr>
              <a:t>xterm</a:t>
            </a:r>
            <a:r>
              <a:rPr lang="en-AU" sz="2000" b="1" strike="noStrike" spc="-1" dirty="0">
                <a:latin typeface="Arial"/>
              </a:rPr>
              <a:t> </a:t>
            </a:r>
            <a:r>
              <a:rPr lang="en-AU" sz="2000" strike="noStrike" spc="-1" dirty="0">
                <a:latin typeface="Arial"/>
              </a:rPr>
              <a:t>program</a:t>
            </a:r>
            <a:endParaRPr lang="en-AU" sz="2000" b="1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 err="1"/>
              <a:t>ssh</a:t>
            </a:r>
            <a:r>
              <a:rPr lang="en-AU" sz="2000" dirty="0"/>
              <a:t> –Y </a:t>
            </a:r>
            <a:r>
              <a:rPr lang="en-AU" sz="2000" dirty="0">
                <a:hlinkClick r:id="rId4"/>
              </a:rPr>
              <a:t>username@mio.mines.edu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Test Mio X11 graphics connection by typing: </a:t>
            </a:r>
            <a:r>
              <a:rPr lang="en-AU" sz="2000" i="1" dirty="0" err="1"/>
              <a:t>xclock</a:t>
            </a:r>
            <a:endParaRPr lang="en-AU" sz="2000" i="1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dirty="0"/>
              <a:t>You may need to edit your </a:t>
            </a:r>
            <a:r>
              <a:rPr lang="en-AU" sz="2000" dirty="0" err="1"/>
              <a:t>sshd_config</a:t>
            </a:r>
            <a:r>
              <a:rPr lang="en-AU" dirty="0"/>
              <a:t> file (typically found at </a:t>
            </a:r>
            <a:r>
              <a:rPr lang="en-AU" sz="2000" dirty="0"/>
              <a:t>/etc/</a:t>
            </a:r>
            <a:r>
              <a:rPr lang="en-AU" sz="2000" dirty="0" err="1"/>
              <a:t>sshd_config</a:t>
            </a:r>
            <a:r>
              <a:rPr lang="en-AU" dirty="0"/>
              <a:t> or </a:t>
            </a:r>
            <a:r>
              <a:rPr lang="en-AU" sz="2000" dirty="0"/>
              <a:t>/etc/</a:t>
            </a:r>
            <a:r>
              <a:rPr lang="en-AU" sz="2000" dirty="0" err="1"/>
              <a:t>ssh</a:t>
            </a:r>
            <a:r>
              <a:rPr lang="en-AU" sz="2000" dirty="0"/>
              <a:t>/</a:t>
            </a:r>
            <a:r>
              <a:rPr lang="en-AU" sz="2000" dirty="0" err="1"/>
              <a:t>sshd_config</a:t>
            </a:r>
            <a:r>
              <a:rPr lang="en-AU" dirty="0"/>
              <a:t>) if you have trouble using X forwarding. If </a:t>
            </a:r>
            <a:r>
              <a:rPr lang="en-AU" sz="2000" dirty="0" err="1"/>
              <a:t>sshd_config</a:t>
            </a:r>
            <a:r>
              <a:rPr lang="en-AU" dirty="0"/>
              <a:t> includes </a:t>
            </a:r>
            <a:r>
              <a:rPr lang="en-AU" sz="2000" dirty="0"/>
              <a:t>#X11Forwarding no</a:t>
            </a:r>
            <a:r>
              <a:rPr lang="en-AU" dirty="0"/>
              <a:t> (or just </a:t>
            </a:r>
            <a:r>
              <a:rPr lang="en-AU" sz="2000" dirty="0"/>
              <a:t>X11Forwarding no</a:t>
            </a:r>
            <a:r>
              <a:rPr lang="en-AU" dirty="0"/>
              <a:t>), uncomment out the line (remove the leading </a:t>
            </a:r>
            <a:r>
              <a:rPr lang="en-AU" sz="2000" dirty="0"/>
              <a:t>#</a:t>
            </a:r>
            <a:r>
              <a:rPr lang="en-AU" dirty="0"/>
              <a:t>), and change it to </a:t>
            </a:r>
            <a:r>
              <a:rPr lang="en-AU" sz="2000" dirty="0"/>
              <a:t>X11Forwarding yes</a:t>
            </a:r>
            <a:r>
              <a:rPr lang="en-AU" dirty="0"/>
              <a:t>.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171496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pc="-1" dirty="0">
                <a:solidFill>
                  <a:srgbClr val="964305"/>
                </a:solidFill>
                <a:latin typeface="Verdana"/>
                <a:ea typeface="DejaVu Sans"/>
              </a:rPr>
              <a:t>Linux </a:t>
            </a:r>
            <a:r>
              <a:rPr lang="en-US" sz="3600" b="1" strike="noStrike" spc="-1" dirty="0">
                <a:solidFill>
                  <a:srgbClr val="964305"/>
                </a:solidFill>
                <a:latin typeface="Verdana"/>
                <a:ea typeface="DejaVu Sans"/>
              </a:rPr>
              <a:t>- How to get on Mio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1070739"/>
            <a:ext cx="9144000" cy="5372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Instead of attempting to install Madagascar (M8R) on your Linux machine, we’re going to install s/w that will get you on the CSM </a:t>
            </a:r>
            <a:r>
              <a:rPr lang="en-US" sz="2000" b="1" spc="-1" dirty="0">
                <a:solidFill>
                  <a:srgbClr val="000000"/>
                </a:solidFill>
                <a:latin typeface="Arial"/>
              </a:rPr>
              <a:t>Mio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cluster</a:t>
            </a:r>
          </a:p>
          <a:p>
            <a:pPr marL="915480" lvl="2">
              <a:buClr>
                <a:srgbClr val="000000"/>
              </a:buClr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 dirty="0">
                <a:latin typeface="Arial"/>
              </a:rPr>
              <a:t>You should be able to directly connect with your </a:t>
            </a:r>
            <a:r>
              <a:rPr lang="en-AU" sz="2000" b="1" strike="noStrike" spc="-1" dirty="0" err="1">
                <a:latin typeface="Arial"/>
              </a:rPr>
              <a:t>xterm</a:t>
            </a:r>
            <a:r>
              <a:rPr lang="en-AU" sz="2000" b="1" strike="noStrike" spc="-1" dirty="0">
                <a:latin typeface="Arial"/>
              </a:rPr>
              <a:t> </a:t>
            </a:r>
            <a:r>
              <a:rPr lang="en-AU" sz="2000" strike="noStrike" spc="-1" dirty="0">
                <a:latin typeface="Arial"/>
              </a:rPr>
              <a:t>program</a:t>
            </a:r>
            <a:endParaRPr lang="en-AU" sz="2000" b="1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 err="1"/>
              <a:t>ssh</a:t>
            </a:r>
            <a:r>
              <a:rPr lang="en-AU" sz="2000" dirty="0"/>
              <a:t> –Y </a:t>
            </a:r>
            <a:r>
              <a:rPr lang="en-AU" sz="2000" dirty="0">
                <a:hlinkClick r:id="rId3"/>
              </a:rPr>
              <a:t>username@mio.mines.edu</a:t>
            </a:r>
            <a:endParaRPr lang="en-AU" sz="2000" dirty="0"/>
          </a:p>
          <a:p>
            <a:pPr marL="1200240" lvl="2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dirty="0"/>
              <a:t>You may need to edit your </a:t>
            </a:r>
            <a:r>
              <a:rPr lang="en-AU" sz="2000" dirty="0" err="1"/>
              <a:t>sshd_config</a:t>
            </a:r>
            <a:r>
              <a:rPr lang="en-AU" dirty="0"/>
              <a:t> file (typically found at </a:t>
            </a:r>
            <a:r>
              <a:rPr lang="en-AU" sz="2000" dirty="0"/>
              <a:t>/etc/</a:t>
            </a:r>
            <a:r>
              <a:rPr lang="en-AU" sz="2000" dirty="0" err="1"/>
              <a:t>sshd_config</a:t>
            </a:r>
            <a:r>
              <a:rPr lang="en-AU" dirty="0"/>
              <a:t> or </a:t>
            </a:r>
            <a:r>
              <a:rPr lang="en-AU" sz="2000" dirty="0"/>
              <a:t>/etc/</a:t>
            </a:r>
            <a:r>
              <a:rPr lang="en-AU" sz="2000" dirty="0" err="1"/>
              <a:t>ssh</a:t>
            </a:r>
            <a:r>
              <a:rPr lang="en-AU" sz="2000" dirty="0"/>
              <a:t>/</a:t>
            </a:r>
            <a:r>
              <a:rPr lang="en-AU" sz="2000" dirty="0" err="1"/>
              <a:t>sshd_config</a:t>
            </a:r>
            <a:r>
              <a:rPr lang="en-AU" dirty="0"/>
              <a:t>) if you have trouble using X forwarding. If </a:t>
            </a:r>
            <a:r>
              <a:rPr lang="en-AU" sz="2000" dirty="0" err="1"/>
              <a:t>sshd_config</a:t>
            </a:r>
            <a:r>
              <a:rPr lang="en-AU" dirty="0"/>
              <a:t> includes </a:t>
            </a:r>
            <a:r>
              <a:rPr lang="en-AU" sz="2000" dirty="0"/>
              <a:t>#X11Forwarding no</a:t>
            </a:r>
            <a:r>
              <a:rPr lang="en-AU" dirty="0"/>
              <a:t> (or just </a:t>
            </a:r>
            <a:r>
              <a:rPr lang="en-AU" sz="2000" dirty="0"/>
              <a:t>X11Forwarding no</a:t>
            </a:r>
            <a:r>
              <a:rPr lang="en-AU" dirty="0"/>
              <a:t>), uncomment out the line (remove the leading </a:t>
            </a:r>
            <a:r>
              <a:rPr lang="en-AU" sz="2000" dirty="0"/>
              <a:t>#</a:t>
            </a:r>
            <a:r>
              <a:rPr lang="en-AU" dirty="0"/>
              <a:t>), and change it to </a:t>
            </a:r>
            <a:r>
              <a:rPr lang="en-AU" sz="2000" dirty="0"/>
              <a:t>X11Forwarding yes</a:t>
            </a:r>
            <a:r>
              <a:rPr lang="en-AU" dirty="0"/>
              <a:t>.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Test Mio X11 graphics connection by typing: </a:t>
            </a:r>
            <a:r>
              <a:rPr lang="en-AU" sz="2000" i="1" dirty="0" err="1"/>
              <a:t>xclock</a:t>
            </a:r>
            <a:endParaRPr lang="en-AU" sz="2000" i="1" dirty="0"/>
          </a:p>
        </p:txBody>
      </p:sp>
    </p:spTree>
    <p:extLst>
      <p:ext uri="{BB962C8B-B14F-4D97-AF65-F5344CB8AC3E}">
        <p14:creationId xmlns:p14="http://schemas.microsoft.com/office/powerpoint/2010/main" val="8631539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pc="-1" dirty="0">
                <a:solidFill>
                  <a:srgbClr val="964305"/>
                </a:solidFill>
                <a:latin typeface="Verdana"/>
                <a:ea typeface="DejaVu Sans"/>
              </a:rPr>
              <a:t>Linux </a:t>
            </a:r>
            <a:r>
              <a:rPr lang="en-US" sz="3600" b="1" strike="noStrike" spc="-1" dirty="0">
                <a:solidFill>
                  <a:srgbClr val="964305"/>
                </a:solidFill>
                <a:latin typeface="Verdana"/>
                <a:ea typeface="DejaVu Sans"/>
              </a:rPr>
              <a:t>– Setup (first time login)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1070739"/>
            <a:ext cx="9144000" cy="5372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You should be working in your home directory: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~username/</a:t>
            </a: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There is a shared GEOP workspace on Mio that can be used for communal software, data,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etc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/</a:t>
            </a:r>
            <a:r>
              <a:rPr lang="en-AU" sz="2000" dirty="0" err="1"/>
              <a:t>gpfs</a:t>
            </a:r>
            <a:r>
              <a:rPr lang="en-AU" sz="2000" dirty="0"/>
              <a:t>/lb/sets/</a:t>
            </a:r>
            <a:r>
              <a:rPr lang="en-AU" sz="2000" dirty="0" err="1"/>
              <a:t>geop</a:t>
            </a:r>
            <a:endParaRPr lang="en-AU" sz="2000" dirty="0"/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We have installed a basic M8R version located at: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/</a:t>
            </a:r>
            <a:r>
              <a:rPr lang="en-AU" sz="2000" dirty="0" err="1"/>
              <a:t>gpfs</a:t>
            </a:r>
            <a:r>
              <a:rPr lang="en-AU" sz="2000" dirty="0"/>
              <a:t>/lb/sets/</a:t>
            </a:r>
            <a:r>
              <a:rPr lang="en-AU" sz="2000" dirty="0" err="1"/>
              <a:t>geop</a:t>
            </a:r>
            <a:r>
              <a:rPr lang="en-AU" sz="2000" dirty="0"/>
              <a:t>/M8R/RSF2.0.</a:t>
            </a: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Workshop materials are located at: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/</a:t>
            </a:r>
            <a:r>
              <a:rPr lang="en-AU" sz="2000" dirty="0" err="1"/>
              <a:t>gpfs</a:t>
            </a:r>
            <a:r>
              <a:rPr lang="en-AU" sz="2000" dirty="0"/>
              <a:t>/lb/sets/</a:t>
            </a:r>
            <a:r>
              <a:rPr lang="en-AU" sz="2000" dirty="0" err="1"/>
              <a:t>geop</a:t>
            </a:r>
            <a:r>
              <a:rPr lang="en-AU" sz="2000" dirty="0"/>
              <a:t>/M8R/Workshop2020/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dirty="0"/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To run M8R and have all of the correct environmental variables, you will need to set up your </a:t>
            </a:r>
            <a:r>
              <a:rPr lang="en-AU" sz="2000" b="1" dirty="0"/>
              <a:t>bash </a:t>
            </a:r>
            <a:r>
              <a:rPr lang="en-AU" sz="2000" dirty="0"/>
              <a:t>environment. We have prepared a script that you can use.  </a:t>
            </a:r>
            <a:r>
              <a:rPr lang="en-AU" sz="2000" b="1" dirty="0"/>
              <a:t>NOTE:</a:t>
            </a:r>
            <a:r>
              <a:rPr lang="en-AU" sz="2000" dirty="0"/>
              <a:t> </a:t>
            </a:r>
            <a:r>
              <a:rPr lang="en-AU" sz="2000" b="1" dirty="0"/>
              <a:t>IF YOU ALREADY HAVE YOUR BASH SETUP THEN YOU CAN JUST ADD TO YOUR .</a:t>
            </a:r>
            <a:r>
              <a:rPr lang="en-AU" sz="2000" b="1" dirty="0" err="1"/>
              <a:t>bash_profile</a:t>
            </a:r>
            <a:r>
              <a:rPr lang="en-AU" sz="2000" b="1" dirty="0"/>
              <a:t> FILE</a:t>
            </a:r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mv ~/.</a:t>
            </a:r>
            <a:r>
              <a:rPr lang="en-AU" sz="2000" dirty="0" err="1"/>
              <a:t>bash_profile</a:t>
            </a:r>
            <a:r>
              <a:rPr lang="en-AU" sz="2000" dirty="0"/>
              <a:t> ~/</a:t>
            </a:r>
            <a:r>
              <a:rPr lang="en-AU" sz="2000" dirty="0" err="1"/>
              <a:t>bash_profile_old</a:t>
            </a: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cp /</a:t>
            </a:r>
            <a:r>
              <a:rPr lang="en-AU" sz="2000" dirty="0" err="1"/>
              <a:t>gpfs</a:t>
            </a:r>
            <a:r>
              <a:rPr lang="en-AU" sz="2000" dirty="0"/>
              <a:t>/lb/sets/</a:t>
            </a:r>
            <a:r>
              <a:rPr lang="en-AU" sz="2000" dirty="0" err="1"/>
              <a:t>geop</a:t>
            </a:r>
            <a:r>
              <a:rPr lang="en-AU" sz="2000" dirty="0"/>
              <a:t>/M8R/</a:t>
            </a:r>
            <a:r>
              <a:rPr lang="en-AU" sz="2000" dirty="0" err="1"/>
              <a:t>bashrc_generic_geop</a:t>
            </a:r>
            <a:r>
              <a:rPr lang="en-AU" sz="2000" dirty="0"/>
              <a:t>  ~/.</a:t>
            </a:r>
            <a:r>
              <a:rPr lang="en-AU" sz="2000" dirty="0" err="1"/>
              <a:t>bash_profile</a:t>
            </a: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r>
              <a:rPr lang="en-AU" sz="2000" dirty="0"/>
              <a:t>source ~/.</a:t>
            </a:r>
            <a:r>
              <a:rPr lang="en-AU" sz="2000" dirty="0" err="1"/>
              <a:t>bash_profile</a:t>
            </a:r>
            <a:r>
              <a:rPr lang="en-A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63104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pc="-1" dirty="0">
                <a:solidFill>
                  <a:srgbClr val="964305"/>
                </a:solidFill>
                <a:latin typeface="Verdana"/>
                <a:ea typeface="DejaVu Sans"/>
              </a:rPr>
              <a:t>Linux </a:t>
            </a:r>
            <a:r>
              <a:rPr lang="en-US" sz="3600" b="1" strike="noStrike" spc="-1" dirty="0">
                <a:solidFill>
                  <a:srgbClr val="964305"/>
                </a:solidFill>
                <a:latin typeface="Verdana"/>
                <a:ea typeface="DejaVu Sans"/>
              </a:rPr>
              <a:t>– Setup (current user)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730845"/>
            <a:ext cx="9144000" cy="6127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You can </a:t>
            </a:r>
            <a:r>
              <a:rPr lang="en-US" sz="2000" spc="-1" dirty="0" err="1">
                <a:solidFill>
                  <a:srgbClr val="000000"/>
                </a:solidFill>
                <a:latin typeface="Arial"/>
              </a:rPr>
              <a:t>cut+paste</a:t>
            </a:r>
            <a:r>
              <a:rPr lang="en-US" sz="2000" spc="-1" dirty="0">
                <a:solidFill>
                  <a:srgbClr val="000000"/>
                </a:solidFill>
                <a:latin typeface="Arial"/>
              </a:rPr>
              <a:t> from </a:t>
            </a:r>
            <a:r>
              <a:rPr lang="en-AU" sz="2000" dirty="0"/>
              <a:t>/</a:t>
            </a:r>
            <a:r>
              <a:rPr lang="en-AU" sz="2000" dirty="0" err="1"/>
              <a:t>gpfs</a:t>
            </a:r>
            <a:r>
              <a:rPr lang="en-AU" sz="2000" dirty="0"/>
              <a:t>/lb/sets/</a:t>
            </a:r>
            <a:r>
              <a:rPr lang="en-AU" sz="2000" dirty="0" err="1"/>
              <a:t>geop</a:t>
            </a:r>
            <a:r>
              <a:rPr lang="en-AU" sz="2000" dirty="0"/>
              <a:t>/M8R/</a:t>
            </a:r>
            <a:r>
              <a:rPr lang="en-AU" sz="2000" dirty="0" err="1"/>
              <a:t>bashrc_generic_geop</a:t>
            </a:r>
            <a:endParaRPr lang="en-AU" sz="2000" dirty="0"/>
          </a:p>
          <a:p>
            <a:pPr marL="743040" lvl="1" indent="-284760">
              <a:buClr>
                <a:srgbClr val="000000"/>
              </a:buClr>
              <a:buFont typeface="Arial"/>
              <a:buChar char="•"/>
            </a:pPr>
            <a:endParaRPr lang="en-AU" sz="2000" spc="-1" dirty="0">
              <a:solidFill>
                <a:srgbClr val="000000"/>
              </a:solidFill>
              <a:latin typeface="Arial"/>
            </a:endParaRPr>
          </a:p>
          <a:p>
            <a:pPr marL="285840" indent="-28476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These are the most important lines:</a:t>
            </a:r>
          </a:p>
          <a:p>
            <a:pPr marL="1080">
              <a:buClr>
                <a:srgbClr val="000000"/>
              </a:buClr>
            </a:pPr>
            <a:endParaRPr lang="en-US" sz="2000" spc="-1" dirty="0">
              <a:solidFill>
                <a:srgbClr val="000000"/>
              </a:solidFill>
            </a:endParaRP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alias </a:t>
            </a:r>
            <a:r>
              <a:rPr lang="en-US" sz="1600" spc="-1" dirty="0" err="1">
                <a:solidFill>
                  <a:srgbClr val="000000"/>
                </a:solidFill>
              </a:rPr>
              <a:t>scons</a:t>
            </a:r>
            <a:r>
              <a:rPr lang="en-US" sz="1600" spc="-1" dirty="0">
                <a:solidFill>
                  <a:srgbClr val="000000"/>
                </a:solidFill>
              </a:rPr>
              <a:t>=/opt/python/</a:t>
            </a:r>
            <a:r>
              <a:rPr lang="en-US" sz="1600" spc="-1" dirty="0" err="1">
                <a:solidFill>
                  <a:srgbClr val="000000"/>
                </a:solidFill>
              </a:rPr>
              <a:t>gcc</a:t>
            </a:r>
            <a:r>
              <a:rPr lang="en-US" sz="1600" spc="-1" dirty="0">
                <a:solidFill>
                  <a:srgbClr val="000000"/>
                </a:solidFill>
              </a:rPr>
              <a:t>/2.7.11/bin/</a:t>
            </a:r>
            <a:r>
              <a:rPr lang="en-US" sz="1600" spc="-1" dirty="0" err="1">
                <a:solidFill>
                  <a:srgbClr val="000000"/>
                </a:solidFill>
              </a:rPr>
              <a:t>scons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## . . Load Mio utilities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module load utility &gt;&amp; /dev/null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##### Madagascar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 . . PYTHON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module load </a:t>
            </a:r>
            <a:r>
              <a:rPr lang="en-US" sz="1600" spc="-1" dirty="0" err="1">
                <a:solidFill>
                  <a:srgbClr val="000000"/>
                </a:solidFill>
              </a:rPr>
              <a:t>PrgEnv</a:t>
            </a:r>
            <a:r>
              <a:rPr lang="en-US" sz="1600" spc="-1" dirty="0">
                <a:solidFill>
                  <a:srgbClr val="000000"/>
                </a:solidFill>
              </a:rPr>
              <a:t>/python/</a:t>
            </a:r>
            <a:r>
              <a:rPr lang="en-US" sz="1600" spc="-1" dirty="0" err="1">
                <a:solidFill>
                  <a:srgbClr val="000000"/>
                </a:solidFill>
              </a:rPr>
              <a:t>gcc</a:t>
            </a:r>
            <a:r>
              <a:rPr lang="en-US" sz="1600" spc="-1" dirty="0">
                <a:solidFill>
                  <a:srgbClr val="000000"/>
                </a:solidFill>
              </a:rPr>
              <a:t>/2.7.11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 . . MPI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module load </a:t>
            </a:r>
            <a:r>
              <a:rPr lang="en-US" sz="1600" spc="-1" dirty="0" err="1">
                <a:solidFill>
                  <a:srgbClr val="000000"/>
                </a:solidFill>
              </a:rPr>
              <a:t>openmpi</a:t>
            </a:r>
            <a:r>
              <a:rPr lang="en-US" sz="1600" spc="-1" dirty="0">
                <a:solidFill>
                  <a:srgbClr val="000000"/>
                </a:solidFill>
              </a:rPr>
              <a:t>/</a:t>
            </a:r>
            <a:r>
              <a:rPr lang="en-US" sz="1600" spc="-1" dirty="0" err="1">
                <a:solidFill>
                  <a:srgbClr val="000000"/>
                </a:solidFill>
              </a:rPr>
              <a:t>gcc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source /</a:t>
            </a:r>
            <a:r>
              <a:rPr lang="en-US" sz="1600" spc="-1" dirty="0" err="1">
                <a:solidFill>
                  <a:srgbClr val="000000"/>
                </a:solidFill>
              </a:rPr>
              <a:t>gpfs</a:t>
            </a:r>
            <a:r>
              <a:rPr lang="en-US" sz="1600" spc="-1" dirty="0">
                <a:solidFill>
                  <a:srgbClr val="000000"/>
                </a:solidFill>
              </a:rPr>
              <a:t>/</a:t>
            </a:r>
            <a:r>
              <a:rPr lang="en-US" sz="1600" spc="-1" dirty="0" err="1">
                <a:solidFill>
                  <a:srgbClr val="000000"/>
                </a:solidFill>
              </a:rPr>
              <a:t>lb</a:t>
            </a:r>
            <a:r>
              <a:rPr lang="en-US" sz="1600" spc="-1" dirty="0">
                <a:solidFill>
                  <a:srgbClr val="000000"/>
                </a:solidFill>
              </a:rPr>
              <a:t>/sets/</a:t>
            </a:r>
            <a:r>
              <a:rPr lang="en-US" sz="1600" spc="-1" dirty="0" err="1">
                <a:solidFill>
                  <a:srgbClr val="000000"/>
                </a:solidFill>
              </a:rPr>
              <a:t>geop</a:t>
            </a:r>
            <a:r>
              <a:rPr lang="en-US" sz="1600" spc="-1" dirty="0">
                <a:solidFill>
                  <a:srgbClr val="000000"/>
                </a:solidFill>
              </a:rPr>
              <a:t>/M8R/RSF2.0/RSFSRC/</a:t>
            </a:r>
            <a:r>
              <a:rPr lang="en-US" sz="1600" spc="-1" dirty="0" err="1">
                <a:solidFill>
                  <a:srgbClr val="000000"/>
                </a:solidFill>
              </a:rPr>
              <a:t>env.sh</a:t>
            </a:r>
            <a:endParaRPr lang="en-US" sz="1600" spc="-1" dirty="0">
              <a:solidFill>
                <a:srgbClr val="000000"/>
              </a:solidFill>
            </a:endParaRP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## . . Update PYTHONPATH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export PYTHONPATH=$RSFSRC/book/Recipes:/</a:t>
            </a:r>
            <a:r>
              <a:rPr lang="en-US" sz="1600" spc="-1" dirty="0" err="1">
                <a:solidFill>
                  <a:srgbClr val="000000"/>
                </a:solidFill>
              </a:rPr>
              <a:t>gpfs</a:t>
            </a:r>
            <a:r>
              <a:rPr lang="en-US" sz="1600" spc="-1" dirty="0">
                <a:solidFill>
                  <a:srgbClr val="000000"/>
                </a:solidFill>
              </a:rPr>
              <a:t>/</a:t>
            </a:r>
            <a:r>
              <a:rPr lang="en-US" sz="1600" spc="-1" dirty="0" err="1">
                <a:solidFill>
                  <a:srgbClr val="000000"/>
                </a:solidFill>
              </a:rPr>
              <a:t>lb</a:t>
            </a:r>
            <a:r>
              <a:rPr lang="en-US" sz="1600" spc="-1" dirty="0">
                <a:solidFill>
                  <a:srgbClr val="000000"/>
                </a:solidFill>
              </a:rPr>
              <a:t>/sets/</a:t>
            </a:r>
            <a:r>
              <a:rPr lang="en-US" sz="1600" spc="-1" dirty="0" err="1">
                <a:solidFill>
                  <a:srgbClr val="000000"/>
                </a:solidFill>
              </a:rPr>
              <a:t>geop</a:t>
            </a:r>
            <a:r>
              <a:rPr lang="en-US" sz="1600" spc="-1" dirty="0">
                <a:solidFill>
                  <a:srgbClr val="000000"/>
                </a:solidFill>
              </a:rPr>
              <a:t>/M8R/lib/scons-2.5.1:${RSFROOT}/lib/python2.7/site-packages/</a:t>
            </a:r>
            <a:r>
              <a:rPr lang="en-US" sz="1600" spc="-1" dirty="0" err="1">
                <a:solidFill>
                  <a:srgbClr val="000000"/>
                </a:solidFill>
              </a:rPr>
              <a:t>rsf</a:t>
            </a:r>
            <a:r>
              <a:rPr lang="en-US" sz="1600" spc="-1" dirty="0">
                <a:solidFill>
                  <a:srgbClr val="000000"/>
                </a:solidFill>
              </a:rPr>
              <a:t>/:${PYTHONPATH}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## . . Update PATH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export PATH=${RSFSRC}/book/Recipes/:/</a:t>
            </a:r>
            <a:r>
              <a:rPr lang="en-US" sz="1600" spc="-1" dirty="0" err="1">
                <a:solidFill>
                  <a:srgbClr val="000000"/>
                </a:solidFill>
              </a:rPr>
              <a:t>gpfs</a:t>
            </a:r>
            <a:r>
              <a:rPr lang="en-US" sz="1600" spc="-1" dirty="0">
                <a:solidFill>
                  <a:srgbClr val="000000"/>
                </a:solidFill>
              </a:rPr>
              <a:t>/</a:t>
            </a:r>
            <a:r>
              <a:rPr lang="en-US" sz="1600" spc="-1" dirty="0" err="1">
                <a:solidFill>
                  <a:srgbClr val="000000"/>
                </a:solidFill>
              </a:rPr>
              <a:t>lb</a:t>
            </a:r>
            <a:r>
              <a:rPr lang="en-US" sz="1600" spc="-1" dirty="0">
                <a:solidFill>
                  <a:srgbClr val="000000"/>
                </a:solidFill>
              </a:rPr>
              <a:t>/sets/</a:t>
            </a:r>
            <a:r>
              <a:rPr lang="en-US" sz="1600" spc="-1" dirty="0" err="1">
                <a:solidFill>
                  <a:srgbClr val="000000"/>
                </a:solidFill>
              </a:rPr>
              <a:t>geop</a:t>
            </a:r>
            <a:r>
              <a:rPr lang="en-US" sz="1600" spc="-1" dirty="0">
                <a:solidFill>
                  <a:srgbClr val="000000"/>
                </a:solidFill>
              </a:rPr>
              <a:t>/M8R/lib/scons-2.5.1/</a:t>
            </a:r>
            <a:r>
              <a:rPr lang="en-US" sz="1600" spc="-1" dirty="0" err="1">
                <a:solidFill>
                  <a:srgbClr val="000000"/>
                </a:solidFill>
              </a:rPr>
              <a:t>SCons</a:t>
            </a:r>
            <a:r>
              <a:rPr lang="en-US" sz="1600" spc="-1" dirty="0">
                <a:solidFill>
                  <a:srgbClr val="000000"/>
                </a:solidFill>
              </a:rPr>
              <a:t>:${PATH}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## . . RSF manual pages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export MANPATH=/</a:t>
            </a:r>
            <a:r>
              <a:rPr lang="en-US" sz="1600" spc="-1" dirty="0" err="1">
                <a:solidFill>
                  <a:srgbClr val="000000"/>
                </a:solidFill>
              </a:rPr>
              <a:t>gpfs</a:t>
            </a:r>
            <a:r>
              <a:rPr lang="en-US" sz="1600" spc="-1" dirty="0">
                <a:solidFill>
                  <a:srgbClr val="000000"/>
                </a:solidFill>
              </a:rPr>
              <a:t>/</a:t>
            </a:r>
            <a:r>
              <a:rPr lang="en-US" sz="1600" spc="-1" dirty="0" err="1">
                <a:solidFill>
                  <a:srgbClr val="000000"/>
                </a:solidFill>
              </a:rPr>
              <a:t>lb</a:t>
            </a:r>
            <a:r>
              <a:rPr lang="en-US" sz="1600" spc="-1" dirty="0">
                <a:solidFill>
                  <a:srgbClr val="000000"/>
                </a:solidFill>
              </a:rPr>
              <a:t>/sets/</a:t>
            </a:r>
            <a:r>
              <a:rPr lang="en-US" sz="1600" spc="-1" dirty="0" err="1">
                <a:solidFill>
                  <a:srgbClr val="000000"/>
                </a:solidFill>
              </a:rPr>
              <a:t>geop</a:t>
            </a:r>
            <a:r>
              <a:rPr lang="en-US" sz="1600" spc="-1" dirty="0">
                <a:solidFill>
                  <a:srgbClr val="000000"/>
                </a:solidFill>
              </a:rPr>
              <a:t>/M8R/RSF2.0/share/man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## . . Need to define this path</a:t>
            </a:r>
          </a:p>
          <a:p>
            <a:pPr marL="458280" lvl="1">
              <a:buClr>
                <a:srgbClr val="000000"/>
              </a:buClr>
            </a:pPr>
            <a:r>
              <a:rPr lang="en-US" sz="1600" spc="-1" dirty="0">
                <a:solidFill>
                  <a:srgbClr val="000000"/>
                </a:solidFill>
              </a:rPr>
              <a:t>export GEOP=/</a:t>
            </a:r>
            <a:r>
              <a:rPr lang="en-US" sz="1600" spc="-1" dirty="0" err="1">
                <a:solidFill>
                  <a:srgbClr val="000000"/>
                </a:solidFill>
              </a:rPr>
              <a:t>gpfs</a:t>
            </a:r>
            <a:r>
              <a:rPr lang="en-US" sz="1600" spc="-1" dirty="0">
                <a:solidFill>
                  <a:srgbClr val="000000"/>
                </a:solidFill>
              </a:rPr>
              <a:t>/</a:t>
            </a:r>
            <a:r>
              <a:rPr lang="en-US" sz="1600" spc="-1" dirty="0" err="1">
                <a:solidFill>
                  <a:srgbClr val="000000"/>
                </a:solidFill>
              </a:rPr>
              <a:t>lb</a:t>
            </a:r>
            <a:r>
              <a:rPr lang="en-US" sz="1600" spc="-1" dirty="0">
                <a:solidFill>
                  <a:srgbClr val="000000"/>
                </a:solidFill>
              </a:rPr>
              <a:t>/sets/</a:t>
            </a:r>
            <a:r>
              <a:rPr lang="en-US" sz="1600" spc="-1" dirty="0" err="1">
                <a:solidFill>
                  <a:srgbClr val="000000"/>
                </a:solidFill>
              </a:rPr>
              <a:t>geop</a:t>
            </a:r>
            <a:r>
              <a:rPr lang="en-US" sz="1600" spc="-1" dirty="0">
                <a:solidFill>
                  <a:srgbClr val="000000"/>
                </a:solidFill>
              </a:rPr>
              <a:t>/ 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0421934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0"/>
            <a:ext cx="9142920" cy="78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964305"/>
                </a:solidFill>
                <a:latin typeface="Verdana"/>
                <a:ea typeface="DejaVu Sans"/>
              </a:rPr>
              <a:t>Today’s Workshop – Rough Schedule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1070739"/>
            <a:ext cx="8945640" cy="5372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 8.30am	– Coffee and Madagascar Package Introduction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9.00-9.15am	– Introduction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Shragge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9.15-10.15am	– Using Madagascar on the Command Line (Girard)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10.15-10.30am	– Break (informal)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10.30-11.30am	– Introduction to Python and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SConstruct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Shragge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 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11.30-12.30pm	–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Madagascar+SConstruct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(Girard) – Exercise I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12.30-1.30pm	– Lunch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1.30-2.30pm	– Seismic Modelling (Girard) – Exercise II 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2.30-3.30pm	– Adding your own programs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Shragge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– Exercise III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 </a:t>
            </a:r>
            <a:endParaRPr lang="en-US" sz="20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3.30pm onward	– Wrap up / Sundowner (by donation)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8605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48784</TotalTime>
  <Words>979</Words>
  <Application>Microsoft Macintosh PowerPoint</Application>
  <PresentationFormat>On-screen Show (4:3)</PresentationFormat>
  <Paragraphs>101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Gill Sans MT</vt:lpstr>
      <vt:lpstr>Symbol</vt:lpstr>
      <vt:lpstr>Verdana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Sergey Fomel</dc:creator>
  <dc:description/>
  <cp:lastModifiedBy>Jeffrey Shragge</cp:lastModifiedBy>
  <cp:revision>104</cp:revision>
  <cp:lastPrinted>2020-01-05T21:11:56Z</cp:lastPrinted>
  <dcterms:created xsi:type="dcterms:W3CDTF">2013-05-24T14:40:31Z</dcterms:created>
  <dcterms:modified xsi:type="dcterms:W3CDTF">2020-01-05T21:27:04Z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The University of Texas at Austin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19</vt:i4>
  </property>
</Properties>
</file>