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2" r:id="rId19"/>
    <p:sldId id="273" r:id="rId20"/>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showGuides="1">
      <p:cViewPr varScale="1">
        <p:scale>
          <a:sx n="117" d="100"/>
          <a:sy n="117" d="100"/>
        </p:scale>
        <p:origin x="1712"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4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5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7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7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7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9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9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9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0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1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11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1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3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3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3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3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4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4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4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4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5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5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5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5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15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5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3" name="CustomShape 1"/>
          <p:cNvSpPr/>
          <p:nvPr/>
        </p:nvSpPr>
        <p:spPr>
          <a:xfrm>
            <a:off x="0" y="0"/>
            <a:ext cx="9142560" cy="6856560"/>
          </a:xfrm>
          <a:prstGeom prst="rect">
            <a:avLst/>
          </a:prstGeom>
          <a:solidFill>
            <a:schemeClr val="bg1"/>
          </a:solidFill>
          <a:ln>
            <a:noFill/>
          </a:ln>
          <a:effectLst>
            <a:outerShdw blurRad="63500" dist="2540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2"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39" name="CustomShape 1"/>
          <p:cNvSpPr/>
          <p:nvPr/>
        </p:nvSpPr>
        <p:spPr>
          <a:xfrm>
            <a:off x="0" y="0"/>
            <a:ext cx="9142560" cy="6856560"/>
          </a:xfrm>
          <a:prstGeom prst="rect">
            <a:avLst/>
          </a:prstGeom>
          <a:solidFill>
            <a:schemeClr val="bg1"/>
          </a:solidFill>
          <a:ln>
            <a:noFill/>
          </a:ln>
          <a:effectLst>
            <a:outerShdw blurRad="63500" dist="2540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40"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41"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78" name="CustomShape 1"/>
          <p:cNvSpPr/>
          <p:nvPr/>
        </p:nvSpPr>
        <p:spPr>
          <a:xfrm>
            <a:off x="0" y="0"/>
            <a:ext cx="9142560" cy="6856560"/>
          </a:xfrm>
          <a:prstGeom prst="rect">
            <a:avLst/>
          </a:prstGeom>
          <a:solidFill>
            <a:schemeClr val="bg1"/>
          </a:solidFill>
          <a:ln>
            <a:noFill/>
          </a:ln>
          <a:effectLst>
            <a:outerShdw blurRad="63500" dist="2540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79" name="PlaceHolder 2"/>
          <p:cNvSpPr>
            <a:spLocks noGrp="1"/>
          </p:cNvSpPr>
          <p:nvPr>
            <p:ph type="title"/>
          </p:nvPr>
        </p:nvSpPr>
        <p:spPr>
          <a:xfrm>
            <a:off x="1432440" y="360000"/>
            <a:ext cx="7405200" cy="1470600"/>
          </a:xfrm>
          <a:prstGeom prst="rect">
            <a:avLst/>
          </a:prstGeom>
        </p:spPr>
        <p:txBody>
          <a:bodyPr lIns="0" tIns="0" rIns="0" bIns="0" anchor="ctr"/>
          <a:lstStyle/>
          <a:p>
            <a:r>
              <a:rPr lang="en-US" sz="1800" b="0" strike="noStrike" spc="-1">
                <a:latin typeface="Arial"/>
              </a:rPr>
              <a:t>Click to edit the title text format</a:t>
            </a:r>
          </a:p>
        </p:txBody>
      </p:sp>
      <p:sp>
        <p:nvSpPr>
          <p:cNvPr id="80"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117" name="CustomShape 1" hidden="1"/>
          <p:cNvSpPr/>
          <p:nvPr/>
        </p:nvSpPr>
        <p:spPr>
          <a:xfrm>
            <a:off x="0" y="0"/>
            <a:ext cx="9142560" cy="6856560"/>
          </a:xfrm>
          <a:prstGeom prst="rect">
            <a:avLst/>
          </a:prstGeom>
          <a:solidFill>
            <a:schemeClr val="bg1"/>
          </a:solidFill>
          <a:ln>
            <a:noFill/>
          </a:ln>
          <a:effectLst>
            <a:outerShdw blurRad="63500" dist="2540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118" name="CustomShape 2"/>
          <p:cNvSpPr/>
          <p:nvPr/>
        </p:nvSpPr>
        <p:spPr>
          <a:xfrm>
            <a:off x="0" y="0"/>
            <a:ext cx="9142560" cy="6856560"/>
          </a:xfrm>
          <a:prstGeom prst="rect">
            <a:avLst/>
          </a:prstGeom>
          <a:solidFill>
            <a:schemeClr val="bg1"/>
          </a:solidFill>
          <a:ln>
            <a:noFill/>
          </a:ln>
          <a:effectLst>
            <a:outerShdw blurRad="63500" dist="2540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119"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120"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hyperlink" Target="https://reproducibility.org/RSF/" TargetMode="External"/><Relationship Id="rId2" Type="http://schemas.openxmlformats.org/officeDocument/2006/relationships/hyperlink" Target="https://www.reproducibility.org/wiki/Reproducible_Documents" TargetMode="Externa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6.tif"/><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820800" y="4005720"/>
            <a:ext cx="7540920" cy="2005560"/>
          </a:xfrm>
          <a:prstGeom prst="rect">
            <a:avLst/>
          </a:prstGeom>
          <a:noFill/>
          <a:ln>
            <a:noFill/>
          </a:ln>
        </p:spPr>
        <p:style>
          <a:lnRef idx="0">
            <a:scrgbClr r="0" g="0" b="0"/>
          </a:lnRef>
          <a:fillRef idx="0">
            <a:scrgbClr r="0" g="0" b="0"/>
          </a:fillRef>
          <a:effectRef idx="0">
            <a:scrgbClr r="0" g="0" b="0"/>
          </a:effectRef>
          <a:fontRef idx="minor"/>
        </p:style>
        <p:txBody>
          <a:bodyPr lIns="90000" tIns="0" rIns="90000" bIns="45000"/>
          <a:lstStyle/>
          <a:p>
            <a:pPr marL="27360" algn="ctr">
              <a:lnSpc>
                <a:spcPct val="100000"/>
              </a:lnSpc>
              <a:spcBef>
                <a:spcPts val="601"/>
              </a:spcBef>
            </a:pPr>
            <a:r>
              <a:rPr lang="en-US" sz="6600" b="1" spc="-1" dirty="0">
                <a:solidFill>
                  <a:srgbClr val="361309"/>
                </a:solidFill>
                <a:latin typeface="Gill Sans MT"/>
                <a:ea typeface="DejaVu Sans"/>
              </a:rPr>
              <a:t>Mines GP</a:t>
            </a:r>
            <a:r>
              <a:rPr lang="en-US" sz="6600" b="1" strike="noStrike" spc="-1" dirty="0">
                <a:solidFill>
                  <a:srgbClr val="361309"/>
                </a:solidFill>
                <a:latin typeface="Gill Sans MT"/>
                <a:ea typeface="DejaVu Sans"/>
              </a:rPr>
              <a:t> Workshop</a:t>
            </a:r>
            <a:endParaRPr lang="en-US" sz="6600" b="0" strike="noStrike" spc="-1" dirty="0">
              <a:latin typeface="Arial"/>
            </a:endParaRPr>
          </a:p>
          <a:p>
            <a:pPr marL="27360" algn="ctr">
              <a:lnSpc>
                <a:spcPct val="100000"/>
              </a:lnSpc>
              <a:spcBef>
                <a:spcPts val="601"/>
              </a:spcBef>
            </a:pPr>
            <a:r>
              <a:rPr lang="en-US" sz="3600" spc="-1" dirty="0">
                <a:solidFill>
                  <a:srgbClr val="361309"/>
                </a:solidFill>
                <a:latin typeface="Gill Sans MT"/>
                <a:ea typeface="DejaVu Sans"/>
              </a:rPr>
              <a:t>14</a:t>
            </a:r>
            <a:r>
              <a:rPr lang="en-US" sz="3600" b="0" strike="noStrike" spc="-1" dirty="0">
                <a:solidFill>
                  <a:srgbClr val="361309"/>
                </a:solidFill>
                <a:latin typeface="Gill Sans MT"/>
                <a:ea typeface="DejaVu Sans"/>
              </a:rPr>
              <a:t> Dece</a:t>
            </a:r>
            <a:r>
              <a:rPr lang="en-US" sz="3600" spc="-1" dirty="0">
                <a:solidFill>
                  <a:srgbClr val="361309"/>
                </a:solidFill>
                <a:latin typeface="Gill Sans MT"/>
                <a:ea typeface="DejaVu Sans"/>
              </a:rPr>
              <a:t>mber</a:t>
            </a:r>
            <a:r>
              <a:rPr lang="en-US" sz="3600" b="0" strike="noStrike" spc="-1" dirty="0">
                <a:solidFill>
                  <a:srgbClr val="361309"/>
                </a:solidFill>
                <a:latin typeface="Gill Sans MT"/>
                <a:ea typeface="DejaVu Sans"/>
              </a:rPr>
              <a:t> 2023</a:t>
            </a:r>
            <a:endParaRPr lang="en-US" sz="3600" b="0" strike="noStrike" spc="-1" dirty="0">
              <a:latin typeface="Arial"/>
            </a:endParaRPr>
          </a:p>
        </p:txBody>
      </p:sp>
      <p:pic>
        <p:nvPicPr>
          <p:cNvPr id="158" name="Picture 5"/>
          <p:cNvPicPr/>
          <p:nvPr/>
        </p:nvPicPr>
        <p:blipFill>
          <a:blip r:embed="rId2"/>
          <a:stretch/>
        </p:blipFill>
        <p:spPr>
          <a:xfrm>
            <a:off x="2043000" y="242640"/>
            <a:ext cx="5073120" cy="3761640"/>
          </a:xfrm>
          <a:prstGeom prst="rect">
            <a:avLst/>
          </a:prstGeom>
          <a:ln>
            <a:noFill/>
          </a:ln>
        </p:spPr>
      </p:pic>
      <p:sp>
        <p:nvSpPr>
          <p:cNvPr id="159" name="CustomShape 2"/>
          <p:cNvSpPr/>
          <p:nvPr/>
        </p:nvSpPr>
        <p:spPr>
          <a:xfrm>
            <a:off x="973080" y="5826960"/>
            <a:ext cx="7540920" cy="1029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501480" y="274680"/>
            <a:ext cx="843048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400" b="1" strike="noStrike" spc="-1">
                <a:solidFill>
                  <a:srgbClr val="964305"/>
                </a:solidFill>
                <a:latin typeface="Verdana"/>
                <a:ea typeface="DejaVu Sans"/>
              </a:rPr>
              <a:t>Reproducible Research</a:t>
            </a:r>
            <a:endParaRPr lang="en-US" sz="4400" b="0" strike="noStrike" spc="-1">
              <a:latin typeface="Arial"/>
            </a:endParaRPr>
          </a:p>
        </p:txBody>
      </p:sp>
      <p:sp>
        <p:nvSpPr>
          <p:cNvPr id="186" name="CustomShape 2"/>
          <p:cNvSpPr/>
          <p:nvPr/>
        </p:nvSpPr>
        <p:spPr>
          <a:xfrm>
            <a:off x="0" y="1416240"/>
            <a:ext cx="8888040" cy="504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55000" lnSpcReduction="20000"/>
          </a:bodyPr>
          <a:lstStyle/>
          <a:p>
            <a:pPr marL="365760" indent="-281880">
              <a:lnSpc>
                <a:spcPct val="120000"/>
              </a:lnSpc>
              <a:spcBef>
                <a:spcPts val="601"/>
              </a:spcBef>
            </a:pPr>
            <a:r>
              <a:rPr lang="en-US" sz="2400" b="0" strike="noStrike" spc="-1" dirty="0">
                <a:solidFill>
                  <a:srgbClr val="000000"/>
                </a:solidFill>
                <a:latin typeface="Verdana"/>
                <a:ea typeface="DejaVu Sans"/>
              </a:rPr>
              <a:t>  </a:t>
            </a:r>
            <a:r>
              <a:rPr lang="en-US" sz="4100" b="0" strike="noStrike" spc="-1" dirty="0">
                <a:solidFill>
                  <a:srgbClr val="000000"/>
                </a:solidFill>
                <a:latin typeface="Verdana"/>
                <a:ea typeface="DejaVu Sans"/>
              </a:rPr>
              <a:t> </a:t>
            </a:r>
            <a:r>
              <a:rPr lang="en-US" sz="4100" b="0" strike="noStrike" spc="-1" dirty="0">
                <a:solidFill>
                  <a:srgbClr val="000000"/>
                </a:solidFill>
                <a:latin typeface="Arial"/>
                <a:ea typeface="DejaVu Sans"/>
              </a:rPr>
              <a:t>“</a:t>
            </a:r>
            <a:r>
              <a:rPr lang="en-US" sz="4100" b="0" strike="noStrike" spc="-1" dirty="0">
                <a:solidFill>
                  <a:srgbClr val="000000"/>
                </a:solidFill>
                <a:latin typeface="Verdana"/>
                <a:ea typeface="DejaVu Sans"/>
              </a:rPr>
              <a:t>It is a big chore for one researcher to reproduce the analysis and computational results of another […] I discovered that this problem has a simple technological solution: illustrations (figures) in a technical document are made by </a:t>
            </a:r>
            <a:r>
              <a:rPr lang="en-US" sz="4100" b="1" strike="noStrike" spc="-1" dirty="0">
                <a:solidFill>
                  <a:srgbClr val="C32D2E"/>
                </a:solidFill>
                <a:latin typeface="Verdana"/>
                <a:ea typeface="DejaVu Sans"/>
              </a:rPr>
              <a:t>programs and command scripts that along with required data should be linked to the document itself </a:t>
            </a:r>
            <a:r>
              <a:rPr lang="en-US" sz="4100" b="0" strike="noStrike" spc="-1" dirty="0">
                <a:solidFill>
                  <a:srgbClr val="000000"/>
                </a:solidFill>
                <a:latin typeface="Verdana"/>
                <a:ea typeface="DejaVu Sans"/>
              </a:rPr>
              <a:t>[…] This is hardly any extra work for the author, but it makes the document much more valuable to readers who possess the document in electronic form because they are able to track down the computations that lead to the illustrations.</a:t>
            </a:r>
            <a:r>
              <a:rPr lang="en-US" sz="4100" b="0" strike="noStrike" spc="-1" dirty="0">
                <a:solidFill>
                  <a:srgbClr val="000000"/>
                </a:solidFill>
                <a:latin typeface="Arial"/>
                <a:ea typeface="DejaVu Sans"/>
              </a:rPr>
              <a:t>”</a:t>
            </a:r>
            <a:r>
              <a:rPr lang="en-US" sz="4100" b="0" strike="noStrike" spc="-1" dirty="0">
                <a:solidFill>
                  <a:srgbClr val="000000"/>
                </a:solidFill>
                <a:latin typeface="Verdana"/>
                <a:ea typeface="DejaVu Sans"/>
              </a:rPr>
              <a:t> </a:t>
            </a:r>
            <a:endParaRPr lang="en-US" sz="4100" b="0" strike="noStrike" spc="-1" dirty="0">
              <a:latin typeface="Arial"/>
            </a:endParaRPr>
          </a:p>
          <a:p>
            <a:pPr marL="365760" indent="-281880">
              <a:lnSpc>
                <a:spcPct val="120000"/>
              </a:lnSpc>
              <a:spcBef>
                <a:spcPts val="601"/>
              </a:spcBef>
            </a:pPr>
            <a:r>
              <a:rPr lang="en-US" sz="4100" b="0" strike="noStrike" spc="-1" dirty="0">
                <a:solidFill>
                  <a:srgbClr val="000000"/>
                </a:solidFill>
                <a:latin typeface="Verdana"/>
                <a:ea typeface="DejaVu Sans"/>
              </a:rPr>
              <a:t>                                                      (</a:t>
            </a:r>
            <a:r>
              <a:rPr lang="en-US" sz="4100" b="0" strike="noStrike" spc="-1" dirty="0" err="1">
                <a:solidFill>
                  <a:srgbClr val="000000"/>
                </a:solidFill>
                <a:latin typeface="Verdana"/>
                <a:ea typeface="DejaVu Sans"/>
              </a:rPr>
              <a:t>Claerbout</a:t>
            </a:r>
            <a:r>
              <a:rPr lang="en-US" sz="4100" b="0" strike="noStrike" spc="-1" dirty="0">
                <a:solidFill>
                  <a:srgbClr val="000000"/>
                </a:solidFill>
                <a:latin typeface="Verdana"/>
                <a:ea typeface="DejaVu Sans"/>
              </a:rPr>
              <a:t>, 1991)</a:t>
            </a:r>
            <a:endParaRPr lang="en-US" sz="4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914400" y="1676520"/>
            <a:ext cx="7085160" cy="4113360"/>
          </a:xfrm>
          <a:prstGeom prst="triangle">
            <a:avLst>
              <a:gd name="adj" fmla="val 50000"/>
            </a:avLst>
          </a:prstGeom>
          <a:solidFill>
            <a:schemeClr val="bg2"/>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en-US" sz="3600" b="0" strike="noStrike" spc="-1">
                <a:solidFill>
                  <a:srgbClr val="000000"/>
                </a:solidFill>
                <a:latin typeface="Arial"/>
                <a:ea typeface="DejaVu Sans"/>
              </a:rPr>
              <a:t>Implement</a:t>
            </a:r>
            <a:endParaRPr lang="en-US" sz="3600" b="0" strike="noStrike" spc="-1">
              <a:latin typeface="Arial"/>
            </a:endParaRPr>
          </a:p>
          <a:p>
            <a:pPr algn="ctr">
              <a:lnSpc>
                <a:spcPct val="100000"/>
              </a:lnSpc>
            </a:pPr>
            <a:endParaRPr lang="en-US" sz="3600" b="0" strike="noStrike" spc="-1">
              <a:latin typeface="Arial"/>
            </a:endParaRPr>
          </a:p>
        </p:txBody>
      </p:sp>
      <p:sp>
        <p:nvSpPr>
          <p:cNvPr id="188" name="CustomShape 2"/>
          <p:cNvSpPr/>
          <p:nvPr/>
        </p:nvSpPr>
        <p:spPr>
          <a:xfrm>
            <a:off x="1752480" y="1523880"/>
            <a:ext cx="5408640" cy="3275280"/>
          </a:xfrm>
          <a:prstGeom prst="triangle">
            <a:avLst>
              <a:gd name="adj" fmla="val 50000"/>
            </a:avLst>
          </a:prstGeom>
          <a:solidFill>
            <a:srgbClr val="84AA33"/>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en-US" sz="3600" b="0" strike="noStrike" spc="-1">
                <a:solidFill>
                  <a:srgbClr val="000000"/>
                </a:solidFill>
                <a:latin typeface="Arial"/>
                <a:ea typeface="DejaVu Sans"/>
              </a:rPr>
              <a:t>Test</a:t>
            </a:r>
            <a:endParaRPr lang="en-US" sz="3600" b="0" strike="noStrike" spc="-1">
              <a:latin typeface="Arial"/>
            </a:endParaRPr>
          </a:p>
          <a:p>
            <a:pPr algn="ctr">
              <a:lnSpc>
                <a:spcPct val="100000"/>
              </a:lnSpc>
            </a:pPr>
            <a:endParaRPr lang="en-US" sz="3600" b="0" strike="noStrike" spc="-1">
              <a:latin typeface="Arial"/>
            </a:endParaRPr>
          </a:p>
          <a:p>
            <a:pPr algn="ctr">
              <a:lnSpc>
                <a:spcPct val="100000"/>
              </a:lnSpc>
            </a:pPr>
            <a:endParaRPr lang="en-US" sz="3600" b="0" strike="noStrike" spc="-1">
              <a:latin typeface="Arial"/>
            </a:endParaRPr>
          </a:p>
        </p:txBody>
      </p:sp>
      <p:sp>
        <p:nvSpPr>
          <p:cNvPr id="189" name="CustomShape 3"/>
          <p:cNvSpPr/>
          <p:nvPr/>
        </p:nvSpPr>
        <p:spPr>
          <a:xfrm>
            <a:off x="2895480" y="1523880"/>
            <a:ext cx="3122640" cy="1903680"/>
          </a:xfrm>
          <a:prstGeom prst="triangle">
            <a:avLst>
              <a:gd name="adj" fmla="val 50000"/>
            </a:avLst>
          </a:prstGeom>
          <a:solidFill>
            <a:schemeClr val="accent2"/>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3600" b="0" strike="noStrike" spc="-1">
                <a:solidFill>
                  <a:srgbClr val="000000"/>
                </a:solidFill>
                <a:latin typeface="Arial"/>
                <a:ea typeface="DejaVu Sans"/>
              </a:rPr>
              <a:t>Publish</a:t>
            </a:r>
            <a:endParaRPr lang="en-US" sz="3600" b="0" strike="noStrike" spc="-1">
              <a:latin typeface="Arial"/>
            </a:endParaRPr>
          </a:p>
        </p:txBody>
      </p:sp>
      <p:sp>
        <p:nvSpPr>
          <p:cNvPr id="190" name="CustomShape 4"/>
          <p:cNvSpPr/>
          <p:nvPr/>
        </p:nvSpPr>
        <p:spPr>
          <a:xfrm>
            <a:off x="380880" y="380880"/>
            <a:ext cx="8380440" cy="83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1" strike="noStrike" spc="-1">
                <a:solidFill>
                  <a:srgbClr val="572314"/>
                </a:solidFill>
                <a:latin typeface="Verdana"/>
                <a:ea typeface="DejaVu Sans"/>
              </a:rPr>
              <a:t>Research Pyramid</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914400" y="1676520"/>
            <a:ext cx="7085160" cy="4113360"/>
          </a:xfrm>
          <a:prstGeom prst="triangle">
            <a:avLst>
              <a:gd name="adj" fmla="val 50000"/>
            </a:avLst>
          </a:prstGeom>
          <a:solidFill>
            <a:schemeClr val="bg2"/>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en-US" sz="3600" b="0" strike="noStrike" spc="-1">
                <a:solidFill>
                  <a:srgbClr val="000000"/>
                </a:solidFill>
                <a:latin typeface="Arial"/>
                <a:ea typeface="DejaVu Sans"/>
              </a:rPr>
              <a:t>Programs</a:t>
            </a:r>
            <a:endParaRPr lang="en-US" sz="3600" b="0" strike="noStrike" spc="-1">
              <a:latin typeface="Arial"/>
            </a:endParaRPr>
          </a:p>
          <a:p>
            <a:pPr algn="ctr">
              <a:lnSpc>
                <a:spcPct val="100000"/>
              </a:lnSpc>
            </a:pPr>
            <a:endParaRPr lang="en-US" sz="3600" b="0" strike="noStrike" spc="-1">
              <a:latin typeface="Arial"/>
            </a:endParaRPr>
          </a:p>
        </p:txBody>
      </p:sp>
      <p:sp>
        <p:nvSpPr>
          <p:cNvPr id="192" name="CustomShape 2"/>
          <p:cNvSpPr/>
          <p:nvPr/>
        </p:nvSpPr>
        <p:spPr>
          <a:xfrm>
            <a:off x="1752480" y="1523880"/>
            <a:ext cx="5408640" cy="3275280"/>
          </a:xfrm>
          <a:prstGeom prst="triangle">
            <a:avLst>
              <a:gd name="adj" fmla="val 50000"/>
            </a:avLst>
          </a:prstGeom>
          <a:solidFill>
            <a:schemeClr val="accent4"/>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endParaRPr lang="en-US" sz="1800" b="0" strike="noStrike" spc="-1" dirty="0">
              <a:latin typeface="Arial"/>
            </a:endParaRPr>
          </a:p>
          <a:p>
            <a:pPr algn="ctr">
              <a:lnSpc>
                <a:spcPct val="100000"/>
              </a:lnSpc>
            </a:pPr>
            <a:endParaRPr lang="en-US" sz="1800" b="0" strike="noStrike" spc="-1" dirty="0">
              <a:latin typeface="Arial"/>
            </a:endParaRPr>
          </a:p>
          <a:p>
            <a:pPr algn="ctr">
              <a:lnSpc>
                <a:spcPct val="100000"/>
              </a:lnSpc>
            </a:pPr>
            <a:endParaRPr lang="en-US" sz="1800" b="0" strike="noStrike" spc="-1" dirty="0">
              <a:latin typeface="Arial"/>
            </a:endParaRPr>
          </a:p>
          <a:p>
            <a:pPr algn="ctr">
              <a:lnSpc>
                <a:spcPct val="100000"/>
              </a:lnSpc>
            </a:pPr>
            <a:endParaRPr lang="en-US" sz="1800" b="0" strike="noStrike" spc="-1" dirty="0">
              <a:latin typeface="Arial"/>
            </a:endParaRPr>
          </a:p>
          <a:p>
            <a:pPr algn="ctr">
              <a:lnSpc>
                <a:spcPct val="100000"/>
              </a:lnSpc>
            </a:pPr>
            <a:r>
              <a:rPr lang="en-US" sz="3600" b="0" strike="noStrike" spc="-1" dirty="0">
                <a:solidFill>
                  <a:srgbClr val="000000"/>
                </a:solidFill>
                <a:latin typeface="Arial"/>
                <a:ea typeface="DejaVu Sans"/>
              </a:rPr>
              <a:t>Workflows</a:t>
            </a:r>
            <a:endParaRPr lang="en-US" sz="3600" b="0" strike="noStrike" spc="-1" dirty="0">
              <a:latin typeface="Arial"/>
            </a:endParaRPr>
          </a:p>
          <a:p>
            <a:pPr algn="ctr">
              <a:lnSpc>
                <a:spcPct val="100000"/>
              </a:lnSpc>
            </a:pPr>
            <a:r>
              <a:rPr lang="en-US" sz="3600" b="0" strike="noStrike" spc="-1" dirty="0">
                <a:solidFill>
                  <a:srgbClr val="000000"/>
                </a:solidFill>
                <a:latin typeface="Arial"/>
                <a:ea typeface="DejaVu Sans"/>
              </a:rPr>
              <a:t>Examples</a:t>
            </a:r>
            <a:endParaRPr lang="en-US" sz="3600" b="0" strike="noStrike" spc="-1" dirty="0">
              <a:latin typeface="Arial"/>
            </a:endParaRPr>
          </a:p>
          <a:p>
            <a:pPr algn="ctr">
              <a:lnSpc>
                <a:spcPct val="100000"/>
              </a:lnSpc>
            </a:pPr>
            <a:endParaRPr lang="en-US" sz="3600" b="0" strike="noStrike" spc="-1" dirty="0">
              <a:latin typeface="Arial"/>
            </a:endParaRPr>
          </a:p>
          <a:p>
            <a:pPr algn="ctr">
              <a:lnSpc>
                <a:spcPct val="100000"/>
              </a:lnSpc>
            </a:pPr>
            <a:endParaRPr lang="en-US" sz="3600" b="0" strike="noStrike" spc="-1" dirty="0">
              <a:latin typeface="Arial"/>
            </a:endParaRPr>
          </a:p>
        </p:txBody>
      </p:sp>
      <p:sp>
        <p:nvSpPr>
          <p:cNvPr id="193" name="CustomShape 3"/>
          <p:cNvSpPr/>
          <p:nvPr/>
        </p:nvSpPr>
        <p:spPr>
          <a:xfrm>
            <a:off x="2895480" y="1523880"/>
            <a:ext cx="3122640" cy="1903680"/>
          </a:xfrm>
          <a:prstGeom prst="triangle">
            <a:avLst>
              <a:gd name="adj" fmla="val 50000"/>
            </a:avLst>
          </a:prstGeom>
          <a:solidFill>
            <a:schemeClr val="accent2"/>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3600" b="0" strike="noStrike" spc="-1">
                <a:solidFill>
                  <a:srgbClr val="000000"/>
                </a:solidFill>
                <a:latin typeface="Arial"/>
                <a:ea typeface="DejaVu Sans"/>
              </a:rPr>
              <a:t>Papers</a:t>
            </a:r>
            <a:endParaRPr lang="en-US" sz="3600" b="0" strike="noStrike" spc="-1">
              <a:latin typeface="Arial"/>
            </a:endParaRPr>
          </a:p>
        </p:txBody>
      </p:sp>
      <p:sp>
        <p:nvSpPr>
          <p:cNvPr id="194" name="CustomShape 4"/>
          <p:cNvSpPr/>
          <p:nvPr/>
        </p:nvSpPr>
        <p:spPr>
          <a:xfrm>
            <a:off x="380880" y="380880"/>
            <a:ext cx="8380440" cy="83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1" strike="noStrike" spc="-1">
                <a:solidFill>
                  <a:srgbClr val="572314"/>
                </a:solidFill>
                <a:latin typeface="Verdana"/>
                <a:ea typeface="DejaVu Sans"/>
              </a:rPr>
              <a:t>Research Pyramid</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914400" y="1676520"/>
            <a:ext cx="7085160" cy="4113360"/>
          </a:xfrm>
          <a:prstGeom prst="triangle">
            <a:avLst>
              <a:gd name="adj" fmla="val 50000"/>
            </a:avLst>
          </a:prstGeom>
          <a:solidFill>
            <a:schemeClr val="bg2"/>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endParaRPr lang="en-US" sz="1800" b="0" strike="noStrike" spc="-1" dirty="0">
              <a:latin typeface="Arial"/>
            </a:endParaRPr>
          </a:p>
          <a:p>
            <a:pPr algn="ctr">
              <a:lnSpc>
                <a:spcPct val="100000"/>
              </a:lnSpc>
            </a:pPr>
            <a:endParaRPr lang="en-US" sz="1800" b="0" strike="noStrike" spc="-1" dirty="0">
              <a:latin typeface="Arial"/>
            </a:endParaRPr>
          </a:p>
          <a:p>
            <a:pPr algn="ctr">
              <a:lnSpc>
                <a:spcPct val="100000"/>
              </a:lnSpc>
            </a:pPr>
            <a:endParaRPr lang="en-US" sz="1800" b="0" strike="noStrike" spc="-1" dirty="0">
              <a:latin typeface="Arial"/>
            </a:endParaRPr>
          </a:p>
          <a:p>
            <a:pPr algn="ctr">
              <a:lnSpc>
                <a:spcPct val="100000"/>
              </a:lnSpc>
            </a:pPr>
            <a:endParaRPr lang="en-US" sz="1800" b="0" strike="noStrike" spc="-1" dirty="0">
              <a:latin typeface="Arial"/>
            </a:endParaRPr>
          </a:p>
          <a:p>
            <a:pPr algn="ctr">
              <a:lnSpc>
                <a:spcPct val="100000"/>
              </a:lnSpc>
            </a:pPr>
            <a:endParaRPr lang="en-US" sz="1800" b="0" strike="noStrike" spc="-1" dirty="0">
              <a:latin typeface="Arial"/>
            </a:endParaRPr>
          </a:p>
          <a:p>
            <a:pPr algn="ctr">
              <a:lnSpc>
                <a:spcPct val="100000"/>
              </a:lnSpc>
            </a:pPr>
            <a:endParaRPr lang="en-US" sz="1800" b="0" strike="noStrike" spc="-1" dirty="0">
              <a:latin typeface="Arial"/>
            </a:endParaRPr>
          </a:p>
          <a:p>
            <a:pPr marL="216000" indent="-214920" algn="ctr">
              <a:lnSpc>
                <a:spcPct val="100000"/>
              </a:lnSpc>
              <a:buClr>
                <a:srgbClr val="000000"/>
              </a:buClr>
              <a:buFont typeface="Wingdings" charset="2"/>
              <a:buChar char=""/>
            </a:pPr>
            <a:r>
              <a:rPr lang="en-US" sz="3200" b="0" strike="noStrike" spc="-1" dirty="0">
                <a:solidFill>
                  <a:srgbClr val="000000"/>
                </a:solidFill>
                <a:latin typeface="Arial"/>
                <a:ea typeface="DejaVu Sans"/>
              </a:rPr>
              <a:t>1,000 Programs</a:t>
            </a:r>
            <a:endParaRPr lang="en-US" sz="3200" b="0" strike="noStrike" spc="-1" dirty="0">
              <a:latin typeface="Arial"/>
            </a:endParaRPr>
          </a:p>
          <a:p>
            <a:pPr algn="ctr">
              <a:lnSpc>
                <a:spcPct val="100000"/>
              </a:lnSpc>
            </a:pPr>
            <a:endParaRPr lang="en-US" sz="3200" b="0" strike="noStrike" spc="-1" dirty="0">
              <a:latin typeface="Arial"/>
            </a:endParaRPr>
          </a:p>
        </p:txBody>
      </p:sp>
      <p:sp>
        <p:nvSpPr>
          <p:cNvPr id="196" name="CustomShape 2"/>
          <p:cNvSpPr/>
          <p:nvPr/>
        </p:nvSpPr>
        <p:spPr>
          <a:xfrm>
            <a:off x="1752480" y="1523880"/>
            <a:ext cx="5408640" cy="3275280"/>
          </a:xfrm>
          <a:prstGeom prst="triangle">
            <a:avLst>
              <a:gd name="adj" fmla="val 50000"/>
            </a:avLst>
          </a:prstGeom>
          <a:solidFill>
            <a:schemeClr val="accent4"/>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endParaRPr lang="en-US" sz="1800" b="0" strike="noStrike" spc="-1" dirty="0">
              <a:latin typeface="Arial"/>
            </a:endParaRPr>
          </a:p>
          <a:p>
            <a:pPr algn="ctr">
              <a:lnSpc>
                <a:spcPct val="100000"/>
              </a:lnSpc>
            </a:pPr>
            <a:endParaRPr lang="en-US" sz="1800" b="0" strike="noStrike" spc="-1" dirty="0">
              <a:latin typeface="Arial"/>
            </a:endParaRPr>
          </a:p>
          <a:p>
            <a:pPr algn="ctr">
              <a:lnSpc>
                <a:spcPct val="100000"/>
              </a:lnSpc>
            </a:pPr>
            <a:endParaRPr lang="en-US" sz="1800" b="0" strike="noStrike" spc="-1" dirty="0">
              <a:latin typeface="Arial"/>
            </a:endParaRPr>
          </a:p>
          <a:p>
            <a:pPr algn="ctr">
              <a:lnSpc>
                <a:spcPct val="100000"/>
              </a:lnSpc>
            </a:pPr>
            <a:endParaRPr lang="en-US" sz="1800" b="0" strike="noStrike" spc="-1" dirty="0">
              <a:latin typeface="Arial"/>
            </a:endParaRPr>
          </a:p>
          <a:p>
            <a:pPr marL="216000" indent="-214920">
              <a:lnSpc>
                <a:spcPct val="100000"/>
              </a:lnSpc>
              <a:buClr>
                <a:srgbClr val="000000"/>
              </a:buClr>
              <a:buFont typeface="Wingdings" charset="2"/>
              <a:buChar char=""/>
            </a:pPr>
            <a:r>
              <a:rPr lang="en-US" sz="3200" b="0" strike="noStrike" spc="-1" dirty="0">
                <a:solidFill>
                  <a:srgbClr val="000000"/>
                </a:solidFill>
                <a:latin typeface="Arial"/>
                <a:ea typeface="DejaVu Sans"/>
              </a:rPr>
              <a:t>500 Workflows</a:t>
            </a:r>
            <a:endParaRPr lang="en-US" sz="3200" b="0" strike="noStrike" spc="-1" dirty="0">
              <a:latin typeface="Arial"/>
            </a:endParaRPr>
          </a:p>
          <a:p>
            <a:pPr marL="216000" indent="-214920">
              <a:lnSpc>
                <a:spcPct val="100000"/>
              </a:lnSpc>
              <a:buClr>
                <a:srgbClr val="000000"/>
              </a:buClr>
              <a:buFont typeface="Wingdings" charset="2"/>
              <a:buChar char=""/>
            </a:pPr>
            <a:r>
              <a:rPr lang="en-US" sz="3200" b="0" strike="noStrike" spc="-1" dirty="0">
                <a:solidFill>
                  <a:srgbClr val="000000"/>
                </a:solidFill>
                <a:latin typeface="Arial"/>
                <a:ea typeface="DejaVu Sans"/>
              </a:rPr>
              <a:t>5,000 Figures</a:t>
            </a:r>
            <a:endParaRPr lang="en-US" sz="3200" b="0" strike="noStrike" spc="-1" dirty="0">
              <a:latin typeface="Arial"/>
            </a:endParaRPr>
          </a:p>
          <a:p>
            <a:pPr algn="ctr">
              <a:lnSpc>
                <a:spcPct val="100000"/>
              </a:lnSpc>
            </a:pPr>
            <a:endParaRPr lang="en-US" sz="3200" b="0" strike="noStrike" spc="-1" dirty="0">
              <a:latin typeface="Arial"/>
            </a:endParaRPr>
          </a:p>
          <a:p>
            <a:pPr algn="ctr">
              <a:lnSpc>
                <a:spcPct val="100000"/>
              </a:lnSpc>
            </a:pPr>
            <a:endParaRPr lang="en-US" sz="3200" b="0" strike="noStrike" spc="-1" dirty="0">
              <a:latin typeface="Arial"/>
            </a:endParaRPr>
          </a:p>
        </p:txBody>
      </p:sp>
      <p:sp>
        <p:nvSpPr>
          <p:cNvPr id="197" name="CustomShape 3"/>
          <p:cNvSpPr/>
          <p:nvPr/>
        </p:nvSpPr>
        <p:spPr>
          <a:xfrm>
            <a:off x="2895480" y="1523880"/>
            <a:ext cx="3122640" cy="1903680"/>
          </a:xfrm>
          <a:prstGeom prst="triangle">
            <a:avLst>
              <a:gd name="adj" fmla="val 50000"/>
            </a:avLst>
          </a:prstGeom>
          <a:solidFill>
            <a:schemeClr val="accent2"/>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marL="216000" indent="-214920" algn="ctr">
              <a:lnSpc>
                <a:spcPct val="100000"/>
              </a:lnSpc>
              <a:buClr>
                <a:srgbClr val="000000"/>
              </a:buClr>
              <a:buFont typeface="Wingdings" charset="2"/>
              <a:buChar char=""/>
            </a:pPr>
            <a:r>
              <a:rPr lang="en-US" sz="3200" spc="-1" dirty="0">
                <a:solidFill>
                  <a:srgbClr val="000000"/>
                </a:solidFill>
                <a:latin typeface="Arial"/>
                <a:ea typeface="DejaVu Sans"/>
              </a:rPr>
              <a:t>20</a:t>
            </a:r>
            <a:r>
              <a:rPr lang="en-US" sz="3200" b="0" strike="noStrike" spc="-1" dirty="0">
                <a:solidFill>
                  <a:srgbClr val="000000"/>
                </a:solidFill>
                <a:latin typeface="Arial"/>
                <a:ea typeface="DejaVu Sans"/>
              </a:rPr>
              <a:t>0</a:t>
            </a:r>
            <a:endParaRPr lang="en-US" sz="3200" b="0" strike="noStrike" spc="-1" dirty="0">
              <a:latin typeface="Arial"/>
            </a:endParaRPr>
          </a:p>
          <a:p>
            <a:pPr algn="ctr">
              <a:lnSpc>
                <a:spcPct val="100000"/>
              </a:lnSpc>
            </a:pPr>
            <a:r>
              <a:rPr lang="en-US" sz="3200" b="0" strike="noStrike" spc="-1" dirty="0">
                <a:solidFill>
                  <a:srgbClr val="000000"/>
                </a:solidFill>
                <a:latin typeface="Arial"/>
                <a:ea typeface="DejaVu Sans"/>
              </a:rPr>
              <a:t>Papers</a:t>
            </a:r>
            <a:endParaRPr lang="en-US" sz="3200" b="0" strike="noStrike" spc="-1" dirty="0">
              <a:latin typeface="Arial"/>
            </a:endParaRPr>
          </a:p>
          <a:p>
            <a:pPr algn="ctr">
              <a:lnSpc>
                <a:spcPct val="100000"/>
              </a:lnSpc>
            </a:pPr>
            <a:endParaRPr lang="en-US" sz="3200" b="0" strike="noStrike" spc="-1" dirty="0">
              <a:latin typeface="Arial"/>
            </a:endParaRPr>
          </a:p>
        </p:txBody>
      </p:sp>
      <p:sp>
        <p:nvSpPr>
          <p:cNvPr id="198" name="CustomShape 4"/>
          <p:cNvSpPr/>
          <p:nvPr/>
        </p:nvSpPr>
        <p:spPr>
          <a:xfrm>
            <a:off x="380880" y="380880"/>
            <a:ext cx="8380440" cy="83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1" strike="noStrike" spc="-1">
                <a:solidFill>
                  <a:srgbClr val="572314"/>
                </a:solidFill>
                <a:latin typeface="Verdana"/>
                <a:ea typeface="DejaVu Sans"/>
              </a:rPr>
              <a:t>Research Pyramid</a:t>
            </a:r>
            <a:endParaRPr lang="en-US" sz="3600" b="0" strike="noStrike" spc="-1">
              <a:latin typeface="Arial"/>
            </a:endParaRPr>
          </a:p>
        </p:txBody>
      </p:sp>
      <p:sp>
        <p:nvSpPr>
          <p:cNvPr id="199" name="CustomShape 5"/>
          <p:cNvSpPr/>
          <p:nvPr/>
        </p:nvSpPr>
        <p:spPr>
          <a:xfrm>
            <a:off x="5423400" y="2209680"/>
            <a:ext cx="1214640" cy="515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dirty="0">
                <a:latin typeface="Arial"/>
                <a:hlinkClick r:id="rId2"/>
              </a:rPr>
              <a:t>LaTeX - Papers</a:t>
            </a:r>
            <a:endParaRPr lang="en-US" sz="2800" b="0" strike="noStrike" spc="-1" dirty="0">
              <a:latin typeface="Arial"/>
            </a:endParaRPr>
          </a:p>
        </p:txBody>
      </p:sp>
      <p:sp>
        <p:nvSpPr>
          <p:cNvPr id="200" name="CustomShape 6"/>
          <p:cNvSpPr/>
          <p:nvPr/>
        </p:nvSpPr>
        <p:spPr>
          <a:xfrm>
            <a:off x="6572160" y="3581280"/>
            <a:ext cx="1525680" cy="1216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00"/>
                </a:solidFill>
                <a:latin typeface="Verdana"/>
                <a:ea typeface="DejaVu Sans"/>
              </a:rPr>
              <a:t>Python </a:t>
            </a:r>
            <a:endParaRPr lang="en-US" sz="2800" b="0" strike="noStrike" spc="-1">
              <a:latin typeface="Arial"/>
            </a:endParaRPr>
          </a:p>
          <a:p>
            <a:pPr>
              <a:lnSpc>
                <a:spcPct val="100000"/>
              </a:lnSpc>
            </a:pPr>
            <a:r>
              <a:rPr lang="en-US" sz="2800" b="0" strike="noStrike" spc="-1">
                <a:solidFill>
                  <a:srgbClr val="000000"/>
                </a:solidFill>
                <a:latin typeface="Verdana"/>
                <a:ea typeface="DejaVu Sans"/>
              </a:rPr>
              <a:t>  SCons</a:t>
            </a:r>
            <a:endParaRPr lang="en-US" sz="2800" b="0" strike="noStrike" spc="-1">
              <a:latin typeface="Arial"/>
            </a:endParaRPr>
          </a:p>
          <a:p>
            <a:pPr>
              <a:lnSpc>
                <a:spcPct val="100000"/>
              </a:lnSpc>
            </a:pPr>
            <a:endParaRPr lang="en-US" sz="2800" b="0" strike="noStrike" spc="-1">
              <a:latin typeface="Arial"/>
            </a:endParaRPr>
          </a:p>
        </p:txBody>
      </p:sp>
      <p:sp>
        <p:nvSpPr>
          <p:cNvPr id="201" name="CustomShape 7"/>
          <p:cNvSpPr/>
          <p:nvPr/>
        </p:nvSpPr>
        <p:spPr>
          <a:xfrm>
            <a:off x="7624440" y="4876920"/>
            <a:ext cx="975600" cy="942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dirty="0">
                <a:solidFill>
                  <a:srgbClr val="000000"/>
                </a:solidFill>
                <a:latin typeface="Verdana"/>
                <a:ea typeface="DejaVu Sans"/>
                <a:hlinkClick r:id="rId3"/>
              </a:rPr>
              <a:t>Unix</a:t>
            </a:r>
            <a:endParaRPr lang="en-US" sz="2800" b="0" strike="noStrike" spc="-1" dirty="0">
              <a:latin typeface="Arial"/>
              <a:hlinkClick r:id="rId3"/>
            </a:endParaRPr>
          </a:p>
          <a:p>
            <a:pPr>
              <a:lnSpc>
                <a:spcPct val="100000"/>
              </a:lnSpc>
            </a:pPr>
            <a:r>
              <a:rPr lang="en-US" sz="2800" b="0" strike="noStrike" spc="-1" dirty="0">
                <a:solidFill>
                  <a:srgbClr val="000000"/>
                </a:solidFill>
                <a:latin typeface="Verdana"/>
                <a:ea typeface="DejaVu Sans"/>
                <a:hlinkClick r:id="rId3"/>
              </a:rPr>
              <a:t>   C</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 name="Picture 1"/>
          <p:cNvPicPr/>
          <p:nvPr/>
        </p:nvPicPr>
        <p:blipFill>
          <a:blip r:embed="rId2"/>
          <a:stretch/>
        </p:blipFill>
        <p:spPr>
          <a:xfrm>
            <a:off x="0" y="50040"/>
            <a:ext cx="9142560" cy="6806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380880" y="0"/>
            <a:ext cx="855108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300" b="1" strike="noStrike" spc="-1">
                <a:solidFill>
                  <a:srgbClr val="964305"/>
                </a:solidFill>
                <a:latin typeface="Verdana"/>
                <a:ea typeface="DejaVu Sans"/>
              </a:rPr>
              <a:t>Contributors</a:t>
            </a:r>
            <a:endParaRPr lang="en-US" sz="4300" b="0" strike="noStrike" spc="-1">
              <a:latin typeface="Arial"/>
            </a:endParaRPr>
          </a:p>
        </p:txBody>
      </p:sp>
      <p:sp>
        <p:nvSpPr>
          <p:cNvPr id="206" name="CustomShape 2"/>
          <p:cNvSpPr/>
          <p:nvPr/>
        </p:nvSpPr>
        <p:spPr>
          <a:xfrm>
            <a:off x="380880" y="1143000"/>
            <a:ext cx="8551080" cy="534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00" b="0" strike="noStrike" spc="-1">
                <a:solidFill>
                  <a:srgbClr val="000000"/>
                </a:solidFill>
                <a:latin typeface="Verdana"/>
                <a:ea typeface="DejaVu Sans"/>
              </a:rPr>
              <a:t>Salah Al-Hadab, Tariq Alkhalifah, Vladimir Bashkardin, </a:t>
            </a:r>
            <a:endParaRPr lang="en-US" sz="2300" b="0" strike="noStrike" spc="-1">
              <a:latin typeface="Arial"/>
            </a:endParaRPr>
          </a:p>
          <a:p>
            <a:pPr>
              <a:lnSpc>
                <a:spcPct val="100000"/>
              </a:lnSpc>
            </a:pPr>
            <a:r>
              <a:rPr lang="en-US" sz="2300" b="0" strike="noStrike" spc="-1">
                <a:solidFill>
                  <a:srgbClr val="000000"/>
                </a:solidFill>
                <a:latin typeface="Verdana"/>
                <a:ea typeface="DejaVu Sans"/>
              </a:rPr>
              <a:t>Filippo Broggini, Jules Browaeys, Cody Brown, William Burnett, Yihua Cai, Maria Cameron, Lorenzo Casasanta, Yangkang Chen, Zhonghuan Chen, Jiubing Cheng, Luke Decker, Joseph Dellinger, Esteban Diaz, Gang Fang, Sergey Fomel, Jeff Godwin, Gilles Hennenfent, Jie Hou, Jingwei Hu, Yin Huang, Trevor Irons, Jim Jennings, Jun Ji, Long Jin, Parvaneh Karimi, Roman Kazinnik,</a:t>
            </a:r>
            <a:endParaRPr lang="en-US" sz="2300" b="0" strike="noStrike" spc="-1">
              <a:latin typeface="Arial"/>
            </a:endParaRPr>
          </a:p>
          <a:p>
            <a:pPr>
              <a:lnSpc>
                <a:spcPct val="100000"/>
              </a:lnSpc>
            </a:pPr>
            <a:r>
              <a:rPr lang="en-US" sz="2300" b="0" strike="noStrike" spc="-1">
                <a:solidFill>
                  <a:srgbClr val="000000"/>
                </a:solidFill>
                <a:latin typeface="Verdana"/>
                <a:ea typeface="DejaVu Sans"/>
              </a:rPr>
              <a:t>Alexander Klokov, Siwei Li, Guochang Liu, Yang Liu, Yujin Liu, Xuxin Ma, Douglas McCowan, Henryk Modzelewski, Jack Poulson, James Rickett, Sean Ross-Ross, Colin Russell, Christos Saragiotis, Paul Sava, Karl Schleicher, Reza Shahidi, Jeffrey Shragge, Eduardo Filpo Silva, Xiaolei Song, Yanadet Sripanich, Junzhe Sun, Ioan Vlad, Robin Weiss, Zedong Wu, Jia Yan, Lexing Ying, …</a:t>
            </a:r>
            <a:endParaRPr lang="en-US" sz="2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820800" y="4005720"/>
            <a:ext cx="7540920" cy="2005560"/>
          </a:xfrm>
          <a:prstGeom prst="rect">
            <a:avLst/>
          </a:prstGeom>
          <a:noFill/>
          <a:ln>
            <a:noFill/>
          </a:ln>
        </p:spPr>
        <p:style>
          <a:lnRef idx="0">
            <a:scrgbClr r="0" g="0" b="0"/>
          </a:lnRef>
          <a:fillRef idx="0">
            <a:scrgbClr r="0" g="0" b="0"/>
          </a:fillRef>
          <a:effectRef idx="0">
            <a:scrgbClr r="0" g="0" b="0"/>
          </a:effectRef>
          <a:fontRef idx="minor"/>
        </p:style>
        <p:txBody>
          <a:bodyPr lIns="90000" tIns="0" rIns="90000" bIns="45000"/>
          <a:lstStyle/>
          <a:p>
            <a:pPr marL="27360" algn="ctr">
              <a:lnSpc>
                <a:spcPct val="100000"/>
              </a:lnSpc>
              <a:spcBef>
                <a:spcPts val="601"/>
              </a:spcBef>
            </a:pPr>
            <a:r>
              <a:rPr lang="en-US" sz="6600" b="1" spc="-1" dirty="0">
                <a:solidFill>
                  <a:srgbClr val="361309"/>
                </a:solidFill>
                <a:latin typeface="Gill Sans MT"/>
                <a:ea typeface="DejaVu Sans"/>
              </a:rPr>
              <a:t>Mines GP</a:t>
            </a:r>
            <a:r>
              <a:rPr lang="en-US" sz="6600" b="1" strike="noStrike" spc="-1" dirty="0">
                <a:solidFill>
                  <a:srgbClr val="361309"/>
                </a:solidFill>
                <a:latin typeface="Gill Sans MT"/>
                <a:ea typeface="DejaVu Sans"/>
              </a:rPr>
              <a:t> Workshop</a:t>
            </a:r>
            <a:endParaRPr lang="en-US" sz="6600" b="0" strike="noStrike" spc="-1" dirty="0">
              <a:latin typeface="Arial"/>
            </a:endParaRPr>
          </a:p>
          <a:p>
            <a:pPr marL="27360" algn="ctr">
              <a:lnSpc>
                <a:spcPct val="100000"/>
              </a:lnSpc>
              <a:spcBef>
                <a:spcPts val="601"/>
              </a:spcBef>
            </a:pPr>
            <a:r>
              <a:rPr lang="en-US" sz="3600" spc="-1" dirty="0">
                <a:solidFill>
                  <a:srgbClr val="361309"/>
                </a:solidFill>
                <a:latin typeface="Gill Sans MT"/>
                <a:ea typeface="DejaVu Sans"/>
              </a:rPr>
              <a:t>14</a:t>
            </a:r>
            <a:r>
              <a:rPr lang="en-US" sz="3600" b="0" strike="noStrike" spc="-1" dirty="0">
                <a:solidFill>
                  <a:srgbClr val="361309"/>
                </a:solidFill>
                <a:latin typeface="Gill Sans MT"/>
                <a:ea typeface="DejaVu Sans"/>
              </a:rPr>
              <a:t> Dece</a:t>
            </a:r>
            <a:r>
              <a:rPr lang="en-US" sz="3600" spc="-1" dirty="0">
                <a:solidFill>
                  <a:srgbClr val="361309"/>
                </a:solidFill>
                <a:latin typeface="Gill Sans MT"/>
                <a:ea typeface="DejaVu Sans"/>
              </a:rPr>
              <a:t>mber</a:t>
            </a:r>
            <a:r>
              <a:rPr lang="en-US" sz="3600" b="0" strike="noStrike" spc="-1" dirty="0">
                <a:solidFill>
                  <a:srgbClr val="361309"/>
                </a:solidFill>
                <a:latin typeface="Gill Sans MT"/>
                <a:ea typeface="DejaVu Sans"/>
              </a:rPr>
              <a:t> 2023</a:t>
            </a:r>
            <a:endParaRPr lang="en-US" sz="3600" b="0" strike="noStrike" spc="-1" dirty="0">
              <a:latin typeface="Arial"/>
            </a:endParaRPr>
          </a:p>
        </p:txBody>
      </p:sp>
      <p:pic>
        <p:nvPicPr>
          <p:cNvPr id="158" name="Picture 5"/>
          <p:cNvPicPr/>
          <p:nvPr/>
        </p:nvPicPr>
        <p:blipFill>
          <a:blip r:embed="rId2"/>
          <a:stretch/>
        </p:blipFill>
        <p:spPr>
          <a:xfrm>
            <a:off x="2043000" y="242640"/>
            <a:ext cx="5073120" cy="3761640"/>
          </a:xfrm>
          <a:prstGeom prst="rect">
            <a:avLst/>
          </a:prstGeom>
          <a:ln>
            <a:noFill/>
          </a:ln>
        </p:spPr>
      </p:pic>
      <p:sp>
        <p:nvSpPr>
          <p:cNvPr id="159" name="CustomShape 2"/>
          <p:cNvSpPr/>
          <p:nvPr/>
        </p:nvSpPr>
        <p:spPr>
          <a:xfrm>
            <a:off x="973080" y="5826960"/>
            <a:ext cx="7540920" cy="1029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2" name="TextBox 1">
            <a:extLst>
              <a:ext uri="{FF2B5EF4-FFF2-40B4-BE49-F238E27FC236}">
                <a16:creationId xmlns:a16="http://schemas.microsoft.com/office/drawing/2014/main" id="{384CE628-8AB6-C4B9-607A-DB7E3ED2EB47}"/>
              </a:ext>
            </a:extLst>
          </p:cNvPr>
          <p:cNvSpPr txBox="1"/>
          <p:nvPr/>
        </p:nvSpPr>
        <p:spPr>
          <a:xfrm>
            <a:off x="4441371" y="7489371"/>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60589609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1080" y="108857"/>
            <a:ext cx="9142920" cy="78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gn="ctr">
              <a:lnSpc>
                <a:spcPct val="100000"/>
              </a:lnSpc>
            </a:pPr>
            <a:r>
              <a:rPr lang="en-US" sz="3600" b="1" strike="noStrike" spc="-1" dirty="0">
                <a:solidFill>
                  <a:srgbClr val="964305"/>
                </a:solidFill>
                <a:latin typeface="Verdana"/>
                <a:ea typeface="DejaVu Sans"/>
              </a:rPr>
              <a:t>Today’s Workshop – Rough Schedule</a:t>
            </a:r>
            <a:endParaRPr lang="en-US" sz="3600" b="0" strike="noStrike" spc="-1" dirty="0">
              <a:latin typeface="Arial"/>
            </a:endParaRPr>
          </a:p>
        </p:txBody>
      </p:sp>
      <p:sp>
        <p:nvSpPr>
          <p:cNvPr id="163" name="CustomShape 2"/>
          <p:cNvSpPr/>
          <p:nvPr/>
        </p:nvSpPr>
        <p:spPr>
          <a:xfrm>
            <a:off x="0" y="983880"/>
            <a:ext cx="8945640" cy="587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buClr>
                <a:srgbClr val="000000"/>
              </a:buClr>
              <a:buFont typeface="Arial"/>
              <a:buChar char="•"/>
            </a:pPr>
            <a:r>
              <a:rPr lang="en-US" sz="2000" b="0" strike="noStrike" spc="-1" dirty="0">
                <a:solidFill>
                  <a:srgbClr val="000000"/>
                </a:solidFill>
                <a:latin typeface="Arial"/>
                <a:ea typeface="DejaVu Sans"/>
              </a:rPr>
              <a:t>From 8.30am	   – Coffee and Madagascar Package Introduction</a:t>
            </a:r>
            <a:endParaRPr lang="en-US" sz="2000" b="0" strike="noStrike" spc="-1" dirty="0">
              <a:latin typeface="Arial"/>
            </a:endParaRPr>
          </a:p>
          <a:p>
            <a:pPr>
              <a:lnSpc>
                <a:spcPct val="100000"/>
              </a:lnSpc>
            </a:pPr>
            <a:endParaRPr lang="en-US" sz="2000" b="0" strike="noStrike" spc="-1" dirty="0">
              <a:latin typeface="Arial"/>
            </a:endParaRPr>
          </a:p>
          <a:p>
            <a:pPr marL="285840" indent="-284760">
              <a:lnSpc>
                <a:spcPct val="100000"/>
              </a:lnSpc>
              <a:buClr>
                <a:srgbClr val="000000"/>
              </a:buClr>
              <a:buFont typeface="Arial"/>
              <a:buChar char="•"/>
            </a:pPr>
            <a:r>
              <a:rPr lang="en-US" sz="2000" b="0" strike="noStrike" spc="-1" dirty="0">
                <a:solidFill>
                  <a:srgbClr val="000000"/>
                </a:solidFill>
                <a:latin typeface="Arial"/>
                <a:ea typeface="DejaVu Sans"/>
              </a:rPr>
              <a:t>9.00-9.15am	   – Introduction (Shragge)</a:t>
            </a:r>
            <a:endParaRPr lang="en-US" sz="2000" b="0" strike="noStrike" spc="-1" dirty="0">
              <a:latin typeface="Arial"/>
            </a:endParaRPr>
          </a:p>
          <a:p>
            <a:pPr marL="285840" indent="-284760">
              <a:lnSpc>
                <a:spcPct val="100000"/>
              </a:lnSpc>
              <a:buClr>
                <a:srgbClr val="000000"/>
              </a:buClr>
              <a:buFont typeface="Arial"/>
              <a:buChar char="•"/>
            </a:pPr>
            <a:r>
              <a:rPr lang="en-US" sz="2000" b="0" strike="noStrike" spc="-1" dirty="0">
                <a:solidFill>
                  <a:srgbClr val="000000"/>
                </a:solidFill>
                <a:latin typeface="Arial"/>
                <a:ea typeface="DejaVu Sans"/>
              </a:rPr>
              <a:t>9.15-10.15am   – Using Madagascar on the Command Line (Girard)</a:t>
            </a:r>
            <a:endParaRPr lang="en-US" sz="2000" b="0" strike="noStrike" spc="-1" dirty="0">
              <a:latin typeface="Arial"/>
            </a:endParaRPr>
          </a:p>
          <a:p>
            <a:pPr>
              <a:lnSpc>
                <a:spcPct val="100000"/>
              </a:lnSpc>
            </a:pPr>
            <a:endParaRPr lang="en-US" sz="2000" b="0" strike="noStrike" spc="-1" dirty="0">
              <a:latin typeface="Arial"/>
            </a:endParaRPr>
          </a:p>
          <a:p>
            <a:pPr marL="285840" indent="-284760">
              <a:lnSpc>
                <a:spcPct val="100000"/>
              </a:lnSpc>
              <a:buClr>
                <a:srgbClr val="000000"/>
              </a:buClr>
              <a:buFont typeface="Arial"/>
              <a:buChar char="•"/>
            </a:pPr>
            <a:r>
              <a:rPr lang="en-US" sz="2000" b="0" strike="noStrike" spc="-1" dirty="0">
                <a:solidFill>
                  <a:srgbClr val="000000"/>
                </a:solidFill>
                <a:latin typeface="Arial"/>
                <a:ea typeface="DejaVu Sans"/>
              </a:rPr>
              <a:t>10.15-10.30am – Break (informal)</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 </a:t>
            </a:r>
            <a:endParaRPr lang="en-US" sz="2000" b="0" strike="noStrike" spc="-1" dirty="0">
              <a:latin typeface="Arial"/>
            </a:endParaRPr>
          </a:p>
          <a:p>
            <a:pPr marL="285840" indent="-284760">
              <a:lnSpc>
                <a:spcPct val="100000"/>
              </a:lnSpc>
              <a:buClr>
                <a:srgbClr val="000000"/>
              </a:buClr>
              <a:buFont typeface="Arial"/>
              <a:buChar char="•"/>
            </a:pPr>
            <a:r>
              <a:rPr lang="en-US" sz="2000" b="0" strike="noStrike" spc="-1" dirty="0">
                <a:solidFill>
                  <a:srgbClr val="000000"/>
                </a:solidFill>
                <a:latin typeface="Arial"/>
                <a:ea typeface="DejaVu Sans"/>
              </a:rPr>
              <a:t>10.30-11.30am  – Introduction to Python and </a:t>
            </a:r>
            <a:r>
              <a:rPr lang="en-US" sz="2000" b="0" strike="noStrike" spc="-1" dirty="0" err="1">
                <a:solidFill>
                  <a:srgbClr val="000000"/>
                </a:solidFill>
                <a:latin typeface="Arial"/>
                <a:ea typeface="DejaVu Sans"/>
              </a:rPr>
              <a:t>SConstruct</a:t>
            </a:r>
            <a:r>
              <a:rPr lang="en-US" sz="2000" b="0" strike="noStrike" spc="-1" dirty="0">
                <a:solidFill>
                  <a:srgbClr val="000000"/>
                </a:solidFill>
                <a:latin typeface="Arial"/>
                <a:ea typeface="DejaVu Sans"/>
              </a:rPr>
              <a:t> (Shragge) </a:t>
            </a:r>
            <a:endParaRPr lang="en-US" sz="2000" b="0" strike="noStrike" spc="-1" dirty="0">
              <a:latin typeface="Arial"/>
            </a:endParaRPr>
          </a:p>
          <a:p>
            <a:pPr marL="285840" indent="-284760">
              <a:lnSpc>
                <a:spcPct val="100000"/>
              </a:lnSpc>
              <a:buClr>
                <a:srgbClr val="000000"/>
              </a:buClr>
              <a:buFont typeface="Arial"/>
              <a:buChar char="•"/>
            </a:pPr>
            <a:r>
              <a:rPr lang="en-US" sz="2000" b="0" strike="noStrike" spc="-1" dirty="0">
                <a:solidFill>
                  <a:srgbClr val="000000"/>
                </a:solidFill>
                <a:latin typeface="Arial"/>
                <a:ea typeface="DejaVu Sans"/>
              </a:rPr>
              <a:t>11.30-12.30pm  – </a:t>
            </a:r>
            <a:r>
              <a:rPr lang="en-US" sz="2000" b="0" strike="noStrike" spc="-1" dirty="0" err="1">
                <a:solidFill>
                  <a:srgbClr val="000000"/>
                </a:solidFill>
                <a:latin typeface="Arial"/>
                <a:ea typeface="DejaVu Sans"/>
              </a:rPr>
              <a:t>Madagascar+SConstruct</a:t>
            </a:r>
            <a:r>
              <a:rPr lang="en-US" sz="2000" b="0" strike="noStrike" spc="-1" dirty="0">
                <a:solidFill>
                  <a:srgbClr val="000000"/>
                </a:solidFill>
                <a:latin typeface="Arial"/>
                <a:ea typeface="DejaVu Sans"/>
              </a:rPr>
              <a:t>  (Girard) – Exercise I</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 </a:t>
            </a:r>
            <a:endParaRPr lang="en-US" sz="2000" b="0" strike="noStrike" spc="-1" dirty="0">
              <a:latin typeface="Arial"/>
            </a:endParaRPr>
          </a:p>
          <a:p>
            <a:pPr marL="285840" indent="-284760">
              <a:lnSpc>
                <a:spcPct val="100000"/>
              </a:lnSpc>
              <a:buClr>
                <a:srgbClr val="000000"/>
              </a:buClr>
              <a:buFont typeface="Arial"/>
              <a:buChar char="•"/>
            </a:pPr>
            <a:r>
              <a:rPr lang="en-US" sz="2000" b="0" strike="noStrike" spc="-1" dirty="0">
                <a:solidFill>
                  <a:srgbClr val="000000"/>
                </a:solidFill>
                <a:latin typeface="Arial"/>
                <a:ea typeface="DejaVu Sans"/>
              </a:rPr>
              <a:t>12.30-1.30pm    – Lunch </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 </a:t>
            </a:r>
            <a:endParaRPr lang="en-US" sz="2000" b="0" strike="noStrike" spc="-1" dirty="0">
              <a:latin typeface="Arial"/>
            </a:endParaRPr>
          </a:p>
          <a:p>
            <a:pPr marL="285840" indent="-284760">
              <a:lnSpc>
                <a:spcPct val="100000"/>
              </a:lnSpc>
              <a:buClr>
                <a:srgbClr val="000000"/>
              </a:buClr>
              <a:buFont typeface="Arial"/>
              <a:buChar char="•"/>
            </a:pPr>
            <a:r>
              <a:rPr lang="en-US" sz="2000" b="0" strike="noStrike" spc="-1" dirty="0">
                <a:solidFill>
                  <a:srgbClr val="000000"/>
                </a:solidFill>
                <a:latin typeface="Arial"/>
                <a:ea typeface="DejaVu Sans"/>
              </a:rPr>
              <a:t>1.30-2.30pm	    – Seismic Modelling (Girard) – Exercise II </a:t>
            </a:r>
            <a:endParaRPr lang="en-US" sz="2000" b="0" strike="noStrike" spc="-1" dirty="0">
              <a:latin typeface="Arial"/>
            </a:endParaRPr>
          </a:p>
          <a:p>
            <a:pPr marL="285840" indent="-284760">
              <a:lnSpc>
                <a:spcPct val="100000"/>
              </a:lnSpc>
              <a:buClr>
                <a:srgbClr val="000000"/>
              </a:buClr>
              <a:buFont typeface="Arial"/>
              <a:buChar char="•"/>
            </a:pPr>
            <a:r>
              <a:rPr lang="en-US" sz="2000" b="0" strike="noStrike" spc="-1" dirty="0">
                <a:solidFill>
                  <a:srgbClr val="000000"/>
                </a:solidFill>
                <a:latin typeface="Arial"/>
                <a:ea typeface="DejaVu Sans"/>
              </a:rPr>
              <a:t>2.30-3.30pm	    – Adding your own programs (Shragge) – Exercise III</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  </a:t>
            </a:r>
            <a:endParaRPr lang="en-US" sz="2000" b="0" strike="noStrike" spc="-1" dirty="0">
              <a:latin typeface="Arial"/>
            </a:endParaRPr>
          </a:p>
          <a:p>
            <a:pPr marL="285840" indent="-284760">
              <a:lnSpc>
                <a:spcPct val="100000"/>
              </a:lnSpc>
              <a:buClr>
                <a:srgbClr val="000000"/>
              </a:buClr>
              <a:buFont typeface="Arial"/>
              <a:buChar char="•"/>
            </a:pPr>
            <a:r>
              <a:rPr lang="en-US" sz="2000" b="0" strike="noStrike" spc="-1" dirty="0">
                <a:solidFill>
                  <a:srgbClr val="000000"/>
                </a:solidFill>
                <a:latin typeface="Arial"/>
                <a:ea typeface="DejaVu Sans"/>
              </a:rPr>
              <a:t>3.30pm onward – Wrap up / Sundowner (by donation)</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720720" y="380880"/>
            <a:ext cx="7659720" cy="78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400" b="1" strike="noStrike" spc="-1">
                <a:solidFill>
                  <a:srgbClr val="964305"/>
                </a:solidFill>
                <a:latin typeface="Verdana"/>
                <a:ea typeface="DejaVu Sans"/>
              </a:rPr>
              <a:t>What is Science?</a:t>
            </a:r>
            <a:endParaRPr lang="en-US" sz="4400" b="0" strike="noStrike" spc="-1">
              <a:latin typeface="Arial"/>
            </a:endParaRPr>
          </a:p>
        </p:txBody>
      </p:sp>
      <p:sp>
        <p:nvSpPr>
          <p:cNvPr id="165" name="CustomShape 2"/>
          <p:cNvSpPr/>
          <p:nvPr/>
        </p:nvSpPr>
        <p:spPr>
          <a:xfrm>
            <a:off x="218160" y="1292040"/>
            <a:ext cx="8748000" cy="482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5760" indent="-281880">
              <a:lnSpc>
                <a:spcPct val="110000"/>
              </a:lnSpc>
              <a:spcBef>
                <a:spcPts val="601"/>
              </a:spcBef>
            </a:pPr>
            <a:r>
              <a:rPr lang="en-US" sz="3400" b="1" strike="noStrike" spc="-1">
                <a:solidFill>
                  <a:srgbClr val="964305"/>
                </a:solidFill>
                <a:latin typeface="Verdana"/>
                <a:ea typeface="DejaVu Sans"/>
              </a:rPr>
              <a:t>Science</a:t>
            </a:r>
            <a:r>
              <a:rPr lang="en-US" sz="2800" b="0" strike="noStrike" spc="-1">
                <a:solidFill>
                  <a:srgbClr val="000000"/>
                </a:solidFill>
                <a:latin typeface="Verdana"/>
                <a:ea typeface="DejaVu Sans"/>
              </a:rPr>
              <a:t> </a:t>
            </a:r>
            <a:r>
              <a:rPr lang="en-US" sz="2600" b="0" strike="noStrike" spc="-1">
                <a:solidFill>
                  <a:srgbClr val="000000"/>
                </a:solidFill>
                <a:latin typeface="Verdana"/>
                <a:ea typeface="DejaVu Sans"/>
              </a:rPr>
              <a:t>is the systematic enterprise of gathering knowledge about the universe and organizing and condensing that knowledge into testable laws and theories. </a:t>
            </a:r>
            <a:endParaRPr lang="en-US" sz="2600" b="0" strike="noStrike" spc="-1">
              <a:latin typeface="Arial"/>
            </a:endParaRPr>
          </a:p>
        </p:txBody>
      </p:sp>
      <p:pic>
        <p:nvPicPr>
          <p:cNvPr id="166" name="Picture 3"/>
          <p:cNvPicPr/>
          <p:nvPr/>
        </p:nvPicPr>
        <p:blipFill>
          <a:blip r:embed="rId2"/>
          <a:stretch/>
        </p:blipFill>
        <p:spPr>
          <a:xfrm>
            <a:off x="6409440" y="215280"/>
            <a:ext cx="1971000" cy="1231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720720" y="380880"/>
            <a:ext cx="7659720" cy="78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400" b="1" strike="noStrike" spc="-1">
                <a:solidFill>
                  <a:srgbClr val="964305"/>
                </a:solidFill>
                <a:latin typeface="Verdana"/>
                <a:ea typeface="DejaVu Sans"/>
              </a:rPr>
              <a:t>What is Science?</a:t>
            </a:r>
            <a:endParaRPr lang="en-US" sz="4400" b="0" strike="noStrike" spc="-1">
              <a:latin typeface="Arial"/>
            </a:endParaRPr>
          </a:p>
        </p:txBody>
      </p:sp>
      <p:sp>
        <p:nvSpPr>
          <p:cNvPr id="168" name="CustomShape 2"/>
          <p:cNvSpPr/>
          <p:nvPr/>
        </p:nvSpPr>
        <p:spPr>
          <a:xfrm>
            <a:off x="218160" y="1292040"/>
            <a:ext cx="8748000" cy="482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5760" indent="-281880">
              <a:lnSpc>
                <a:spcPct val="110000"/>
              </a:lnSpc>
              <a:spcBef>
                <a:spcPts val="601"/>
              </a:spcBef>
            </a:pPr>
            <a:r>
              <a:rPr lang="en-US" sz="3400" b="1" strike="noStrike" spc="-1">
                <a:solidFill>
                  <a:srgbClr val="964305"/>
                </a:solidFill>
                <a:latin typeface="Verdana"/>
                <a:ea typeface="DejaVu Sans"/>
              </a:rPr>
              <a:t>Science</a:t>
            </a:r>
            <a:r>
              <a:rPr lang="en-US" sz="2800" b="0" strike="noStrike" spc="-1">
                <a:solidFill>
                  <a:srgbClr val="000000"/>
                </a:solidFill>
                <a:latin typeface="Verdana"/>
                <a:ea typeface="DejaVu Sans"/>
              </a:rPr>
              <a:t> </a:t>
            </a:r>
            <a:r>
              <a:rPr lang="en-US" sz="2600" b="0" strike="noStrike" spc="-1">
                <a:solidFill>
                  <a:srgbClr val="000000"/>
                </a:solidFill>
                <a:latin typeface="Verdana"/>
                <a:ea typeface="DejaVu Sans"/>
              </a:rPr>
              <a:t>is the systematic enterprise of gathering knowledge about the universe and organizing and condensing that knowledge into testable laws and theories. The success and credibility of science are anchored in the willingness of scientists to expose their ideas and results to</a:t>
            </a:r>
            <a:r>
              <a:rPr lang="en-US" sz="2800" b="0" strike="noStrike" spc="-1">
                <a:solidFill>
                  <a:srgbClr val="000000"/>
                </a:solidFill>
                <a:latin typeface="Verdana"/>
                <a:ea typeface="DejaVu Sans"/>
              </a:rPr>
              <a:t> </a:t>
            </a:r>
            <a:r>
              <a:rPr lang="en-US" sz="2600" b="1" strike="noStrike" spc="-1">
                <a:solidFill>
                  <a:srgbClr val="C32D2E"/>
                </a:solidFill>
                <a:latin typeface="Verdana"/>
                <a:ea typeface="DejaVu Sans"/>
              </a:rPr>
              <a:t>independent testing and replication</a:t>
            </a:r>
            <a:r>
              <a:rPr lang="en-US" sz="2800" b="1" strike="noStrike" spc="-1">
                <a:solidFill>
                  <a:srgbClr val="C32D2E"/>
                </a:solidFill>
                <a:latin typeface="Verdana"/>
                <a:ea typeface="DejaVu Sans"/>
              </a:rPr>
              <a:t> </a:t>
            </a:r>
            <a:r>
              <a:rPr lang="en-US" sz="2600" b="0" strike="noStrike" spc="-1">
                <a:solidFill>
                  <a:srgbClr val="000000"/>
                </a:solidFill>
                <a:latin typeface="Verdana"/>
                <a:ea typeface="DejaVu Sans"/>
              </a:rPr>
              <a:t>by other scientists. </a:t>
            </a:r>
            <a:endParaRPr lang="en-US" sz="2600" b="0" strike="noStrike" spc="-1">
              <a:latin typeface="Arial"/>
            </a:endParaRPr>
          </a:p>
        </p:txBody>
      </p:sp>
      <p:pic>
        <p:nvPicPr>
          <p:cNvPr id="169" name="Picture 3"/>
          <p:cNvPicPr/>
          <p:nvPr/>
        </p:nvPicPr>
        <p:blipFill>
          <a:blip r:embed="rId2"/>
          <a:stretch/>
        </p:blipFill>
        <p:spPr>
          <a:xfrm>
            <a:off x="6409440" y="215280"/>
            <a:ext cx="1971000" cy="1231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720720" y="380880"/>
            <a:ext cx="7659720" cy="78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400" b="1" strike="noStrike" spc="-1">
                <a:solidFill>
                  <a:srgbClr val="964305"/>
                </a:solidFill>
                <a:latin typeface="Verdana"/>
                <a:ea typeface="DejaVu Sans"/>
              </a:rPr>
              <a:t>What is Science?</a:t>
            </a:r>
            <a:endParaRPr lang="en-US" sz="4400" b="0" strike="noStrike" spc="-1">
              <a:latin typeface="Arial"/>
            </a:endParaRPr>
          </a:p>
        </p:txBody>
      </p:sp>
      <p:sp>
        <p:nvSpPr>
          <p:cNvPr id="171" name="CustomShape 2"/>
          <p:cNvSpPr/>
          <p:nvPr/>
        </p:nvSpPr>
        <p:spPr>
          <a:xfrm>
            <a:off x="218160" y="1292040"/>
            <a:ext cx="8748000" cy="482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5760" indent="-281880">
              <a:lnSpc>
                <a:spcPct val="110000"/>
              </a:lnSpc>
              <a:spcBef>
                <a:spcPts val="601"/>
              </a:spcBef>
            </a:pPr>
            <a:r>
              <a:rPr lang="en-US" sz="3400" b="1" strike="noStrike" spc="-1">
                <a:solidFill>
                  <a:srgbClr val="964305"/>
                </a:solidFill>
                <a:latin typeface="Verdana"/>
                <a:ea typeface="DejaVu Sans"/>
              </a:rPr>
              <a:t>Science</a:t>
            </a:r>
            <a:r>
              <a:rPr lang="en-US" sz="2800" b="0" strike="noStrike" spc="-1">
                <a:solidFill>
                  <a:srgbClr val="000000"/>
                </a:solidFill>
                <a:latin typeface="Verdana"/>
                <a:ea typeface="DejaVu Sans"/>
              </a:rPr>
              <a:t> </a:t>
            </a:r>
            <a:r>
              <a:rPr lang="en-US" sz="2600" b="0" strike="noStrike" spc="-1">
                <a:solidFill>
                  <a:srgbClr val="000000"/>
                </a:solidFill>
                <a:latin typeface="Verdana"/>
                <a:ea typeface="DejaVu Sans"/>
              </a:rPr>
              <a:t>is the systematic enterprise of gathering knowledge about the universe and organizing and condensing that knowledge into testable laws and theories. The success and credibility of science are anchored in the willingness of scientists to expose their ideas and results to</a:t>
            </a:r>
            <a:r>
              <a:rPr lang="en-US" sz="2800" b="0" strike="noStrike" spc="-1">
                <a:solidFill>
                  <a:srgbClr val="000000"/>
                </a:solidFill>
                <a:latin typeface="Verdana"/>
                <a:ea typeface="DejaVu Sans"/>
              </a:rPr>
              <a:t> </a:t>
            </a:r>
            <a:r>
              <a:rPr lang="en-US" sz="2600" b="1" strike="noStrike" spc="-1">
                <a:solidFill>
                  <a:srgbClr val="C32D2E"/>
                </a:solidFill>
                <a:latin typeface="Verdana"/>
                <a:ea typeface="DejaVu Sans"/>
              </a:rPr>
              <a:t>independent testing and replication</a:t>
            </a:r>
            <a:r>
              <a:rPr lang="en-US" sz="2800" b="1" strike="noStrike" spc="-1">
                <a:solidFill>
                  <a:srgbClr val="C32D2E"/>
                </a:solidFill>
                <a:latin typeface="Verdana"/>
                <a:ea typeface="DejaVu Sans"/>
              </a:rPr>
              <a:t> </a:t>
            </a:r>
            <a:r>
              <a:rPr lang="en-US" sz="2600" b="0" strike="noStrike" spc="-1">
                <a:solidFill>
                  <a:srgbClr val="000000"/>
                </a:solidFill>
                <a:latin typeface="Verdana"/>
                <a:ea typeface="DejaVu Sans"/>
              </a:rPr>
              <a:t>by other scientists. This requires the </a:t>
            </a:r>
            <a:r>
              <a:rPr lang="en-US" sz="2600" b="1" strike="noStrike" spc="-1">
                <a:solidFill>
                  <a:srgbClr val="C32D2E"/>
                </a:solidFill>
                <a:latin typeface="Verdana"/>
                <a:ea typeface="DejaVu Sans"/>
              </a:rPr>
              <a:t>complete and</a:t>
            </a:r>
            <a:r>
              <a:rPr lang="en-US" sz="3200" b="1" strike="noStrike" spc="-1">
                <a:solidFill>
                  <a:srgbClr val="C32D2E"/>
                </a:solidFill>
                <a:latin typeface="Verdana"/>
                <a:ea typeface="DejaVu Sans"/>
              </a:rPr>
              <a:t> </a:t>
            </a:r>
            <a:r>
              <a:rPr lang="en-US" sz="2600" b="1" strike="noStrike" spc="-1">
                <a:solidFill>
                  <a:srgbClr val="C32D2E"/>
                </a:solidFill>
                <a:latin typeface="Verdana"/>
                <a:ea typeface="DejaVu Sans"/>
              </a:rPr>
              <a:t>open exchange of data, procedures and materials</a:t>
            </a:r>
            <a:r>
              <a:rPr lang="en-US" sz="2800" b="1" strike="noStrike" spc="-1">
                <a:solidFill>
                  <a:srgbClr val="C32D2E"/>
                </a:solidFill>
                <a:latin typeface="Verdana"/>
                <a:ea typeface="DejaVu Sans"/>
              </a:rPr>
              <a:t>.</a:t>
            </a:r>
            <a:endParaRPr lang="en-US" sz="2800" b="0" strike="noStrike" spc="-1">
              <a:latin typeface="Arial"/>
            </a:endParaRPr>
          </a:p>
          <a:p>
            <a:pPr marL="365760" indent="-281880">
              <a:lnSpc>
                <a:spcPct val="90000"/>
              </a:lnSpc>
              <a:spcBef>
                <a:spcPts val="601"/>
              </a:spcBef>
            </a:pPr>
            <a:endParaRPr lang="en-US" sz="2800" b="0" strike="noStrike" spc="-1">
              <a:latin typeface="Arial"/>
            </a:endParaRPr>
          </a:p>
        </p:txBody>
      </p:sp>
      <p:pic>
        <p:nvPicPr>
          <p:cNvPr id="172" name="Picture 3"/>
          <p:cNvPicPr/>
          <p:nvPr/>
        </p:nvPicPr>
        <p:blipFill>
          <a:blip r:embed="rId2"/>
          <a:stretch/>
        </p:blipFill>
        <p:spPr>
          <a:xfrm>
            <a:off x="6409440" y="215280"/>
            <a:ext cx="1971000" cy="1231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4495680" y="1143000"/>
            <a:ext cx="4189680" cy="526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4F271C"/>
                </a:solidFill>
                <a:latin typeface="Verdana"/>
                <a:ea typeface="DejaVu Sans"/>
              </a:rPr>
              <a:t>“</a:t>
            </a:r>
            <a:r>
              <a:rPr lang="en-US" sz="2400" b="1" strike="noStrike" spc="-1">
                <a:solidFill>
                  <a:srgbClr val="C32D2E"/>
                </a:solidFill>
                <a:latin typeface="Verdana"/>
                <a:ea typeface="DejaVu Sans"/>
              </a:rPr>
              <a:t>Abandoning the habit of secrecy </a:t>
            </a:r>
            <a:r>
              <a:rPr lang="en-US" sz="2400" b="0" strike="noStrike" spc="-1">
                <a:solidFill>
                  <a:srgbClr val="4F271C"/>
                </a:solidFill>
                <a:latin typeface="Verdana"/>
                <a:ea typeface="DejaVu Sans"/>
              </a:rPr>
              <a:t>in favor of process transparency and peer review was the crucial step by which alchemy became chemistry.</a:t>
            </a:r>
            <a:endParaRPr lang="en-US" sz="2400" b="0" strike="noStrike" spc="-1">
              <a:latin typeface="Arial"/>
            </a:endParaRPr>
          </a:p>
        </p:txBody>
      </p:sp>
      <p:pic>
        <p:nvPicPr>
          <p:cNvPr id="174" name="Picture 5"/>
          <p:cNvPicPr/>
          <p:nvPr/>
        </p:nvPicPr>
        <p:blipFill>
          <a:blip r:embed="rId2"/>
          <a:stretch/>
        </p:blipFill>
        <p:spPr>
          <a:xfrm>
            <a:off x="609480" y="1219320"/>
            <a:ext cx="3799080" cy="5104080"/>
          </a:xfrm>
          <a:prstGeom prst="rect">
            <a:avLst/>
          </a:prstGeom>
          <a:ln w="28440">
            <a:solidFill>
              <a:srgbClr val="0D8BE6"/>
            </a:solidFill>
            <a:miter/>
          </a:ln>
        </p:spPr>
      </p:pic>
      <p:sp>
        <p:nvSpPr>
          <p:cNvPr id="175" name="CustomShape 2"/>
          <p:cNvSpPr/>
          <p:nvPr/>
        </p:nvSpPr>
        <p:spPr>
          <a:xfrm>
            <a:off x="685800" y="120960"/>
            <a:ext cx="7769520" cy="94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a:solidFill>
                  <a:srgbClr val="964305"/>
                </a:solidFill>
                <a:latin typeface="Verdana"/>
                <a:ea typeface="DejaVu Sans"/>
              </a:rPr>
              <a:t>Software versus Science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4495680" y="1143000"/>
            <a:ext cx="4189680" cy="526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4F271C"/>
                </a:solidFill>
                <a:latin typeface="Verdana"/>
                <a:ea typeface="DejaVu Sans"/>
              </a:rPr>
              <a:t>“</a:t>
            </a:r>
            <a:r>
              <a:rPr lang="en-US" sz="2400" b="1" strike="noStrike" spc="-1">
                <a:solidFill>
                  <a:srgbClr val="C32D2E"/>
                </a:solidFill>
                <a:latin typeface="Verdana"/>
                <a:ea typeface="DejaVu Sans"/>
              </a:rPr>
              <a:t>Abandoning the habit of secrecy </a:t>
            </a:r>
            <a:r>
              <a:rPr lang="en-US" sz="2400" b="0" strike="noStrike" spc="-1">
                <a:solidFill>
                  <a:srgbClr val="4F271C"/>
                </a:solidFill>
                <a:latin typeface="Verdana"/>
                <a:ea typeface="DejaVu Sans"/>
              </a:rPr>
              <a:t>in favor of process transparency and peer review was the crucial step by which alchemy became chemistry. In the same way, it is beginning to appear that open-source development may signal the long-awaited maturation of software development as a discipline.”</a:t>
            </a:r>
            <a:r>
              <a:rPr lang="en-US" sz="2400" b="0" i="1" strike="noStrike" spc="-1">
                <a:solidFill>
                  <a:srgbClr val="4F271C"/>
                </a:solidFill>
                <a:latin typeface="Verdana"/>
                <a:ea typeface="DejaVu Sans"/>
              </a:rPr>
              <a:t>Eric Raymond</a:t>
            </a:r>
            <a:endParaRPr lang="en-US" sz="2400" b="0" strike="noStrike" spc="-1">
              <a:latin typeface="Arial"/>
            </a:endParaRPr>
          </a:p>
        </p:txBody>
      </p:sp>
      <p:pic>
        <p:nvPicPr>
          <p:cNvPr id="177" name="Picture 5"/>
          <p:cNvPicPr/>
          <p:nvPr/>
        </p:nvPicPr>
        <p:blipFill>
          <a:blip r:embed="rId2"/>
          <a:stretch/>
        </p:blipFill>
        <p:spPr>
          <a:xfrm>
            <a:off x="609480" y="1219320"/>
            <a:ext cx="3799080" cy="5104080"/>
          </a:xfrm>
          <a:prstGeom prst="rect">
            <a:avLst/>
          </a:prstGeom>
          <a:ln w="28440">
            <a:solidFill>
              <a:srgbClr val="0D8BE6"/>
            </a:solidFill>
            <a:miter/>
          </a:ln>
        </p:spPr>
      </p:pic>
      <p:sp>
        <p:nvSpPr>
          <p:cNvPr id="178" name="CustomShape 2"/>
          <p:cNvSpPr/>
          <p:nvPr/>
        </p:nvSpPr>
        <p:spPr>
          <a:xfrm>
            <a:off x="685800" y="120960"/>
            <a:ext cx="7769520" cy="94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a:solidFill>
                  <a:srgbClr val="964305"/>
                </a:solidFill>
                <a:latin typeface="Verdana"/>
                <a:ea typeface="DejaVu Sans"/>
              </a:rPr>
              <a:t>Software versus Science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838080" y="380880"/>
            <a:ext cx="7542360" cy="83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1" strike="noStrike" spc="-1">
                <a:solidFill>
                  <a:srgbClr val="964305"/>
                </a:solidFill>
                <a:latin typeface="Verdana"/>
                <a:ea typeface="DejaVu Sans"/>
              </a:rPr>
              <a:t>Claerbout’s Principle</a:t>
            </a:r>
            <a:endParaRPr lang="en-US" sz="4400" b="0" strike="noStrike" spc="-1">
              <a:latin typeface="Arial"/>
            </a:endParaRPr>
          </a:p>
        </p:txBody>
      </p:sp>
      <p:sp>
        <p:nvSpPr>
          <p:cNvPr id="180" name="CustomShape 2"/>
          <p:cNvSpPr/>
          <p:nvPr/>
        </p:nvSpPr>
        <p:spPr>
          <a:xfrm>
            <a:off x="153720" y="1942920"/>
            <a:ext cx="5792400" cy="533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5760" indent="-281880">
              <a:lnSpc>
                <a:spcPct val="110000"/>
              </a:lnSpc>
              <a:spcBef>
                <a:spcPts val="601"/>
              </a:spcBef>
            </a:pPr>
            <a:r>
              <a:rPr lang="en-US" sz="2000" b="0" strike="noStrike" spc="-1">
                <a:solidFill>
                  <a:srgbClr val="000000"/>
                </a:solidFill>
                <a:latin typeface="Verdana"/>
                <a:ea typeface="DejaVu Sans"/>
              </a:rPr>
              <a:t>   </a:t>
            </a:r>
            <a:r>
              <a:rPr lang="en-US" sz="2000" b="0" strike="noStrike" spc="-1">
                <a:solidFill>
                  <a:srgbClr val="000000"/>
                </a:solidFill>
                <a:latin typeface="Arial"/>
                <a:ea typeface="DejaVu Sans"/>
              </a:rPr>
              <a:t>“</a:t>
            </a:r>
            <a:r>
              <a:rPr lang="en-US" sz="2000" b="0" strike="noStrike" spc="-1">
                <a:solidFill>
                  <a:srgbClr val="000000"/>
                </a:solidFill>
                <a:latin typeface="Verdana"/>
                <a:ea typeface="DejaVu Sans"/>
              </a:rPr>
              <a:t>An article about computational science in a scientific publication is not</a:t>
            </a:r>
            <a:r>
              <a:rPr lang="en-US" sz="2000" b="0" i="1" strike="noStrike" spc="-1">
                <a:solidFill>
                  <a:srgbClr val="000000"/>
                </a:solidFill>
                <a:latin typeface="Verdana"/>
                <a:ea typeface="DejaVu Sans"/>
              </a:rPr>
              <a:t> </a:t>
            </a:r>
            <a:r>
              <a:rPr lang="en-US" sz="2000" b="0" strike="noStrike" spc="-1">
                <a:solidFill>
                  <a:srgbClr val="000000"/>
                </a:solidFill>
                <a:latin typeface="Verdana"/>
                <a:ea typeface="DejaVu Sans"/>
              </a:rPr>
              <a:t>the scholarship itself, it is merely advertising</a:t>
            </a:r>
            <a:r>
              <a:rPr lang="en-US" sz="2000" b="0" i="1" strike="noStrike" spc="-1">
                <a:solidFill>
                  <a:srgbClr val="000000"/>
                </a:solidFill>
                <a:latin typeface="Verdana"/>
                <a:ea typeface="DejaVu Sans"/>
              </a:rPr>
              <a:t> </a:t>
            </a:r>
            <a:r>
              <a:rPr lang="en-US" sz="2000" b="0" strike="noStrike" spc="-1">
                <a:solidFill>
                  <a:srgbClr val="000000"/>
                </a:solidFill>
                <a:latin typeface="Verdana"/>
                <a:ea typeface="DejaVu Sans"/>
              </a:rPr>
              <a:t>of the scholarship. </a:t>
            </a:r>
            <a:endParaRPr lang="en-US" sz="2000" b="0" strike="noStrike" spc="-1">
              <a:latin typeface="Arial"/>
            </a:endParaRPr>
          </a:p>
        </p:txBody>
      </p:sp>
      <p:pic>
        <p:nvPicPr>
          <p:cNvPr id="181" name="Picture 4"/>
          <p:cNvPicPr/>
          <p:nvPr/>
        </p:nvPicPr>
        <p:blipFill>
          <a:blip r:embed="rId2"/>
          <a:stretch/>
        </p:blipFill>
        <p:spPr>
          <a:xfrm>
            <a:off x="5947920" y="1942560"/>
            <a:ext cx="2662920" cy="3474360"/>
          </a:xfrm>
          <a:prstGeom prst="rect">
            <a:avLst/>
          </a:prstGeom>
          <a:ln w="9360">
            <a:solidFill>
              <a:schemeClr val="tx1"/>
            </a:solidFill>
            <a:miter/>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838080" y="380880"/>
            <a:ext cx="7542360" cy="83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1" strike="noStrike" spc="-1">
                <a:solidFill>
                  <a:srgbClr val="964305"/>
                </a:solidFill>
                <a:latin typeface="Verdana"/>
                <a:ea typeface="DejaVu Sans"/>
              </a:rPr>
              <a:t>Claerbout’s Principle</a:t>
            </a:r>
            <a:endParaRPr lang="en-US" sz="4400" b="0" strike="noStrike" spc="-1">
              <a:latin typeface="Arial"/>
            </a:endParaRPr>
          </a:p>
        </p:txBody>
      </p:sp>
      <p:sp>
        <p:nvSpPr>
          <p:cNvPr id="183" name="CustomShape 2"/>
          <p:cNvSpPr/>
          <p:nvPr/>
        </p:nvSpPr>
        <p:spPr>
          <a:xfrm>
            <a:off x="153720" y="1942920"/>
            <a:ext cx="5792400" cy="533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5760" indent="-281880">
              <a:lnSpc>
                <a:spcPct val="110000"/>
              </a:lnSpc>
              <a:spcBef>
                <a:spcPts val="601"/>
              </a:spcBef>
            </a:pPr>
            <a:r>
              <a:rPr lang="en-US" sz="2000" b="0" strike="noStrike" spc="-1">
                <a:solidFill>
                  <a:srgbClr val="000000"/>
                </a:solidFill>
                <a:latin typeface="Verdana"/>
                <a:ea typeface="DejaVu Sans"/>
              </a:rPr>
              <a:t>   </a:t>
            </a:r>
            <a:r>
              <a:rPr lang="en-US" sz="2000" b="0" strike="noStrike" spc="-1">
                <a:solidFill>
                  <a:srgbClr val="000000"/>
                </a:solidFill>
                <a:latin typeface="Arial"/>
                <a:ea typeface="DejaVu Sans"/>
              </a:rPr>
              <a:t>“</a:t>
            </a:r>
            <a:r>
              <a:rPr lang="en-US" sz="2000" b="0" strike="noStrike" spc="-1">
                <a:solidFill>
                  <a:srgbClr val="000000"/>
                </a:solidFill>
                <a:latin typeface="Verdana"/>
                <a:ea typeface="DejaVu Sans"/>
              </a:rPr>
              <a:t>An article about computational science in a scientific publication is not</a:t>
            </a:r>
            <a:r>
              <a:rPr lang="en-US" sz="2000" b="0" i="1" strike="noStrike" spc="-1">
                <a:solidFill>
                  <a:srgbClr val="000000"/>
                </a:solidFill>
                <a:latin typeface="Verdana"/>
                <a:ea typeface="DejaVu Sans"/>
              </a:rPr>
              <a:t> </a:t>
            </a:r>
            <a:r>
              <a:rPr lang="en-US" sz="2000" b="0" strike="noStrike" spc="-1">
                <a:solidFill>
                  <a:srgbClr val="000000"/>
                </a:solidFill>
                <a:latin typeface="Verdana"/>
                <a:ea typeface="DejaVu Sans"/>
              </a:rPr>
              <a:t>the scholarship itself, it is merely advertising</a:t>
            </a:r>
            <a:r>
              <a:rPr lang="en-US" sz="2000" b="0" i="1" strike="noStrike" spc="-1">
                <a:solidFill>
                  <a:srgbClr val="000000"/>
                </a:solidFill>
                <a:latin typeface="Verdana"/>
                <a:ea typeface="DejaVu Sans"/>
              </a:rPr>
              <a:t> </a:t>
            </a:r>
            <a:r>
              <a:rPr lang="en-US" sz="2000" b="0" strike="noStrike" spc="-1">
                <a:solidFill>
                  <a:srgbClr val="000000"/>
                </a:solidFill>
                <a:latin typeface="Verdana"/>
                <a:ea typeface="DejaVu Sans"/>
              </a:rPr>
              <a:t>of the scholarship. The actual scholarship is the </a:t>
            </a:r>
            <a:r>
              <a:rPr lang="en-US" sz="2000" b="1" strike="noStrike" spc="-1">
                <a:solidFill>
                  <a:srgbClr val="C32D2E"/>
                </a:solidFill>
                <a:latin typeface="Verdana"/>
                <a:ea typeface="DejaVu Sans"/>
              </a:rPr>
              <a:t>complete software development environment and the complete set of instructions which generated the figures</a:t>
            </a:r>
            <a:r>
              <a:rPr lang="en-US" sz="2000" b="0" strike="noStrike" spc="-1">
                <a:solidFill>
                  <a:srgbClr val="000000"/>
                </a:solidFill>
                <a:latin typeface="Verdana"/>
                <a:ea typeface="DejaVu Sans"/>
              </a:rPr>
              <a:t>.</a:t>
            </a:r>
            <a:r>
              <a:rPr lang="en-US" sz="2000" b="0" strike="noStrike" spc="-1">
                <a:solidFill>
                  <a:srgbClr val="000000"/>
                </a:solidFill>
                <a:latin typeface="Arial"/>
                <a:ea typeface="DejaVu Sans"/>
              </a:rPr>
              <a:t>”</a:t>
            </a:r>
            <a:r>
              <a:rPr lang="en-US" sz="2000" b="0" strike="noStrike" spc="-1">
                <a:solidFill>
                  <a:srgbClr val="000000"/>
                </a:solidFill>
                <a:latin typeface="Verdana"/>
                <a:ea typeface="DejaVu Sans"/>
              </a:rPr>
              <a:t>  </a:t>
            </a:r>
            <a:endParaRPr lang="en-US" sz="2000" b="0" strike="noStrike" spc="-1">
              <a:latin typeface="Arial"/>
            </a:endParaRPr>
          </a:p>
          <a:p>
            <a:pPr marL="365760" indent="-281880">
              <a:lnSpc>
                <a:spcPct val="110000"/>
              </a:lnSpc>
              <a:spcBef>
                <a:spcPts val="601"/>
              </a:spcBef>
            </a:pPr>
            <a:r>
              <a:rPr lang="en-US" sz="2000" b="0" strike="noStrike" spc="-1">
                <a:solidFill>
                  <a:srgbClr val="000000"/>
                </a:solidFill>
                <a:latin typeface="Verdana"/>
                <a:ea typeface="DejaVu Sans"/>
              </a:rPr>
              <a:t>   (Buckheit and Donoho, 1995)</a:t>
            </a:r>
            <a:endParaRPr lang="en-US" sz="2000" b="0" strike="noStrike" spc="-1">
              <a:latin typeface="Arial"/>
            </a:endParaRPr>
          </a:p>
        </p:txBody>
      </p:sp>
      <p:pic>
        <p:nvPicPr>
          <p:cNvPr id="184" name="Picture 4"/>
          <p:cNvPicPr/>
          <p:nvPr/>
        </p:nvPicPr>
        <p:blipFill>
          <a:blip r:embed="rId2"/>
          <a:stretch/>
        </p:blipFill>
        <p:spPr>
          <a:xfrm>
            <a:off x="5947920" y="1942560"/>
            <a:ext cx="2662920" cy="3474360"/>
          </a:xfrm>
          <a:prstGeom prst="rect">
            <a:avLst/>
          </a:prstGeom>
          <a:ln w="9360">
            <a:solidFill>
              <a:schemeClr val="tx1"/>
            </a:solidFill>
            <a:miter/>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48736</TotalTime>
  <Words>738</Words>
  <Application>Microsoft Macintosh PowerPoint</Application>
  <PresentationFormat>On-screen Show (4:3)</PresentationFormat>
  <Paragraphs>93</Paragraphs>
  <Slides>16</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16</vt:i4>
      </vt:variant>
    </vt:vector>
  </HeadingPairs>
  <TitlesOfParts>
    <vt:vector size="25" baseType="lpstr">
      <vt:lpstr>Arial</vt:lpstr>
      <vt:lpstr>Gill Sans MT</vt:lpstr>
      <vt:lpstr>Symbol</vt:lpstr>
      <vt:lpstr>Verdana</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Texas at Austin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Sergey Fomel</dc:creator>
  <dc:description/>
  <cp:lastModifiedBy>Jeff Shragge</cp:lastModifiedBy>
  <cp:revision>104</cp:revision>
  <dcterms:created xsi:type="dcterms:W3CDTF">2013-05-24T14:40:31Z</dcterms:created>
  <dcterms:modified xsi:type="dcterms:W3CDTF">2023-12-07T17:03:04Z</dcterms:modified>
  <dc:language>en-AU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The University of Texas at Austin</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19</vt:i4>
  </property>
</Properties>
</file>