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1840" cy="6855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1840" cy="68558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vim.rtorr.com/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20800" y="4005720"/>
            <a:ext cx="7540200" cy="20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/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b="1" lang="en-US" sz="6600" spc="-1" strike="noStrike">
                <a:solidFill>
                  <a:srgbClr val="361309"/>
                </a:solidFill>
                <a:latin typeface="Gill Sans MT"/>
                <a:ea typeface="DejaVu Sans"/>
              </a:rPr>
              <a:t>Mines GP Workshop</a:t>
            </a:r>
            <a:endParaRPr b="0" lang="en-US" sz="66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b="0" lang="en-US" sz="3600" spc="-1" strike="noStrike">
                <a:solidFill>
                  <a:srgbClr val="361309"/>
                </a:solidFill>
                <a:latin typeface="Gill Sans MT"/>
                <a:ea typeface="DejaVu Sans"/>
              </a:rPr>
              <a:t>14 December 2023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9" name="Picture 5" descr=""/>
          <p:cNvPicPr/>
          <p:nvPr/>
        </p:nvPicPr>
        <p:blipFill>
          <a:blip r:embed="rId1"/>
          <a:stretch/>
        </p:blipFill>
        <p:spPr>
          <a:xfrm>
            <a:off x="2043000" y="242640"/>
            <a:ext cx="5072400" cy="376092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973080" y="5826960"/>
            <a:ext cx="75402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22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64305"/>
                </a:solidFill>
                <a:latin typeface="Verdana"/>
                <a:ea typeface="DejaVu Sans"/>
              </a:rPr>
              <a:t>Today’s workshop – Start-up items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786960"/>
            <a:ext cx="9142200" cy="58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Login to 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mio.mines.edu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using your (new) login</a:t>
            </a:r>
            <a:endParaRPr b="0" lang="en-US" sz="22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72bf44"/>
                </a:solidFill>
                <a:latin typeface="Ubuntu Mono"/>
                <a:ea typeface="DejaVu Sans"/>
              </a:rPr>
              <a:t>ssh -Y username@mio.mines.edu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If you have not setup you 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~/.bash_profile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or it’s your first time logging into Mio then you need to:</a:t>
            </a:r>
            <a:endParaRPr b="0" lang="en-US" sz="22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72bf44"/>
                </a:solidFill>
                <a:latin typeface="Ubuntu Mono"/>
                <a:ea typeface="DejaVu Sans"/>
              </a:rPr>
              <a:t>cp /gpfs/lb/sets/geop/M8R/bash_profile_geop ~/.bash_profile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Copy over the workshop materials to your local directory</a:t>
            </a:r>
            <a:endParaRPr b="0" lang="en-US" sz="22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72bf44"/>
                </a:solidFill>
                <a:latin typeface="Ubuntu Mono"/>
                <a:ea typeface="DejaVu Sans"/>
              </a:rPr>
              <a:t>mkdir -p ~/M8R/Workshop2020/</a:t>
            </a:r>
            <a:endParaRPr b="0" lang="en-US" sz="20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72bf44"/>
                </a:solidFill>
                <a:latin typeface="Ubuntu Mono"/>
                <a:ea typeface="DejaVu Sans"/>
              </a:rPr>
              <a:t>cp -r /gpfs/lb/sets/geop/M8R/Workshop2020/* ~/M8R/Workshop2020/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Note: There is a shared GEOP folder where you can share codes, files, etc with your peers</a:t>
            </a:r>
            <a:endParaRPr b="0" lang="en-US" sz="2200" spc="-1" strike="noStrike">
              <a:latin typeface="Arial"/>
            </a:endParaRPr>
          </a:p>
          <a:p>
            <a:pPr lvl="1" marL="8002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72bf44"/>
                </a:solidFill>
                <a:latin typeface="Ubuntu Mono"/>
                <a:ea typeface="DejaVu Sans"/>
              </a:rPr>
              <a:t>/gpfs/lb/sets/geop/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Text editors: </a:t>
            </a:r>
            <a:r>
              <a:rPr b="1" lang="en-US" sz="2000" spc="-1" strike="noStrike">
                <a:solidFill>
                  <a:srgbClr val="000000"/>
                </a:solidFill>
                <a:latin typeface="Ubuntu Mono"/>
                <a:ea typeface="DejaVu Sans"/>
              </a:rPr>
              <a:t>vi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/ </a:t>
            </a:r>
            <a:r>
              <a:rPr b="1" lang="en-US" sz="2000" spc="-1" strike="noStrike">
                <a:solidFill>
                  <a:srgbClr val="000000"/>
                </a:solidFill>
                <a:latin typeface="Ubuntu Mono"/>
                <a:ea typeface="DejaVu Sans"/>
              </a:rPr>
              <a:t>vim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(suggested) or </a:t>
            </a:r>
            <a:r>
              <a:rPr b="1" lang="en-US" sz="2000" spc="-1" strike="noStrike">
                <a:solidFill>
                  <a:srgbClr val="000000"/>
                </a:solidFill>
                <a:latin typeface="Ubuntu Mono"/>
                <a:ea typeface="DejaVu Sans"/>
              </a:rPr>
              <a:t>gedit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(GUI-like)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91422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64305"/>
                </a:solidFill>
                <a:latin typeface="Verdana"/>
                <a:ea typeface="DejaVu Sans"/>
              </a:rPr>
              <a:t>Using the command 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0" y="606960"/>
            <a:ext cx="8944920" cy="58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Navigating: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cd /your/directory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takes you to that location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~/folder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is the same as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/home/username/folder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pwd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shows your current location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cd ..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goes back one folder and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cd ../..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goes back two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cd –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is like a ‘back’ button on a browser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pushd /new/folder</a:t>
            </a:r>
            <a:r>
              <a:rPr b="1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goes to the new location AND: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pushd</a:t>
            </a:r>
            <a:r>
              <a:rPr b="1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again goes to the folder before using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pushd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popd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does is a second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pushd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but removes previous location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91422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64305"/>
                </a:solidFill>
                <a:latin typeface="Verdana"/>
                <a:ea typeface="DejaVu Sans"/>
              </a:rPr>
              <a:t>Using the command 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0" y="606960"/>
            <a:ext cx="8944920" cy="58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Navigating: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cd /your/directory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takes you to that location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Using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~/folder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is the same as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/home/username/folder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pwd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shows your current location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cd ..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goes back one folder and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cd ../..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goes back two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cd –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is like a ‘back’ button on a browser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pushd /new/folder</a:t>
            </a:r>
            <a:r>
              <a:rPr b="1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goes to the new location AND: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pushd</a:t>
            </a:r>
            <a:r>
              <a:rPr b="1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again goes to the folder before using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pushd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popd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does is a second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pushd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but removes previous location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Exploring: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lists all files in the folder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ls -l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lists the long form of file information (creation date, size, owner, permissions)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ls -t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lists the files by time last touched, not alphabetic 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 can be combined (e.g.,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ls -ltr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lists long form organised by reverse time touched)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91422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64305"/>
                </a:solidFill>
                <a:latin typeface="Verdana"/>
                <a:ea typeface="DejaVu Sans"/>
              </a:rPr>
              <a:t>Using the command 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0" y="678960"/>
            <a:ext cx="8944920" cy="58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More exploring: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ls SCo*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lists all files starting with SCo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Try using other search characters like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??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[abcde]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etc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cat file.txt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shows the file contents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Try using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more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etc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Commands can be ‘piped’ using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|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ls | wc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is a word count and shows number of files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find ~/file *.sh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will find all files with .sh extension in all sub-directories of ~/file (partial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find ./ -iname “*name*”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grep -n Result SConstruct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shows all instances of Result in file named SConstruct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91422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64305"/>
                </a:solidFill>
                <a:latin typeface="Verdana"/>
                <a:ea typeface="DejaVu Sans"/>
              </a:rPr>
              <a:t>Using the command 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0" y="678960"/>
            <a:ext cx="8944920" cy="58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More exploring: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ls SCo*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lists all files starting with SCo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Try using other search characters like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??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[abcde]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etc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cat file.txt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shows the file contents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Try using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more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etc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Commands can be ‘piped’ using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|</a:t>
            </a:r>
            <a:endParaRPr b="0" lang="en-US" sz="24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ls | wc</a:t>
            </a:r>
            <a:r>
              <a:rPr b="0" lang="en-US" sz="2400" spc="-1" strike="noStrike">
                <a:solidFill>
                  <a:srgbClr val="000000"/>
                </a:solidFill>
                <a:latin typeface="Ubuntu Mono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is a word count and shows number of files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find ~/file *.sh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will find all files with .sh extension in all sub-directories of ~/file (partial </a:t>
            </a: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find ./ -iname “*name*”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grep -n Result SConstruct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shows all instances of Result in file named SConstruct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Creating: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mkdir folder1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creates a folder in your current directory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touch file2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creates an empty file in your current directory</a:t>
            </a:r>
            <a:endParaRPr b="0" lang="en-US" sz="24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vim file3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creates the file and immediately allows editing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91422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64305"/>
                </a:solidFill>
                <a:latin typeface="Verdana"/>
                <a:ea typeface="DejaVu Sans"/>
              </a:rPr>
              <a:t>Using vim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0" y="678960"/>
            <a:ext cx="8944920" cy="58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vim is a text editor!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Open a file from command line: </a:t>
            </a: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vim filename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Arrow keys navigate the file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is always at the bottom of the window: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Inputting text: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start inserting text at the cursor location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start replacing text 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start inserting text after the cursor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start inserting text at the end of the current line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Commands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colon defines the beginning of a command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Write/save the file is </a:t>
            </a: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:w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quit vim is </a:t>
            </a: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:q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Can be combined like this → </a:t>
            </a: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:wq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3" name="Picture 167" descr=""/>
          <p:cNvPicPr/>
          <p:nvPr/>
        </p:nvPicPr>
        <p:blipFill>
          <a:blip r:embed="rId1"/>
          <a:srcRect l="0" t="84183" r="0" b="0"/>
          <a:stretch/>
        </p:blipFill>
        <p:spPr>
          <a:xfrm>
            <a:off x="926280" y="2562120"/>
            <a:ext cx="7028280" cy="43776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629280" y="2928600"/>
            <a:ext cx="1462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Current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5015520" y="2909160"/>
            <a:ext cx="367056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cursor is at line 9 character 1, which is 66% to the end of the file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914220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964305"/>
                </a:solidFill>
                <a:latin typeface="Verdana"/>
                <a:ea typeface="DejaVu Sans"/>
              </a:rPr>
              <a:t>Using vim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0" y="678960"/>
            <a:ext cx="8944920" cy="58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Finding a string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/text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will find all instances of ‘text’ and highlight them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will bring you to the next instance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Replacing a string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:%s/old/new/g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dd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cuts the current line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2dd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cuts the current line and the next line (2 lines)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yy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yanks the current line (like copy)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2yy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yanks two lines</a:t>
            </a: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places the last cut or yanked line at the cursor</a:t>
            </a:r>
            <a:endParaRPr b="0" lang="en-US" sz="24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72bf44"/>
                </a:solidFill>
                <a:latin typeface="Ubuntu Mono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places that line below the current line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vim is very robust and has many commands and lots of online help (e.g.,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https://vim.rtorr.com/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20800" y="4005720"/>
            <a:ext cx="7540200" cy="20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/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b="1" lang="en-US" sz="6600" spc="-1" strike="noStrike">
                <a:solidFill>
                  <a:srgbClr val="361309"/>
                </a:solidFill>
                <a:latin typeface="Gill Sans MT"/>
                <a:ea typeface="DejaVu Sans"/>
              </a:rPr>
              <a:t>Mines GP Workshop</a:t>
            </a:r>
            <a:endParaRPr b="0" lang="en-US" sz="6600" spc="-1" strike="noStrike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b="0" lang="en-US" sz="3600" spc="-1" strike="noStrike">
                <a:solidFill>
                  <a:srgbClr val="361309"/>
                </a:solidFill>
                <a:latin typeface="Gill Sans MT"/>
                <a:ea typeface="DejaVu Sans"/>
              </a:rPr>
              <a:t>14 December 2023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9" name="Picture 5" descr=""/>
          <p:cNvPicPr/>
          <p:nvPr/>
        </p:nvPicPr>
        <p:blipFill>
          <a:blip r:embed="rId1"/>
          <a:stretch/>
        </p:blipFill>
        <p:spPr>
          <a:xfrm>
            <a:off x="2043000" y="242640"/>
            <a:ext cx="5072400" cy="376092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973080" y="5826960"/>
            <a:ext cx="7540200" cy="102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48750</TotalTime>
  <Application>LibreOffice/6.0.7.3$Linux_X86_64 LibreOffice_project/00m0$Build-3</Application>
  <Words>675</Words>
  <Paragraphs>87</Paragraphs>
  <Company>The University of Texas at Austin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2013-05-24T14:40:31Z</dcterms:created>
  <dc:creator>Sergey Fomel</dc:creator>
  <dc:description/>
  <dc:language>en-AU</dc:language>
  <cp:lastModifiedBy/>
  <dcterms:modified xsi:type="dcterms:W3CDTF">2023-12-07T10:14:34Z</dcterms:modified>
  <cp:revision>102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The University of Texas at Austin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