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34"/>
  </p:notesMasterIdLst>
  <p:sldIdLst>
    <p:sldId id="295" r:id="rId2"/>
    <p:sldId id="256" r:id="rId3"/>
    <p:sldId id="279" r:id="rId4"/>
    <p:sldId id="278" r:id="rId5"/>
    <p:sldId id="306" r:id="rId6"/>
    <p:sldId id="281" r:id="rId7"/>
    <p:sldId id="285" r:id="rId8"/>
    <p:sldId id="308" r:id="rId9"/>
    <p:sldId id="282" r:id="rId10"/>
    <p:sldId id="286" r:id="rId11"/>
    <p:sldId id="257" r:id="rId12"/>
    <p:sldId id="287" r:id="rId13"/>
    <p:sldId id="258" r:id="rId14"/>
    <p:sldId id="263" r:id="rId15"/>
    <p:sldId id="259" r:id="rId16"/>
    <p:sldId id="290" r:id="rId17"/>
    <p:sldId id="291" r:id="rId18"/>
    <p:sldId id="292" r:id="rId19"/>
    <p:sldId id="293" r:id="rId20"/>
    <p:sldId id="294" r:id="rId21"/>
    <p:sldId id="297" r:id="rId22"/>
    <p:sldId id="307" r:id="rId23"/>
    <p:sldId id="298" r:id="rId24"/>
    <p:sldId id="301" r:id="rId25"/>
    <p:sldId id="302" r:id="rId26"/>
    <p:sldId id="270" r:id="rId27"/>
    <p:sldId id="304" r:id="rId28"/>
    <p:sldId id="305" r:id="rId29"/>
    <p:sldId id="273" r:id="rId30"/>
    <p:sldId id="289" r:id="rId31"/>
    <p:sldId id="275" r:id="rId32"/>
    <p:sldId id="310"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p:cViewPr varScale="1">
        <p:scale>
          <a:sx n="116" d="100"/>
          <a:sy n="116" d="100"/>
        </p:scale>
        <p:origin x="1752" y="192"/>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94DB0-2F77-4F44-9AAC-40CBAF37DECF}" type="datetimeFigureOut">
              <a:rPr lang="en-US" smtClean="0"/>
              <a:t>12/7/23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8A772-DBEB-CC47-B961-32E7848152C3}" type="slidenum">
              <a:rPr lang="en-US" smtClean="0"/>
              <a:t>‹#›</a:t>
            </a:fld>
            <a:endParaRPr lang="en-US"/>
          </a:p>
        </p:txBody>
      </p:sp>
    </p:spTree>
    <p:extLst>
      <p:ext uri="{BB962C8B-B14F-4D97-AF65-F5344CB8AC3E}">
        <p14:creationId xmlns:p14="http://schemas.microsoft.com/office/powerpoint/2010/main" val="333132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A772-DBEB-CC47-B961-32E7848152C3}" type="slidenum">
              <a:rPr lang="en-US" smtClean="0"/>
              <a:t>18</a:t>
            </a:fld>
            <a:endParaRPr lang="en-US"/>
          </a:p>
        </p:txBody>
      </p:sp>
    </p:spTree>
    <p:extLst>
      <p:ext uri="{BB962C8B-B14F-4D97-AF65-F5344CB8AC3E}">
        <p14:creationId xmlns:p14="http://schemas.microsoft.com/office/powerpoint/2010/main" val="77189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78D50-621D-924A-96AE-49626A6835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E7D3-464A-3A40-978D-A82F5E9C79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BB9BC-1C87-3E47-9578-E4569CC7338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01000" cy="838200"/>
          </a:xfrm>
        </p:spPr>
        <p:txBody>
          <a:bodyPr/>
          <a:lstStyle/>
          <a:p>
            <a:r>
              <a:rPr lang="en-US"/>
              <a:t>Click to edit Master title style</a:t>
            </a:r>
          </a:p>
        </p:txBody>
      </p:sp>
      <p:sp>
        <p:nvSpPr>
          <p:cNvPr id="3" name="Content Placeholder 2"/>
          <p:cNvSpPr>
            <a:spLocks noGrp="1"/>
          </p:cNvSpPr>
          <p:nvPr>
            <p:ph sz="half" idx="1"/>
          </p:nvPr>
        </p:nvSpPr>
        <p:spPr>
          <a:xfrm>
            <a:off x="685800" y="12954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2954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81000" y="60150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0150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858000" y="6015038"/>
            <a:ext cx="1905000" cy="457200"/>
          </a:xfrm>
        </p:spPr>
        <p:txBody>
          <a:bodyPr/>
          <a:lstStyle>
            <a:lvl1pPr>
              <a:defRPr/>
            </a:lvl1pPr>
          </a:lstStyle>
          <a:p>
            <a:fld id="{47C6805B-C484-E841-8699-43A2686649B1}" type="slidenum">
              <a:rPr lang="en-US"/>
              <a:pPr/>
              <a:t>‹#›</a:t>
            </a:fld>
            <a:endParaRPr lang="en-US"/>
          </a:p>
        </p:txBody>
      </p:sp>
    </p:spTree>
    <p:extLst>
      <p:ext uri="{BB962C8B-B14F-4D97-AF65-F5344CB8AC3E}">
        <p14:creationId xmlns:p14="http://schemas.microsoft.com/office/powerpoint/2010/main" val="2470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839D8-BA76-944E-B5CD-B97E1DC85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6E5B2-E11D-2A4D-97A8-CE86748BE7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43460-B90D-0F4E-8C5A-FE8EDA80FA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D38C0-7F8A-C54E-9856-149E195B17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10A33-77DA-484F-B727-8619D132A2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F57789-0D0E-F248-85BD-BA3F890625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16E9B-E183-FA49-B5F0-814CE7FB40F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1CB7F08F-C3EA-5B4B-A0A2-FB1F7D1157C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4F9C8AC-B4D0-7743-A5A2-43D7AD490B36}"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38" y="4005825"/>
            <a:ext cx="7542212" cy="2007179"/>
          </a:xfrm>
        </p:spPr>
        <p:txBody>
          <a:bodyPr>
            <a:noAutofit/>
          </a:bodyPr>
          <a:lstStyle/>
          <a:p>
            <a:pPr algn="ctr"/>
            <a:r>
              <a:rPr lang="en-US" sz="6600" b="1" dirty="0"/>
              <a:t>CSM GP Workshop</a:t>
            </a:r>
            <a:endParaRPr lang="en-US" sz="2800" dirty="0"/>
          </a:p>
          <a:p>
            <a:pPr algn="ctr"/>
            <a:r>
              <a:rPr lang="en-US" sz="3600" dirty="0"/>
              <a:t>14 December 2023</a:t>
            </a:r>
          </a:p>
        </p:txBody>
      </p:sp>
      <p:pic>
        <p:nvPicPr>
          <p:cNvPr id="4" name="Picture 5"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21" y="242761"/>
            <a:ext cx="5074473" cy="376306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ubtitle 2"/>
          <p:cNvSpPr txBox="1">
            <a:spLocks/>
          </p:cNvSpPr>
          <p:nvPr/>
        </p:nvSpPr>
        <p:spPr>
          <a:xfrm>
            <a:off x="973138" y="5827058"/>
            <a:ext cx="7542212" cy="1030942"/>
          </a:xfrm>
          <a:prstGeom prst="rect">
            <a:avLst/>
          </a:prstGeom>
        </p:spPr>
        <p:txBody>
          <a:bodyPr vert="horz" lIns="91440" tIns="45720" rIns="91440" bIns="45720" rtlCol="0">
            <a:noAutofit/>
          </a:bodyPr>
          <a:lstStyle>
            <a:lvl1pPr marL="0" indent="0" algn="ctr" defTabSz="914400" rtl="0" eaLnBrk="1" latinLnBrk="0" hangingPunct="1">
              <a:spcBef>
                <a:spcPct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lgn="ctr" defTabSz="914400" rtl="0" eaLnBrk="1" latinLnBrk="0" hangingPunct="1">
              <a:spcBef>
                <a:spcPts val="600"/>
              </a:spcBef>
              <a:buFontTx/>
              <a:buNone/>
              <a:defRPr sz="22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2pPr>
            <a:lvl3pPr marL="914400" indent="0" algn="ctr" defTabSz="914400" rtl="0" eaLnBrk="1" latinLnBrk="0" hangingPunct="1">
              <a:spcBef>
                <a:spcPts val="600"/>
              </a:spcBef>
              <a:buFontTx/>
              <a:buNone/>
              <a:defRPr sz="20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3pPr>
            <a:lvl4pPr marL="13716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4pPr>
            <a:lvl5pPr marL="18288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5pPr>
            <a:lvl6pPr marL="22860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6pPr>
            <a:lvl7pPr marL="27432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7pPr>
            <a:lvl8pPr marL="32004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8pPr>
            <a:lvl9pPr marL="36576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9pPr>
          </a:lstStyle>
          <a:p>
            <a:endParaRPr lang="en-US" sz="2800" dirty="0"/>
          </a:p>
        </p:txBody>
      </p:sp>
    </p:spTree>
    <p:extLst>
      <p:ext uri="{BB962C8B-B14F-4D97-AF65-F5344CB8AC3E}">
        <p14:creationId xmlns:p14="http://schemas.microsoft.com/office/powerpoint/2010/main" val="240575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r>
              <a:rPr lang="en-US" sz="3200" dirty="0"/>
              <a:t>RSF file format</a:t>
            </a:r>
          </a:p>
          <a:p>
            <a:r>
              <a:rPr lang="en-US" sz="3200" b="1" dirty="0">
                <a:solidFill>
                  <a:srgbClr val="800000"/>
                </a:solidFill>
              </a:rPr>
              <a:t>Introduction to </a:t>
            </a:r>
            <a:r>
              <a:rPr lang="en-US" sz="3200" b="1" dirty="0" err="1">
                <a:solidFill>
                  <a:srgbClr val="800000"/>
                </a:solidFill>
              </a:rPr>
              <a:t>SCons</a:t>
            </a:r>
            <a:r>
              <a:rPr lang="en-US" sz="3200" b="1" dirty="0">
                <a:solidFill>
                  <a:srgbClr val="800000"/>
                </a:solidFill>
              </a:rPr>
              <a:t> and Python</a:t>
            </a:r>
          </a:p>
          <a:p>
            <a:r>
              <a:rPr lang="en-US" sz="3200" dirty="0"/>
              <a:t>Putting it all together, </a:t>
            </a:r>
            <a:r>
              <a:rPr lang="en-US" sz="3200" dirty="0" err="1"/>
              <a:t>SConstruct</a:t>
            </a:r>
            <a:endParaRPr lang="en-US" sz="3200" dirty="0"/>
          </a:p>
        </p:txBody>
      </p:sp>
      <p:sp>
        <p:nvSpPr>
          <p:cNvPr id="6" name="Rectangle 2">
            <a:extLst>
              <a:ext uri="{FF2B5EF4-FFF2-40B4-BE49-F238E27FC236}">
                <a16:creationId xmlns:a16="http://schemas.microsoft.com/office/drawing/2014/main" id="{B823B97C-D059-2042-88DE-2278C5CD9545}"/>
              </a:ext>
            </a:extLst>
          </p:cNvPr>
          <p:cNvSpPr txBox="1">
            <a:spLocks noChangeArrowheads="1"/>
          </p:cNvSpPr>
          <p:nvPr/>
        </p:nvSpPr>
        <p:spPr>
          <a:xfrm>
            <a:off x="762000" y="15607"/>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fontAlgn="auto">
              <a:spcAft>
                <a:spcPts val="0"/>
              </a:spcAft>
            </a:pPr>
            <a:r>
              <a:rPr lang="en-US"/>
              <a:t>Outline</a:t>
            </a:r>
            <a:endParaRPr lang="en-US" dirty="0"/>
          </a:p>
        </p:txBody>
      </p:sp>
    </p:spTree>
    <p:extLst>
      <p:ext uri="{BB962C8B-B14F-4D97-AF65-F5344CB8AC3E}">
        <p14:creationId xmlns:p14="http://schemas.microsoft.com/office/powerpoint/2010/main" val="388990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b="1" dirty="0"/>
              <a:t>What is </a:t>
            </a:r>
            <a:r>
              <a:rPr lang="en-US" b="1" dirty="0" err="1"/>
              <a:t>SCons</a:t>
            </a:r>
            <a:r>
              <a:rPr lang="en-US" b="1" dirty="0"/>
              <a:t>?</a:t>
            </a:r>
          </a:p>
        </p:txBody>
      </p:sp>
      <p:sp>
        <p:nvSpPr>
          <p:cNvPr id="13315" name="Rectangle 3"/>
          <p:cNvSpPr>
            <a:spLocks noGrp="1" noChangeArrowheads="1"/>
          </p:cNvSpPr>
          <p:nvPr>
            <p:ph idx="1"/>
          </p:nvPr>
        </p:nvSpPr>
        <p:spPr>
          <a:xfrm>
            <a:off x="533400" y="1828800"/>
            <a:ext cx="6858000" cy="4038600"/>
          </a:xfrm>
        </p:spPr>
        <p:txBody>
          <a:bodyPr>
            <a:normAutofit/>
          </a:bodyPr>
          <a:lstStyle/>
          <a:p>
            <a:r>
              <a:rPr lang="en-US" sz="2800" dirty="0"/>
              <a:t>Build system (</a:t>
            </a:r>
            <a:r>
              <a:rPr lang="en-US" sz="2800" b="1" dirty="0">
                <a:solidFill>
                  <a:srgbClr val="800000"/>
                </a:solidFill>
              </a:rPr>
              <a:t>S</a:t>
            </a:r>
            <a:r>
              <a:rPr lang="en-US" sz="2800" dirty="0"/>
              <a:t>oftware </a:t>
            </a:r>
            <a:r>
              <a:rPr lang="en-US" sz="2800" b="1" dirty="0">
                <a:solidFill>
                  <a:srgbClr val="800000"/>
                </a:solidFill>
              </a:rPr>
              <a:t>Cons</a:t>
            </a:r>
            <a:r>
              <a:rPr lang="en-US" sz="2800" dirty="0"/>
              <a:t>truction)</a:t>
            </a:r>
          </a:p>
          <a:p>
            <a:r>
              <a:rPr lang="en-US" sz="2800" dirty="0"/>
              <a:t>Written in </a:t>
            </a:r>
            <a:r>
              <a:rPr lang="en-US" sz="2800" b="1" dirty="0">
                <a:solidFill>
                  <a:srgbClr val="800000"/>
                </a:solidFill>
              </a:rPr>
              <a:t>Python</a:t>
            </a:r>
          </a:p>
          <a:p>
            <a:pPr lvl="1"/>
            <a:r>
              <a:rPr lang="en-US" sz="2400" dirty="0"/>
              <a:t>Configuration files are Python scripts</a:t>
            </a:r>
          </a:p>
          <a:p>
            <a:r>
              <a:rPr lang="en-US" sz="2800" dirty="0"/>
              <a:t>Built-in support for different languages</a:t>
            </a:r>
          </a:p>
          <a:p>
            <a:r>
              <a:rPr lang="en-US" sz="2800" dirty="0"/>
              <a:t>Dependency analysis</a:t>
            </a:r>
          </a:p>
          <a:p>
            <a:r>
              <a:rPr lang="en-US" sz="2800" dirty="0"/>
              <a:t>Parallel builds</a:t>
            </a:r>
          </a:p>
          <a:p>
            <a:r>
              <a:rPr lang="en-US" sz="2800" dirty="0"/>
              <a:t>Cross-platform</a:t>
            </a:r>
          </a:p>
        </p:txBody>
      </p:sp>
      <p:sp>
        <p:nvSpPr>
          <p:cNvPr id="13320" name="AutoShape 8" descr="2Q=="/>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22" name="AutoShape 10" descr="2Q=="/>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12" name="Picture 11"/>
          <p:cNvPicPr>
            <a:picLocks noChangeAspect="1"/>
          </p:cNvPicPr>
          <p:nvPr/>
        </p:nvPicPr>
        <p:blipFill>
          <a:blip r:embed="rId2"/>
          <a:stretch>
            <a:fillRect/>
          </a:stretch>
        </p:blipFill>
        <p:spPr>
          <a:xfrm>
            <a:off x="4724400" y="4191000"/>
            <a:ext cx="3124201" cy="11090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4495800"/>
            <a:ext cx="7772400" cy="1524000"/>
          </a:xfrm>
        </p:spPr>
        <p:txBody>
          <a:bodyPr/>
          <a:lstStyle/>
          <a:p>
            <a:r>
              <a:rPr lang="en-US" dirty="0"/>
              <a:t>Evolution of </a:t>
            </a:r>
            <a:br>
              <a:rPr lang="en-US" dirty="0"/>
            </a:br>
            <a:r>
              <a:rPr lang="en-US" dirty="0"/>
              <a:t>Build Systems</a:t>
            </a:r>
          </a:p>
        </p:txBody>
      </p:sp>
      <p:sp>
        <p:nvSpPr>
          <p:cNvPr id="18435" name="Rectangle 3"/>
          <p:cNvSpPr>
            <a:spLocks noGrp="1" noChangeArrowheads="1"/>
          </p:cNvSpPr>
          <p:nvPr>
            <p:ph idx="1"/>
          </p:nvPr>
        </p:nvSpPr>
        <p:spPr>
          <a:xfrm>
            <a:off x="2133600" y="457200"/>
            <a:ext cx="6096000" cy="3657599"/>
          </a:xfrm>
        </p:spPr>
        <p:txBody>
          <a:bodyPr>
            <a:noAutofit/>
          </a:bodyPr>
          <a:lstStyle/>
          <a:p>
            <a:pPr>
              <a:lnSpc>
                <a:spcPct val="90000"/>
              </a:lnSpc>
            </a:pPr>
            <a:r>
              <a:rPr lang="en-US" sz="2400" b="1" dirty="0"/>
              <a:t>Make (1977)</a:t>
            </a:r>
          </a:p>
          <a:p>
            <a:pPr lvl="1">
              <a:lnSpc>
                <a:spcPct val="90000"/>
              </a:lnSpc>
            </a:pPr>
            <a:r>
              <a:rPr lang="ja-JP" altLang="en-US" sz="2400" dirty="0">
                <a:latin typeface="Arial"/>
              </a:rPr>
              <a:t>“</a:t>
            </a:r>
            <a:r>
              <a:rPr lang="en-US" sz="2400" dirty="0" err="1"/>
              <a:t>Sendmail</a:t>
            </a:r>
            <a:r>
              <a:rPr lang="en-US" sz="2400" dirty="0"/>
              <a:t> and </a:t>
            </a:r>
            <a:r>
              <a:rPr lang="en-US" sz="2400" b="1" dirty="0">
                <a:solidFill>
                  <a:schemeClr val="tx2"/>
                </a:solidFill>
              </a:rPr>
              <a:t>make</a:t>
            </a:r>
            <a:r>
              <a:rPr lang="en-US" sz="2400" dirty="0"/>
              <a:t> are two well known programs that are pretty widely regarded as originally being </a:t>
            </a:r>
            <a:r>
              <a:rPr lang="en-US" sz="2400" i="1" dirty="0"/>
              <a:t>debugged into existence</a:t>
            </a:r>
            <a:r>
              <a:rPr lang="en-US" sz="2400" dirty="0"/>
              <a:t>. That's why their command languages are so poorly thought out and difficult to learn. It's not just you - everyone finds them troublesome.</a:t>
            </a:r>
            <a:r>
              <a:rPr lang="ja-JP" altLang="en-US" sz="2400" dirty="0">
                <a:latin typeface="Arial"/>
              </a:rPr>
              <a:t>”</a:t>
            </a:r>
            <a:r>
              <a:rPr lang="en-US" sz="2400" dirty="0"/>
              <a:t> </a:t>
            </a:r>
          </a:p>
          <a:p>
            <a:pPr marL="411480" lvl="1" indent="0">
              <a:lnSpc>
                <a:spcPct val="90000"/>
              </a:lnSpc>
              <a:buNone/>
            </a:pPr>
            <a:r>
              <a:rPr lang="en-US" sz="2400" i="1" dirty="0"/>
              <a:t>   Peter van der Linden</a:t>
            </a:r>
          </a:p>
          <a:p>
            <a:pPr>
              <a:lnSpc>
                <a:spcPct val="90000"/>
              </a:lnSpc>
            </a:pPr>
            <a:r>
              <a:rPr lang="en-US" sz="2400" b="1" dirty="0"/>
              <a:t>GNU Make (1988)</a:t>
            </a:r>
          </a:p>
          <a:p>
            <a:pPr>
              <a:lnSpc>
                <a:spcPct val="90000"/>
              </a:lnSpc>
            </a:pPr>
            <a:r>
              <a:rPr lang="en-US" sz="2400" b="1" dirty="0" err="1"/>
              <a:t>SCons</a:t>
            </a:r>
            <a:r>
              <a:rPr lang="en-US" sz="2400" b="1" dirty="0"/>
              <a:t> (2000)</a:t>
            </a:r>
          </a:p>
        </p:txBody>
      </p:sp>
      <p:pic>
        <p:nvPicPr>
          <p:cNvPr id="2" name="Picture 1"/>
          <p:cNvPicPr>
            <a:picLocks noChangeAspect="1"/>
          </p:cNvPicPr>
          <p:nvPr/>
        </p:nvPicPr>
        <p:blipFill>
          <a:blip r:embed="rId2"/>
          <a:stretch>
            <a:fillRect/>
          </a:stretch>
        </p:blipFill>
        <p:spPr>
          <a:xfrm>
            <a:off x="5181600" y="4648200"/>
            <a:ext cx="3124201" cy="1109091"/>
          </a:xfrm>
          <a:prstGeom prst="rect">
            <a:avLst/>
          </a:prstGeom>
        </p:spPr>
      </p:pic>
    </p:spTree>
    <p:extLst>
      <p:ext uri="{BB962C8B-B14F-4D97-AF65-F5344CB8AC3E}">
        <p14:creationId xmlns:p14="http://schemas.microsoft.com/office/powerpoint/2010/main" val="403338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a:t>What is Python?</a:t>
            </a:r>
          </a:p>
        </p:txBody>
      </p:sp>
      <p:sp>
        <p:nvSpPr>
          <p:cNvPr id="14339" name="Rectangle 3"/>
          <p:cNvSpPr>
            <a:spLocks noGrp="1" noChangeArrowheads="1"/>
          </p:cNvSpPr>
          <p:nvPr>
            <p:ph idx="1"/>
          </p:nvPr>
        </p:nvSpPr>
        <p:spPr>
          <a:xfrm>
            <a:off x="609600" y="1524000"/>
            <a:ext cx="7086600" cy="4495799"/>
          </a:xfrm>
        </p:spPr>
        <p:txBody>
          <a:bodyPr>
            <a:normAutofit lnSpcReduction="10000"/>
          </a:bodyPr>
          <a:lstStyle/>
          <a:p>
            <a:pPr>
              <a:lnSpc>
                <a:spcPct val="90000"/>
              </a:lnSpc>
            </a:pPr>
            <a:r>
              <a:rPr lang="en-US" sz="3200" b="1" dirty="0"/>
              <a:t>Dynamically typed programming language</a:t>
            </a:r>
          </a:p>
          <a:p>
            <a:pPr>
              <a:lnSpc>
                <a:spcPct val="90000"/>
              </a:lnSpc>
            </a:pPr>
            <a:r>
              <a:rPr lang="en-US" sz="3200" b="1" dirty="0"/>
              <a:t>Clear, readable syntax</a:t>
            </a:r>
          </a:p>
          <a:p>
            <a:pPr lvl="1">
              <a:lnSpc>
                <a:spcPct val="90000"/>
              </a:lnSpc>
            </a:pPr>
            <a:r>
              <a:rPr lang="ja-JP" altLang="en-US" sz="3200" dirty="0">
                <a:latin typeface="Arial"/>
              </a:rPr>
              <a:t>“</a:t>
            </a:r>
            <a:r>
              <a:rPr lang="en-US" sz="3200" dirty="0"/>
              <a:t>friendly and easy to learn</a:t>
            </a:r>
            <a:r>
              <a:rPr lang="ja-JP" altLang="en-US" sz="3200" dirty="0">
                <a:latin typeface="Arial"/>
              </a:rPr>
              <a:t>”</a:t>
            </a:r>
            <a:endParaRPr lang="en-US" sz="3200" dirty="0"/>
          </a:p>
          <a:p>
            <a:pPr>
              <a:lnSpc>
                <a:spcPct val="90000"/>
              </a:lnSpc>
            </a:pPr>
            <a:r>
              <a:rPr lang="en-US" sz="3200" b="1" dirty="0"/>
              <a:t>Full modularity</a:t>
            </a:r>
          </a:p>
          <a:p>
            <a:pPr lvl="1">
              <a:lnSpc>
                <a:spcPct val="90000"/>
              </a:lnSpc>
            </a:pPr>
            <a:r>
              <a:rPr lang="ja-JP" altLang="en-US" sz="3200" dirty="0">
                <a:latin typeface="Arial"/>
              </a:rPr>
              <a:t>“</a:t>
            </a:r>
            <a:r>
              <a:rPr lang="en-US" sz="3200" dirty="0"/>
              <a:t>batteries included</a:t>
            </a:r>
            <a:r>
              <a:rPr lang="ja-JP" altLang="en-US" sz="3200" dirty="0">
                <a:latin typeface="Arial"/>
              </a:rPr>
              <a:t>”</a:t>
            </a:r>
            <a:endParaRPr lang="en-US" sz="3200" dirty="0"/>
          </a:p>
          <a:p>
            <a:pPr>
              <a:lnSpc>
                <a:spcPct val="90000"/>
              </a:lnSpc>
            </a:pPr>
            <a:r>
              <a:rPr lang="en-US" sz="3200" b="1" dirty="0"/>
              <a:t>Integrates with other languages</a:t>
            </a:r>
          </a:p>
          <a:p>
            <a:pPr lvl="1">
              <a:lnSpc>
                <a:spcPct val="90000"/>
              </a:lnSpc>
            </a:pPr>
            <a:r>
              <a:rPr lang="ja-JP" altLang="en-US" sz="3200" dirty="0">
                <a:latin typeface="Arial"/>
              </a:rPr>
              <a:t>“</a:t>
            </a:r>
            <a:r>
              <a:rPr lang="en-US" sz="3200" dirty="0"/>
              <a:t>plays well with others</a:t>
            </a:r>
            <a:r>
              <a:rPr lang="ja-JP" altLang="en-US" sz="3200" dirty="0">
                <a:latin typeface="Arial"/>
              </a:rPr>
              <a:t>”</a:t>
            </a:r>
            <a:endParaRPr lang="en-US" sz="3200" dirty="0"/>
          </a:p>
          <a:p>
            <a:pPr>
              <a:lnSpc>
                <a:spcPct val="90000"/>
              </a:lnSpc>
            </a:pPr>
            <a:r>
              <a:rPr lang="en-US" sz="3200" b="1" dirty="0"/>
              <a:t>Free and open-source</a:t>
            </a:r>
          </a:p>
          <a:p>
            <a:pPr>
              <a:lnSpc>
                <a:spcPct val="90000"/>
              </a:lnSpc>
            </a:pPr>
            <a:endParaRPr lang="en-US" dirty="0"/>
          </a:p>
        </p:txBody>
      </p:sp>
      <p:pic>
        <p:nvPicPr>
          <p:cNvPr id="3" name="Picture 2"/>
          <p:cNvPicPr>
            <a:picLocks noChangeAspect="1"/>
          </p:cNvPicPr>
          <p:nvPr/>
        </p:nvPicPr>
        <p:blipFill>
          <a:blip r:embed="rId2"/>
          <a:stretch>
            <a:fillRect/>
          </a:stretch>
        </p:blipFill>
        <p:spPr>
          <a:xfrm>
            <a:off x="5105400" y="457200"/>
            <a:ext cx="3396803" cy="114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a:t>Who uses Python?</a:t>
            </a:r>
          </a:p>
        </p:txBody>
      </p:sp>
      <p:sp>
        <p:nvSpPr>
          <p:cNvPr id="21507" name="Rectangle 3"/>
          <p:cNvSpPr>
            <a:spLocks noGrp="1" noChangeArrowheads="1"/>
          </p:cNvSpPr>
          <p:nvPr>
            <p:ph idx="1"/>
          </p:nvPr>
        </p:nvSpPr>
        <p:spPr>
          <a:xfrm>
            <a:off x="609600" y="1676400"/>
            <a:ext cx="7620000" cy="4572000"/>
          </a:xfrm>
        </p:spPr>
        <p:txBody>
          <a:bodyPr>
            <a:normAutofit fontScale="77500" lnSpcReduction="20000"/>
          </a:bodyPr>
          <a:lstStyle/>
          <a:p>
            <a:pPr>
              <a:lnSpc>
                <a:spcPct val="110000"/>
              </a:lnSpc>
            </a:pPr>
            <a:r>
              <a:rPr lang="en-US" sz="3300" b="1" dirty="0">
                <a:solidFill>
                  <a:srgbClr val="800000"/>
                </a:solidFill>
              </a:rPr>
              <a:t>“Python</a:t>
            </a:r>
            <a:r>
              <a:rPr lang="en-US" sz="3300" dirty="0"/>
              <a:t> has been an important part of Google since the beginning and remains so as the system grows and evolves. Today dozens of Google engineers use Python, and we're looking for more people with skills in this language." </a:t>
            </a:r>
            <a:r>
              <a:rPr lang="en-US" sz="3300" i="1" dirty="0"/>
              <a:t>Peter </a:t>
            </a:r>
            <a:r>
              <a:rPr lang="en-US" sz="3300" i="1" dirty="0" err="1"/>
              <a:t>Norvig</a:t>
            </a:r>
            <a:endParaRPr lang="en-US" sz="3300" i="1" dirty="0"/>
          </a:p>
          <a:p>
            <a:pPr>
              <a:lnSpc>
                <a:spcPct val="90000"/>
              </a:lnSpc>
            </a:pPr>
            <a:endParaRPr lang="en-US" altLang="ja-JP" sz="2800" i="1" dirty="0">
              <a:latin typeface="Arial"/>
            </a:endParaRPr>
          </a:p>
          <a:p>
            <a:pPr>
              <a:lnSpc>
                <a:spcPct val="120000"/>
              </a:lnSpc>
            </a:pPr>
            <a:r>
              <a:rPr lang="en-US" sz="2800" b="1" dirty="0">
                <a:solidFill>
                  <a:srgbClr val="800000"/>
                </a:solidFill>
                <a:latin typeface="Arial"/>
              </a:rPr>
              <a:t>“</a:t>
            </a:r>
            <a:r>
              <a:rPr lang="en-US" sz="3300" b="1" dirty="0">
                <a:solidFill>
                  <a:srgbClr val="800000"/>
                </a:solidFill>
              </a:rPr>
              <a:t>Python</a:t>
            </a:r>
            <a:r>
              <a:rPr lang="en-US" sz="3300" dirty="0"/>
              <a:t> is fun, free, runs on a broad range of platforms and has a large library of sophisticated modules, including numerical. It meets all our criteria for a first language.</a:t>
            </a:r>
            <a:r>
              <a:rPr lang="en-US" sz="3300" dirty="0">
                <a:latin typeface="Arial"/>
              </a:rPr>
              <a:t>”</a:t>
            </a:r>
            <a:r>
              <a:rPr lang="en-US" sz="3300" i="1" dirty="0">
                <a:latin typeface="Arial"/>
              </a:rPr>
              <a:t> </a:t>
            </a:r>
            <a:r>
              <a:rPr lang="en-US" sz="3300" i="1" dirty="0"/>
              <a:t>John Scales &amp; Hans </a:t>
            </a:r>
            <a:r>
              <a:rPr lang="en-US" sz="3300" i="1" dirty="0" err="1"/>
              <a:t>Ecke</a:t>
            </a:r>
            <a:endParaRPr lang="en-US" sz="3300" i="1" dirty="0"/>
          </a:p>
        </p:txBody>
      </p:sp>
      <p:pic>
        <p:nvPicPr>
          <p:cNvPr id="5" name="Picture 4"/>
          <p:cNvPicPr>
            <a:picLocks noChangeAspect="1"/>
          </p:cNvPicPr>
          <p:nvPr/>
        </p:nvPicPr>
        <p:blipFill>
          <a:blip r:embed="rId2"/>
          <a:stretch>
            <a:fillRect/>
          </a:stretch>
        </p:blipFill>
        <p:spPr>
          <a:xfrm>
            <a:off x="5105400" y="457200"/>
            <a:ext cx="3396803" cy="114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t>Python in 6 Easy Steps</a:t>
            </a:r>
          </a:p>
        </p:txBody>
      </p:sp>
      <p:sp>
        <p:nvSpPr>
          <p:cNvPr id="15363" name="Rectangle 3"/>
          <p:cNvSpPr>
            <a:spLocks noGrp="1" noChangeArrowheads="1"/>
          </p:cNvSpPr>
          <p:nvPr>
            <p:ph idx="1"/>
          </p:nvPr>
        </p:nvSpPr>
        <p:spPr>
          <a:xfrm>
            <a:off x="609600" y="1600200"/>
            <a:ext cx="7620000" cy="4038600"/>
          </a:xfrm>
        </p:spPr>
        <p:txBody>
          <a:bodyPr>
            <a:normAutofit/>
          </a:bodyPr>
          <a:lstStyle/>
          <a:p>
            <a:pPr marL="609600" indent="-609600">
              <a:buFont typeface="Wingdings" charset="0"/>
              <a:buAutoNum type="arabicPeriod"/>
            </a:pPr>
            <a:r>
              <a:rPr lang="en-US" sz="3600" b="1" dirty="0"/>
              <a:t>Variables and strings</a:t>
            </a:r>
          </a:p>
          <a:p>
            <a:pPr marL="609600" indent="-609600">
              <a:buFont typeface="Wingdings" charset="0"/>
              <a:buAutoNum type="arabicPeriod"/>
            </a:pPr>
            <a:r>
              <a:rPr lang="en-US" sz="3600" b="1" dirty="0"/>
              <a:t>Lists and dictionaries</a:t>
            </a:r>
          </a:p>
          <a:p>
            <a:pPr marL="609600" indent="-609600">
              <a:buFont typeface="Wingdings" charset="0"/>
              <a:buAutoNum type="arabicPeriod"/>
            </a:pPr>
            <a:r>
              <a:rPr lang="en-US" sz="3600" b="1" dirty="0"/>
              <a:t>For loop</a:t>
            </a:r>
          </a:p>
          <a:p>
            <a:pPr marL="609600" indent="-609600">
              <a:buFont typeface="Wingdings" charset="0"/>
              <a:buAutoNum type="arabicPeriod"/>
            </a:pPr>
            <a:r>
              <a:rPr lang="en-US" sz="3600" b="1" dirty="0"/>
              <a:t>If/else, indentation</a:t>
            </a:r>
          </a:p>
          <a:p>
            <a:pPr marL="609600" indent="-609600">
              <a:buFont typeface="Wingdings" charset="0"/>
              <a:buAutoNum type="arabicPeriod"/>
            </a:pPr>
            <a:r>
              <a:rPr lang="en-US" sz="3600" b="1" dirty="0"/>
              <a:t>Functions and modules</a:t>
            </a:r>
          </a:p>
          <a:p>
            <a:pPr marL="609600" indent="-609600">
              <a:buFont typeface="Wingdings" charset="0"/>
              <a:buAutoNum type="arabicPeriod"/>
            </a:pPr>
            <a:r>
              <a:rPr lang="en-US" sz="3600" b="1" dirty="0"/>
              <a:t>Multidimensional arrays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620000" cy="1143000"/>
          </a:xfrm>
        </p:spPr>
        <p:txBody>
          <a:bodyPr/>
          <a:lstStyle/>
          <a:p>
            <a:pPr algn="ctr"/>
            <a:r>
              <a:rPr lang="en-US" dirty="0"/>
              <a:t>1. Variables and Strings</a:t>
            </a:r>
          </a:p>
        </p:txBody>
      </p:sp>
      <p:sp>
        <p:nvSpPr>
          <p:cNvPr id="16388" name="Text Box 4"/>
          <p:cNvSpPr txBox="1">
            <a:spLocks noChangeArrowheads="1"/>
          </p:cNvSpPr>
          <p:nvPr/>
        </p:nvSpPr>
        <p:spPr bwMode="auto">
          <a:xfrm>
            <a:off x="381000" y="1115458"/>
            <a:ext cx="8261350" cy="527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a:t>
            </a:r>
            <a:r>
              <a:rPr lang="ja-JP" altLang="en-US" sz="2000" b="1" dirty="0">
                <a:latin typeface="Arial"/>
              </a:rPr>
              <a:t>‘</a:t>
            </a:r>
            <a:r>
              <a:rPr lang="en-US" altLang="ja-JP" sz="2000" b="1" dirty="0">
                <a:latin typeface="Lucida Console" charset="0"/>
              </a:rPr>
              <a:t>Melbourne</a:t>
            </a:r>
            <a:r>
              <a:rPr lang="ja-JP" altLang="en-US" sz="2000" b="1" dirty="0">
                <a:latin typeface="Arial"/>
              </a:rPr>
              <a:t>’</a:t>
            </a:r>
            <a:endParaRPr lang="en-US" sz="2000" b="1" dirty="0">
              <a:latin typeface="Lucida Console" charset="0"/>
            </a:endParaRPr>
          </a:p>
          <a:p>
            <a:r>
              <a:rPr lang="en-US" sz="2000" b="1" dirty="0">
                <a:solidFill>
                  <a:schemeClr val="hlink"/>
                </a:solidFill>
                <a:latin typeface="Lucida Console" charset="0"/>
              </a:rPr>
              <a:t>&gt;&gt;&gt;</a:t>
            </a:r>
            <a:r>
              <a:rPr lang="en-US" sz="2000" b="1" dirty="0">
                <a:latin typeface="Lucida Console" charset="0"/>
              </a:rPr>
              <a:t> a[0]</a:t>
            </a:r>
          </a:p>
          <a:p>
            <a:r>
              <a:rPr lang="ja-JP" altLang="en-US" sz="2000" b="1" dirty="0">
                <a:latin typeface="Arial"/>
              </a:rPr>
              <a:t>‘</a:t>
            </a:r>
            <a:r>
              <a:rPr lang="en-US" altLang="ja-JP" sz="2000" b="1" dirty="0">
                <a:latin typeface="Lucida Console" charset="0"/>
              </a:rPr>
              <a:t>M</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a[:3]</a:t>
            </a:r>
          </a:p>
          <a:p>
            <a:r>
              <a:rPr lang="ja-JP" altLang="en-US" sz="2000" b="1" dirty="0">
                <a:latin typeface="Arial"/>
              </a:rPr>
              <a:t>‘</a:t>
            </a:r>
            <a:r>
              <a:rPr lang="en-US" altLang="ja-JP" sz="2000" b="1" dirty="0">
                <a:latin typeface="Lucida Console" charset="0"/>
              </a:rPr>
              <a:t>Mel</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b = a + </a:t>
            </a:r>
            <a:r>
              <a:rPr lang="ja-JP" altLang="en-US" sz="2000" b="1" dirty="0">
                <a:latin typeface="Arial"/>
              </a:rPr>
              <a:t>“</a:t>
            </a:r>
            <a:r>
              <a:rPr lang="en-US" sz="2000" b="1" dirty="0">
                <a:latin typeface="Lucida Console" charset="0"/>
              </a:rPr>
              <a:t> rocks</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print b</a:t>
            </a:r>
          </a:p>
          <a:p>
            <a:r>
              <a:rPr lang="ja-JP" altLang="en-US" sz="2000" b="1" dirty="0">
                <a:latin typeface="Arial"/>
              </a:rPr>
              <a:t>‘</a:t>
            </a:r>
            <a:r>
              <a:rPr lang="en-US" altLang="ja-JP" sz="2000" b="1" dirty="0">
                <a:latin typeface="Lucida Console" charset="0"/>
              </a:rPr>
              <a:t>Melbourne rocks</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a+2</a:t>
            </a:r>
          </a:p>
          <a:p>
            <a:r>
              <a:rPr lang="en-US" sz="2000" b="1" dirty="0" err="1">
                <a:latin typeface="Lucida Console" charset="0"/>
              </a:rPr>
              <a:t>Traceback</a:t>
            </a:r>
            <a:r>
              <a:rPr lang="en-US" sz="2000" b="1" dirty="0">
                <a:latin typeface="Lucida Console" charset="0"/>
              </a:rPr>
              <a:t> (most recent call last):</a:t>
            </a:r>
          </a:p>
          <a:p>
            <a:r>
              <a:rPr lang="en-US" sz="2000" b="1" dirty="0">
                <a:latin typeface="Lucida Console" charset="0"/>
              </a:rPr>
              <a:t>  File </a:t>
            </a:r>
            <a:r>
              <a:rPr lang="ja-JP" altLang="en-US" sz="2000" b="1" dirty="0">
                <a:latin typeface="Arial"/>
              </a:rPr>
              <a:t>“</a:t>
            </a:r>
            <a:r>
              <a:rPr lang="en-US" sz="2000" b="1" dirty="0">
                <a:latin typeface="Lucida Console" charset="0"/>
              </a:rPr>
              <a:t>&lt;</a:t>
            </a:r>
            <a:r>
              <a:rPr lang="en-US" sz="2000" b="1" dirty="0" err="1">
                <a:latin typeface="Lucida Console" charset="0"/>
              </a:rPr>
              <a:t>stdin</a:t>
            </a:r>
            <a:r>
              <a:rPr lang="en-US" sz="2000" b="1" dirty="0">
                <a:latin typeface="Lucida Console" charset="0"/>
              </a:rPr>
              <a:t>&gt;</a:t>
            </a:r>
            <a:r>
              <a:rPr lang="ja-JP" altLang="en-US" sz="2000" b="1" dirty="0">
                <a:latin typeface="Arial"/>
              </a:rPr>
              <a:t>”</a:t>
            </a:r>
            <a:r>
              <a:rPr lang="en-US" sz="2000" b="1" dirty="0">
                <a:latin typeface="Lucida Console" charset="0"/>
              </a:rPr>
              <a:t>, line 1, module &lt;module&gt;</a:t>
            </a:r>
          </a:p>
          <a:p>
            <a:r>
              <a:rPr lang="en-US" sz="2000" b="1" dirty="0" err="1">
                <a:latin typeface="Lucida Console" charset="0"/>
              </a:rPr>
              <a:t>TypeError</a:t>
            </a:r>
            <a:r>
              <a:rPr lang="en-US" sz="2000" b="1" dirty="0">
                <a:latin typeface="Lucida Console" charset="0"/>
              </a:rPr>
              <a:t>: cannot concatenate </a:t>
            </a:r>
            <a:r>
              <a:rPr lang="ja-JP" altLang="en-US" sz="2000" b="1" dirty="0">
                <a:latin typeface="Arial"/>
              </a:rPr>
              <a:t>‘</a:t>
            </a:r>
            <a:r>
              <a:rPr lang="en-US" sz="2000" b="1" dirty="0" err="1">
                <a:latin typeface="Lucida Console" charset="0"/>
              </a:rPr>
              <a:t>str</a:t>
            </a:r>
            <a:r>
              <a:rPr lang="ja-JP" altLang="en-US" sz="2000" b="1" dirty="0">
                <a:latin typeface="Arial"/>
              </a:rPr>
              <a:t>’</a:t>
            </a:r>
            <a:r>
              <a:rPr lang="en-US" sz="2000" b="1" dirty="0">
                <a:latin typeface="Lucida Console" charset="0"/>
              </a:rPr>
              <a:t> and </a:t>
            </a:r>
            <a:r>
              <a:rPr lang="ja-JP" altLang="en-US" sz="2000" b="1" dirty="0">
                <a:latin typeface="Arial"/>
              </a:rPr>
              <a:t>‘</a:t>
            </a:r>
            <a:r>
              <a:rPr lang="en-US" sz="2000" b="1" dirty="0" err="1">
                <a:latin typeface="Lucida Console" charset="0"/>
              </a:rPr>
              <a:t>int</a:t>
            </a:r>
            <a:r>
              <a:rPr lang="ja-JP" altLang="en-US" sz="2000" b="1" dirty="0">
                <a:latin typeface="Arial"/>
              </a:rPr>
              <a:t>’</a:t>
            </a:r>
            <a:r>
              <a:rPr lang="en-US" sz="2000" b="1" dirty="0">
                <a:latin typeface="Lucida Console" charset="0"/>
              </a:rPr>
              <a:t> objects</a:t>
            </a:r>
          </a:p>
          <a:p>
            <a:r>
              <a:rPr lang="en-US" b="1" dirty="0">
                <a:solidFill>
                  <a:schemeClr val="hlink"/>
                </a:solidFill>
              </a:rPr>
              <a:t>&gt;&gt;&gt;</a:t>
            </a:r>
            <a:r>
              <a:rPr lang="en-US" dirty="0"/>
              <a:t> </a:t>
            </a:r>
            <a:r>
              <a:rPr lang="en-US" sz="2000" b="1" dirty="0" err="1">
                <a:latin typeface="Lucida Console" charset="0"/>
              </a:rPr>
              <a:t>a+str</a:t>
            </a:r>
            <a:r>
              <a:rPr lang="en-US" sz="2000" b="1" dirty="0">
                <a:latin typeface="Lucida Console" charset="0"/>
              </a:rPr>
              <a:t>(2013)</a:t>
            </a:r>
          </a:p>
          <a:p>
            <a:r>
              <a:rPr lang="ja-JP" altLang="en-US" sz="2000" b="1" dirty="0">
                <a:latin typeface="Arial"/>
              </a:rPr>
              <a:t>‘</a:t>
            </a:r>
            <a:r>
              <a:rPr lang="en-US" altLang="ja-JP" sz="2000" b="1" dirty="0">
                <a:latin typeface="Lucida Console" charset="0"/>
              </a:rPr>
              <a:t>Melbourne2013</a:t>
            </a:r>
            <a:r>
              <a:rPr lang="ja-JP" altLang="en-US" sz="2000" b="1" dirty="0">
                <a:latin typeface="Arial"/>
              </a:rPr>
              <a:t>’</a:t>
            </a:r>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179861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0"/>
            <a:ext cx="7620000" cy="1143000"/>
          </a:xfrm>
        </p:spPr>
        <p:txBody>
          <a:bodyPr/>
          <a:lstStyle/>
          <a:p>
            <a:pPr algn="ctr"/>
            <a:r>
              <a:rPr lang="en-US" dirty="0"/>
              <a:t>2. Lists and Dictionaries</a:t>
            </a:r>
          </a:p>
        </p:txBody>
      </p:sp>
      <p:sp>
        <p:nvSpPr>
          <p:cNvPr id="25603" name="Text Box 3"/>
          <p:cNvSpPr txBox="1">
            <a:spLocks noChangeArrowheads="1"/>
          </p:cNvSpPr>
          <p:nvPr/>
        </p:nvSpPr>
        <p:spPr bwMode="auto">
          <a:xfrm>
            <a:off x="381000" y="914400"/>
            <a:ext cx="7629012"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a:t>
            </a:r>
          </a:p>
          <a:p>
            <a:r>
              <a:rPr lang="en-US" sz="2000" b="1" dirty="0">
                <a:solidFill>
                  <a:schemeClr val="hlink"/>
                </a:solidFill>
                <a:latin typeface="Lucida Console" charset="0"/>
              </a:rPr>
              <a:t>&gt;&gt;&gt;</a:t>
            </a:r>
            <a:r>
              <a:rPr lang="en-US" sz="2000" b="1" dirty="0">
                <a:latin typeface="Lucida Console" charset="0"/>
              </a:rPr>
              <a:t> a[0]</a:t>
            </a:r>
          </a:p>
          <a:p>
            <a:r>
              <a:rPr lang="ja-JP" altLang="en-US" sz="2000" b="1" dirty="0">
                <a:latin typeface="Arial"/>
              </a:rPr>
              <a:t>‘</a:t>
            </a:r>
            <a:r>
              <a:rPr lang="en-US" altLang="ja-JP" sz="2000" b="1" dirty="0">
                <a:latin typeface="Lucida Console" charset="0"/>
              </a:rPr>
              <a:t>Melbourne</a:t>
            </a:r>
            <a:r>
              <a:rPr lang="ja-JP" altLang="en-US" sz="2000" b="1" dirty="0">
                <a:latin typeface="Arial"/>
              </a:rPr>
              <a:t>’</a:t>
            </a:r>
            <a:endParaRPr lang="en-US" sz="2000" b="1" dirty="0">
              <a:latin typeface="Lucida Console" charset="0"/>
            </a:endParaRPr>
          </a:p>
          <a:p>
            <a:r>
              <a:rPr lang="en-US" b="1" dirty="0">
                <a:solidFill>
                  <a:schemeClr val="hlink"/>
                </a:solidFill>
              </a:rPr>
              <a:t>&gt;&gt;&gt;</a:t>
            </a:r>
            <a:r>
              <a:rPr lang="en-US" dirty="0"/>
              <a:t> </a:t>
            </a:r>
            <a:r>
              <a:rPr lang="en-US" sz="2000" b="1" dirty="0" err="1">
                <a:latin typeface="Lucida Console" charset="0"/>
              </a:rPr>
              <a:t>len</a:t>
            </a:r>
            <a:r>
              <a:rPr lang="en-US" sz="2000" b="1" dirty="0">
                <a:latin typeface="Lucida Console" charset="0"/>
              </a:rPr>
              <a:t>(a)</a:t>
            </a:r>
          </a:p>
          <a:p>
            <a:r>
              <a:rPr lang="en-US" sz="2000" b="1" dirty="0">
                <a:latin typeface="Lucida Console" charset="0"/>
              </a:rPr>
              <a:t>9</a:t>
            </a:r>
          </a:p>
          <a:p>
            <a:r>
              <a:rPr lang="en-US" b="1" dirty="0">
                <a:solidFill>
                  <a:schemeClr val="hlink"/>
                </a:solidFill>
              </a:rPr>
              <a:t>&gt;&gt;&gt;</a:t>
            </a:r>
            <a:r>
              <a:rPr lang="en-US" dirty="0"/>
              <a:t> </a:t>
            </a:r>
            <a:r>
              <a:rPr lang="en-US" sz="2000" b="1" dirty="0" err="1">
                <a:latin typeface="Lucida Console" charset="0"/>
              </a:rPr>
              <a:t>a.append</a:t>
            </a:r>
            <a:r>
              <a:rPr lang="en-US" sz="2000" b="1" dirty="0">
                <a:latin typeface="Lucida Console" charset="0"/>
              </a:rPr>
              <a:t>(20)</a:t>
            </a:r>
          </a:p>
          <a:p>
            <a:r>
              <a:rPr lang="en-US" b="1" dirty="0">
                <a:solidFill>
                  <a:schemeClr val="hlink"/>
                </a:solidFill>
              </a:rPr>
              <a:t>&gt;&gt;&gt;</a:t>
            </a:r>
            <a:r>
              <a:rPr lang="en-US" dirty="0"/>
              <a:t> </a:t>
            </a:r>
            <a:r>
              <a:rPr lang="en-US" sz="2000" b="1" dirty="0">
                <a:latin typeface="Lucida Console" charset="0"/>
              </a:rPr>
              <a:t>a</a:t>
            </a:r>
          </a:p>
          <a:p>
            <a:r>
              <a:rPr lang="en-US" sz="2000" b="1" dirty="0">
                <a:latin typeface="Lucida Console" charset="0"/>
              </a:rPr>
              <a:t>[</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,20]</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b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a:t>
            </a:r>
            <a:r>
              <a:rPr lang="ja-JP" altLang="en-US" sz="2000" b="1" dirty="0">
                <a:latin typeface="Arial"/>
              </a:rPr>
              <a:t>‘</a:t>
            </a:r>
            <a:r>
              <a:rPr lang="en-US" altLang="ja-JP" sz="2000" b="1" dirty="0">
                <a:latin typeface="Lucida Console" charset="0"/>
              </a:rPr>
              <a:t>ASEG</a:t>
            </a:r>
            <a:r>
              <a:rPr lang="ja-JP" altLang="en-US" sz="2000" b="1" dirty="0">
                <a:latin typeface="Arial"/>
              </a:rPr>
              <a:t>’</a:t>
            </a:r>
            <a:r>
              <a:rPr lang="en-US" sz="2000" b="1" dirty="0">
                <a:latin typeface="Lucida Console" charset="0"/>
              </a:rPr>
              <a:t>)</a:t>
            </a:r>
          </a:p>
          <a:p>
            <a:r>
              <a:rPr lang="en-US" b="1" dirty="0">
                <a:solidFill>
                  <a:schemeClr val="hlink"/>
                </a:solidFill>
              </a:rPr>
              <a:t>&gt;&gt;&gt;</a:t>
            </a:r>
            <a:r>
              <a:rPr lang="en-US" dirty="0"/>
              <a:t> </a:t>
            </a:r>
            <a:r>
              <a:rPr lang="en-US" sz="2000" b="1" dirty="0" err="1">
                <a:latin typeface="Lucida Console" charset="0"/>
              </a:rPr>
              <a:t>b.append</a:t>
            </a:r>
            <a:r>
              <a:rPr lang="en-US" sz="2000" b="1" dirty="0">
                <a:latin typeface="Lucida Console" charset="0"/>
              </a:rPr>
              <a:t>(20)</a:t>
            </a:r>
          </a:p>
          <a:p>
            <a:r>
              <a:rPr lang="en-US" sz="2000" b="1" dirty="0" err="1">
                <a:latin typeface="Lucida Console" charset="0"/>
              </a:rPr>
              <a:t>Traceback</a:t>
            </a:r>
            <a:r>
              <a:rPr lang="en-US" sz="2000" b="1" dirty="0">
                <a:latin typeface="Lucida Console" charset="0"/>
              </a:rPr>
              <a:t> (most recent call last):</a:t>
            </a:r>
          </a:p>
          <a:p>
            <a:r>
              <a:rPr lang="en-US" sz="2000" b="1" dirty="0">
                <a:latin typeface="Lucida Console" charset="0"/>
              </a:rPr>
              <a:t>  File </a:t>
            </a:r>
            <a:r>
              <a:rPr lang="ja-JP" altLang="en-US" sz="2000" b="1" dirty="0">
                <a:latin typeface="Arial"/>
              </a:rPr>
              <a:t>“</a:t>
            </a:r>
            <a:r>
              <a:rPr lang="en-US" sz="2000" b="1" dirty="0">
                <a:latin typeface="Lucida Console" charset="0"/>
              </a:rPr>
              <a:t>&lt;</a:t>
            </a:r>
            <a:r>
              <a:rPr lang="en-US" sz="2000" b="1" dirty="0" err="1">
                <a:latin typeface="Lucida Console" charset="0"/>
              </a:rPr>
              <a:t>stdin</a:t>
            </a:r>
            <a:r>
              <a:rPr lang="en-US" sz="2000" b="1" dirty="0">
                <a:latin typeface="Lucida Console" charset="0"/>
              </a:rPr>
              <a:t>&gt;</a:t>
            </a:r>
            <a:r>
              <a:rPr lang="ja-JP" altLang="en-US" sz="2000" b="1" dirty="0">
                <a:latin typeface="Arial"/>
              </a:rPr>
              <a:t>”</a:t>
            </a:r>
            <a:r>
              <a:rPr lang="en-US" sz="2000" b="1" dirty="0">
                <a:latin typeface="Lucida Console" charset="0"/>
              </a:rPr>
              <a:t>, line 1, in &lt;module&gt;</a:t>
            </a:r>
          </a:p>
          <a:p>
            <a:r>
              <a:rPr lang="en-US" sz="2000" b="1" dirty="0" err="1">
                <a:latin typeface="Lucida Console" charset="0"/>
              </a:rPr>
              <a:t>AttributeError</a:t>
            </a:r>
            <a:r>
              <a:rPr lang="en-US" sz="2000" b="1" dirty="0">
                <a:latin typeface="Lucida Console" charset="0"/>
              </a:rPr>
              <a:t>: </a:t>
            </a:r>
            <a:r>
              <a:rPr lang="ja-JP" altLang="en-US" sz="2000" b="1" dirty="0">
                <a:latin typeface="Arial"/>
              </a:rPr>
              <a:t>‘</a:t>
            </a:r>
            <a:r>
              <a:rPr lang="en-US" sz="2000" b="1" dirty="0">
                <a:latin typeface="Lucida Console" charset="0"/>
              </a:rPr>
              <a:t>tuple</a:t>
            </a:r>
            <a:r>
              <a:rPr lang="ja-JP" altLang="en-US" sz="2000" b="1" dirty="0">
                <a:latin typeface="Arial"/>
              </a:rPr>
              <a:t>’</a:t>
            </a:r>
            <a:r>
              <a:rPr lang="en-US" sz="2000" b="1" dirty="0">
                <a:latin typeface="Lucida Console" charset="0"/>
              </a:rPr>
              <a:t> has no attribute </a:t>
            </a:r>
            <a:r>
              <a:rPr lang="ja-JP" altLang="en-US" sz="2000" b="1" dirty="0">
                <a:latin typeface="Arial"/>
              </a:rPr>
              <a:t>‘</a:t>
            </a:r>
            <a:r>
              <a:rPr lang="en-US" sz="2000" b="1" dirty="0">
                <a:latin typeface="Lucida Console" charset="0"/>
              </a:rPr>
              <a:t>append</a:t>
            </a:r>
            <a:r>
              <a:rPr lang="ja-JP" altLang="en-US" sz="2000" b="1">
                <a:latin typeface="Arial"/>
              </a:rPr>
              <a:t>’</a:t>
            </a:r>
            <a:endParaRPr lang="en-US" altLang="ja-JP" sz="2000" b="1" dirty="0">
              <a:latin typeface="Arial"/>
            </a:endParaRP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c = {</a:t>
            </a:r>
            <a:r>
              <a:rPr lang="ja-JP" altLang="en-US" sz="2000" b="1" dirty="0">
                <a:latin typeface="Arial"/>
              </a:rPr>
              <a:t>‘</a:t>
            </a:r>
            <a:r>
              <a:rPr lang="en-US" sz="2000" b="1" dirty="0">
                <a:latin typeface="Lucida Console" charset="0"/>
              </a:rPr>
              <a:t>city</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year</a:t>
            </a:r>
            <a:r>
              <a:rPr lang="ja-JP" altLang="en-US" sz="2000" b="1" dirty="0">
                <a:latin typeface="Arial"/>
              </a:rPr>
              <a:t>’</a:t>
            </a:r>
            <a:r>
              <a:rPr lang="en-US" sz="2000" b="1" dirty="0">
                <a:latin typeface="Lucida Console" charset="0"/>
              </a:rPr>
              <a:t>: 2013}</a:t>
            </a:r>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271719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0"/>
            <a:ext cx="7620000" cy="1143000"/>
          </a:xfrm>
        </p:spPr>
        <p:txBody>
          <a:bodyPr/>
          <a:lstStyle/>
          <a:p>
            <a:pPr algn="ctr"/>
            <a:r>
              <a:rPr lang="en-US" dirty="0"/>
              <a:t>3. For loop</a:t>
            </a:r>
          </a:p>
        </p:txBody>
      </p:sp>
      <p:sp>
        <p:nvSpPr>
          <p:cNvPr id="26627" name="Text Box 3"/>
          <p:cNvSpPr txBox="1">
            <a:spLocks noChangeArrowheads="1"/>
          </p:cNvSpPr>
          <p:nvPr/>
        </p:nvSpPr>
        <p:spPr bwMode="auto">
          <a:xfrm>
            <a:off x="381000" y="1143000"/>
            <a:ext cx="5894562" cy="624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 = (</a:t>
            </a:r>
            <a:r>
              <a:rPr lang="ja-JP" altLang="en-US" sz="2000" b="1" dirty="0">
                <a:latin typeface="Arial"/>
              </a:rPr>
              <a:t>‘</a:t>
            </a:r>
            <a:r>
              <a:rPr lang="en-US" altLang="ja-JP" sz="2000" b="1" dirty="0">
                <a:latin typeface="Lucida Console" charset="0"/>
              </a:rPr>
              <a:t>Melbourne</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a:t>
            </a:r>
          </a:p>
          <a:p>
            <a:r>
              <a:rPr lang="en-US" sz="2000" b="1" dirty="0">
                <a:solidFill>
                  <a:schemeClr val="hlink"/>
                </a:solidFill>
                <a:latin typeface="Lucida Console" charset="0"/>
              </a:rPr>
              <a:t>&gt;&gt;&gt;</a:t>
            </a:r>
            <a:r>
              <a:rPr lang="en-US" sz="2000" b="1" dirty="0">
                <a:latin typeface="Lucida Console" charset="0"/>
              </a:rPr>
              <a:t> for city in a:</a:t>
            </a:r>
          </a:p>
          <a:p>
            <a:r>
              <a:rPr lang="en-US" sz="2000" b="1" dirty="0">
                <a:latin typeface="Lucida Console" charset="0"/>
              </a:rPr>
              <a:t>…       print city, </a:t>
            </a:r>
            <a:r>
              <a:rPr lang="en-US" sz="2000" b="1" dirty="0" err="1">
                <a:latin typeface="Lucida Console" charset="0"/>
              </a:rPr>
              <a:t>len</a:t>
            </a:r>
            <a:r>
              <a:rPr lang="en-US" sz="2000" b="1" dirty="0">
                <a:latin typeface="Lucida Console" charset="0"/>
              </a:rPr>
              <a:t>(city)</a:t>
            </a:r>
          </a:p>
          <a:p>
            <a:r>
              <a:rPr lang="en-US" sz="2000" b="1" dirty="0">
                <a:latin typeface="Lucida Console" charset="0"/>
              </a:rPr>
              <a:t>Melbourne 9</a:t>
            </a:r>
          </a:p>
          <a:p>
            <a:r>
              <a:rPr lang="en-US" sz="2000" b="1" dirty="0">
                <a:latin typeface="Lucida Console" charset="0"/>
              </a:rPr>
              <a:t>Perth 5</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for k in range(2):</a:t>
            </a:r>
          </a:p>
          <a:p>
            <a:r>
              <a:rPr lang="en-US" sz="2000" b="1" dirty="0">
                <a:latin typeface="Lucida Console" charset="0"/>
              </a:rPr>
              <a:t>…    print k, a[k]</a:t>
            </a:r>
          </a:p>
          <a:p>
            <a:r>
              <a:rPr lang="en-US" sz="2000" b="1" dirty="0">
                <a:latin typeface="Lucida Console" charset="0"/>
              </a:rPr>
              <a:t>0 Melbourne</a:t>
            </a:r>
          </a:p>
          <a:p>
            <a:r>
              <a:rPr lang="en-US" sz="2000" b="1" dirty="0">
                <a:latin typeface="Lucida Console" charset="0"/>
              </a:rPr>
              <a:t>1 Perth</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c = {</a:t>
            </a:r>
            <a:r>
              <a:rPr lang="ja-JP" altLang="en-US" sz="2000" b="1" dirty="0">
                <a:latin typeface="Arial"/>
              </a:rPr>
              <a:t>‘</a:t>
            </a:r>
            <a:r>
              <a:rPr lang="en-US" sz="2000" b="1" dirty="0">
                <a:latin typeface="Lucida Console" charset="0"/>
              </a:rPr>
              <a:t>city</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 </a:t>
            </a:r>
            <a:r>
              <a:rPr lang="ja-JP" altLang="en-US" sz="2000" b="1" dirty="0">
                <a:latin typeface="Arial"/>
              </a:rPr>
              <a:t>‘</a:t>
            </a:r>
            <a:r>
              <a:rPr lang="en-US" altLang="ja-JP" sz="2000" b="1" dirty="0">
                <a:latin typeface="Lucida Console" charset="0"/>
              </a:rPr>
              <a:t>year</a:t>
            </a:r>
            <a:r>
              <a:rPr lang="ja-JP" altLang="en-US" sz="2000" b="1" dirty="0">
                <a:latin typeface="Arial"/>
              </a:rPr>
              <a:t>’</a:t>
            </a:r>
            <a:r>
              <a:rPr lang="en-US" sz="2000" b="1" dirty="0">
                <a:latin typeface="Lucida Console" charset="0"/>
              </a:rPr>
              <a:t>: 2015}</a:t>
            </a:r>
          </a:p>
          <a:p>
            <a:r>
              <a:rPr lang="en-US" sz="2000" b="1" dirty="0">
                <a:latin typeface="Lucida Console" charset="0"/>
              </a:rPr>
              <a:t>for key in </a:t>
            </a:r>
            <a:r>
              <a:rPr lang="en-US" sz="2000" b="1" dirty="0" err="1">
                <a:latin typeface="Lucida Console" charset="0"/>
              </a:rPr>
              <a:t>c.keys</a:t>
            </a:r>
            <a:r>
              <a:rPr lang="en-US" sz="2000" b="1" dirty="0">
                <a:latin typeface="Lucida Console" charset="0"/>
              </a:rPr>
              <a:t>():</a:t>
            </a:r>
          </a:p>
          <a:p>
            <a:r>
              <a:rPr lang="en-US" sz="2000" b="1" dirty="0">
                <a:latin typeface="Lucida Console" charset="0"/>
              </a:rPr>
              <a:t>…    print c[key]</a:t>
            </a:r>
          </a:p>
          <a:p>
            <a:r>
              <a:rPr lang="ja-JP" altLang="en-US" sz="2000" b="1" dirty="0">
                <a:latin typeface="Arial"/>
              </a:rPr>
              <a:t>‘</a:t>
            </a:r>
            <a:r>
              <a:rPr lang="en-US" altLang="ja-JP" sz="2000" b="1" dirty="0">
                <a:latin typeface="Lucida Console" charset="0"/>
              </a:rPr>
              <a:t>Perth</a:t>
            </a:r>
            <a:r>
              <a:rPr lang="ja-JP" altLang="en-US" sz="2000" b="1" dirty="0">
                <a:latin typeface="Arial"/>
              </a:rPr>
              <a:t>’</a:t>
            </a:r>
            <a:endParaRPr lang="en-US" sz="2000" b="1" dirty="0">
              <a:latin typeface="Lucida Console" charset="0"/>
            </a:endParaRPr>
          </a:p>
          <a:p>
            <a:r>
              <a:rPr lang="en-US" sz="2000" b="1" dirty="0">
                <a:latin typeface="Lucida Console" charset="0"/>
              </a:rPr>
              <a:t>2015</a:t>
            </a:r>
          </a:p>
          <a:p>
            <a:endParaRPr lang="en-US" b="1" dirty="0"/>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304121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8263"/>
            <a:ext cx="7620000" cy="1143000"/>
          </a:xfrm>
        </p:spPr>
        <p:txBody>
          <a:bodyPr/>
          <a:lstStyle/>
          <a:p>
            <a:pPr algn="ctr"/>
            <a:r>
              <a:rPr lang="en-US" dirty="0"/>
              <a:t>4. If/else, indentation</a:t>
            </a:r>
          </a:p>
        </p:txBody>
      </p:sp>
      <p:sp>
        <p:nvSpPr>
          <p:cNvPr id="27651" name="Text Box 3"/>
          <p:cNvSpPr txBox="1">
            <a:spLocks noChangeArrowheads="1"/>
          </p:cNvSpPr>
          <p:nvPr/>
        </p:nvSpPr>
        <p:spPr bwMode="auto">
          <a:xfrm>
            <a:off x="381000" y="1447800"/>
            <a:ext cx="3983783"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for k in range(4):</a:t>
            </a:r>
          </a:p>
          <a:p>
            <a:r>
              <a:rPr lang="en-US" sz="2000" b="1" dirty="0">
                <a:solidFill>
                  <a:schemeClr val="hlink"/>
                </a:solidFill>
                <a:latin typeface="Lucida Console" charset="0"/>
              </a:rPr>
              <a:t>&gt;&gt;&gt;</a:t>
            </a:r>
            <a:r>
              <a:rPr lang="en-US" sz="2000" b="1" dirty="0">
                <a:latin typeface="Lucida Console" charset="0"/>
              </a:rPr>
              <a:t> 	 if k &lt; 2:</a:t>
            </a:r>
          </a:p>
          <a:p>
            <a:r>
              <a:rPr lang="en-US" sz="2000" b="1" dirty="0">
                <a:latin typeface="Lucida Console" charset="0"/>
              </a:rPr>
              <a:t>…         print k</a:t>
            </a:r>
          </a:p>
          <a:p>
            <a:r>
              <a:rPr lang="en-US" sz="2000" b="1" dirty="0">
                <a:latin typeface="Lucida Console" charset="0"/>
              </a:rPr>
              <a:t>…      else:</a:t>
            </a:r>
          </a:p>
          <a:p>
            <a:r>
              <a:rPr lang="en-US" sz="2000" b="1" dirty="0">
                <a:latin typeface="Lucida Console" charset="0"/>
              </a:rPr>
              <a:t>…         print </a:t>
            </a:r>
            <a:r>
              <a:rPr lang="ja-JP" altLang="en-US" sz="2000" b="1" dirty="0">
                <a:latin typeface="Arial"/>
              </a:rPr>
              <a:t>‘</a:t>
            </a:r>
            <a:r>
              <a:rPr lang="en-US" sz="2000" b="1" dirty="0">
                <a:latin typeface="Lucida Console" charset="0"/>
              </a:rPr>
              <a:t>no</a:t>
            </a:r>
            <a:r>
              <a:rPr lang="ja-JP" altLang="en-US" sz="2000" b="1" dirty="0">
                <a:latin typeface="Arial"/>
              </a:rPr>
              <a:t>’</a:t>
            </a:r>
            <a:endParaRPr lang="en-US" sz="2000" b="1" dirty="0">
              <a:latin typeface="Lucida Console" charset="0"/>
            </a:endParaRPr>
          </a:p>
          <a:p>
            <a:r>
              <a:rPr lang="en-US" sz="2000" b="1" dirty="0">
                <a:latin typeface="Lucida Console" charset="0"/>
              </a:rPr>
              <a:t>0</a:t>
            </a:r>
          </a:p>
          <a:p>
            <a:r>
              <a:rPr lang="en-US" sz="2000" b="1" dirty="0">
                <a:latin typeface="Lucida Console" charset="0"/>
              </a:rPr>
              <a:t>1</a:t>
            </a:r>
          </a:p>
          <a:p>
            <a:r>
              <a:rPr lang="en-US" sz="2000" b="1" dirty="0">
                <a:latin typeface="Lucida Console" charset="0"/>
              </a:rPr>
              <a:t>no</a:t>
            </a:r>
          </a:p>
          <a:p>
            <a:r>
              <a:rPr lang="en-US" sz="2000" b="1" dirty="0">
                <a:latin typeface="Lucida Console" charset="0"/>
              </a:rPr>
              <a:t>no</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try:</a:t>
            </a:r>
          </a:p>
          <a:p>
            <a:r>
              <a:rPr lang="en-US" sz="2000" b="1" dirty="0">
                <a:latin typeface="Lucida Console" charset="0"/>
              </a:rPr>
              <a:t>…      a = </a:t>
            </a:r>
            <a:r>
              <a:rPr lang="ja-JP" altLang="en-US" sz="2000" b="1" dirty="0">
                <a:latin typeface="Arial"/>
              </a:rPr>
              <a:t>‘</a:t>
            </a:r>
            <a:r>
              <a:rPr lang="en-US" altLang="ja-JP" sz="2000" b="1" dirty="0">
                <a:latin typeface="Lucida Console" charset="0"/>
              </a:rPr>
              <a:t>Perth</a:t>
            </a:r>
            <a:r>
              <a:rPr lang="ja-JP" altLang="en-US" sz="2000" b="1" dirty="0">
                <a:latin typeface="Arial"/>
              </a:rPr>
              <a:t>’</a:t>
            </a:r>
            <a:r>
              <a:rPr lang="en-US" sz="2000" b="1" dirty="0">
                <a:latin typeface="Lucida Console" charset="0"/>
              </a:rPr>
              <a:t> + 2015</a:t>
            </a:r>
          </a:p>
          <a:p>
            <a:r>
              <a:rPr lang="en-US" sz="2000" b="1" dirty="0">
                <a:latin typeface="Lucida Console" charset="0"/>
              </a:rPr>
              <a:t>except:</a:t>
            </a:r>
          </a:p>
          <a:p>
            <a:r>
              <a:rPr lang="en-US" sz="2000" b="1" dirty="0">
                <a:latin typeface="Lucida Console" charset="0"/>
              </a:rPr>
              <a:t>…      print </a:t>
            </a:r>
            <a:r>
              <a:rPr lang="ja-JP" altLang="en-US" sz="2000" b="1" dirty="0">
                <a:latin typeface="Arial"/>
              </a:rPr>
              <a:t>‘</a:t>
            </a:r>
            <a:r>
              <a:rPr lang="en-US" sz="2000" b="1" dirty="0">
                <a:latin typeface="Lucida Console" charset="0"/>
              </a:rPr>
              <a:t>error</a:t>
            </a:r>
            <a:r>
              <a:rPr lang="ja-JP" altLang="en-US" sz="2000" b="1" dirty="0">
                <a:latin typeface="Arial"/>
              </a:rPr>
              <a:t>’</a:t>
            </a:r>
            <a:endParaRPr lang="en-US" sz="2000" b="1" dirty="0">
              <a:latin typeface="Lucida Console" charset="0"/>
            </a:endParaRPr>
          </a:p>
          <a:p>
            <a:r>
              <a:rPr lang="en-US" sz="2000" b="1" dirty="0">
                <a:latin typeface="Lucida Console" charset="0"/>
              </a:rPr>
              <a:t>error</a:t>
            </a:r>
          </a:p>
        </p:txBody>
      </p:sp>
    </p:spTree>
    <p:extLst>
      <p:ext uri="{BB962C8B-B14F-4D97-AF65-F5344CB8AC3E}">
        <p14:creationId xmlns:p14="http://schemas.microsoft.com/office/powerpoint/2010/main" val="131069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295400"/>
            <a:ext cx="7543800" cy="2593975"/>
          </a:xfrm>
        </p:spPr>
        <p:txBody>
          <a:bodyPr/>
          <a:lstStyle/>
          <a:p>
            <a:r>
              <a:rPr lang="en-US" b="1" dirty="0"/>
              <a:t>Introduction to</a:t>
            </a:r>
            <a:br>
              <a:rPr lang="en-US" b="1" dirty="0"/>
            </a:br>
            <a:r>
              <a:rPr lang="en-US" b="1" dirty="0" err="1"/>
              <a:t>SConstruct</a:t>
            </a:r>
            <a:r>
              <a:rPr lang="en-US" b="1" dirty="0"/>
              <a:t> and Python </a:t>
            </a:r>
          </a:p>
        </p:txBody>
      </p:sp>
      <p:pic>
        <p:nvPicPr>
          <p:cNvPr id="2055" name="Picture 7"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143000"/>
            <a:ext cx="1981200" cy="16819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9280"/>
            <a:ext cx="7620000" cy="1143000"/>
          </a:xfrm>
        </p:spPr>
        <p:txBody>
          <a:bodyPr/>
          <a:lstStyle/>
          <a:p>
            <a:pPr algn="ctr"/>
            <a:r>
              <a:rPr lang="en-US" dirty="0"/>
              <a:t>5. Functions and modules</a:t>
            </a:r>
          </a:p>
        </p:txBody>
      </p:sp>
      <p:sp>
        <p:nvSpPr>
          <p:cNvPr id="28675" name="Text Box 3"/>
          <p:cNvSpPr txBox="1">
            <a:spLocks noChangeArrowheads="1"/>
          </p:cNvSpPr>
          <p:nvPr/>
        </p:nvSpPr>
        <p:spPr bwMode="auto">
          <a:xfrm>
            <a:off x="381000" y="1162280"/>
            <a:ext cx="3884397" cy="5324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def add_5(a):</a:t>
            </a:r>
          </a:p>
          <a:p>
            <a:r>
              <a:rPr lang="en-US" sz="2000" b="1" dirty="0">
                <a:latin typeface="Lucida Console" charset="0"/>
              </a:rPr>
              <a:t>…       </a:t>
            </a:r>
            <a:r>
              <a:rPr lang="ja-JP" altLang="en-US" sz="2000" b="1">
                <a:latin typeface="Arial"/>
              </a:rPr>
              <a:t>‘</a:t>
            </a:r>
            <a:r>
              <a:rPr lang="en-US" sz="2000" b="1" dirty="0">
                <a:latin typeface="Lucida Console" charset="0"/>
              </a:rPr>
              <a:t>Add 5 to input</a:t>
            </a:r>
            <a:r>
              <a:rPr lang="ja-JP" altLang="en-US" sz="2000" b="1">
                <a:latin typeface="Arial"/>
              </a:rPr>
              <a:t>’</a:t>
            </a:r>
            <a:endParaRPr lang="en-US" sz="2000" b="1" dirty="0">
              <a:latin typeface="Lucida Console" charset="0"/>
            </a:endParaRPr>
          </a:p>
          <a:p>
            <a:r>
              <a:rPr lang="en-US" sz="2000" b="1" dirty="0">
                <a:latin typeface="Lucida Console" charset="0"/>
              </a:rPr>
              <a:t>…       return 5+a</a:t>
            </a:r>
          </a:p>
          <a:p>
            <a:r>
              <a:rPr lang="en-US" sz="2000" b="1" dirty="0">
                <a:solidFill>
                  <a:schemeClr val="hlink"/>
                </a:solidFill>
                <a:latin typeface="Lucida Console" charset="0"/>
              </a:rPr>
              <a:t>&gt;&gt;&gt;</a:t>
            </a:r>
            <a:r>
              <a:rPr lang="en-US" sz="2000" b="1" dirty="0">
                <a:latin typeface="Lucida Console" charset="0"/>
              </a:rPr>
              <a:t> a = add_5(3)</a:t>
            </a:r>
          </a:p>
          <a:p>
            <a:r>
              <a:rPr lang="en-US" b="1" dirty="0">
                <a:solidFill>
                  <a:schemeClr val="hlink"/>
                </a:solidFill>
              </a:rPr>
              <a:t>&gt;&gt;&gt;</a:t>
            </a:r>
            <a:r>
              <a:rPr lang="en-US" dirty="0"/>
              <a:t> </a:t>
            </a:r>
            <a:r>
              <a:rPr lang="en-US" sz="2000" b="1" dirty="0">
                <a:latin typeface="Lucida Console" charset="0"/>
              </a:rPr>
              <a:t>a</a:t>
            </a:r>
          </a:p>
          <a:p>
            <a:r>
              <a:rPr lang="en-US" sz="2000" b="1" dirty="0">
                <a:latin typeface="Lucida Console" charset="0"/>
              </a:rPr>
              <a:t>8</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def </a:t>
            </a:r>
            <a:r>
              <a:rPr lang="en-US" sz="2000" b="1" dirty="0" err="1">
                <a:latin typeface="Lucida Console" charset="0"/>
              </a:rPr>
              <a:t>add_b</a:t>
            </a:r>
            <a:r>
              <a:rPr lang="en-US" sz="2000" b="1" dirty="0">
                <a:latin typeface="Lucida Console" charset="0"/>
              </a:rPr>
              <a:t>(</a:t>
            </a:r>
            <a:r>
              <a:rPr lang="en-US" sz="2000" b="1" dirty="0" err="1">
                <a:latin typeface="Lucida Console" charset="0"/>
              </a:rPr>
              <a:t>a,b</a:t>
            </a:r>
            <a:r>
              <a:rPr lang="en-US" sz="2000" b="1" dirty="0">
                <a:latin typeface="Lucida Console" charset="0"/>
              </a:rPr>
              <a:t>=5):</a:t>
            </a:r>
          </a:p>
          <a:p>
            <a:r>
              <a:rPr lang="en-US" sz="2000" b="1" dirty="0">
                <a:latin typeface="Lucida Console" charset="0"/>
              </a:rPr>
              <a:t>        </a:t>
            </a:r>
            <a:r>
              <a:rPr lang="ja-JP" altLang="en-US" sz="2000" b="1">
                <a:latin typeface="Arial"/>
              </a:rPr>
              <a:t>‘</a:t>
            </a:r>
            <a:r>
              <a:rPr lang="en-US" sz="2000" b="1" dirty="0">
                <a:latin typeface="Lucida Console" charset="0"/>
              </a:rPr>
              <a:t>Add b to a</a:t>
            </a:r>
            <a:r>
              <a:rPr lang="ja-JP" altLang="en-US" sz="2000" b="1">
                <a:latin typeface="Arial"/>
              </a:rPr>
              <a:t>’</a:t>
            </a:r>
            <a:endParaRPr lang="en-US" sz="2000" b="1" dirty="0">
              <a:latin typeface="Lucida Console" charset="0"/>
            </a:endParaRPr>
          </a:p>
          <a:p>
            <a:r>
              <a:rPr lang="en-US" sz="2000" b="1" dirty="0">
                <a:latin typeface="Lucida Console" charset="0"/>
              </a:rPr>
              <a:t>…       return </a:t>
            </a:r>
            <a:r>
              <a:rPr lang="en-US" sz="2000" b="1" dirty="0" err="1">
                <a:latin typeface="Lucida Console" charset="0"/>
              </a:rPr>
              <a:t>b+a</a:t>
            </a:r>
            <a:endParaRPr lang="en-US" sz="2000" b="1" dirty="0">
              <a:latin typeface="Lucida Console" charset="0"/>
            </a:endParaRPr>
          </a:p>
          <a:p>
            <a:endParaRPr lang="en-US" sz="2000" b="1" dirty="0">
              <a:latin typeface="Lucida Console" charset="0"/>
            </a:endParaRPr>
          </a:p>
          <a:p>
            <a:r>
              <a:rPr lang="en-US" b="1" dirty="0">
                <a:solidFill>
                  <a:schemeClr val="hlink"/>
                </a:solidFill>
              </a:rPr>
              <a:t>&gt;&gt;&gt;</a:t>
            </a:r>
            <a:r>
              <a:rPr lang="en-US" dirty="0"/>
              <a:t> </a:t>
            </a:r>
            <a:r>
              <a:rPr lang="en-US" sz="2000" b="1" dirty="0" err="1">
                <a:latin typeface="Lucida Console" charset="0"/>
              </a:rPr>
              <a:t>add_b</a:t>
            </a:r>
            <a:r>
              <a:rPr lang="en-US" sz="2000" b="1" dirty="0">
                <a:latin typeface="Lucida Console" charset="0"/>
              </a:rPr>
              <a:t>(a)</a:t>
            </a:r>
          </a:p>
          <a:p>
            <a:r>
              <a:rPr lang="en-US" sz="2000" b="1" dirty="0">
                <a:latin typeface="Lucida Console" charset="0"/>
              </a:rPr>
              <a:t>13</a:t>
            </a:r>
          </a:p>
          <a:p>
            <a:endParaRPr lang="en-US" sz="2000" b="1" dirty="0">
              <a:latin typeface="Lucida Console" charset="0"/>
            </a:endParaRPr>
          </a:p>
          <a:p>
            <a:r>
              <a:rPr lang="en-US" b="1" dirty="0">
                <a:solidFill>
                  <a:schemeClr val="hlink"/>
                </a:solidFill>
              </a:rPr>
              <a:t>&gt;&gt;&gt;</a:t>
            </a:r>
            <a:r>
              <a:rPr lang="en-US" dirty="0"/>
              <a:t> </a:t>
            </a:r>
            <a:r>
              <a:rPr lang="en-US" sz="2000" b="1" dirty="0">
                <a:latin typeface="Lucida Console" charset="0"/>
              </a:rPr>
              <a:t>import math</a:t>
            </a:r>
          </a:p>
          <a:p>
            <a:r>
              <a:rPr lang="en-US" b="1" dirty="0">
                <a:solidFill>
                  <a:schemeClr val="hlink"/>
                </a:solidFill>
              </a:rPr>
              <a:t>&gt;&gt;&gt;</a:t>
            </a:r>
            <a:r>
              <a:rPr lang="en-US" dirty="0"/>
              <a:t> </a:t>
            </a:r>
            <a:r>
              <a:rPr lang="en-US" sz="2000" b="1" dirty="0" err="1">
                <a:latin typeface="Lucida Console" charset="0"/>
              </a:rPr>
              <a:t>math.sqrt</a:t>
            </a:r>
            <a:r>
              <a:rPr lang="en-US" sz="2000" b="1" dirty="0">
                <a:latin typeface="Lucida Console" charset="0"/>
              </a:rPr>
              <a:t>(</a:t>
            </a:r>
            <a:r>
              <a:rPr lang="en-US" sz="2000" b="1" dirty="0" err="1">
                <a:latin typeface="Lucida Console" charset="0"/>
              </a:rPr>
              <a:t>add_b</a:t>
            </a:r>
            <a:r>
              <a:rPr lang="en-US" sz="2000" b="1" dirty="0">
                <a:latin typeface="Lucida Console" charset="0"/>
              </a:rPr>
              <a:t>(a,8))</a:t>
            </a:r>
          </a:p>
          <a:p>
            <a:r>
              <a:rPr lang="en-US" sz="2000" b="1" dirty="0">
                <a:latin typeface="Lucida Console" charset="0"/>
              </a:rPr>
              <a:t>4</a:t>
            </a:r>
            <a:endParaRPr lang="en-US" b="1" dirty="0"/>
          </a:p>
        </p:txBody>
      </p:sp>
    </p:spTree>
    <p:extLst>
      <p:ext uri="{BB962C8B-B14F-4D97-AF65-F5344CB8AC3E}">
        <p14:creationId xmlns:p14="http://schemas.microsoft.com/office/powerpoint/2010/main" val="17901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0"/>
            <a:ext cx="7620000" cy="1143000"/>
          </a:xfrm>
        </p:spPr>
        <p:txBody>
          <a:bodyPr/>
          <a:lstStyle/>
          <a:p>
            <a:pPr algn="ctr"/>
            <a:r>
              <a:rPr lang="en-US" dirty="0"/>
              <a:t>6. Multidimensional arrays</a:t>
            </a:r>
          </a:p>
        </p:txBody>
      </p:sp>
      <p:sp>
        <p:nvSpPr>
          <p:cNvPr id="28675" name="Text Box 3"/>
          <p:cNvSpPr txBox="1">
            <a:spLocks noChangeArrowheads="1"/>
          </p:cNvSpPr>
          <p:nvPr/>
        </p:nvSpPr>
        <p:spPr bwMode="auto">
          <a:xfrm>
            <a:off x="381000" y="1219200"/>
            <a:ext cx="7448023" cy="624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chemeClr val="hlink"/>
                </a:solidFill>
                <a:latin typeface="Lucida Console" charset="0"/>
              </a:rPr>
              <a:t>&gt;&gt;&gt;</a:t>
            </a:r>
            <a:r>
              <a:rPr lang="en-US" sz="2000" b="1" dirty="0">
                <a:latin typeface="Lucida Console" charset="0"/>
              </a:rPr>
              <a:t> </a:t>
            </a:r>
            <a:r>
              <a:rPr lang="en-US" sz="2000" dirty="0">
                <a:latin typeface="Lucida Console" charset="0"/>
              </a:rPr>
              <a:t>import </a:t>
            </a:r>
            <a:r>
              <a:rPr lang="en-US" sz="2000" dirty="0" err="1">
                <a:latin typeface="Lucida Console" charset="0"/>
              </a:rPr>
              <a:t>numpy</a:t>
            </a:r>
            <a:endParaRPr lang="en-US" sz="2000" dirty="0">
              <a:latin typeface="Lucida Console" charset="0"/>
            </a:endParaRPr>
          </a:p>
          <a:p>
            <a:r>
              <a:rPr lang="en-US" sz="2000" b="1" dirty="0">
                <a:solidFill>
                  <a:schemeClr val="hlink"/>
                </a:solidFill>
                <a:latin typeface="Lucida Console" charset="0"/>
              </a:rPr>
              <a:t>&gt;&gt;&gt;</a:t>
            </a:r>
            <a:r>
              <a:rPr lang="en-US" sz="2000" b="1" dirty="0">
                <a:latin typeface="Lucida Console" charset="0"/>
              </a:rPr>
              <a:t> </a:t>
            </a:r>
            <a:r>
              <a:rPr lang="en-US" sz="2000" dirty="0" err="1">
                <a:latin typeface="Lucida Console" charset="0"/>
              </a:rPr>
              <a:t>arr</a:t>
            </a:r>
            <a:r>
              <a:rPr lang="en-US" sz="2000" dirty="0">
                <a:latin typeface="Lucida Console" charset="0"/>
              </a:rPr>
              <a:t>=</a:t>
            </a:r>
            <a:r>
              <a:rPr lang="en-US" sz="2000" dirty="0" err="1">
                <a:latin typeface="Lucida Console" charset="0"/>
              </a:rPr>
              <a:t>numpy.zeros</a:t>
            </a:r>
            <a:r>
              <a:rPr lang="en-US" sz="2000" dirty="0">
                <a:latin typeface="Lucida Console" charset="0"/>
              </a:rPr>
              <a:t>((2,2), </a:t>
            </a:r>
            <a:r>
              <a:rPr lang="en-US" sz="2000" dirty="0" err="1">
                <a:latin typeface="Lucida Console" charset="0"/>
              </a:rPr>
              <a:t>dtype</a:t>
            </a:r>
            <a:r>
              <a:rPr lang="en-US" sz="2000" dirty="0">
                <a:latin typeface="Lucida Console" charset="0"/>
              </a:rPr>
              <a:t>=numpy.float32)</a:t>
            </a:r>
          </a:p>
          <a:p>
            <a:endParaRPr lang="tr-TR" sz="2000" dirty="0">
              <a:latin typeface="Lucida Console"/>
              <a:cs typeface="Lucida Console"/>
            </a:endParaRPr>
          </a:p>
          <a:p>
            <a:r>
              <a:rPr lang="tr-TR" sz="2000" dirty="0" err="1">
                <a:latin typeface="Lucida Console"/>
                <a:cs typeface="Lucida Console"/>
              </a:rPr>
              <a:t>array</a:t>
            </a:r>
            <a:r>
              <a:rPr lang="tr-TR" sz="2000" dirty="0">
                <a:latin typeface="Lucida Console"/>
                <a:cs typeface="Lucida Console"/>
              </a:rPr>
              <a:t>([[ 0.,  0.],</a:t>
            </a:r>
          </a:p>
          <a:p>
            <a:r>
              <a:rPr lang="tr-TR" sz="2000" dirty="0">
                <a:latin typeface="Lucida Console"/>
                <a:cs typeface="Lucida Console"/>
              </a:rPr>
              <a:t>       [ 0.,  0.]])</a:t>
            </a:r>
          </a:p>
          <a:p>
            <a:endParaRPr lang="en-US" sz="2000" b="1" dirty="0">
              <a:latin typeface="Lucida Console" charset="0"/>
            </a:endParaRPr>
          </a:p>
          <a:p>
            <a:r>
              <a:rPr lang="en-US" b="1" dirty="0">
                <a:solidFill>
                  <a:schemeClr val="hlink"/>
                </a:solidFill>
              </a:rPr>
              <a:t>&gt;&gt;&gt;</a:t>
            </a:r>
            <a:r>
              <a:rPr lang="en-US" dirty="0"/>
              <a:t> </a:t>
            </a:r>
            <a:r>
              <a:rPr lang="en-US" sz="2000" dirty="0" err="1">
                <a:latin typeface="Lucida Console"/>
                <a:cs typeface="Lucida Console"/>
              </a:rPr>
              <a:t>arr</a:t>
            </a:r>
            <a:r>
              <a:rPr lang="en-US" sz="2000" dirty="0">
                <a:latin typeface="Lucida Console"/>
                <a:cs typeface="Lucida Console"/>
              </a:rPr>
              <a:t>[0,1]=1.0;</a:t>
            </a:r>
          </a:p>
          <a:p>
            <a:endParaRPr lang="en-US" sz="2000" b="1" dirty="0">
              <a:latin typeface="Lucida Console" charset="0"/>
            </a:endParaRPr>
          </a:p>
          <a:p>
            <a:r>
              <a:rPr lang="tr-TR" sz="2000" dirty="0" err="1">
                <a:latin typeface="Lucida Console"/>
                <a:cs typeface="Lucida Console"/>
              </a:rPr>
              <a:t>array</a:t>
            </a:r>
            <a:r>
              <a:rPr lang="tr-TR" sz="2000" dirty="0">
                <a:latin typeface="Lucida Console"/>
                <a:cs typeface="Lucida Console"/>
              </a:rPr>
              <a:t>([[ 0.,  1.],</a:t>
            </a:r>
          </a:p>
          <a:p>
            <a:r>
              <a:rPr lang="tr-TR" sz="2000" dirty="0">
                <a:latin typeface="Lucida Console"/>
                <a:cs typeface="Lucida Console"/>
              </a:rPr>
              <a:t>       [ 0.,  0.]])</a:t>
            </a:r>
          </a:p>
          <a:p>
            <a:endParaRPr lang="en-US" sz="2000" b="1" dirty="0">
              <a:latin typeface="Lucida Console"/>
              <a:cs typeface="Lucida Console"/>
            </a:endParaRPr>
          </a:p>
          <a:p>
            <a:r>
              <a:rPr lang="en-US" b="1" dirty="0">
                <a:solidFill>
                  <a:schemeClr val="hlink"/>
                </a:solidFill>
              </a:rPr>
              <a:t>&gt;&gt;&gt;</a:t>
            </a:r>
            <a:r>
              <a:rPr lang="en-US" dirty="0"/>
              <a:t> </a:t>
            </a:r>
            <a:r>
              <a:rPr lang="en-US" sz="2000" dirty="0" err="1">
                <a:latin typeface="Lucida Console" charset="0"/>
              </a:rPr>
              <a:t>arr.ravel</a:t>
            </a:r>
            <a:r>
              <a:rPr lang="en-US" sz="2000" dirty="0">
                <a:latin typeface="Lucida Console" charset="0"/>
              </a:rPr>
              <a:t>()</a:t>
            </a:r>
          </a:p>
          <a:p>
            <a:r>
              <a:rPr lang="tr-TR" sz="2000" dirty="0" err="1">
                <a:latin typeface="Lucida Console"/>
                <a:cs typeface="Lucida Console"/>
              </a:rPr>
              <a:t>array</a:t>
            </a:r>
            <a:r>
              <a:rPr lang="tr-TR" sz="2000" dirty="0">
                <a:latin typeface="Lucida Console"/>
                <a:cs typeface="Lucida Console"/>
              </a:rPr>
              <a:t>([ 0.,  1.,  0.,  0.])</a:t>
            </a:r>
            <a:endParaRPr lang="en-US" sz="2000" b="1" dirty="0">
              <a:latin typeface="Lucida Console"/>
              <a:cs typeface="Lucida Console"/>
            </a:endParaRPr>
          </a:p>
          <a:p>
            <a:endParaRPr lang="en-US" sz="2000" b="1" dirty="0">
              <a:latin typeface="Lucida Console" charset="0"/>
            </a:endParaRPr>
          </a:p>
          <a:p>
            <a:r>
              <a:rPr lang="en-US" sz="2000" b="1" dirty="0">
                <a:solidFill>
                  <a:schemeClr val="hlink"/>
                </a:solidFill>
              </a:rPr>
              <a:t>&gt;&gt;&gt;</a:t>
            </a:r>
            <a:r>
              <a:rPr lang="en-US" sz="2000" dirty="0"/>
              <a:t> </a:t>
            </a:r>
            <a:r>
              <a:rPr lang="en-US" sz="2000" dirty="0" err="1"/>
              <a:t>arr</a:t>
            </a:r>
            <a:r>
              <a:rPr lang="en-US" sz="2000" dirty="0"/>
              <a:t>*2</a:t>
            </a:r>
            <a:r>
              <a:rPr lang="en-US" sz="2000" dirty="0">
                <a:latin typeface="Lucida Console" charset="0"/>
              </a:rPr>
              <a:t>+1</a:t>
            </a:r>
          </a:p>
          <a:p>
            <a:r>
              <a:rPr lang="tr-TR" sz="2000" dirty="0" err="1">
                <a:latin typeface="Lucida Console"/>
                <a:cs typeface="Lucida Console"/>
              </a:rPr>
              <a:t>array</a:t>
            </a:r>
            <a:r>
              <a:rPr lang="tr-TR" sz="2000" dirty="0">
                <a:latin typeface="Lucida Console"/>
                <a:cs typeface="Lucida Console"/>
              </a:rPr>
              <a:t>([[ 1.,  3.],</a:t>
            </a:r>
          </a:p>
          <a:p>
            <a:r>
              <a:rPr lang="tr-TR" sz="2000" dirty="0">
                <a:latin typeface="Lucida Console"/>
                <a:cs typeface="Lucida Console"/>
              </a:rPr>
              <a:t>       [ 1.,  1.]])</a:t>
            </a:r>
            <a:endParaRPr lang="en-US" b="1" dirty="0">
              <a:latin typeface="Lucida Console"/>
              <a:cs typeface="Lucida Console"/>
            </a:endParaRPr>
          </a:p>
          <a:p>
            <a:endParaRPr lang="en-US" sz="2000" b="1" dirty="0">
              <a:latin typeface="Lucida Console" charset="0"/>
            </a:endParaRPr>
          </a:p>
          <a:p>
            <a:endParaRPr lang="en-US" sz="2000" b="1" dirty="0">
              <a:latin typeface="Lucida Console" charset="0"/>
            </a:endParaRPr>
          </a:p>
          <a:p>
            <a:endParaRPr lang="en-US" sz="2000" b="1" dirty="0">
              <a:latin typeface="Lucida Console" charset="0"/>
            </a:endParaRPr>
          </a:p>
        </p:txBody>
      </p:sp>
    </p:spTree>
    <p:extLst>
      <p:ext uri="{BB962C8B-B14F-4D97-AF65-F5344CB8AC3E}">
        <p14:creationId xmlns:p14="http://schemas.microsoft.com/office/powerpoint/2010/main" val="388562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5607"/>
            <a:ext cx="7620000" cy="1143000"/>
          </a:xfrm>
        </p:spPr>
        <p:txBody>
          <a:bodyPr/>
          <a:lstStyle/>
          <a:p>
            <a:pPr algn="ctr"/>
            <a:r>
              <a:rPr lang="en-US" dirty="0"/>
              <a:t>Outline</a:t>
            </a:r>
          </a:p>
        </p:txBody>
      </p:sp>
      <p:sp>
        <p:nvSpPr>
          <p:cNvPr id="32771" name="Rectangle 3"/>
          <p:cNvSpPr>
            <a:spLocks noGrp="1" noChangeArrowheads="1"/>
          </p:cNvSpPr>
          <p:nvPr>
            <p:ph idx="1"/>
          </p:nvPr>
        </p:nvSpPr>
        <p:spPr/>
        <p:txBody>
          <a:bodyPr>
            <a:normAutofit/>
          </a:bodyPr>
          <a:lstStyle/>
          <a:p>
            <a:r>
              <a:rPr lang="en-US" sz="3200" dirty="0"/>
              <a:t>RSF file format</a:t>
            </a:r>
          </a:p>
          <a:p>
            <a:r>
              <a:rPr lang="en-US" sz="3200" dirty="0"/>
              <a:t>Introduction to </a:t>
            </a:r>
            <a:r>
              <a:rPr lang="en-US" sz="3200" dirty="0" err="1"/>
              <a:t>SCons</a:t>
            </a:r>
            <a:r>
              <a:rPr lang="en-US" sz="3200" dirty="0"/>
              <a:t> and Python</a:t>
            </a:r>
          </a:p>
          <a:p>
            <a:r>
              <a:rPr lang="en-US" sz="3200" b="1" dirty="0">
                <a:solidFill>
                  <a:srgbClr val="800000"/>
                </a:solidFill>
              </a:rPr>
              <a:t>Putting it all together, </a:t>
            </a:r>
            <a:r>
              <a:rPr lang="en-US" sz="3200" b="1" dirty="0" err="1">
                <a:solidFill>
                  <a:srgbClr val="800000"/>
                </a:solidFill>
              </a:rPr>
              <a:t>SConstruct</a:t>
            </a:r>
            <a:endParaRPr lang="en-US" sz="3200" b="1" dirty="0">
              <a:solidFill>
                <a:srgbClr val="800000"/>
              </a:solidFill>
            </a:endParaRPr>
          </a:p>
        </p:txBody>
      </p:sp>
    </p:spTree>
    <p:extLst>
      <p:ext uri="{BB962C8B-B14F-4D97-AF65-F5344CB8AC3E}">
        <p14:creationId xmlns:p14="http://schemas.microsoft.com/office/powerpoint/2010/main" val="407504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01000" cy="1143000"/>
          </a:xfrm>
        </p:spPr>
        <p:txBody>
          <a:bodyPr/>
          <a:lstStyle/>
          <a:p>
            <a:r>
              <a:rPr lang="en-US" dirty="0"/>
              <a:t>The problem with scripts for data processing…</a:t>
            </a:r>
            <a:endParaRPr lang="en-US" dirty="0">
              <a:solidFill>
                <a:srgbClr val="2F2B20"/>
              </a:solidFill>
            </a:endParaRPr>
          </a:p>
        </p:txBody>
      </p:sp>
      <p:sp>
        <p:nvSpPr>
          <p:cNvPr id="3" name="Rectangle 2"/>
          <p:cNvSpPr/>
          <p:nvPr/>
        </p:nvSpPr>
        <p:spPr>
          <a:xfrm>
            <a:off x="1600200" y="2895600"/>
            <a:ext cx="26670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 operation</a:t>
            </a:r>
          </a:p>
        </p:txBody>
      </p:sp>
      <p:sp>
        <p:nvSpPr>
          <p:cNvPr id="4" name="Rectangle 3"/>
          <p:cNvSpPr/>
          <p:nvPr/>
        </p:nvSpPr>
        <p:spPr>
          <a:xfrm>
            <a:off x="1600200" y="2133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 operations</a:t>
            </a:r>
          </a:p>
        </p:txBody>
      </p:sp>
      <p:sp>
        <p:nvSpPr>
          <p:cNvPr id="8" name="Rectangle 7"/>
          <p:cNvSpPr/>
          <p:nvPr/>
        </p:nvSpPr>
        <p:spPr>
          <a:xfrm>
            <a:off x="1600200" y="5181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38363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01000" cy="1143000"/>
          </a:xfrm>
        </p:spPr>
        <p:txBody>
          <a:bodyPr/>
          <a:lstStyle/>
          <a:p>
            <a:r>
              <a:rPr lang="en-US" sz="4000" dirty="0"/>
              <a:t>Is that you have to run the entire script again if something goes wrong..</a:t>
            </a:r>
            <a:endParaRPr lang="en-US" sz="4000" dirty="0">
              <a:solidFill>
                <a:srgbClr val="2F2B20"/>
              </a:solidFill>
            </a:endParaRPr>
          </a:p>
        </p:txBody>
      </p:sp>
      <p:sp>
        <p:nvSpPr>
          <p:cNvPr id="3" name="Rectangle 2"/>
          <p:cNvSpPr/>
          <p:nvPr/>
        </p:nvSpPr>
        <p:spPr>
          <a:xfrm>
            <a:off x="1600200" y="2895600"/>
            <a:ext cx="26670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a:t>
            </a:r>
          </a:p>
        </p:txBody>
      </p:sp>
      <p:sp>
        <p:nvSpPr>
          <p:cNvPr id="4" name="Rectangle 3"/>
          <p:cNvSpPr/>
          <p:nvPr/>
        </p:nvSpPr>
        <p:spPr>
          <a:xfrm>
            <a:off x="1600200" y="213360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a:t>
            </a:r>
          </a:p>
        </p:txBody>
      </p:sp>
      <p:sp>
        <p:nvSpPr>
          <p:cNvPr id="8" name="Rectangle 7"/>
          <p:cNvSpPr/>
          <p:nvPr/>
        </p:nvSpPr>
        <p:spPr>
          <a:xfrm>
            <a:off x="1600200" y="5181600"/>
            <a:ext cx="1219200" cy="533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209685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305800" cy="1447800"/>
          </a:xfrm>
        </p:spPr>
        <p:txBody>
          <a:bodyPr/>
          <a:lstStyle/>
          <a:p>
            <a:r>
              <a:rPr lang="en-US" sz="4000" dirty="0"/>
              <a:t>Storing the results at each step and resuming from the problem saves time</a:t>
            </a:r>
            <a:endParaRPr lang="en-US" sz="4000" dirty="0">
              <a:solidFill>
                <a:srgbClr val="2F2B20"/>
              </a:solidFill>
            </a:endParaRPr>
          </a:p>
        </p:txBody>
      </p:sp>
      <p:sp>
        <p:nvSpPr>
          <p:cNvPr id="3" name="Rectangle 2"/>
          <p:cNvSpPr/>
          <p:nvPr/>
        </p:nvSpPr>
        <p:spPr>
          <a:xfrm>
            <a:off x="1600200" y="2895600"/>
            <a:ext cx="2667000" cy="685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Fairly cheap</a:t>
            </a:r>
          </a:p>
        </p:txBody>
      </p:sp>
      <p:sp>
        <p:nvSpPr>
          <p:cNvPr id="4" name="Rectangle 3"/>
          <p:cNvSpPr/>
          <p:nvPr/>
        </p:nvSpPr>
        <p:spPr>
          <a:xfrm>
            <a:off x="1600200" y="2133600"/>
            <a:ext cx="1219200" cy="533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7" name="Rectangle 6"/>
          <p:cNvSpPr/>
          <p:nvPr/>
        </p:nvSpPr>
        <p:spPr>
          <a:xfrm>
            <a:off x="1600200" y="3810000"/>
            <a:ext cx="6400800" cy="1143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Computationally expensive</a:t>
            </a:r>
          </a:p>
        </p:txBody>
      </p:sp>
      <p:sp>
        <p:nvSpPr>
          <p:cNvPr id="8" name="Rectangle 7"/>
          <p:cNvSpPr/>
          <p:nvPr/>
        </p:nvSpPr>
        <p:spPr>
          <a:xfrm>
            <a:off x="1600200" y="5181600"/>
            <a:ext cx="1219200" cy="533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Cheap</a:t>
            </a:r>
          </a:p>
        </p:txBody>
      </p:sp>
      <p:sp>
        <p:nvSpPr>
          <p:cNvPr id="5" name="TextBox 4"/>
          <p:cNvSpPr txBox="1"/>
          <p:nvPr/>
        </p:nvSpPr>
        <p:spPr>
          <a:xfrm>
            <a:off x="2971800" y="5867400"/>
            <a:ext cx="3429000" cy="369332"/>
          </a:xfrm>
          <a:prstGeom prst="rect">
            <a:avLst/>
          </a:prstGeom>
          <a:noFill/>
        </p:spPr>
        <p:txBody>
          <a:bodyPr wrap="square" rtlCol="0">
            <a:spAutoFit/>
          </a:bodyPr>
          <a:lstStyle/>
          <a:p>
            <a:r>
              <a:rPr lang="en-US" dirty="0"/>
              <a:t>Time for each component</a:t>
            </a:r>
          </a:p>
        </p:txBody>
      </p:sp>
      <p:cxnSp>
        <p:nvCxnSpPr>
          <p:cNvPr id="9" name="Straight Arrow Connector 8"/>
          <p:cNvCxnSpPr/>
          <p:nvPr/>
        </p:nvCxnSpPr>
        <p:spPr>
          <a:xfrm>
            <a:off x="1524000" y="6400800"/>
            <a:ext cx="640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143000" y="2133600"/>
            <a:ext cx="0" cy="419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rot="5400000">
            <a:off x="-729734" y="3930134"/>
            <a:ext cx="3200400" cy="369332"/>
          </a:xfrm>
          <a:prstGeom prst="rect">
            <a:avLst/>
          </a:prstGeom>
          <a:noFill/>
        </p:spPr>
        <p:txBody>
          <a:bodyPr wrap="square" rtlCol="0">
            <a:spAutoFit/>
          </a:bodyPr>
          <a:lstStyle/>
          <a:p>
            <a:r>
              <a:rPr lang="en-US" dirty="0"/>
              <a:t>Execution flow</a:t>
            </a:r>
          </a:p>
        </p:txBody>
      </p:sp>
    </p:spTree>
    <p:extLst>
      <p:ext uri="{BB962C8B-B14F-4D97-AF65-F5344CB8AC3E}">
        <p14:creationId xmlns:p14="http://schemas.microsoft.com/office/powerpoint/2010/main" val="234820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0"/>
            <a:ext cx="8153400" cy="1143000"/>
          </a:xfrm>
        </p:spPr>
        <p:txBody>
          <a:bodyPr/>
          <a:lstStyle/>
          <a:p>
            <a:pPr algn="ctr"/>
            <a:r>
              <a:rPr lang="en-US" dirty="0" err="1"/>
              <a:t>SConstruct</a:t>
            </a:r>
            <a:r>
              <a:rPr lang="en-US" dirty="0"/>
              <a:t> for data processing</a:t>
            </a:r>
            <a:endParaRPr lang="en-US" dirty="0">
              <a:solidFill>
                <a:srgbClr val="2F2B20"/>
              </a:solidFill>
            </a:endParaRPr>
          </a:p>
        </p:txBody>
      </p:sp>
      <p:sp>
        <p:nvSpPr>
          <p:cNvPr id="29702" name="Rectangle 6"/>
          <p:cNvSpPr>
            <a:spLocks noGrp="1" noChangeArrowheads="1"/>
          </p:cNvSpPr>
          <p:nvPr>
            <p:ph idx="1"/>
          </p:nvPr>
        </p:nvSpPr>
        <p:spPr>
          <a:xfrm>
            <a:off x="0" y="1524000"/>
            <a:ext cx="9144000" cy="4953000"/>
          </a:xfrm>
        </p:spPr>
        <p:txBody>
          <a:bodyPr>
            <a:normAutofit fontScale="47500" lnSpcReduction="20000"/>
          </a:bodyPr>
          <a:lstStyle/>
          <a:p>
            <a:r>
              <a:rPr lang="en-US" sz="4600" dirty="0">
                <a:solidFill>
                  <a:schemeClr val="tx2"/>
                </a:solidFill>
              </a:rPr>
              <a:t>An </a:t>
            </a:r>
            <a:r>
              <a:rPr lang="en-US" sz="4600" dirty="0" err="1">
                <a:solidFill>
                  <a:schemeClr val="tx2"/>
                </a:solidFill>
              </a:rPr>
              <a:t>SConstruct</a:t>
            </a:r>
            <a:r>
              <a:rPr lang="en-US" sz="4600" dirty="0">
                <a:solidFill>
                  <a:schemeClr val="tx2"/>
                </a:solidFill>
              </a:rPr>
              <a:t> file is a Python script with functionality to construct causal dependencies between data processing blocks</a:t>
            </a:r>
          </a:p>
          <a:p>
            <a:pPr marL="114300" indent="0">
              <a:buNone/>
            </a:pPr>
            <a:endParaRPr lang="en-US" sz="4600" b="1" dirty="0">
              <a:solidFill>
                <a:schemeClr val="tx2"/>
              </a:solidFill>
            </a:endParaRPr>
          </a:p>
          <a:p>
            <a:pPr lvl="1"/>
            <a:r>
              <a:rPr lang="en-US" sz="4400" b="1" dirty="0">
                <a:solidFill>
                  <a:schemeClr val="tx2"/>
                </a:solidFill>
              </a:rPr>
              <a:t>Fetch( </a:t>
            </a:r>
            <a:r>
              <a:rPr lang="en-US" sz="4400" b="1" dirty="0">
                <a:solidFill>
                  <a:schemeClr val="tx2"/>
                </a:solidFill>
                <a:latin typeface="Arial"/>
              </a:rPr>
              <a:t>‘</a:t>
            </a:r>
            <a:r>
              <a:rPr lang="en-US" sz="4400" b="1" dirty="0">
                <a:solidFill>
                  <a:schemeClr val="tx2"/>
                </a:solidFill>
              </a:rPr>
              <a:t>filename</a:t>
            </a:r>
            <a:r>
              <a:rPr lang="en-US" sz="4400" b="1" dirty="0">
                <a:solidFill>
                  <a:schemeClr val="tx2"/>
                </a:solidFill>
                <a:latin typeface="Arial"/>
              </a:rPr>
              <a:t>’</a:t>
            </a:r>
            <a:r>
              <a:rPr lang="en-US" sz="4400" b="1" dirty="0">
                <a:solidFill>
                  <a:schemeClr val="tx2"/>
                </a:solidFill>
              </a:rPr>
              <a:t>, </a:t>
            </a:r>
            <a:r>
              <a:rPr lang="en-US" sz="4400" b="1" dirty="0">
                <a:solidFill>
                  <a:schemeClr val="tx2"/>
                </a:solidFill>
                <a:latin typeface="Arial"/>
              </a:rPr>
              <a:t>’</a:t>
            </a:r>
            <a:r>
              <a:rPr lang="en-US" sz="4400" b="1" dirty="0" err="1">
                <a:solidFill>
                  <a:schemeClr val="tx2"/>
                </a:solidFill>
              </a:rPr>
              <a:t>dirname</a:t>
            </a:r>
            <a:r>
              <a:rPr lang="en-US" sz="4400" b="1" dirty="0">
                <a:solidFill>
                  <a:schemeClr val="tx2"/>
                </a:solidFill>
                <a:latin typeface="Arial"/>
              </a:rPr>
              <a:t>’ </a:t>
            </a:r>
            <a:r>
              <a:rPr lang="en-US" sz="4400" b="1" dirty="0">
                <a:solidFill>
                  <a:schemeClr val="tx2"/>
                </a:solidFill>
              </a:rPr>
              <a:t>) </a:t>
            </a:r>
          </a:p>
          <a:p>
            <a:pPr lvl="2"/>
            <a:r>
              <a:rPr lang="en-US" sz="4400" dirty="0"/>
              <a:t>A rule for downloading files from a server </a:t>
            </a:r>
          </a:p>
          <a:p>
            <a:pPr lvl="2"/>
            <a:endParaRPr lang="en-US" sz="4400" dirty="0"/>
          </a:p>
          <a:p>
            <a:pPr lvl="1"/>
            <a:r>
              <a:rPr lang="en-US" sz="4400" b="1" dirty="0">
                <a:solidFill>
                  <a:srgbClr val="675E47"/>
                </a:solidFill>
              </a:rPr>
              <a:t>Flow(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A rule for making target from source</a:t>
            </a:r>
          </a:p>
          <a:p>
            <a:pPr lvl="2"/>
            <a:endParaRPr lang="en-US" sz="4400" dirty="0"/>
          </a:p>
          <a:p>
            <a:pPr lvl="1"/>
            <a:r>
              <a:rPr lang="en-US" sz="4400" b="1" dirty="0">
                <a:solidFill>
                  <a:srgbClr val="675E47"/>
                </a:solidFill>
              </a:rPr>
              <a:t>Plot(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 </a:t>
            </a:r>
            <a:r>
              <a:rPr lang="en-US" sz="4400" b="1" dirty="0">
                <a:solidFill>
                  <a:srgbClr val="675E47"/>
                </a:solidFill>
                <a:latin typeface="Arial"/>
              </a:rPr>
              <a:t>’</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Like Flow but generates a figure file</a:t>
            </a:r>
          </a:p>
          <a:p>
            <a:pPr lvl="2"/>
            <a:endParaRPr lang="en-US" sz="4400" dirty="0"/>
          </a:p>
          <a:p>
            <a:pPr lvl="1"/>
            <a:r>
              <a:rPr lang="en-US" sz="4400" b="1" dirty="0">
                <a:solidFill>
                  <a:srgbClr val="675E47"/>
                </a:solidFill>
              </a:rPr>
              <a:t>Result( </a:t>
            </a:r>
            <a:r>
              <a:rPr lang="en-US" sz="4400" b="1" dirty="0">
                <a:solidFill>
                  <a:srgbClr val="675E47"/>
                </a:solidFill>
                <a:latin typeface="Arial"/>
              </a:rPr>
              <a:t>‘</a:t>
            </a:r>
            <a:r>
              <a:rPr lang="en-US" sz="4400" b="1" dirty="0">
                <a:solidFill>
                  <a:srgbClr val="675E47"/>
                </a:solidFill>
              </a:rPr>
              <a:t>target</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source</a:t>
            </a:r>
            <a:r>
              <a:rPr lang="en-US" sz="4400" b="1" dirty="0">
                <a:solidFill>
                  <a:srgbClr val="675E47"/>
                </a:solidFill>
                <a:latin typeface="Arial"/>
              </a:rPr>
              <a:t>’</a:t>
            </a:r>
            <a:r>
              <a:rPr lang="en-US" sz="4400" b="1" dirty="0">
                <a:solidFill>
                  <a:srgbClr val="675E47"/>
                </a:solidFill>
              </a:rPr>
              <a:t>,</a:t>
            </a:r>
            <a:r>
              <a:rPr lang="en-US" sz="4400" b="1" dirty="0">
                <a:solidFill>
                  <a:srgbClr val="675E47"/>
                </a:solidFill>
                <a:latin typeface="Arial"/>
              </a:rPr>
              <a:t> ‘</a:t>
            </a:r>
            <a:r>
              <a:rPr lang="en-US" sz="4400" b="1" dirty="0">
                <a:solidFill>
                  <a:srgbClr val="675E47"/>
                </a:solidFill>
              </a:rPr>
              <a:t>command</a:t>
            </a:r>
            <a:r>
              <a:rPr lang="en-US" sz="4400" b="1" dirty="0">
                <a:solidFill>
                  <a:srgbClr val="675E47"/>
                </a:solidFill>
                <a:latin typeface="Arial"/>
              </a:rPr>
              <a:t>’ </a:t>
            </a:r>
            <a:r>
              <a:rPr lang="en-US" sz="4400" b="1" dirty="0">
                <a:solidFill>
                  <a:srgbClr val="675E47"/>
                </a:solidFill>
              </a:rPr>
              <a:t>)</a:t>
            </a:r>
          </a:p>
          <a:p>
            <a:pPr lvl="2"/>
            <a:r>
              <a:rPr lang="en-US" sz="4400" dirty="0"/>
              <a:t>Like Plot but generates a final result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15607"/>
            <a:ext cx="8153400" cy="1143000"/>
          </a:xfrm>
        </p:spPr>
        <p:txBody>
          <a:bodyPr/>
          <a:lstStyle/>
          <a:p>
            <a:pPr algn="ctr"/>
            <a:r>
              <a:rPr lang="en-US" dirty="0" err="1"/>
              <a:t>SConstruct</a:t>
            </a:r>
            <a:r>
              <a:rPr lang="en-US" dirty="0"/>
              <a:t> for data processing </a:t>
            </a:r>
            <a:endParaRPr lang="en-US" dirty="0">
              <a:solidFill>
                <a:srgbClr val="2F2B20"/>
              </a:solidFill>
            </a:endParaRPr>
          </a:p>
        </p:txBody>
      </p:sp>
      <p:sp>
        <p:nvSpPr>
          <p:cNvPr id="2" name="Content Placeholder 1"/>
          <p:cNvSpPr>
            <a:spLocks noGrp="1"/>
          </p:cNvSpPr>
          <p:nvPr>
            <p:ph idx="1"/>
          </p:nvPr>
        </p:nvSpPr>
        <p:spPr>
          <a:xfrm>
            <a:off x="0" y="1028700"/>
            <a:ext cx="9144000" cy="4800600"/>
          </a:xfrm>
        </p:spPr>
        <p:txBody>
          <a:bodyPr>
            <a:normAutofit fontScale="92500" lnSpcReduction="20000"/>
          </a:bodyPr>
          <a:lstStyle/>
          <a:p>
            <a:pPr marL="114300" indent="0">
              <a:buNone/>
            </a:pPr>
            <a:r>
              <a:rPr lang="en-US" dirty="0"/>
              <a:t>from </a:t>
            </a:r>
            <a:r>
              <a:rPr lang="en-US" dirty="0" err="1"/>
              <a:t>rsf.proj</a:t>
            </a:r>
            <a:r>
              <a:rPr lang="en-US" dirty="0"/>
              <a:t> import *</a:t>
            </a:r>
          </a:p>
          <a:p>
            <a:pPr marL="114300" indent="0">
              <a:buNone/>
            </a:pPr>
            <a:r>
              <a:rPr lang="en-US" dirty="0"/>
              <a:t>import sys</a:t>
            </a:r>
          </a:p>
          <a:p>
            <a:pPr marL="114300" indent="0">
              <a:buNone/>
            </a:pPr>
            <a:endParaRPr lang="en-US" dirty="0"/>
          </a:p>
          <a:p>
            <a:pPr marL="114300" indent="0">
              <a:buNone/>
            </a:pPr>
            <a:r>
              <a:rPr lang="en-US" dirty="0">
                <a:solidFill>
                  <a:srgbClr val="0000FF"/>
                </a:solidFill>
              </a:rPr>
              <a:t># Fetch a shot gather from the default Madagascar data server </a:t>
            </a:r>
          </a:p>
          <a:p>
            <a:pPr marL="114300" indent="0">
              <a:buNone/>
            </a:pPr>
            <a:r>
              <a:rPr lang="en-US" dirty="0"/>
              <a:t>Fetch('wz.35.H','wz')</a:t>
            </a:r>
          </a:p>
          <a:p>
            <a:pPr marL="114300" indent="0">
              <a:buNone/>
            </a:pPr>
            <a:endParaRPr lang="en-US" dirty="0"/>
          </a:p>
          <a:p>
            <a:pPr marL="114300" indent="0">
              <a:buNone/>
            </a:pPr>
            <a:r>
              <a:rPr lang="en-US" dirty="0">
                <a:solidFill>
                  <a:srgbClr val="0000FF"/>
                </a:solidFill>
              </a:rPr>
              <a:t># Convert the shot gather to native format and window it</a:t>
            </a:r>
          </a:p>
          <a:p>
            <a:pPr marL="114300" indent="0">
              <a:buNone/>
            </a:pPr>
            <a:r>
              <a:rPr lang="en-US" dirty="0"/>
              <a:t>Flow('shot_gather','wz.35.H','dd form=native | window n1=400 j1=2 | smooth rect1=3')</a:t>
            </a:r>
          </a:p>
          <a:p>
            <a:pPr marL="114300" indent="0">
              <a:buNone/>
            </a:pPr>
            <a:endParaRPr lang="en-US" dirty="0"/>
          </a:p>
          <a:p>
            <a:pPr marL="114300" indent="0">
              <a:buNone/>
            </a:pPr>
            <a:r>
              <a:rPr lang="en-US" dirty="0">
                <a:solidFill>
                  <a:srgbClr val="0000FF"/>
                </a:solidFill>
              </a:rPr>
              <a:t># Plot the data</a:t>
            </a:r>
          </a:p>
          <a:p>
            <a:pPr marL="114300" indent="0">
              <a:buNone/>
            </a:pPr>
            <a:r>
              <a:rPr lang="en-US" dirty="0"/>
              <a:t>Result('shot_gather','</a:t>
            </a:r>
            <a:r>
              <a:rPr lang="en-US" dirty="0" err="1"/>
              <a:t>pow</a:t>
            </a:r>
            <a:r>
              <a:rPr lang="en-US" dirty="0"/>
              <a:t> pow1=2 | grey')</a:t>
            </a:r>
          </a:p>
          <a:p>
            <a:pPr marL="114300" indent="0">
              <a:buNone/>
            </a:pPr>
            <a:endParaRPr lang="en-US" dirty="0"/>
          </a:p>
          <a:p>
            <a:pPr marL="114300" indent="0">
              <a:buNone/>
            </a:pPr>
            <a:r>
              <a:rPr lang="en-US" dirty="0">
                <a:solidFill>
                  <a:srgbClr val="0000FF"/>
                </a:solidFill>
              </a:rPr>
              <a:t># Example flows, note that </a:t>
            </a:r>
            <a:r>
              <a:rPr lang="en-US" dirty="0" err="1">
                <a:solidFill>
                  <a:srgbClr val="0000FF"/>
                </a:solidFill>
              </a:rPr>
              <a:t>sf</a:t>
            </a:r>
            <a:r>
              <a:rPr lang="en-US" dirty="0">
                <a:solidFill>
                  <a:srgbClr val="0000FF"/>
                </a:solidFill>
              </a:rPr>
              <a:t> is missing from program calls, this Flow generates "</a:t>
            </a:r>
            <a:r>
              <a:rPr lang="en-US" dirty="0" err="1">
                <a:solidFill>
                  <a:srgbClr val="0000FF"/>
                </a:solidFill>
              </a:rPr>
              <a:t>spikes.rsf</a:t>
            </a:r>
            <a:r>
              <a:rPr lang="en-US" dirty="0">
                <a:solidFill>
                  <a:srgbClr val="0000FF"/>
                </a:solidFill>
              </a:rPr>
              <a:t>"</a:t>
            </a:r>
          </a:p>
          <a:p>
            <a:pPr marL="114300" indent="0">
              <a:buNone/>
            </a:pPr>
            <a:r>
              <a:rPr lang="en-US" dirty="0"/>
              <a:t>Flow("spikes", </a:t>
            </a:r>
            <a:r>
              <a:rPr lang="en-US" dirty="0" err="1"/>
              <a:t>None,'''spike</a:t>
            </a:r>
            <a:r>
              <a:rPr lang="en-US" dirty="0"/>
              <a:t> </a:t>
            </a:r>
            <a:r>
              <a:rPr lang="en-US" dirty="0" err="1"/>
              <a:t>nsp</a:t>
            </a:r>
            <a:r>
              <a:rPr lang="en-US" dirty="0"/>
              <a:t>=3 n1=1000 k1=200,600,800 mag=1,-0.5,0.5''')</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782831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181600"/>
          </a:xfrm>
        </p:spPr>
        <p:txBody>
          <a:bodyPr>
            <a:normAutofit fontScale="70000" lnSpcReduction="20000"/>
          </a:bodyPr>
          <a:lstStyle/>
          <a:p>
            <a:pPr marL="114300" indent="0">
              <a:buNone/>
            </a:pPr>
            <a:r>
              <a:rPr lang="en-US" sz="2900" dirty="0">
                <a:solidFill>
                  <a:srgbClr val="0000FF"/>
                </a:solidFill>
              </a:rPr>
              <a:t># </a:t>
            </a:r>
            <a:r>
              <a:rPr lang="en-US" sz="2900" dirty="0" err="1">
                <a:solidFill>
                  <a:srgbClr val="0000FF"/>
                </a:solidFill>
              </a:rPr>
              <a:t>sprayed.rsf</a:t>
            </a:r>
            <a:r>
              <a:rPr lang="en-US" sz="2900" dirty="0">
                <a:solidFill>
                  <a:srgbClr val="0000FF"/>
                </a:solidFill>
              </a:rPr>
              <a:t> is now the target of or causally related to the source </a:t>
            </a:r>
            <a:r>
              <a:rPr lang="en-US" sz="2900" dirty="0" err="1">
                <a:solidFill>
                  <a:srgbClr val="0000FF"/>
                </a:solidFill>
              </a:rPr>
              <a:t>spikes.rsf</a:t>
            </a:r>
            <a:r>
              <a:rPr lang="en-US" sz="2900" dirty="0">
                <a:solidFill>
                  <a:srgbClr val="0000FF"/>
                </a:solidFill>
              </a:rPr>
              <a:t> </a:t>
            </a:r>
          </a:p>
          <a:p>
            <a:pPr marL="114300" indent="0">
              <a:buNone/>
            </a:pPr>
            <a:r>
              <a:rPr lang="en-US" sz="2900" dirty="0"/>
              <a:t>Flow("sprayed","spikes",'''</a:t>
            </a:r>
            <a:r>
              <a:rPr lang="en-US" sz="2900" dirty="0" err="1"/>
              <a:t>bandpass</a:t>
            </a:r>
            <a:r>
              <a:rPr lang="en-US" sz="2900" dirty="0"/>
              <a:t> </a:t>
            </a:r>
            <a:r>
              <a:rPr lang="en-US" sz="2900" dirty="0" err="1"/>
              <a:t>fhi</a:t>
            </a:r>
            <a:r>
              <a:rPr lang="en-US" sz="2900" dirty="0"/>
              <a:t>=5 | spray axis=2 n=100''')</a:t>
            </a:r>
          </a:p>
          <a:p>
            <a:pPr marL="114300" indent="0">
              <a:buNone/>
            </a:pPr>
            <a:endParaRPr lang="en-US" sz="2900" dirty="0"/>
          </a:p>
          <a:p>
            <a:pPr marL="114300" indent="0">
              <a:buNone/>
            </a:pPr>
            <a:r>
              <a:rPr lang="en-US" sz="2900" dirty="0">
                <a:solidFill>
                  <a:srgbClr val="0000FF"/>
                </a:solidFill>
              </a:rPr>
              <a:t># This takes </a:t>
            </a:r>
            <a:r>
              <a:rPr lang="en-US" sz="2900" dirty="0" err="1">
                <a:solidFill>
                  <a:srgbClr val="0000FF"/>
                </a:solidFill>
              </a:rPr>
              <a:t>sprayed.rsf</a:t>
            </a:r>
            <a:r>
              <a:rPr lang="en-US" sz="2900" dirty="0">
                <a:solidFill>
                  <a:srgbClr val="0000FF"/>
                </a:solidFill>
              </a:rPr>
              <a:t> and puts a </a:t>
            </a:r>
            <a:r>
              <a:rPr lang="en-US" sz="2900" dirty="0" err="1">
                <a:solidFill>
                  <a:srgbClr val="0000FF"/>
                </a:solidFill>
              </a:rPr>
              <a:t>finalised</a:t>
            </a:r>
            <a:r>
              <a:rPr lang="en-US" sz="2900" dirty="0">
                <a:solidFill>
                  <a:srgbClr val="0000FF"/>
                </a:solidFill>
              </a:rPr>
              <a:t> plot in the Fig directory, note the pipe from </a:t>
            </a:r>
            <a:r>
              <a:rPr lang="en-US" sz="2900" dirty="0" err="1">
                <a:solidFill>
                  <a:srgbClr val="0000FF"/>
                </a:solidFill>
              </a:rPr>
              <a:t>bandpass</a:t>
            </a:r>
            <a:r>
              <a:rPr lang="en-US" sz="2900" dirty="0">
                <a:solidFill>
                  <a:srgbClr val="0000FF"/>
                </a:solidFill>
              </a:rPr>
              <a:t> to grey</a:t>
            </a:r>
          </a:p>
          <a:p>
            <a:pPr marL="114300" indent="0">
              <a:buNone/>
            </a:pPr>
            <a:r>
              <a:rPr lang="en-US" sz="2900" dirty="0"/>
              <a:t>Result("spray_plot","sprayed",'''</a:t>
            </a:r>
            <a:r>
              <a:rPr lang="en-US" sz="2900" dirty="0" err="1"/>
              <a:t>bandpass</a:t>
            </a:r>
            <a:r>
              <a:rPr lang="en-US" sz="2900" dirty="0"/>
              <a:t> </a:t>
            </a:r>
            <a:r>
              <a:rPr lang="en-US" sz="2900" dirty="0" err="1"/>
              <a:t>fhi</a:t>
            </a:r>
            <a:r>
              <a:rPr lang="en-US" sz="2900" dirty="0"/>
              <a:t>=5 | grey color=e title="Yes we can with </a:t>
            </a:r>
            <a:r>
              <a:rPr lang="en-US" sz="2900" dirty="0" err="1"/>
              <a:t>SConstruct</a:t>
            </a:r>
            <a:r>
              <a:rPr lang="en-US" sz="2900" dirty="0"/>
              <a:t>!" ''')</a:t>
            </a:r>
          </a:p>
          <a:p>
            <a:pPr marL="114300" indent="0">
              <a:buNone/>
            </a:pPr>
            <a:endParaRPr lang="en-US" sz="2900" dirty="0"/>
          </a:p>
          <a:p>
            <a:pPr marL="114300" indent="0">
              <a:buNone/>
            </a:pPr>
            <a:r>
              <a:rPr lang="en-US" sz="2900" dirty="0">
                <a:solidFill>
                  <a:srgbClr val="0000FF"/>
                </a:solidFill>
              </a:rPr>
              <a:t># This puts a plot in the current directory</a:t>
            </a:r>
          </a:p>
          <a:p>
            <a:pPr marL="114300" indent="0">
              <a:buNone/>
            </a:pPr>
            <a:r>
              <a:rPr lang="en-US" sz="2900" dirty="0"/>
              <a:t>Plot("spray_temp","sprayed",'''</a:t>
            </a:r>
            <a:r>
              <a:rPr lang="en-US" sz="2900" dirty="0" err="1"/>
              <a:t>bandpass</a:t>
            </a:r>
            <a:r>
              <a:rPr lang="en-US" sz="2900" dirty="0"/>
              <a:t> </a:t>
            </a:r>
            <a:r>
              <a:rPr lang="en-US" sz="2900" dirty="0" err="1"/>
              <a:t>fhi</a:t>
            </a:r>
            <a:r>
              <a:rPr lang="en-US" sz="2900" dirty="0"/>
              <a:t>=5 | grey color=e title="Yes we can with </a:t>
            </a:r>
            <a:r>
              <a:rPr lang="en-US" sz="2900" dirty="0" err="1"/>
              <a:t>SConstruct</a:t>
            </a:r>
            <a:r>
              <a:rPr lang="en-US" sz="2900" dirty="0"/>
              <a:t>!" ''')</a:t>
            </a:r>
          </a:p>
          <a:p>
            <a:pPr marL="114300" indent="0">
              <a:buNone/>
            </a:pPr>
            <a:endParaRPr lang="en-US" sz="2900" dirty="0"/>
          </a:p>
          <a:p>
            <a:pPr marL="114300" indent="0">
              <a:buNone/>
            </a:pPr>
            <a:r>
              <a:rPr lang="en-US" sz="2900" dirty="0">
                <a:solidFill>
                  <a:srgbClr val="0000FF"/>
                </a:solidFill>
              </a:rPr>
              <a:t># You can only print to standard error in </a:t>
            </a:r>
            <a:r>
              <a:rPr lang="en-US" sz="2900" dirty="0" err="1">
                <a:solidFill>
                  <a:srgbClr val="0000FF"/>
                </a:solidFill>
              </a:rPr>
              <a:t>SConstructs</a:t>
            </a:r>
            <a:r>
              <a:rPr lang="en-US" sz="2900" dirty="0">
                <a:solidFill>
                  <a:srgbClr val="0000FF"/>
                </a:solidFill>
              </a:rPr>
              <a:t> and Madagascar programs.  </a:t>
            </a:r>
          </a:p>
          <a:p>
            <a:pPr marL="114300" indent="0">
              <a:buNone/>
            </a:pPr>
            <a:r>
              <a:rPr lang="en-US" sz="2900" dirty="0">
                <a:solidFill>
                  <a:srgbClr val="0000FF"/>
                </a:solidFill>
              </a:rPr>
              <a:t># Standard output and input is reserved for IO.</a:t>
            </a:r>
          </a:p>
          <a:p>
            <a:pPr marL="114300" indent="0">
              <a:buNone/>
            </a:pPr>
            <a:r>
              <a:rPr lang="en-US" sz="2900" dirty="0"/>
              <a:t>print &gt;&gt; </a:t>
            </a:r>
            <a:r>
              <a:rPr lang="en-US" sz="2900" dirty="0" err="1"/>
              <a:t>sys.stderr</a:t>
            </a:r>
            <a:r>
              <a:rPr lang="en-US" sz="2900" dirty="0"/>
              <a:t>, "Python code in the </a:t>
            </a:r>
            <a:r>
              <a:rPr lang="en-US" sz="2900" dirty="0" err="1"/>
              <a:t>SConstruct</a:t>
            </a:r>
            <a:r>
              <a:rPr lang="en-US" sz="2900" dirty="0"/>
              <a:t> is executed before Flows"</a:t>
            </a:r>
          </a:p>
          <a:p>
            <a:pPr marL="114300" indent="0">
              <a:buNone/>
            </a:pPr>
            <a:endParaRPr lang="en-US" sz="2900" dirty="0"/>
          </a:p>
          <a:p>
            <a:pPr marL="114300" indent="0">
              <a:buNone/>
            </a:pPr>
            <a:r>
              <a:rPr lang="en-US" sz="2900" dirty="0"/>
              <a:t>End()</a:t>
            </a:r>
          </a:p>
          <a:p>
            <a:pPr marL="114300" indent="0">
              <a:buNone/>
            </a:pPr>
            <a:endParaRPr lang="en-US" dirty="0"/>
          </a:p>
          <a:p>
            <a:pPr marL="114300" indent="0">
              <a:buNone/>
            </a:pPr>
            <a:endParaRPr lang="en-US" dirty="0"/>
          </a:p>
        </p:txBody>
      </p:sp>
      <p:sp>
        <p:nvSpPr>
          <p:cNvPr id="6" name="Rectangle 2">
            <a:extLst>
              <a:ext uri="{FF2B5EF4-FFF2-40B4-BE49-F238E27FC236}">
                <a16:creationId xmlns:a16="http://schemas.microsoft.com/office/drawing/2014/main" id="{D1EB7835-F7DF-B645-AC2E-CB3E5EC98033}"/>
              </a:ext>
            </a:extLst>
          </p:cNvPr>
          <p:cNvSpPr txBox="1">
            <a:spLocks noChangeArrowheads="1"/>
          </p:cNvSpPr>
          <p:nvPr/>
        </p:nvSpPr>
        <p:spPr>
          <a:xfrm>
            <a:off x="495300" y="15607"/>
            <a:ext cx="8153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fontAlgn="auto">
              <a:spcAft>
                <a:spcPts val="0"/>
              </a:spcAft>
            </a:pPr>
            <a:r>
              <a:rPr lang="en-US"/>
              <a:t>SConstruct for data processing </a:t>
            </a:r>
            <a:endParaRPr lang="en-US" dirty="0">
              <a:solidFill>
                <a:srgbClr val="2F2B20"/>
              </a:solidFill>
            </a:endParaRPr>
          </a:p>
        </p:txBody>
      </p:sp>
    </p:spTree>
    <p:extLst>
      <p:ext uri="{BB962C8B-B14F-4D97-AF65-F5344CB8AC3E}">
        <p14:creationId xmlns:p14="http://schemas.microsoft.com/office/powerpoint/2010/main" val="372989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3025" y="0"/>
            <a:ext cx="8997950" cy="1143000"/>
          </a:xfrm>
        </p:spPr>
        <p:txBody>
          <a:bodyPr>
            <a:noAutofit/>
          </a:bodyPr>
          <a:lstStyle/>
          <a:p>
            <a:pPr algn="ctr"/>
            <a:r>
              <a:rPr lang="en-US" sz="3600" dirty="0"/>
              <a:t>Using </a:t>
            </a:r>
            <a:r>
              <a:rPr lang="en-US" sz="3600" dirty="0" err="1"/>
              <a:t>SConstruct</a:t>
            </a:r>
            <a:r>
              <a:rPr lang="en-US" sz="3600" dirty="0"/>
              <a:t> for program compilation</a:t>
            </a:r>
          </a:p>
        </p:txBody>
      </p:sp>
      <p:sp>
        <p:nvSpPr>
          <p:cNvPr id="34821" name="Text Box 5"/>
          <p:cNvSpPr txBox="1">
            <a:spLocks noChangeArrowheads="1"/>
          </p:cNvSpPr>
          <p:nvPr/>
        </p:nvSpPr>
        <p:spPr bwMode="auto">
          <a:xfrm>
            <a:off x="533400" y="1600200"/>
            <a:ext cx="800735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err="1">
                <a:latin typeface="Lucida Console" charset="0"/>
              </a:rPr>
              <a:t>env</a:t>
            </a:r>
            <a:r>
              <a:rPr lang="en-US" sz="3200" dirty="0">
                <a:latin typeface="Lucida Console" charset="0"/>
              </a:rPr>
              <a:t>=Environment()</a:t>
            </a:r>
          </a:p>
          <a:p>
            <a:r>
              <a:rPr lang="en-US" sz="3200" dirty="0" err="1">
                <a:latin typeface="Lucida Console" charset="0"/>
              </a:rPr>
              <a:t>env.Program</a:t>
            </a:r>
            <a:r>
              <a:rPr lang="en-US" sz="3200" dirty="0">
                <a:latin typeface="Lucida Console" charset="0"/>
              </a:rPr>
              <a:t>(</a:t>
            </a:r>
            <a:r>
              <a:rPr lang="ja-JP" altLang="en-US" sz="3200" dirty="0">
                <a:latin typeface="Arial"/>
              </a:rPr>
              <a:t>“</a:t>
            </a:r>
            <a:r>
              <a:rPr lang="en-US" sz="3200" dirty="0">
                <a:latin typeface="Lucida Console" charset="0"/>
              </a:rPr>
              <a:t>program</a:t>
            </a:r>
            <a:r>
              <a:rPr lang="ja-JP" altLang="en-US" sz="3200" dirty="0">
                <a:latin typeface="Arial"/>
              </a:rPr>
              <a:t>”</a:t>
            </a:r>
            <a:r>
              <a:rPr lang="en-US" sz="3200" dirty="0">
                <a:latin typeface="Lucida Console" charset="0"/>
              </a:rPr>
              <a:t>, </a:t>
            </a:r>
            <a:r>
              <a:rPr lang="ja-JP" altLang="en-US" sz="3200" dirty="0">
                <a:latin typeface="Arial"/>
              </a:rPr>
              <a:t>“</a:t>
            </a:r>
            <a:r>
              <a:rPr lang="en-US" sz="3200" dirty="0" err="1">
                <a:latin typeface="Lucida Console" charset="0"/>
              </a:rPr>
              <a:t>file.c</a:t>
            </a:r>
            <a:r>
              <a:rPr lang="ja-JP" altLang="en-US" sz="3200" dirty="0">
                <a:latin typeface="Arial"/>
              </a:rPr>
              <a:t>”</a:t>
            </a:r>
            <a:r>
              <a:rPr lang="en-US" sz="3200" dirty="0">
                <a:latin typeface="Lucida Console" charset="0"/>
              </a:rPr>
              <a:t>)</a:t>
            </a:r>
          </a:p>
        </p:txBody>
      </p:sp>
      <p:sp>
        <p:nvSpPr>
          <p:cNvPr id="34822" name="Text Box 6"/>
          <p:cNvSpPr txBox="1">
            <a:spLocks noChangeArrowheads="1"/>
          </p:cNvSpPr>
          <p:nvPr/>
        </p:nvSpPr>
        <p:spPr bwMode="auto">
          <a:xfrm>
            <a:off x="1371600" y="3276600"/>
            <a:ext cx="6705600" cy="2246769"/>
          </a:xfrm>
          <a:prstGeom prst="rect">
            <a:avLst/>
          </a:prstGeom>
          <a:solidFill>
            <a:schemeClr val="bg2"/>
          </a:solidFill>
          <a:ln>
            <a:solidFill>
              <a:schemeClr val="tx1"/>
            </a:solidFill>
          </a:ln>
          <a:effectLst/>
        </p:spPr>
        <p:txBody>
          <a:bodyPr wrap="square">
            <a:spAutoFit/>
          </a:bodyPr>
          <a:lstStyle/>
          <a:p>
            <a:r>
              <a:rPr lang="en-US" sz="2800" dirty="0" err="1">
                <a:latin typeface="Verdana" charset="0"/>
              </a:rPr>
              <a:t>scons</a:t>
            </a:r>
            <a:r>
              <a:rPr lang="en-US" sz="2800" dirty="0">
                <a:latin typeface="Verdana" charset="0"/>
              </a:rPr>
              <a:t> –h  </a:t>
            </a:r>
            <a:r>
              <a:rPr lang="en-US" sz="2800" dirty="0">
                <a:solidFill>
                  <a:srgbClr val="0000FF"/>
                </a:solidFill>
                <a:latin typeface="Verdana" charset="0"/>
              </a:rPr>
              <a:t># Print help message</a:t>
            </a:r>
          </a:p>
          <a:p>
            <a:r>
              <a:rPr lang="en-US" sz="2800" dirty="0" err="1">
                <a:latin typeface="Verdana" charset="0"/>
              </a:rPr>
              <a:t>scons</a:t>
            </a:r>
            <a:r>
              <a:rPr lang="en-US" sz="2800" dirty="0">
                <a:latin typeface="Verdana" charset="0"/>
              </a:rPr>
              <a:t> –n  </a:t>
            </a:r>
            <a:r>
              <a:rPr lang="en-US" sz="2800" dirty="0">
                <a:solidFill>
                  <a:srgbClr val="0000FF"/>
                </a:solidFill>
                <a:latin typeface="Verdana" charset="0"/>
              </a:rPr>
              <a:t># Dry run</a:t>
            </a:r>
          </a:p>
          <a:p>
            <a:r>
              <a:rPr lang="en-US" sz="2800" dirty="0" err="1">
                <a:latin typeface="Verdana" charset="0"/>
              </a:rPr>
              <a:t>scons</a:t>
            </a:r>
            <a:r>
              <a:rPr lang="en-US" sz="2800" dirty="0">
                <a:latin typeface="Verdana" charset="0"/>
              </a:rPr>
              <a:t> –c  </a:t>
            </a:r>
            <a:r>
              <a:rPr lang="en-US" sz="2800" dirty="0">
                <a:solidFill>
                  <a:srgbClr val="0000FF"/>
                </a:solidFill>
                <a:latin typeface="Verdana" charset="0"/>
              </a:rPr>
              <a:t># Clean the build</a:t>
            </a:r>
          </a:p>
          <a:p>
            <a:r>
              <a:rPr lang="en-US" sz="2800" dirty="0" err="1">
                <a:latin typeface="Verdana" charset="0"/>
              </a:rPr>
              <a:t>scons</a:t>
            </a:r>
            <a:r>
              <a:rPr lang="en-US" sz="2800" dirty="0">
                <a:latin typeface="Verdana" charset="0"/>
              </a:rPr>
              <a:t> –Q </a:t>
            </a:r>
            <a:r>
              <a:rPr lang="en-US" sz="2800" dirty="0">
                <a:solidFill>
                  <a:srgbClr val="0000FF"/>
                </a:solidFill>
                <a:latin typeface="Verdana" charset="0"/>
              </a:rPr>
              <a:t># Suppress messages</a:t>
            </a:r>
          </a:p>
          <a:p>
            <a:r>
              <a:rPr lang="en-US" sz="2800" dirty="0" err="1">
                <a:latin typeface="Verdana" charset="0"/>
              </a:rPr>
              <a:t>scons</a:t>
            </a:r>
            <a:r>
              <a:rPr lang="en-US" sz="2800" dirty="0">
                <a:latin typeface="Verdana" charset="0"/>
              </a:rPr>
              <a:t> –j  </a:t>
            </a:r>
            <a:r>
              <a:rPr lang="en-US" sz="2800" dirty="0">
                <a:solidFill>
                  <a:srgbClr val="0000FF"/>
                </a:solidFill>
                <a:latin typeface="Verdana" charset="0"/>
              </a:rPr>
              <a:t># Build jobs in parallel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4400" dirty="0">
                <a:latin typeface="Verdana" charset="0"/>
              </a:rPr>
              <a:t>Madagascar Design Principle</a:t>
            </a:r>
          </a:p>
        </p:txBody>
      </p:sp>
      <p:sp>
        <p:nvSpPr>
          <p:cNvPr id="105479" name="Rectangle 7"/>
          <p:cNvSpPr>
            <a:spLocks noGrp="1" noChangeArrowheads="1"/>
          </p:cNvSpPr>
          <p:nvPr>
            <p:ph type="body" sz="half" idx="2"/>
          </p:nvPr>
        </p:nvSpPr>
        <p:spPr>
          <a:xfrm>
            <a:off x="3581400" y="1490253"/>
            <a:ext cx="5562599" cy="4876800"/>
          </a:xfrm>
        </p:spPr>
        <p:txBody>
          <a:bodyPr>
            <a:normAutofit/>
          </a:bodyPr>
          <a:lstStyle/>
          <a:p>
            <a:r>
              <a:rPr lang="en-US" dirty="0">
                <a:latin typeface="Verdana" charset="0"/>
              </a:rPr>
              <a:t>Data arrays are file objects on disk</a:t>
            </a:r>
          </a:p>
          <a:p>
            <a:pPr marL="114300" indent="0">
              <a:buNone/>
            </a:pPr>
            <a:endParaRPr lang="en-US" dirty="0">
              <a:latin typeface="Verdana" charset="0"/>
            </a:endParaRPr>
          </a:p>
          <a:p>
            <a:r>
              <a:rPr lang="en-US" dirty="0">
                <a:latin typeface="Arial"/>
              </a:rPr>
              <a:t>“</a:t>
            </a:r>
            <a:r>
              <a:rPr lang="en-US" dirty="0">
                <a:latin typeface="Verdana" charset="0"/>
              </a:rPr>
              <a:t>Write programs that do one thing and do it well. Write programs to work together. Write programs to handle text streams, because that is a universal interface.</a:t>
            </a:r>
            <a:r>
              <a:rPr lang="ja-JP" altLang="en-US" dirty="0">
                <a:latin typeface="Arial"/>
              </a:rPr>
              <a:t>”</a:t>
            </a:r>
            <a:endParaRPr lang="en-US" altLang="ja-JP" dirty="0">
              <a:latin typeface="Arial"/>
            </a:endParaRPr>
          </a:p>
          <a:p>
            <a:pPr marL="114300" indent="0">
              <a:buNone/>
            </a:pPr>
            <a:r>
              <a:rPr lang="en-US" i="1" dirty="0">
                <a:latin typeface="Arial"/>
              </a:rPr>
              <a:t>  - </a:t>
            </a:r>
            <a:r>
              <a:rPr lang="en-US" i="1" dirty="0">
                <a:latin typeface="Verdana" charset="0"/>
              </a:rPr>
              <a:t>Doug McIlroy</a:t>
            </a:r>
          </a:p>
        </p:txBody>
      </p:sp>
      <p:pic>
        <p:nvPicPr>
          <p:cNvPr id="1054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8" y="1490253"/>
            <a:ext cx="3694113" cy="4857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93256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0"/>
            <a:ext cx="8229600" cy="1143000"/>
          </a:xfrm>
        </p:spPr>
        <p:txBody>
          <a:bodyPr/>
          <a:lstStyle/>
          <a:p>
            <a:r>
              <a:rPr lang="en-US" dirty="0"/>
              <a:t>Parallel Processing with </a:t>
            </a:r>
            <a:r>
              <a:rPr lang="en-US" dirty="0" err="1"/>
              <a:t>pscons</a:t>
            </a:r>
            <a:endParaRPr lang="en-US" dirty="0"/>
          </a:p>
        </p:txBody>
      </p:sp>
      <p:sp>
        <p:nvSpPr>
          <p:cNvPr id="36867" name="Rectangle 3"/>
          <p:cNvSpPr>
            <a:spLocks noGrp="1" noChangeArrowheads="1"/>
          </p:cNvSpPr>
          <p:nvPr>
            <p:ph type="body" idx="1"/>
          </p:nvPr>
        </p:nvSpPr>
        <p:spPr>
          <a:xfrm>
            <a:off x="0" y="1600200"/>
            <a:ext cx="9144000" cy="4800600"/>
          </a:xfrm>
        </p:spPr>
        <p:txBody>
          <a:bodyPr>
            <a:normAutofit/>
          </a:bodyPr>
          <a:lstStyle/>
          <a:p>
            <a:r>
              <a:rPr lang="en-US" sz="2600" dirty="0"/>
              <a:t>Figures out the number of nodes/CPUs and runs 	</a:t>
            </a:r>
          </a:p>
          <a:p>
            <a:pPr lvl="1"/>
            <a:r>
              <a:rPr lang="en-US" sz="2400" b="1" dirty="0" err="1">
                <a:solidFill>
                  <a:srgbClr val="800000"/>
                </a:solidFill>
              </a:rPr>
              <a:t>scons</a:t>
            </a:r>
            <a:r>
              <a:rPr lang="en-US" sz="2400" b="1" dirty="0">
                <a:solidFill>
                  <a:srgbClr val="800000"/>
                </a:solidFill>
              </a:rPr>
              <a:t> –j</a:t>
            </a:r>
          </a:p>
          <a:p>
            <a:endParaRPr lang="en-US" sz="2600" dirty="0"/>
          </a:p>
          <a:p>
            <a:r>
              <a:rPr lang="en-US" sz="2600" dirty="0"/>
              <a:t>Use </a:t>
            </a:r>
            <a:r>
              <a:rPr lang="en-US" sz="2600" b="1" dirty="0">
                <a:solidFill>
                  <a:srgbClr val="800000"/>
                </a:solidFill>
              </a:rPr>
              <a:t>split=</a:t>
            </a:r>
            <a:r>
              <a:rPr lang="en-US" sz="2600" dirty="0">
                <a:solidFill>
                  <a:srgbClr val="800000"/>
                </a:solidFill>
              </a:rPr>
              <a:t> </a:t>
            </a:r>
            <a:r>
              <a:rPr lang="en-US" sz="2600" dirty="0"/>
              <a:t>and </a:t>
            </a:r>
            <a:r>
              <a:rPr lang="en-US" sz="2600" b="1" dirty="0">
                <a:solidFill>
                  <a:srgbClr val="800000"/>
                </a:solidFill>
              </a:rPr>
              <a:t>reduce=</a:t>
            </a:r>
            <a:r>
              <a:rPr lang="en-US" sz="2600" dirty="0"/>
              <a:t> to split data for data-parallel processing</a:t>
            </a:r>
          </a:p>
        </p:txBody>
      </p:sp>
    </p:spTree>
    <p:extLst>
      <p:ext uri="{BB962C8B-B14F-4D97-AF65-F5344CB8AC3E}">
        <p14:creationId xmlns:p14="http://schemas.microsoft.com/office/powerpoint/2010/main" val="46025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4590"/>
            <a:ext cx="7620000" cy="1143000"/>
          </a:xfrm>
        </p:spPr>
        <p:txBody>
          <a:bodyPr/>
          <a:lstStyle/>
          <a:p>
            <a:pPr algn="ctr"/>
            <a:r>
              <a:rPr lang="en-US" dirty="0"/>
              <a:t>Summary</a:t>
            </a:r>
          </a:p>
        </p:txBody>
      </p:sp>
      <p:sp>
        <p:nvSpPr>
          <p:cNvPr id="37891" name="Rectangle 3"/>
          <p:cNvSpPr>
            <a:spLocks noGrp="1" noChangeArrowheads="1"/>
          </p:cNvSpPr>
          <p:nvPr>
            <p:ph idx="1"/>
          </p:nvPr>
        </p:nvSpPr>
        <p:spPr>
          <a:xfrm>
            <a:off x="21116" y="990600"/>
            <a:ext cx="9046684" cy="4724399"/>
          </a:xfrm>
        </p:spPr>
        <p:txBody>
          <a:bodyPr>
            <a:normAutofit/>
          </a:bodyPr>
          <a:lstStyle/>
          <a:p>
            <a:r>
              <a:rPr lang="en-US" sz="2600" b="1" dirty="0">
                <a:solidFill>
                  <a:srgbClr val="2F2B20"/>
                </a:solidFill>
              </a:rPr>
              <a:t>RSF</a:t>
            </a:r>
            <a:r>
              <a:rPr lang="en-US" sz="2600" dirty="0"/>
              <a:t> file format is simple, represents a multidimensional array as text + binary</a:t>
            </a:r>
          </a:p>
          <a:p>
            <a:endParaRPr lang="en-US" sz="2600" dirty="0"/>
          </a:p>
          <a:p>
            <a:r>
              <a:rPr lang="en-US" sz="2600" dirty="0"/>
              <a:t>Madagascar programs are building blocks, can run on the command line and pipe Unix-style</a:t>
            </a:r>
          </a:p>
          <a:p>
            <a:endParaRPr lang="en-US" sz="2600" dirty="0"/>
          </a:p>
          <a:p>
            <a:r>
              <a:rPr lang="en-US" sz="2600" dirty="0"/>
              <a:t> </a:t>
            </a:r>
            <a:r>
              <a:rPr lang="en-US" sz="2600" b="1" dirty="0" err="1"/>
              <a:t>SCons</a:t>
            </a:r>
            <a:r>
              <a:rPr lang="en-US" sz="2600" dirty="0"/>
              <a:t> is a powerful and convenient build system adopted by Madagascar for data processing and reproducible documents</a:t>
            </a:r>
          </a:p>
          <a:p>
            <a:pPr lvl="1"/>
            <a:r>
              <a:rPr lang="en-US" sz="2600" dirty="0"/>
              <a:t>Configuration files are </a:t>
            </a:r>
            <a:r>
              <a:rPr lang="en-US" sz="2600" b="1" dirty="0"/>
              <a:t>Python</a:t>
            </a:r>
            <a:r>
              <a:rPr lang="en-US" sz="2600" dirty="0"/>
              <a:t> scripts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38" y="4005825"/>
            <a:ext cx="7542212" cy="2007179"/>
          </a:xfrm>
        </p:spPr>
        <p:txBody>
          <a:bodyPr>
            <a:noAutofit/>
          </a:bodyPr>
          <a:lstStyle/>
          <a:p>
            <a:pPr algn="ctr"/>
            <a:r>
              <a:rPr lang="en-US" sz="6600" b="1" dirty="0"/>
              <a:t>CSM GP Workshop</a:t>
            </a:r>
            <a:endParaRPr lang="en-US" sz="2800" dirty="0"/>
          </a:p>
          <a:p>
            <a:pPr algn="ctr"/>
            <a:r>
              <a:rPr lang="en-US" sz="3600" dirty="0"/>
              <a:t>14 December 2023</a:t>
            </a:r>
          </a:p>
        </p:txBody>
      </p:sp>
      <p:pic>
        <p:nvPicPr>
          <p:cNvPr id="4" name="Picture 5" descr="Madagas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21" y="242761"/>
            <a:ext cx="5074473" cy="376306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ubtitle 2"/>
          <p:cNvSpPr txBox="1">
            <a:spLocks/>
          </p:cNvSpPr>
          <p:nvPr/>
        </p:nvSpPr>
        <p:spPr>
          <a:xfrm>
            <a:off x="973138" y="5827058"/>
            <a:ext cx="7542212" cy="1030942"/>
          </a:xfrm>
          <a:prstGeom prst="rect">
            <a:avLst/>
          </a:prstGeom>
        </p:spPr>
        <p:txBody>
          <a:bodyPr vert="horz" lIns="91440" tIns="45720" rIns="91440" bIns="45720" rtlCol="0">
            <a:noAutofit/>
          </a:bodyPr>
          <a:lstStyle>
            <a:lvl1pPr marL="0" indent="0" algn="ctr" defTabSz="914400" rtl="0" eaLnBrk="1" latinLnBrk="0" hangingPunct="1">
              <a:spcBef>
                <a:spcPct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lgn="ctr" defTabSz="914400" rtl="0" eaLnBrk="1" latinLnBrk="0" hangingPunct="1">
              <a:spcBef>
                <a:spcPts val="600"/>
              </a:spcBef>
              <a:buFontTx/>
              <a:buNone/>
              <a:defRPr sz="22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2pPr>
            <a:lvl3pPr marL="914400" indent="0" algn="ctr" defTabSz="914400" rtl="0" eaLnBrk="1" latinLnBrk="0" hangingPunct="1">
              <a:spcBef>
                <a:spcPts val="600"/>
              </a:spcBef>
              <a:buFontTx/>
              <a:buNone/>
              <a:defRPr sz="20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3pPr>
            <a:lvl4pPr marL="13716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4pPr>
            <a:lvl5pPr marL="1828800" indent="0" algn="ctr" defTabSz="914400" rtl="0" eaLnBrk="1" latinLnBrk="0" hangingPunct="1">
              <a:spcBef>
                <a:spcPts val="600"/>
              </a:spcBef>
              <a:buFontTx/>
              <a:buNone/>
              <a:defRPr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5pPr>
            <a:lvl6pPr marL="22860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6pPr>
            <a:lvl7pPr marL="27432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7pPr>
            <a:lvl8pPr marL="32004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8pPr>
            <a:lvl9pPr marL="3657600" indent="0" algn="ctr" defTabSz="914400" rtl="0" eaLnBrk="1" latinLnBrk="0" hangingPunct="1">
              <a:spcBef>
                <a:spcPct val="20000"/>
              </a:spcBef>
              <a:buFontTx/>
              <a:buNone/>
              <a:defRPr lang="en-US" sz="18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9pPr>
          </a:lstStyle>
          <a:p>
            <a:endParaRPr lang="en-US" sz="2800" dirty="0"/>
          </a:p>
        </p:txBody>
      </p:sp>
    </p:spTree>
    <p:extLst>
      <p:ext uri="{BB962C8B-B14F-4D97-AF65-F5344CB8AC3E}">
        <p14:creationId xmlns:p14="http://schemas.microsoft.com/office/powerpoint/2010/main" val="223845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257300"/>
            <a:ext cx="7239000" cy="4267200"/>
          </a:xfrm>
        </p:spPr>
        <p:txBody>
          <a:bodyPr>
            <a:no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“To design a perfect anti-Unix, make all file formats binary and opaque, and require heavyweight tools to read and edit them.” </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“If you feel an urge to design a complex binary file format, or a complex binary application protocol, it is generally wise to lie down until the feeling passes.”</a:t>
            </a:r>
          </a:p>
          <a:p>
            <a:pPr marL="114300" indent="0">
              <a:buNone/>
            </a:pPr>
            <a:r>
              <a:rPr lang="en-US" sz="2400" dirty="0">
                <a:latin typeface="Verdana" panose="020B0604030504040204" pitchFamily="34" charset="0"/>
                <a:ea typeface="Verdana" panose="020B0604030504040204" pitchFamily="34" charset="0"/>
                <a:cs typeface="Verdana" panose="020B0604030504040204" pitchFamily="34" charset="0"/>
              </a:rPr>
              <a:t>   - </a:t>
            </a:r>
            <a:r>
              <a:rPr lang="en-US" sz="2400" i="1" dirty="0">
                <a:latin typeface="Verdana" panose="020B0604030504040204" pitchFamily="34" charset="0"/>
                <a:ea typeface="Verdana" panose="020B0604030504040204" pitchFamily="34" charset="0"/>
                <a:cs typeface="Verdana" panose="020B0604030504040204" pitchFamily="34" charset="0"/>
              </a:rPr>
              <a:t>Eric Raymond</a:t>
            </a:r>
          </a:p>
        </p:txBody>
      </p:sp>
      <p:grpSp>
        <p:nvGrpSpPr>
          <p:cNvPr id="4" name="Group 3"/>
          <p:cNvGrpSpPr/>
          <p:nvPr/>
        </p:nvGrpSpPr>
        <p:grpSpPr>
          <a:xfrm>
            <a:off x="2679700" y="16690682"/>
            <a:ext cx="9710208" cy="1453020"/>
            <a:chOff x="3556000" y="16865600"/>
            <a:chExt cx="9710208" cy="1453020"/>
          </a:xfrm>
        </p:grpSpPr>
        <p:sp>
          <p:nvSpPr>
            <p:cNvPr id="5" name="Cube 4"/>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6" name="Cube 5"/>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7" name="Notched Right Arrow 6"/>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8" name="Notched Right Arrow 7"/>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9" name="Notched Right Arrow 8"/>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10" name="Bevel 9"/>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grpSp>
        <p:nvGrpSpPr>
          <p:cNvPr id="11" name="Group 10"/>
          <p:cNvGrpSpPr/>
          <p:nvPr/>
        </p:nvGrpSpPr>
        <p:grpSpPr>
          <a:xfrm>
            <a:off x="2832100" y="16843082"/>
            <a:ext cx="9710208" cy="1453020"/>
            <a:chOff x="3556000" y="16865600"/>
            <a:chExt cx="9710208" cy="1453020"/>
          </a:xfrm>
        </p:grpSpPr>
        <p:sp>
          <p:nvSpPr>
            <p:cNvPr id="12" name="Cube 11"/>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13" name="Cube 12"/>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14" name="Notched Right Arrow 13"/>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15" name="Notched Right Arrow 14"/>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16" name="Notched Right Arrow 15"/>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17" name="Bevel 16"/>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grpSp>
        <p:nvGrpSpPr>
          <p:cNvPr id="18" name="Group 17"/>
          <p:cNvGrpSpPr/>
          <p:nvPr/>
        </p:nvGrpSpPr>
        <p:grpSpPr>
          <a:xfrm>
            <a:off x="2984500" y="16995482"/>
            <a:ext cx="9710208" cy="1453020"/>
            <a:chOff x="3556000" y="16865600"/>
            <a:chExt cx="9710208" cy="1453020"/>
          </a:xfrm>
        </p:grpSpPr>
        <p:sp>
          <p:nvSpPr>
            <p:cNvPr id="19" name="Cube 18"/>
            <p:cNvSpPr/>
            <p:nvPr/>
          </p:nvSpPr>
          <p:spPr>
            <a:xfrm>
              <a:off x="3556000"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20" name="Cube 19"/>
            <p:cNvSpPr/>
            <p:nvPr/>
          </p:nvSpPr>
          <p:spPr>
            <a:xfrm>
              <a:off x="8248723" y="16865600"/>
              <a:ext cx="1549400" cy="1453020"/>
            </a:xfrm>
            <a:prstGeom prst="cub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Data</a:t>
              </a:r>
            </a:p>
          </p:txBody>
        </p:sp>
        <p:sp>
          <p:nvSpPr>
            <p:cNvPr id="21" name="Notched Right Arrow 20"/>
            <p:cNvSpPr/>
            <p:nvPr/>
          </p:nvSpPr>
          <p:spPr>
            <a:xfrm>
              <a:off x="4876800" y="171704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22" name="Notched Right Arrow 21"/>
            <p:cNvSpPr/>
            <p:nvPr/>
          </p:nvSpPr>
          <p:spPr>
            <a:xfrm>
              <a:off x="6470723"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Filter</a:t>
              </a:r>
            </a:p>
          </p:txBody>
        </p:sp>
        <p:sp>
          <p:nvSpPr>
            <p:cNvPr id="23" name="Notched Right Arrow 22"/>
            <p:cNvSpPr/>
            <p:nvPr/>
          </p:nvSpPr>
          <p:spPr>
            <a:xfrm>
              <a:off x="9659408" y="17195800"/>
              <a:ext cx="1778000" cy="894220"/>
            </a:xfrm>
            <a:prstGeom prst="notched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Plot</a:t>
              </a:r>
            </a:p>
          </p:txBody>
        </p:sp>
        <p:sp>
          <p:nvSpPr>
            <p:cNvPr id="24" name="Bevel 23"/>
            <p:cNvSpPr/>
            <p:nvPr/>
          </p:nvSpPr>
          <p:spPr>
            <a:xfrm>
              <a:off x="11437408" y="16865600"/>
              <a:ext cx="1828800" cy="1453020"/>
            </a:xfrm>
            <a:prstGeom prst="bevel">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Graphics</a:t>
              </a:r>
            </a:p>
          </p:txBody>
        </p:sp>
      </p:grpSp>
      <p:sp>
        <p:nvSpPr>
          <p:cNvPr id="25" name="Rectangle 24"/>
          <p:cNvSpPr/>
          <p:nvPr/>
        </p:nvSpPr>
        <p:spPr>
          <a:xfrm>
            <a:off x="609600" y="609600"/>
            <a:ext cx="1219200" cy="1295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Notched Right Arrow 25"/>
          <p:cNvSpPr/>
          <p:nvPr/>
        </p:nvSpPr>
        <p:spPr>
          <a:xfrm rot="5400000">
            <a:off x="571500" y="2400300"/>
            <a:ext cx="1295400" cy="457200"/>
          </a:xfrm>
          <a:prstGeom prst="notchedRightArrow">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Notched Right Arrow 26"/>
          <p:cNvSpPr/>
          <p:nvPr/>
        </p:nvSpPr>
        <p:spPr>
          <a:xfrm rot="5400000">
            <a:off x="571500" y="3771900"/>
            <a:ext cx="1295400" cy="457200"/>
          </a:xfrm>
          <a:prstGeom prst="notchedRightArrow">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09600" y="4724400"/>
            <a:ext cx="1219200" cy="1295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00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r>
              <a:rPr lang="en-US" sz="3200" b="1" dirty="0">
                <a:solidFill>
                  <a:srgbClr val="800000"/>
                </a:solidFill>
              </a:rPr>
              <a:t>RSF file format</a:t>
            </a:r>
          </a:p>
          <a:p>
            <a:r>
              <a:rPr lang="en-US" sz="3200" dirty="0"/>
              <a:t>Introduction to </a:t>
            </a:r>
            <a:r>
              <a:rPr lang="en-US" sz="3200" dirty="0" err="1"/>
              <a:t>SCons</a:t>
            </a:r>
            <a:r>
              <a:rPr lang="en-US" sz="3200" dirty="0"/>
              <a:t> and Python</a:t>
            </a:r>
          </a:p>
          <a:p>
            <a:r>
              <a:rPr lang="en-US" sz="3200" dirty="0"/>
              <a:t>Putting it all together, </a:t>
            </a:r>
            <a:r>
              <a:rPr lang="en-US" sz="3200" dirty="0" err="1"/>
              <a:t>SConstruct</a:t>
            </a:r>
            <a:endParaRPr lang="en-US" sz="3200" dirty="0"/>
          </a:p>
        </p:txBody>
      </p:sp>
      <p:sp>
        <p:nvSpPr>
          <p:cNvPr id="6" name="Rectangle 2">
            <a:extLst>
              <a:ext uri="{FF2B5EF4-FFF2-40B4-BE49-F238E27FC236}">
                <a16:creationId xmlns:a16="http://schemas.microsoft.com/office/drawing/2014/main" id="{013C0EDC-D9EA-C643-8622-855F536BB7FA}"/>
              </a:ext>
            </a:extLst>
          </p:cNvPr>
          <p:cNvSpPr>
            <a:spLocks noGrp="1" noChangeArrowheads="1"/>
          </p:cNvSpPr>
          <p:nvPr>
            <p:ph type="title"/>
          </p:nvPr>
        </p:nvSpPr>
        <p:spPr>
          <a:xfrm>
            <a:off x="762000" y="15607"/>
            <a:ext cx="7620000" cy="1143000"/>
          </a:xfrm>
        </p:spPr>
        <p:txBody>
          <a:bodyPr/>
          <a:lstStyle/>
          <a:p>
            <a:pPr algn="ctr"/>
            <a:r>
              <a:rPr lang="en-US" dirty="0"/>
              <a:t>Outline</a:t>
            </a:r>
          </a:p>
        </p:txBody>
      </p:sp>
    </p:spTree>
    <p:extLst>
      <p:ext uri="{BB962C8B-B14F-4D97-AF65-F5344CB8AC3E}">
        <p14:creationId xmlns:p14="http://schemas.microsoft.com/office/powerpoint/2010/main" val="407504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RSF File Format</a:t>
            </a:r>
          </a:p>
        </p:txBody>
      </p:sp>
      <p:sp>
        <p:nvSpPr>
          <p:cNvPr id="2" name="Content Placeholder 1"/>
          <p:cNvSpPr>
            <a:spLocks noGrp="1"/>
          </p:cNvSpPr>
          <p:nvPr>
            <p:ph idx="1"/>
          </p:nvPr>
        </p:nvSpPr>
        <p:spPr>
          <a:xfrm>
            <a:off x="152400" y="1676400"/>
            <a:ext cx="7010400" cy="4191000"/>
          </a:xfrm>
        </p:spPr>
        <p:txBody>
          <a:bodyPr>
            <a:normAutofit fontScale="92500" lnSpcReduction="20000"/>
          </a:bodyPr>
          <a:lstStyle/>
          <a:p>
            <a:r>
              <a:rPr lang="en-US" sz="2800" dirty="0"/>
              <a:t>Self-describing data format</a:t>
            </a:r>
          </a:p>
          <a:p>
            <a:pPr lvl="1"/>
            <a:r>
              <a:rPr lang="en-US" sz="2600" dirty="0"/>
              <a:t>Header file</a:t>
            </a:r>
          </a:p>
          <a:p>
            <a:pPr lvl="1"/>
            <a:r>
              <a:rPr lang="en-US" sz="2600" dirty="0"/>
              <a:t>Data file</a:t>
            </a:r>
          </a:p>
          <a:p>
            <a:r>
              <a:rPr lang="en-US" sz="2800" dirty="0"/>
              <a:t>Supported data types</a:t>
            </a:r>
          </a:p>
          <a:p>
            <a:pPr lvl="1"/>
            <a:r>
              <a:rPr lang="en-US" sz="2600" dirty="0" err="1"/>
              <a:t>Uchar</a:t>
            </a:r>
            <a:r>
              <a:rPr lang="en-US" sz="2600" dirty="0"/>
              <a:t>, char, short, </a:t>
            </a:r>
            <a:r>
              <a:rPr lang="en-US" sz="2600" dirty="0" err="1"/>
              <a:t>int</a:t>
            </a:r>
            <a:r>
              <a:rPr lang="en-US" sz="2600" dirty="0"/>
              <a:t>, float, complex, double</a:t>
            </a:r>
          </a:p>
          <a:p>
            <a:r>
              <a:rPr lang="en-US" sz="2800" dirty="0"/>
              <a:t>Supported data file formats</a:t>
            </a:r>
          </a:p>
          <a:p>
            <a:pPr lvl="1"/>
            <a:r>
              <a:rPr lang="en-US" sz="2600" dirty="0"/>
              <a:t>Native binary, XDR, ASCII</a:t>
            </a:r>
          </a:p>
          <a:p>
            <a:r>
              <a:rPr lang="en-US" sz="2800" dirty="0"/>
              <a:t>Can interface with other formats</a:t>
            </a:r>
          </a:p>
          <a:p>
            <a:pPr lvl="1"/>
            <a:r>
              <a:rPr lang="en-US" sz="2600" dirty="0" err="1"/>
              <a:t>SEPlib</a:t>
            </a:r>
            <a:endParaRPr lang="en-US" sz="2600" dirty="0"/>
          </a:p>
          <a:p>
            <a:pPr lvl="1"/>
            <a:r>
              <a:rPr lang="en-US" sz="2600" dirty="0"/>
              <a:t>SEGY </a:t>
            </a:r>
          </a:p>
          <a:p>
            <a:pPr lvl="1"/>
            <a:r>
              <a:rPr lang="en-US" sz="2600" dirty="0"/>
              <a:t>Seismic Unix (SU)</a:t>
            </a:r>
          </a:p>
          <a:p>
            <a:pPr lvl="1"/>
            <a:endParaRPr lang="en-US" sz="2800" dirty="0"/>
          </a:p>
          <a:p>
            <a:endParaRPr lang="en-US" dirty="0"/>
          </a:p>
        </p:txBody>
      </p:sp>
      <p:sp>
        <p:nvSpPr>
          <p:cNvPr id="4" name="Rectangle 3"/>
          <p:cNvSpPr/>
          <p:nvPr/>
        </p:nvSpPr>
        <p:spPr>
          <a:xfrm>
            <a:off x="4953000" y="838200"/>
            <a:ext cx="11430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Header</a:t>
            </a:r>
          </a:p>
          <a:p>
            <a:pPr algn="ctr"/>
            <a:r>
              <a:rPr lang="en-US" dirty="0"/>
              <a:t>file</a:t>
            </a:r>
          </a:p>
        </p:txBody>
      </p:sp>
      <p:sp>
        <p:nvSpPr>
          <p:cNvPr id="5" name="Rectangle 4"/>
          <p:cNvSpPr/>
          <p:nvPr/>
        </p:nvSpPr>
        <p:spPr>
          <a:xfrm>
            <a:off x="7315200" y="762000"/>
            <a:ext cx="1371600" cy="26670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a:t>
            </a:r>
          </a:p>
        </p:txBody>
      </p:sp>
      <p:cxnSp>
        <p:nvCxnSpPr>
          <p:cNvPr id="7" name="Curved Connector 6"/>
          <p:cNvCxnSpPr>
            <a:stCxn id="4" idx="3"/>
          </p:cNvCxnSpPr>
          <p:nvPr/>
        </p:nvCxnSpPr>
        <p:spPr>
          <a:xfrm>
            <a:off x="6096000" y="1371600"/>
            <a:ext cx="1219200" cy="762000"/>
          </a:xfrm>
          <a:prstGeom prst="curvedConnector3">
            <a:avLst>
              <a:gd name="adj1" fmla="val 50000"/>
            </a:avLst>
          </a:prstGeom>
          <a:ln w="762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12" name="Cube 11"/>
          <p:cNvSpPr/>
          <p:nvPr/>
        </p:nvSpPr>
        <p:spPr>
          <a:xfrm>
            <a:off x="6248400" y="4419600"/>
            <a:ext cx="1752600" cy="1600200"/>
          </a:xfrm>
          <a:prstGeom prst="cub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3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382000" cy="1143000"/>
          </a:xfrm>
        </p:spPr>
        <p:txBody>
          <a:bodyPr/>
          <a:lstStyle/>
          <a:p>
            <a:r>
              <a:rPr lang="en-US" dirty="0"/>
              <a:t>RSF format describes a Hypercube</a:t>
            </a:r>
          </a:p>
        </p:txBody>
      </p:sp>
      <p:pic>
        <p:nvPicPr>
          <p:cNvPr id="6" name="Picture 5" descr="sample_sconstruc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0"/>
            <a:ext cx="6536724" cy="3505200"/>
          </a:xfrm>
          <a:prstGeom prst="rect">
            <a:avLst/>
          </a:prstGeom>
        </p:spPr>
      </p:pic>
      <p:sp>
        <p:nvSpPr>
          <p:cNvPr id="10" name="Cube 9"/>
          <p:cNvSpPr/>
          <p:nvPr/>
        </p:nvSpPr>
        <p:spPr>
          <a:xfrm>
            <a:off x="6781800" y="4648200"/>
            <a:ext cx="1752600" cy="1600200"/>
          </a:xfrm>
          <a:prstGeom prst="cube">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239000" y="1524000"/>
            <a:ext cx="11430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82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t>RSF language interface</a:t>
            </a:r>
          </a:p>
        </p:txBody>
      </p:sp>
      <p:sp>
        <p:nvSpPr>
          <p:cNvPr id="34821" name="Text Box 5"/>
          <p:cNvSpPr txBox="1">
            <a:spLocks noChangeArrowheads="1"/>
          </p:cNvSpPr>
          <p:nvPr/>
        </p:nvSpPr>
        <p:spPr bwMode="auto">
          <a:xfrm>
            <a:off x="533400" y="1600200"/>
            <a:ext cx="80010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3200" dirty="0">
                <a:latin typeface="Calibri"/>
                <a:cs typeface="Calibri"/>
              </a:rPr>
              <a:t>Can read and write RSF files with other languages</a:t>
            </a:r>
          </a:p>
          <a:p>
            <a:pPr marL="914400" lvl="1" indent="-457200">
              <a:buFont typeface="Arial"/>
              <a:buChar char="•"/>
            </a:pPr>
            <a:r>
              <a:rPr lang="en-US" sz="3200" dirty="0">
                <a:latin typeface="Calibri"/>
                <a:cs typeface="Calibri"/>
              </a:rPr>
              <a:t>C</a:t>
            </a:r>
          </a:p>
          <a:p>
            <a:pPr marL="914400" lvl="1" indent="-457200">
              <a:buFont typeface="Arial"/>
              <a:buChar char="•"/>
            </a:pPr>
            <a:r>
              <a:rPr lang="en-US" sz="3200" dirty="0">
                <a:latin typeface="Calibri"/>
                <a:cs typeface="Calibri"/>
              </a:rPr>
              <a:t>C++</a:t>
            </a:r>
          </a:p>
          <a:p>
            <a:pPr marL="914400" lvl="1" indent="-457200">
              <a:buFont typeface="Arial"/>
              <a:buChar char="•"/>
            </a:pPr>
            <a:r>
              <a:rPr lang="en-US" sz="3200" dirty="0">
                <a:latin typeface="Calibri"/>
                <a:cs typeface="Calibri"/>
              </a:rPr>
              <a:t>Fortran</a:t>
            </a:r>
          </a:p>
          <a:p>
            <a:pPr marL="914400" lvl="1" indent="-457200">
              <a:buFont typeface="Arial"/>
              <a:buChar char="•"/>
            </a:pPr>
            <a:r>
              <a:rPr lang="en-US" sz="3200" dirty="0">
                <a:latin typeface="Calibri"/>
                <a:cs typeface="Calibri"/>
              </a:rPr>
              <a:t>Python</a:t>
            </a:r>
          </a:p>
          <a:p>
            <a:pPr marL="914400" lvl="1" indent="-457200">
              <a:buFont typeface="Arial"/>
              <a:buChar char="•"/>
            </a:pPr>
            <a:r>
              <a:rPr lang="en-US" sz="3200" dirty="0">
                <a:latin typeface="Calibri"/>
                <a:cs typeface="Calibri"/>
              </a:rPr>
              <a:t>Octave</a:t>
            </a:r>
          </a:p>
          <a:p>
            <a:pPr marL="914400" lvl="1" indent="-457200">
              <a:buFont typeface="Arial"/>
              <a:buChar char="•"/>
            </a:pPr>
            <a:r>
              <a:rPr lang="en-US" sz="3200" dirty="0">
                <a:latin typeface="Calibri"/>
                <a:cs typeface="Calibri"/>
              </a:rPr>
              <a:t>Java</a:t>
            </a:r>
          </a:p>
          <a:p>
            <a:pPr marL="914400" lvl="1" indent="-457200">
              <a:buFont typeface="Arial"/>
              <a:buChar char="•"/>
            </a:pPr>
            <a:r>
              <a:rPr lang="en-US" sz="3200" dirty="0" err="1">
                <a:latin typeface="Calibri"/>
                <a:cs typeface="Calibri"/>
              </a:rPr>
              <a:t>Matlab</a:t>
            </a:r>
            <a:r>
              <a:rPr lang="en-US" sz="3200" dirty="0">
                <a:latin typeface="Calibri"/>
                <a:cs typeface="Calibri"/>
              </a:rPr>
              <a:t>  </a:t>
            </a:r>
          </a:p>
        </p:txBody>
      </p:sp>
    </p:spTree>
    <p:extLst>
      <p:ext uri="{BB962C8B-B14F-4D97-AF65-F5344CB8AC3E}">
        <p14:creationId xmlns:p14="http://schemas.microsoft.com/office/powerpoint/2010/main" val="311395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lstStyle/>
          <a:p>
            <a:pPr algn="ctr"/>
            <a:r>
              <a:rPr lang="en-US" sz="4000" i="1" dirty="0" err="1"/>
              <a:t>Datapath</a:t>
            </a:r>
            <a:r>
              <a:rPr lang="en-US" sz="4000" dirty="0"/>
              <a:t> determines where data file is put</a:t>
            </a:r>
          </a:p>
        </p:txBody>
      </p:sp>
      <p:sp>
        <p:nvSpPr>
          <p:cNvPr id="2" name="Content Placeholder 1"/>
          <p:cNvSpPr>
            <a:spLocks noGrp="1"/>
          </p:cNvSpPr>
          <p:nvPr>
            <p:ph idx="1"/>
          </p:nvPr>
        </p:nvSpPr>
        <p:spPr>
          <a:xfrm>
            <a:off x="533400" y="1905000"/>
            <a:ext cx="7315200" cy="3733800"/>
          </a:xfrm>
        </p:spPr>
        <p:txBody>
          <a:bodyPr>
            <a:normAutofit/>
          </a:bodyPr>
          <a:lstStyle/>
          <a:p>
            <a:r>
              <a:rPr lang="en-US" sz="2800" dirty="0" err="1"/>
              <a:t>datapath</a:t>
            </a:r>
            <a:r>
              <a:rPr lang="en-US" sz="2800" dirty="0"/>
              <a:t>= parameter on the command line. </a:t>
            </a:r>
          </a:p>
          <a:p>
            <a:r>
              <a:rPr lang="en-US" sz="2800" dirty="0"/>
              <a:t>DATAPATH environmental variable</a:t>
            </a:r>
          </a:p>
          <a:p>
            <a:r>
              <a:rPr lang="en-US" sz="2800" dirty="0"/>
              <a:t>.</a:t>
            </a:r>
            <a:r>
              <a:rPr lang="en-US" sz="2800" dirty="0" err="1"/>
              <a:t>datapath</a:t>
            </a:r>
            <a:r>
              <a:rPr lang="en-US" sz="2800" dirty="0"/>
              <a:t> file in the current directory. </a:t>
            </a:r>
          </a:p>
          <a:p>
            <a:r>
              <a:rPr lang="en-US" sz="2800" dirty="0"/>
              <a:t>.</a:t>
            </a:r>
            <a:r>
              <a:rPr lang="en-US" sz="2800" dirty="0" err="1"/>
              <a:t>datapath</a:t>
            </a:r>
            <a:r>
              <a:rPr lang="en-US" sz="2800" dirty="0"/>
              <a:t> file in the user home directory. </a:t>
            </a:r>
          </a:p>
          <a:p>
            <a:r>
              <a:rPr lang="en-US" sz="2800" dirty="0"/>
              <a:t>Current directory</a:t>
            </a:r>
          </a:p>
          <a:p>
            <a:r>
              <a:rPr lang="en-US" sz="2800" dirty="0"/>
              <a:t>Data file may be appended to header</a:t>
            </a:r>
          </a:p>
          <a:p>
            <a:endParaRPr lang="en-US" sz="2800" dirty="0"/>
          </a:p>
        </p:txBody>
      </p:sp>
      <p:sp>
        <p:nvSpPr>
          <p:cNvPr id="4" name="Rectangle 3"/>
          <p:cNvSpPr/>
          <p:nvPr/>
        </p:nvSpPr>
        <p:spPr>
          <a:xfrm>
            <a:off x="8305800" y="1905000"/>
            <a:ext cx="304800" cy="26670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645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Adjacency.thmx</Template>
  <TotalTime>4484</TotalTime>
  <Words>1681</Words>
  <Application>Microsoft Macintosh PowerPoint</Application>
  <PresentationFormat>On-screen Show (4:3)</PresentationFormat>
  <Paragraphs>303</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vt:lpstr>
      <vt:lpstr>Lucida Console</vt:lpstr>
      <vt:lpstr>Verdana</vt:lpstr>
      <vt:lpstr>Wingdings</vt:lpstr>
      <vt:lpstr>Adjacency</vt:lpstr>
      <vt:lpstr>PowerPoint Presentation</vt:lpstr>
      <vt:lpstr>Introduction to SConstruct and Python </vt:lpstr>
      <vt:lpstr>Madagascar Design Principle</vt:lpstr>
      <vt:lpstr>PowerPoint Presentation</vt:lpstr>
      <vt:lpstr>Outline</vt:lpstr>
      <vt:lpstr>RSF File Format</vt:lpstr>
      <vt:lpstr>RSF format describes a Hypercube</vt:lpstr>
      <vt:lpstr>RSF language interface</vt:lpstr>
      <vt:lpstr>Datapath determines where data file is put</vt:lpstr>
      <vt:lpstr>PowerPoint Presentation</vt:lpstr>
      <vt:lpstr>What is SCons?</vt:lpstr>
      <vt:lpstr>Evolution of  Build Systems</vt:lpstr>
      <vt:lpstr>What is Python?</vt:lpstr>
      <vt:lpstr>Who uses Python?</vt:lpstr>
      <vt:lpstr>Python in 6 Easy Steps</vt:lpstr>
      <vt:lpstr>1. Variables and Strings</vt:lpstr>
      <vt:lpstr>2. Lists and Dictionaries</vt:lpstr>
      <vt:lpstr>3. For loop</vt:lpstr>
      <vt:lpstr>4. If/else, indentation</vt:lpstr>
      <vt:lpstr>5. Functions and modules</vt:lpstr>
      <vt:lpstr>6. Multidimensional arrays</vt:lpstr>
      <vt:lpstr>Outline</vt:lpstr>
      <vt:lpstr>The problem with scripts for data processing…</vt:lpstr>
      <vt:lpstr>Is that you have to run the entire script again if something goes wrong..</vt:lpstr>
      <vt:lpstr>Storing the results at each step and resuming from the problem saves time</vt:lpstr>
      <vt:lpstr>SConstruct for data processing</vt:lpstr>
      <vt:lpstr>SConstruct for data processing </vt:lpstr>
      <vt:lpstr>PowerPoint Presentation</vt:lpstr>
      <vt:lpstr>Using SConstruct for program compilation</vt:lpstr>
      <vt:lpstr>Parallel Processing with pscons</vt:lpstr>
      <vt:lpstr>Summary</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Using Madagascar and SCons</dc:title>
  <dc:creator>Sergey Fomel</dc:creator>
  <cp:lastModifiedBy>Jeff Shragge</cp:lastModifiedBy>
  <cp:revision>128</cp:revision>
  <dcterms:created xsi:type="dcterms:W3CDTF">2011-07-14T20:14:49Z</dcterms:created>
  <dcterms:modified xsi:type="dcterms:W3CDTF">2023-12-07T17:14:44Z</dcterms:modified>
</cp:coreProperties>
</file>