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8" r:id="rId3"/>
    <p:sldId id="259" r:id="rId4"/>
    <p:sldId id="260" r:id="rId5"/>
    <p:sldId id="261" r:id="rId6"/>
    <p:sldId id="262" r:id="rId7"/>
    <p:sldId id="263" r:id="rId8"/>
    <p:sldId id="264" r:id="rId9"/>
    <p:sldId id="265" r:id="rId10"/>
    <p:sldId id="266" r:id="rId11"/>
    <p:sldId id="286" r:id="rId12"/>
    <p:sldId id="287" r:id="rId13"/>
    <p:sldId id="288" r:id="rId14"/>
    <p:sldId id="289" r:id="rId15"/>
    <p:sldId id="290" r:id="rId16"/>
    <p:sldId id="291" r:id="rId17"/>
    <p:sldId id="292" r:id="rId18"/>
    <p:sldId id="293" r:id="rId19"/>
    <p:sldId id="294" r:id="rId20"/>
    <p:sldId id="295" r:id="rId21"/>
    <p:sldId id="296"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Canva Sans" panose="020B0604020202020204" charset="0"/>
      <p:regular r:id="rId28"/>
    </p:embeddedFont>
    <p:embeddedFont>
      <p:font typeface="Canva Sans Bold" panose="020B0604020202020204" charset="0"/>
      <p:regular r:id="rId29"/>
    </p:embeddedFont>
    <p:embeddedFont>
      <p:font typeface="Comic Sans" panose="020B0604020202020204" charset="0"/>
      <p:regular r:id="rId30"/>
    </p:embeddedFont>
    <p:embeddedFont>
      <p:font typeface="Comic Sans Bold" panose="020B0604020202020204" charset="0"/>
      <p:regular r:id="rId31"/>
    </p:embeddedFont>
    <p:embeddedFont>
      <p:font typeface="Montserrat Classic Bold" panose="020B0604020202020204" charset="0"/>
      <p:regular r:id="rId32"/>
    </p:embeddedFont>
    <p:embeddedFont>
      <p:font typeface="Oswald Bold" panose="00000800000000000000"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1" d="100"/>
          <a:sy n="101" d="100"/>
        </p:scale>
        <p:origin x="768"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8320C-56EF-4B1C-9063-BC8CAA7A8DCE}" type="datetimeFigureOut">
              <a:rPr lang="en-US" smtClean="0"/>
              <a:t>3/2/2024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A1208-4254-44B6-BEA9-6345085C03CC}" type="slidenum">
              <a:rPr lang="en-US" smtClean="0"/>
              <a:t>‹#›</a:t>
            </a:fld>
            <a:endParaRPr lang="en-US" dirty="0"/>
          </a:p>
        </p:txBody>
      </p:sp>
    </p:spTree>
    <p:extLst>
      <p:ext uri="{BB962C8B-B14F-4D97-AF65-F5344CB8AC3E}">
        <p14:creationId xmlns:p14="http://schemas.microsoft.com/office/powerpoint/2010/main" val="1667855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A1208-4254-44B6-BEA9-6345085C03CC}" type="slidenum">
              <a:rPr lang="en-US" smtClean="0"/>
              <a:t>19</a:t>
            </a:fld>
            <a:endParaRPr lang="en-US" dirty="0"/>
          </a:p>
        </p:txBody>
      </p:sp>
    </p:spTree>
    <p:extLst>
      <p:ext uri="{BB962C8B-B14F-4D97-AF65-F5344CB8AC3E}">
        <p14:creationId xmlns:p14="http://schemas.microsoft.com/office/powerpoint/2010/main" val="222745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25.png"/><Relationship Id="rId4" Type="http://schemas.openxmlformats.org/officeDocument/2006/relationships/image" Target="../media/image6.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36.png"/><Relationship Id="rId4" Type="http://schemas.openxmlformats.org/officeDocument/2006/relationships/image" Target="../media/image6.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24.png"/><Relationship Id="rId4" Type="http://schemas.openxmlformats.org/officeDocument/2006/relationships/image" Target="../media/image6.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27.png"/><Relationship Id="rId4" Type="http://schemas.openxmlformats.org/officeDocument/2006/relationships/image" Target="../media/image6.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dirty="0"/>
            </a:p>
          </p:txBody>
        </p:sp>
      </p:grpSp>
      <p:sp>
        <p:nvSpPr>
          <p:cNvPr id="9" name="TextBox 9"/>
          <p:cNvSpPr txBox="1"/>
          <p:nvPr/>
        </p:nvSpPr>
        <p:spPr>
          <a:xfrm>
            <a:off x="4236347" y="4533900"/>
            <a:ext cx="9815307" cy="2609349"/>
          </a:xfrm>
          <a:prstGeom prst="rect">
            <a:avLst/>
          </a:prstGeom>
        </p:spPr>
        <p:txBody>
          <a:bodyPr lIns="0" tIns="0" rIns="0" bIns="0" rtlCol="0" anchor="t">
            <a:spAutoFit/>
          </a:bodyPr>
          <a:lstStyle/>
          <a:p>
            <a:pPr algn="ctr">
              <a:lnSpc>
                <a:spcPts val="6930"/>
              </a:lnSpc>
            </a:pPr>
            <a:r>
              <a:rPr lang="en-US" sz="5021" spc="492" dirty="0">
                <a:solidFill>
                  <a:srgbClr val="231F20"/>
                </a:solidFill>
                <a:latin typeface="Oswald Bold"/>
              </a:rPr>
              <a:t>DATA EXPLORATION </a:t>
            </a:r>
          </a:p>
          <a:p>
            <a:pPr algn="ctr">
              <a:lnSpc>
                <a:spcPts val="6930"/>
              </a:lnSpc>
            </a:pPr>
            <a:r>
              <a:rPr lang="en-US" sz="5021" spc="492" dirty="0">
                <a:solidFill>
                  <a:srgbClr val="231F20"/>
                </a:solidFill>
                <a:latin typeface="Oswald Bold"/>
              </a:rPr>
              <a:t>AND </a:t>
            </a:r>
          </a:p>
          <a:p>
            <a:pPr algn="ctr">
              <a:lnSpc>
                <a:spcPts val="6930"/>
              </a:lnSpc>
            </a:pPr>
            <a:r>
              <a:rPr lang="en-US" sz="5021" spc="492" dirty="0">
                <a:solidFill>
                  <a:srgbClr val="231F20"/>
                </a:solidFill>
                <a:latin typeface="Oswald Bold"/>
              </a:rPr>
              <a:t>ANALYSIS </a:t>
            </a:r>
          </a:p>
        </p:txBody>
      </p:sp>
      <p:sp>
        <p:nvSpPr>
          <p:cNvPr id="10" name="TextBox 10"/>
          <p:cNvSpPr txBox="1"/>
          <p:nvPr/>
        </p:nvSpPr>
        <p:spPr>
          <a:xfrm>
            <a:off x="4236347" y="3466684"/>
            <a:ext cx="9815307" cy="879794"/>
          </a:xfrm>
          <a:prstGeom prst="rect">
            <a:avLst/>
          </a:prstGeom>
        </p:spPr>
        <p:txBody>
          <a:bodyPr lIns="0" tIns="0" rIns="0" bIns="0" rtlCol="0" anchor="t">
            <a:spAutoFit/>
          </a:bodyPr>
          <a:lstStyle/>
          <a:p>
            <a:pPr algn="ctr">
              <a:lnSpc>
                <a:spcPts val="7264"/>
              </a:lnSpc>
            </a:pPr>
            <a:r>
              <a:rPr lang="en-US" sz="5263" spc="515" dirty="0">
                <a:solidFill>
                  <a:srgbClr val="231F20"/>
                </a:solidFill>
                <a:latin typeface="Oswald Bold"/>
              </a:rPr>
              <a:t>DSC530</a:t>
            </a:r>
          </a:p>
        </p:txBody>
      </p:sp>
      <p:sp>
        <p:nvSpPr>
          <p:cNvPr id="11" name="TextBox 11"/>
          <p:cNvSpPr txBox="1"/>
          <p:nvPr/>
        </p:nvSpPr>
        <p:spPr>
          <a:xfrm>
            <a:off x="2719596" y="7482578"/>
            <a:ext cx="12848809" cy="1845313"/>
          </a:xfrm>
          <a:prstGeom prst="rect">
            <a:avLst/>
          </a:prstGeom>
        </p:spPr>
        <p:txBody>
          <a:bodyPr lIns="0" tIns="0" rIns="0" bIns="0" rtlCol="0" anchor="t">
            <a:spAutoFit/>
          </a:bodyPr>
          <a:lstStyle/>
          <a:p>
            <a:pPr algn="ctr">
              <a:lnSpc>
                <a:spcPts val="3661"/>
              </a:lnSpc>
            </a:pPr>
            <a:r>
              <a:rPr lang="en-US" sz="2653" spc="140" dirty="0">
                <a:solidFill>
                  <a:srgbClr val="231F20"/>
                </a:solidFill>
                <a:latin typeface="Montserrat Classic Bold"/>
              </a:rPr>
              <a:t>Professor : Fadi Alsaleem</a:t>
            </a:r>
          </a:p>
          <a:p>
            <a:pPr algn="ctr">
              <a:lnSpc>
                <a:spcPts val="3661"/>
              </a:lnSpc>
            </a:pPr>
            <a:r>
              <a:rPr lang="en-US" sz="2653" spc="140" dirty="0">
                <a:solidFill>
                  <a:srgbClr val="231F20"/>
                </a:solidFill>
                <a:latin typeface="Montserrat Classic Bold"/>
              </a:rPr>
              <a:t>Week 12 - Term Project </a:t>
            </a:r>
          </a:p>
          <a:p>
            <a:pPr algn="ctr">
              <a:lnSpc>
                <a:spcPts val="3661"/>
              </a:lnSpc>
            </a:pPr>
            <a:r>
              <a:rPr lang="en-US" sz="2653" spc="140" dirty="0">
                <a:solidFill>
                  <a:srgbClr val="231F20"/>
                </a:solidFill>
                <a:latin typeface="Montserrat Classic Bold"/>
              </a:rPr>
              <a:t>First name : Saravanan </a:t>
            </a:r>
          </a:p>
          <a:p>
            <a:pPr algn="ctr">
              <a:lnSpc>
                <a:spcPts val="3661"/>
              </a:lnSpc>
            </a:pPr>
            <a:r>
              <a:rPr lang="en-US" sz="2653" spc="140" dirty="0">
                <a:solidFill>
                  <a:srgbClr val="231F20"/>
                </a:solidFill>
                <a:latin typeface="Montserrat Classic Bold"/>
              </a:rPr>
              <a:t>Last Name  : Janarthanan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4496720" y="96811"/>
            <a:ext cx="9309716" cy="931889"/>
            <a:chOff x="0" y="0"/>
            <a:chExt cx="2451942" cy="245436"/>
          </a:xfrm>
        </p:grpSpPr>
        <p:sp>
          <p:nvSpPr>
            <p:cNvPr id="10" name="Freeform 10"/>
            <p:cNvSpPr/>
            <p:nvPr/>
          </p:nvSpPr>
          <p:spPr>
            <a:xfrm>
              <a:off x="0" y="0"/>
              <a:ext cx="2451942" cy="245436"/>
            </a:xfrm>
            <a:custGeom>
              <a:avLst/>
              <a:gdLst/>
              <a:ahLst/>
              <a:cxnLst/>
              <a:rect l="l" t="t" r="r" b="b"/>
              <a:pathLst>
                <a:path w="2451942" h="245436">
                  <a:moveTo>
                    <a:pt x="0" y="0"/>
                  </a:moveTo>
                  <a:lnTo>
                    <a:pt x="2451942" y="0"/>
                  </a:lnTo>
                  <a:lnTo>
                    <a:pt x="2451942"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451942"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4605879" y="1561"/>
            <a:ext cx="9200557" cy="799193"/>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Loan Percent On Income</a:t>
            </a:r>
          </a:p>
        </p:txBody>
      </p:sp>
      <p:sp>
        <p:nvSpPr>
          <p:cNvPr id="16" name="TextBox 16"/>
          <p:cNvSpPr txBox="1"/>
          <p:nvPr/>
        </p:nvSpPr>
        <p:spPr>
          <a:xfrm>
            <a:off x="2478044" y="6122329"/>
            <a:ext cx="2311930" cy="3648628"/>
          </a:xfrm>
          <a:prstGeom prst="rect">
            <a:avLst/>
          </a:prstGeom>
        </p:spPr>
        <p:txBody>
          <a:bodyPr wrap="square" lIns="0" tIns="0" rIns="0" bIns="0" rtlCol="0" anchor="t">
            <a:spAutoFit/>
          </a:bodyPr>
          <a:lstStyle/>
          <a:p>
            <a:pPr algn="ctr">
              <a:lnSpc>
                <a:spcPts val="2239"/>
              </a:lnSpc>
            </a:pPr>
            <a:r>
              <a:rPr lang="en-US" sz="1599" b="1" u="sng" dirty="0">
                <a:solidFill>
                  <a:srgbClr val="000000"/>
                </a:solidFill>
                <a:latin typeface="Comic Sans" panose="020B0604020202020204" charset="0"/>
              </a:rPr>
              <a:t>5 Point Summary</a:t>
            </a:r>
          </a:p>
          <a:p>
            <a:pPr algn="ctr">
              <a:lnSpc>
                <a:spcPts val="2239"/>
              </a:lnSpc>
            </a:pPr>
            <a:endParaRPr lang="en-US" sz="1599" u="sng" dirty="0">
              <a:solidFill>
                <a:srgbClr val="000000"/>
              </a:solidFill>
              <a:latin typeface="Comic Sans" panose="020B0604020202020204" charset="0"/>
            </a:endParaRPr>
          </a:p>
          <a:p>
            <a:pPr>
              <a:lnSpc>
                <a:spcPts val="2239"/>
              </a:lnSpc>
            </a:pPr>
            <a:r>
              <a:rPr lang="en-US" sz="1599" dirty="0">
                <a:solidFill>
                  <a:srgbClr val="000000"/>
                </a:solidFill>
                <a:latin typeface="Comic Sans" panose="020B0604020202020204" charset="0"/>
              </a:rPr>
              <a:t>count                31084</a:t>
            </a:r>
          </a:p>
          <a:p>
            <a:pPr>
              <a:lnSpc>
                <a:spcPts val="2239"/>
              </a:lnSpc>
            </a:pPr>
            <a:endParaRPr lang="en-US" sz="1599" dirty="0">
              <a:solidFill>
                <a:srgbClr val="000000"/>
              </a:solidFill>
              <a:latin typeface="Comic Sans" panose="020B0604020202020204" charset="0"/>
            </a:endParaRPr>
          </a:p>
          <a:p>
            <a:pPr>
              <a:lnSpc>
                <a:spcPts val="2239"/>
              </a:lnSpc>
            </a:pPr>
            <a:r>
              <a:rPr lang="en-US" sz="1599" dirty="0">
                <a:solidFill>
                  <a:srgbClr val="000000"/>
                </a:solidFill>
                <a:latin typeface="Comic Sans" panose="020B0604020202020204" charset="0"/>
              </a:rPr>
              <a:t>mean                     0.17</a:t>
            </a:r>
          </a:p>
          <a:p>
            <a:pPr>
              <a:lnSpc>
                <a:spcPts val="2239"/>
              </a:lnSpc>
            </a:pPr>
            <a:r>
              <a:rPr lang="en-US" sz="1599" dirty="0">
                <a:solidFill>
                  <a:srgbClr val="000000"/>
                </a:solidFill>
                <a:latin typeface="Comic Sans" panose="020B0604020202020204" charset="0"/>
              </a:rPr>
              <a:t>std                        0.11</a:t>
            </a:r>
          </a:p>
          <a:p>
            <a:pPr>
              <a:lnSpc>
                <a:spcPts val="2239"/>
              </a:lnSpc>
            </a:pPr>
            <a:r>
              <a:rPr lang="en-US" sz="1599" dirty="0">
                <a:solidFill>
                  <a:srgbClr val="000000"/>
                </a:solidFill>
                <a:latin typeface="Comic Sans" panose="020B0604020202020204" charset="0"/>
              </a:rPr>
              <a:t>min                        0.01</a:t>
            </a:r>
          </a:p>
          <a:p>
            <a:pPr>
              <a:lnSpc>
                <a:spcPts val="2239"/>
              </a:lnSpc>
            </a:pPr>
            <a:r>
              <a:rPr lang="en-US" sz="1599" dirty="0">
                <a:solidFill>
                  <a:srgbClr val="000000"/>
                </a:solidFill>
                <a:latin typeface="Comic Sans" panose="020B0604020202020204" charset="0"/>
              </a:rPr>
              <a:t>25%                      0.09</a:t>
            </a:r>
          </a:p>
          <a:p>
            <a:pPr>
              <a:lnSpc>
                <a:spcPts val="2239"/>
              </a:lnSpc>
            </a:pPr>
            <a:r>
              <a:rPr lang="en-US" sz="1599" dirty="0">
                <a:solidFill>
                  <a:srgbClr val="000000"/>
                </a:solidFill>
                <a:latin typeface="Comic Sans" panose="020B0604020202020204" charset="0"/>
              </a:rPr>
              <a:t>50%                      0.15</a:t>
            </a:r>
          </a:p>
          <a:p>
            <a:pPr>
              <a:lnSpc>
                <a:spcPts val="2239"/>
              </a:lnSpc>
            </a:pPr>
            <a:r>
              <a:rPr lang="en-US" sz="1599" dirty="0">
                <a:solidFill>
                  <a:srgbClr val="000000"/>
                </a:solidFill>
                <a:latin typeface="Comic Sans" panose="020B0604020202020204" charset="0"/>
              </a:rPr>
              <a:t>75%                      0.23</a:t>
            </a:r>
          </a:p>
          <a:p>
            <a:pPr>
              <a:lnSpc>
                <a:spcPts val="2239"/>
              </a:lnSpc>
            </a:pPr>
            <a:r>
              <a:rPr lang="en-US" sz="1599" dirty="0">
                <a:solidFill>
                  <a:srgbClr val="000000"/>
                </a:solidFill>
                <a:latin typeface="Comic Sans" panose="020B0604020202020204" charset="0"/>
              </a:rPr>
              <a:t>max                      0.83</a:t>
            </a:r>
          </a:p>
          <a:p>
            <a:pPr>
              <a:lnSpc>
                <a:spcPts val="2239"/>
              </a:lnSpc>
            </a:pPr>
            <a:endParaRPr lang="en-US" sz="1599" dirty="0">
              <a:solidFill>
                <a:srgbClr val="000000"/>
              </a:solidFill>
              <a:latin typeface="Comic Sans" panose="020B0604020202020204" charset="0"/>
            </a:endParaRPr>
          </a:p>
          <a:p>
            <a:pPr algn="l">
              <a:lnSpc>
                <a:spcPts val="2239"/>
              </a:lnSpc>
            </a:pPr>
            <a:r>
              <a:rPr lang="en-US" sz="1599" dirty="0">
                <a:solidFill>
                  <a:srgbClr val="000000"/>
                </a:solidFill>
                <a:latin typeface="Comic Sans" panose="020B0604020202020204" charset="0"/>
              </a:rPr>
              <a:t>Mode                    0.10</a:t>
            </a:r>
          </a:p>
        </p:txBody>
      </p:sp>
      <p:sp>
        <p:nvSpPr>
          <p:cNvPr id="17" name="TextBox 17"/>
          <p:cNvSpPr txBox="1"/>
          <p:nvPr/>
        </p:nvSpPr>
        <p:spPr>
          <a:xfrm>
            <a:off x="6224732" y="6077873"/>
            <a:ext cx="9992167" cy="4291303"/>
          </a:xfrm>
          <a:prstGeom prst="rect">
            <a:avLst/>
          </a:prstGeom>
        </p:spPr>
        <p:txBody>
          <a:bodyPr wrap="square" lIns="0" tIns="0" rIns="0" bIns="0" rtlCol="0" anchor="t">
            <a:spAutoFit/>
          </a:bodyPr>
          <a:lstStyle/>
          <a:p>
            <a:pPr algn="ctr">
              <a:lnSpc>
                <a:spcPts val="2519"/>
              </a:lnSpc>
            </a:pPr>
            <a:r>
              <a:rPr lang="en-US" sz="1799" u="sng" dirty="0">
                <a:solidFill>
                  <a:srgbClr val="000000"/>
                </a:solidFill>
                <a:latin typeface="Comic Sans" panose="020B0604020202020204" charset="0"/>
              </a:rPr>
              <a:t>Observations</a:t>
            </a:r>
          </a:p>
          <a:p>
            <a:pPr algn="ctr">
              <a:lnSpc>
                <a:spcPts val="2519"/>
              </a:lnSpc>
            </a:pPr>
            <a:endParaRPr lang="en-US" sz="1799" dirty="0">
              <a:solidFill>
                <a:srgbClr val="000000"/>
              </a:solidFill>
              <a:latin typeface="Comic Sans" panose="020B0604020202020204" charset="0"/>
            </a:endParaRPr>
          </a:p>
          <a:p>
            <a:pPr marL="345439" lvl="1" indent="-172720">
              <a:lnSpc>
                <a:spcPts val="2239"/>
              </a:lnSpc>
              <a:buFont typeface="Arial"/>
              <a:buChar char="•"/>
            </a:pPr>
            <a:r>
              <a:rPr lang="en-US" sz="1599" dirty="0">
                <a:solidFill>
                  <a:srgbClr val="000000"/>
                </a:solidFill>
                <a:latin typeface="Comic Sans" panose="020B0604020202020204" charset="0"/>
              </a:rPr>
              <a:t>Loan percent of income has a MEAN value of 0.17 and MEDIAN at 0.15.</a:t>
            </a:r>
          </a:p>
          <a:p>
            <a:pPr>
              <a:lnSpc>
                <a:spcPts val="2239"/>
              </a:lnSpc>
            </a:pPr>
            <a:endParaRPr lang="en-US" sz="1599" dirty="0">
              <a:solidFill>
                <a:srgbClr val="000000"/>
              </a:solidFill>
              <a:latin typeface="Comic Sans" panose="020B0604020202020204" charset="0"/>
            </a:endParaRPr>
          </a:p>
          <a:p>
            <a:pPr marL="345439" lvl="1" indent="-172720">
              <a:lnSpc>
                <a:spcPts val="2239"/>
              </a:lnSpc>
              <a:buFont typeface="Arial"/>
              <a:buChar char="•"/>
            </a:pPr>
            <a:r>
              <a:rPr lang="en-US" sz="1599" dirty="0">
                <a:solidFill>
                  <a:srgbClr val="000000"/>
                </a:solidFill>
                <a:latin typeface="Comic Sans" panose="020B0604020202020204" charset="0"/>
              </a:rPr>
              <a:t>Most of the loan amount value, MODE is 0.10</a:t>
            </a:r>
          </a:p>
          <a:p>
            <a:pPr>
              <a:lnSpc>
                <a:spcPts val="2239"/>
              </a:lnSpc>
            </a:pPr>
            <a:endParaRPr lang="en-US" sz="1599" dirty="0">
              <a:solidFill>
                <a:srgbClr val="000000"/>
              </a:solidFill>
              <a:latin typeface="Comic Sans" panose="020B0604020202020204" charset="0"/>
            </a:endParaRPr>
          </a:p>
          <a:p>
            <a:pPr marL="345439" lvl="1" indent="-172720">
              <a:lnSpc>
                <a:spcPts val="2239"/>
              </a:lnSpc>
              <a:buFont typeface="Arial"/>
              <a:buChar char="•"/>
            </a:pPr>
            <a:r>
              <a:rPr lang="en-US" sz="1599" dirty="0">
                <a:solidFill>
                  <a:srgbClr val="000000"/>
                </a:solidFill>
                <a:latin typeface="Comic Sans" panose="020B0604020202020204" charset="0"/>
              </a:rPr>
              <a:t>Distribution is skewed to the right with along tail as visible in the box plot and histogram.</a:t>
            </a:r>
          </a:p>
          <a:p>
            <a:pPr>
              <a:lnSpc>
                <a:spcPts val="2239"/>
              </a:lnSpc>
            </a:pPr>
            <a:endParaRPr lang="en-US" sz="1599" dirty="0">
              <a:solidFill>
                <a:srgbClr val="000000"/>
              </a:solidFill>
              <a:latin typeface="Comic Sans" panose="020B0604020202020204" charset="0"/>
            </a:endParaRPr>
          </a:p>
          <a:p>
            <a:pPr marL="345439" lvl="1" indent="-172720">
              <a:lnSpc>
                <a:spcPts val="2239"/>
              </a:lnSpc>
              <a:buFont typeface="Arial"/>
              <a:buChar char="•"/>
            </a:pPr>
            <a:r>
              <a:rPr lang="en-US" sz="1599" dirty="0">
                <a:solidFill>
                  <a:srgbClr val="000000"/>
                </a:solidFill>
                <a:latin typeface="Comic Sans" panose="020B0604020202020204" charset="0"/>
              </a:rPr>
              <a:t>Mean is more than the median value also indicates right skewness.</a:t>
            </a:r>
          </a:p>
          <a:p>
            <a:pPr marL="345439" lvl="1" indent="-172720">
              <a:lnSpc>
                <a:spcPts val="2239"/>
              </a:lnSpc>
              <a:buFont typeface="Arial"/>
              <a:buChar char="•"/>
            </a:pPr>
            <a:endParaRPr lang="en-US" sz="1599" dirty="0">
              <a:solidFill>
                <a:srgbClr val="000000"/>
              </a:solidFill>
              <a:latin typeface="Comic Sans" panose="020B0604020202020204" charset="0"/>
            </a:endParaRPr>
          </a:p>
          <a:p>
            <a:pPr marL="345439" lvl="1" indent="-172720">
              <a:lnSpc>
                <a:spcPts val="2239"/>
              </a:lnSpc>
              <a:buFont typeface="Arial"/>
              <a:buChar char="•"/>
            </a:pPr>
            <a:r>
              <a:rPr lang="en-US" sz="1599" dirty="0">
                <a:solidFill>
                  <a:srgbClr val="000000"/>
                </a:solidFill>
                <a:latin typeface="Comic Sans" panose="020B0604020202020204" charset="0"/>
              </a:rPr>
              <a:t>Outliers : Data ranges from 0 to 0.83,  which indicates the percentage of loan amount against income amount</a:t>
            </a:r>
          </a:p>
          <a:p>
            <a:pPr>
              <a:lnSpc>
                <a:spcPts val="2239"/>
              </a:lnSpc>
            </a:pPr>
            <a:endParaRPr lang="en-US" sz="1599" dirty="0">
              <a:solidFill>
                <a:srgbClr val="000000"/>
              </a:solidFill>
              <a:latin typeface="Canva Sans"/>
            </a:endParaRPr>
          </a:p>
          <a:p>
            <a:pPr marL="345439" lvl="1" indent="-172720">
              <a:lnSpc>
                <a:spcPts val="2239"/>
              </a:lnSpc>
              <a:buFont typeface="Arial"/>
              <a:buChar char="•"/>
            </a:pPr>
            <a:endParaRPr lang="en-US" sz="1599" dirty="0">
              <a:solidFill>
                <a:srgbClr val="000000"/>
              </a:solidFill>
              <a:latin typeface="Canva Sans"/>
            </a:endParaRPr>
          </a:p>
          <a:p>
            <a:pPr algn="ctr">
              <a:lnSpc>
                <a:spcPts val="2239"/>
              </a:lnSpc>
            </a:pPr>
            <a:endParaRPr lang="en-US" sz="1599" dirty="0">
              <a:solidFill>
                <a:srgbClr val="000000"/>
              </a:solidFill>
              <a:latin typeface="Canva Sans"/>
            </a:endParaRPr>
          </a:p>
        </p:txBody>
      </p:sp>
      <p:pic>
        <p:nvPicPr>
          <p:cNvPr id="21" name="Picture 20">
            <a:extLst>
              <a:ext uri="{FF2B5EF4-FFF2-40B4-BE49-F238E27FC236}">
                <a16:creationId xmlns:a16="http://schemas.microsoft.com/office/drawing/2014/main" id="{5DB94119-FCC7-4DB3-8C51-BD165AB5027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430000" y="1432741"/>
            <a:ext cx="4770977" cy="3710760"/>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A21A4264-4C44-4A71-85EF-14A33FEEC1A8}"/>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44846" y="1432741"/>
            <a:ext cx="4955755" cy="3959360"/>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C64EFE97-1D7B-4C3B-9362-1C2D8A154FA5}"/>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1156" y="1385679"/>
            <a:ext cx="4955755" cy="3825030"/>
          </a:xfrm>
          <a:prstGeom prst="rect">
            <a:avLst/>
          </a:prstGeom>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PMF on age </a:t>
            </a:r>
          </a:p>
        </p:txBody>
      </p:sp>
      <p:sp>
        <p:nvSpPr>
          <p:cNvPr id="15" name="TextBox 14">
            <a:extLst>
              <a:ext uri="{FF2B5EF4-FFF2-40B4-BE49-F238E27FC236}">
                <a16:creationId xmlns:a16="http://schemas.microsoft.com/office/drawing/2014/main" id="{E508B5AF-605D-418C-A6EE-1FB3EFD41723}"/>
              </a:ext>
            </a:extLst>
          </p:cNvPr>
          <p:cNvSpPr txBox="1"/>
          <p:nvPr/>
        </p:nvSpPr>
        <p:spPr>
          <a:xfrm>
            <a:off x="914400" y="1203500"/>
            <a:ext cx="16002000" cy="369332"/>
          </a:xfrm>
          <a:prstGeom prst="rect">
            <a:avLst/>
          </a:prstGeom>
          <a:noFill/>
        </p:spPr>
        <p:txBody>
          <a:bodyPr wrap="square" rtlCol="0">
            <a:spAutoFit/>
          </a:bodyPr>
          <a:lstStyle/>
          <a:p>
            <a:r>
              <a:rPr lang="en-US" dirty="0"/>
              <a:t>Compare two scenarios in your data using a PMF. </a:t>
            </a:r>
          </a:p>
        </p:txBody>
      </p:sp>
      <p:pic>
        <p:nvPicPr>
          <p:cNvPr id="17" name="Picture 16">
            <a:extLst>
              <a:ext uri="{FF2B5EF4-FFF2-40B4-BE49-F238E27FC236}">
                <a16:creationId xmlns:a16="http://schemas.microsoft.com/office/drawing/2014/main" id="{509C0564-5610-47AA-B86B-78FE3280E84B}"/>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6800" y="1614790"/>
            <a:ext cx="6483109" cy="4983490"/>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85AF7944-EF60-4A9E-8DEC-F4361D21FF27}"/>
              </a:ext>
            </a:extLst>
          </p:cNvPr>
          <p:cNvSpPr txBox="1"/>
          <p:nvPr/>
        </p:nvSpPr>
        <p:spPr>
          <a:xfrm>
            <a:off x="824349" y="6827109"/>
            <a:ext cx="15609391" cy="2031325"/>
          </a:xfrm>
          <a:prstGeom prst="rect">
            <a:avLst/>
          </a:prstGeom>
          <a:noFill/>
        </p:spPr>
        <p:txBody>
          <a:bodyPr wrap="square" rtlCol="0">
            <a:spAutoFit/>
          </a:bodyPr>
          <a:lstStyle/>
          <a:p>
            <a:endParaRPr lang="en-US" dirty="0">
              <a:latin typeface="Comic Sans" panose="020B0604020202020204" charset="0"/>
            </a:endParaRPr>
          </a:p>
          <a:p>
            <a:pPr algn="ctr"/>
            <a:r>
              <a:rPr lang="en-US" b="1" u="sng" dirty="0">
                <a:latin typeface="Comic Sans" panose="020B0604020202020204" charset="0"/>
              </a:rPr>
              <a:t>Observations</a:t>
            </a:r>
          </a:p>
          <a:p>
            <a:endParaRPr lang="en-US" dirty="0">
              <a:latin typeface="Comic Sans" panose="020B0604020202020204" charset="0"/>
            </a:endParaRPr>
          </a:p>
          <a:p>
            <a:pPr marL="285750" indent="-285750">
              <a:buFont typeface="Arial" panose="020B0604020202020204" pitchFamily="34" charset="0"/>
              <a:buChar char="•"/>
            </a:pPr>
            <a:r>
              <a:rPr lang="en-US" dirty="0">
                <a:latin typeface="Comic Sans" panose="020B0604020202020204" charset="0"/>
              </a:rPr>
              <a:t>The PMF shows that the for any applicants chosen, probability that their age being any value between 23 to 32 is high ,( 12% to 4% from 23 to 32) </a:t>
            </a:r>
          </a:p>
          <a:p>
            <a:pPr marL="285750" indent="-285750">
              <a:buFont typeface="Arial" panose="020B0604020202020204" pitchFamily="34" charset="0"/>
              <a:buChar char="•"/>
            </a:pPr>
            <a:endParaRPr lang="en-US" dirty="0">
              <a:latin typeface="Comic Sans" panose="020B0604020202020204" charset="0"/>
            </a:endParaRPr>
          </a:p>
          <a:p>
            <a:pPr marL="285750" indent="-285750">
              <a:buFont typeface="Arial" panose="020B0604020202020204" pitchFamily="34" charset="0"/>
              <a:buChar char="•"/>
            </a:pPr>
            <a:r>
              <a:rPr lang="en-US" dirty="0">
                <a:latin typeface="Comic Sans" panose="020B0604020202020204" charset="0"/>
              </a:rPr>
              <a:t>The Probability distribution between those two groups is almost identical , except the mortgaged applicants higher probability is 11%</a:t>
            </a:r>
          </a:p>
        </p:txBody>
      </p:sp>
      <p:sp>
        <p:nvSpPr>
          <p:cNvPr id="19" name="TextBox 18">
            <a:extLst>
              <a:ext uri="{FF2B5EF4-FFF2-40B4-BE49-F238E27FC236}">
                <a16:creationId xmlns:a16="http://schemas.microsoft.com/office/drawing/2014/main" id="{3DE5CBA4-9F59-4247-8511-6EB71EAD3B9F}"/>
              </a:ext>
            </a:extLst>
          </p:cNvPr>
          <p:cNvSpPr txBox="1"/>
          <p:nvPr/>
        </p:nvSpPr>
        <p:spPr>
          <a:xfrm>
            <a:off x="8147425" y="1773086"/>
            <a:ext cx="8027628" cy="2031325"/>
          </a:xfrm>
          <a:prstGeom prst="rect">
            <a:avLst/>
          </a:prstGeom>
          <a:noFill/>
        </p:spPr>
        <p:txBody>
          <a:bodyPr wrap="square" rtlCol="0">
            <a:spAutoFit/>
          </a:bodyPr>
          <a:lstStyle/>
          <a:p>
            <a:r>
              <a:rPr lang="en-US" dirty="0">
                <a:latin typeface="Comic Sans" panose="020B0604020202020204" charset="0"/>
              </a:rPr>
              <a:t>Two sets of data is used to compare the PMF.  </a:t>
            </a:r>
          </a:p>
          <a:p>
            <a:endParaRPr lang="en-US" dirty="0">
              <a:latin typeface="Comic Sans" panose="020B0604020202020204" charset="0"/>
            </a:endParaRPr>
          </a:p>
          <a:p>
            <a:pPr marL="285750" indent="-285750">
              <a:buFont typeface="Arial" panose="020B0604020202020204" pitchFamily="34" charset="0"/>
              <a:buChar char="•"/>
            </a:pPr>
            <a:r>
              <a:rPr lang="en-US" dirty="0">
                <a:latin typeface="Comic Sans" panose="020B0604020202020204" charset="0"/>
              </a:rPr>
              <a:t>The first group is age of all the applicants, </a:t>
            </a:r>
          </a:p>
          <a:p>
            <a:pPr marL="285750" indent="-285750">
              <a:buFont typeface="Arial" panose="020B0604020202020204" pitchFamily="34" charset="0"/>
              <a:buChar char="•"/>
            </a:pPr>
            <a:endParaRPr lang="en-US" dirty="0">
              <a:latin typeface="Comic Sans" panose="020B0604020202020204" charset="0"/>
            </a:endParaRPr>
          </a:p>
          <a:p>
            <a:pPr marL="285750" indent="-285750">
              <a:buFont typeface="Arial" panose="020B0604020202020204" pitchFamily="34" charset="0"/>
              <a:buChar char="•"/>
            </a:pPr>
            <a:r>
              <a:rPr lang="en-US" dirty="0">
                <a:latin typeface="Comic Sans" panose="020B0604020202020204" charset="0"/>
              </a:rPr>
              <a:t>The second group is a subset of the first one,  age of applicants which own a house but is on mortgage.</a:t>
            </a:r>
          </a:p>
          <a:p>
            <a:endParaRPr lang="en-US" dirty="0">
              <a:latin typeface="Comic Sans" panose="020B0604020202020204" charset="0"/>
            </a:endParaRPr>
          </a:p>
        </p:txBody>
      </p:sp>
    </p:spTree>
    <p:extLst>
      <p:ext uri="{BB962C8B-B14F-4D97-AF65-F5344CB8AC3E}">
        <p14:creationId xmlns:p14="http://schemas.microsoft.com/office/powerpoint/2010/main" val="127770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CDF</a:t>
            </a:r>
          </a:p>
        </p:txBody>
      </p:sp>
      <p:sp>
        <p:nvSpPr>
          <p:cNvPr id="14" name="TextBox 14"/>
          <p:cNvSpPr txBox="1"/>
          <p:nvPr/>
        </p:nvSpPr>
        <p:spPr>
          <a:xfrm>
            <a:off x="932359" y="1749123"/>
            <a:ext cx="15523028" cy="568297"/>
          </a:xfrm>
          <a:prstGeom prst="rect">
            <a:avLst/>
          </a:prstGeom>
        </p:spPr>
        <p:txBody>
          <a:bodyPr wrap="square" lIns="0" tIns="0" rIns="0" bIns="0" rtlCol="0" anchor="t">
            <a:spAutoFit/>
          </a:bodyPr>
          <a:lstStyle/>
          <a:p>
            <a:pPr>
              <a:lnSpc>
                <a:spcPts val="2266"/>
              </a:lnSpc>
            </a:pPr>
            <a:r>
              <a:rPr lang="en-US" sz="1619" dirty="0">
                <a:solidFill>
                  <a:srgbClr val="000000"/>
                </a:solidFill>
                <a:latin typeface="Comic Sans"/>
              </a:rPr>
              <a:t>Create 1 CDF with one of your variables, using page 41-44 as your guide, what does this tell you about your variable and how does it address the question you are trying to answer</a:t>
            </a:r>
          </a:p>
        </p:txBody>
      </p:sp>
      <p:pic>
        <p:nvPicPr>
          <p:cNvPr id="16" name="Picture 15">
            <a:extLst>
              <a:ext uri="{FF2B5EF4-FFF2-40B4-BE49-F238E27FC236}">
                <a16:creationId xmlns:a16="http://schemas.microsoft.com/office/drawing/2014/main" id="{4B6CDBBB-B189-49F6-A1C4-3ED8FA46C130}"/>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7689" y="2491787"/>
            <a:ext cx="5184658" cy="4142240"/>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AE11FD27-DA90-4B60-8299-7830E0BEF6F3}"/>
              </a:ext>
            </a:extLst>
          </p:cNvPr>
          <p:cNvSpPr txBox="1"/>
          <p:nvPr/>
        </p:nvSpPr>
        <p:spPr>
          <a:xfrm>
            <a:off x="8153400" y="2684458"/>
            <a:ext cx="5653036" cy="4154984"/>
          </a:xfrm>
          <a:prstGeom prst="rect">
            <a:avLst/>
          </a:prstGeom>
          <a:noFill/>
        </p:spPr>
        <p:txBody>
          <a:bodyPr wrap="square" rtlCol="0">
            <a:spAutoFit/>
          </a:bodyPr>
          <a:lstStyle/>
          <a:p>
            <a:r>
              <a:rPr lang="en-US" sz="1600" dirty="0">
                <a:latin typeface="Comic Sans" panose="020B0604020202020204" charset="0"/>
              </a:rPr>
              <a:t>From the CDF plot curve on the left ,  the cumulative % of applicants at a given age value is listed below</a:t>
            </a:r>
          </a:p>
          <a:p>
            <a:endParaRPr lang="en-US" sz="1600" dirty="0">
              <a:latin typeface="Comic Sans" panose="020B0604020202020204" charset="0"/>
            </a:endParaRPr>
          </a:p>
          <a:p>
            <a:pPr marL="285750" indent="-285750">
              <a:buFont typeface="Arial" panose="020B0604020202020204" pitchFamily="34" charset="0"/>
              <a:buChar char="•"/>
            </a:pPr>
            <a:r>
              <a:rPr lang="en-US" sz="1600" dirty="0">
                <a:latin typeface="Comic Sans" panose="020B0604020202020204" charset="0"/>
              </a:rPr>
              <a:t>% of applicant's below age 20 : 0.05% </a:t>
            </a:r>
          </a:p>
          <a:p>
            <a:pPr marL="285750" indent="-285750">
              <a:buFont typeface="Arial" panose="020B0604020202020204" pitchFamily="34" charset="0"/>
              <a:buChar char="•"/>
            </a:pPr>
            <a:r>
              <a:rPr lang="en-US" sz="1600" dirty="0">
                <a:latin typeface="Comic Sans" panose="020B0604020202020204" charset="0"/>
              </a:rPr>
              <a:t>% of applicant's below age 21 : 3.79% </a:t>
            </a:r>
          </a:p>
          <a:p>
            <a:pPr marL="285750" indent="-285750">
              <a:buFont typeface="Arial" panose="020B0604020202020204" pitchFamily="34" charset="0"/>
              <a:buChar char="•"/>
            </a:pPr>
            <a:r>
              <a:rPr lang="en-US" sz="1600" dirty="0">
                <a:latin typeface="Comic Sans" panose="020B0604020202020204" charset="0"/>
              </a:rPr>
              <a:t>% of applicant's below age 22 : 15.01% </a:t>
            </a:r>
          </a:p>
          <a:p>
            <a:pPr marL="285750" indent="-285750">
              <a:buFont typeface="Arial" panose="020B0604020202020204" pitchFamily="34" charset="0"/>
              <a:buChar char="•"/>
            </a:pPr>
            <a:r>
              <a:rPr lang="en-US" sz="1600" dirty="0">
                <a:latin typeface="Comic Sans" panose="020B0604020202020204" charset="0"/>
              </a:rPr>
              <a:t>% of applicant's below age 23 : 27.04% </a:t>
            </a:r>
          </a:p>
          <a:p>
            <a:pPr marL="285750" indent="-285750">
              <a:buFont typeface="Arial" panose="020B0604020202020204" pitchFamily="34" charset="0"/>
              <a:buChar char="•"/>
            </a:pPr>
            <a:r>
              <a:rPr lang="en-US" sz="1600" dirty="0">
                <a:latin typeface="Comic Sans" panose="020B0604020202020204" charset="0"/>
              </a:rPr>
              <a:t>% of applicant's below age 24 : 38.02% </a:t>
            </a:r>
          </a:p>
          <a:p>
            <a:pPr marL="285750" indent="-285750">
              <a:buFont typeface="Arial" panose="020B0604020202020204" pitchFamily="34" charset="0"/>
              <a:buChar char="•"/>
            </a:pPr>
            <a:r>
              <a:rPr lang="en-US" sz="1600" dirty="0">
                <a:latin typeface="Comic Sans" panose="020B0604020202020204" charset="0"/>
              </a:rPr>
              <a:t>% of applicant's below age 25 : 47.39% </a:t>
            </a:r>
          </a:p>
          <a:p>
            <a:pPr marL="285750" indent="-285750">
              <a:buFont typeface="Arial" panose="020B0604020202020204" pitchFamily="34" charset="0"/>
              <a:buChar char="•"/>
            </a:pPr>
            <a:r>
              <a:rPr lang="en-US" sz="1600" dirty="0">
                <a:latin typeface="Comic Sans" panose="020B0604020202020204" charset="0"/>
              </a:rPr>
              <a:t>% of applicant's below age 30 : 76.46% </a:t>
            </a:r>
          </a:p>
          <a:p>
            <a:pPr marL="285750" indent="-285750">
              <a:buFont typeface="Arial" panose="020B0604020202020204" pitchFamily="34" charset="0"/>
              <a:buChar char="•"/>
            </a:pPr>
            <a:r>
              <a:rPr lang="en-US" sz="1600" dirty="0">
                <a:latin typeface="Comic Sans" panose="020B0604020202020204" charset="0"/>
              </a:rPr>
              <a:t>% of applicant's below age 35 : 89.53% </a:t>
            </a:r>
          </a:p>
          <a:p>
            <a:pPr marL="285750" indent="-285750">
              <a:buFont typeface="Arial" panose="020B0604020202020204" pitchFamily="34" charset="0"/>
              <a:buChar char="•"/>
            </a:pPr>
            <a:r>
              <a:rPr lang="en-US" sz="1600" dirty="0">
                <a:latin typeface="Comic Sans" panose="020B0604020202020204" charset="0"/>
              </a:rPr>
              <a:t>% of applicant's below age 40 : 95.51% </a:t>
            </a:r>
          </a:p>
          <a:p>
            <a:pPr marL="285750" indent="-285750">
              <a:buFont typeface="Arial" panose="020B0604020202020204" pitchFamily="34" charset="0"/>
              <a:buChar char="•"/>
            </a:pPr>
            <a:r>
              <a:rPr lang="en-US" sz="1600" dirty="0">
                <a:latin typeface="Comic Sans" panose="020B0604020202020204" charset="0"/>
              </a:rPr>
              <a:t>% of applicant's below age 45 : 98.02% </a:t>
            </a:r>
          </a:p>
          <a:p>
            <a:pPr marL="285750" indent="-285750">
              <a:buFont typeface="Arial" panose="020B0604020202020204" pitchFamily="34" charset="0"/>
              <a:buChar char="•"/>
            </a:pPr>
            <a:r>
              <a:rPr lang="en-US" sz="1600" dirty="0">
                <a:latin typeface="Comic Sans" panose="020B0604020202020204" charset="0"/>
              </a:rPr>
              <a:t>% of applicant's below age 50 : 99.14% </a:t>
            </a:r>
          </a:p>
          <a:p>
            <a:pPr marL="285750" indent="-285750">
              <a:buFont typeface="Arial" panose="020B0604020202020204" pitchFamily="34" charset="0"/>
              <a:buChar char="•"/>
            </a:pPr>
            <a:r>
              <a:rPr lang="en-US" sz="1600" dirty="0">
                <a:latin typeface="Comic Sans" panose="020B0604020202020204" charset="0"/>
              </a:rPr>
              <a:t>% of applicant's below age 60 : 99.80% </a:t>
            </a:r>
          </a:p>
          <a:p>
            <a:pPr marL="285750" indent="-285750">
              <a:buFont typeface="Arial" panose="020B0604020202020204" pitchFamily="34" charset="0"/>
              <a:buChar char="•"/>
            </a:pPr>
            <a:r>
              <a:rPr lang="en-US" sz="1600" dirty="0">
                <a:latin typeface="Comic Sans" panose="020B0604020202020204" charset="0"/>
              </a:rPr>
              <a:t>% of applicant's below age 70 : 99.98% </a:t>
            </a:r>
            <a:endParaRPr lang="en-US" dirty="0">
              <a:latin typeface="Comic Sans" panose="020B0604020202020204" charset="0"/>
            </a:endParaRPr>
          </a:p>
        </p:txBody>
      </p:sp>
      <p:sp>
        <p:nvSpPr>
          <p:cNvPr id="19" name="TextBox 18">
            <a:extLst>
              <a:ext uri="{FF2B5EF4-FFF2-40B4-BE49-F238E27FC236}">
                <a16:creationId xmlns:a16="http://schemas.microsoft.com/office/drawing/2014/main" id="{5D66B50B-42C4-43B9-925B-B0E3C43940F7}"/>
              </a:ext>
            </a:extLst>
          </p:cNvPr>
          <p:cNvSpPr txBox="1"/>
          <p:nvPr/>
        </p:nvSpPr>
        <p:spPr>
          <a:xfrm>
            <a:off x="1186125" y="7261521"/>
            <a:ext cx="7653075" cy="923330"/>
          </a:xfrm>
          <a:prstGeom prst="rect">
            <a:avLst/>
          </a:prstGeom>
          <a:noFill/>
        </p:spPr>
        <p:txBody>
          <a:bodyPr wrap="square" rtlCol="0">
            <a:spAutoFit/>
          </a:bodyPr>
          <a:lstStyle/>
          <a:p>
            <a:pPr algn="ctr"/>
            <a:r>
              <a:rPr lang="en-US" b="1" u="sng" dirty="0"/>
              <a:t>Observations</a:t>
            </a:r>
          </a:p>
          <a:p>
            <a:pPr marL="285750" indent="-285750">
              <a:buFont typeface="Arial" panose="020B0604020202020204" pitchFamily="34" charset="0"/>
              <a:buChar char="•"/>
            </a:pPr>
            <a:r>
              <a:rPr lang="en-US" dirty="0"/>
              <a:t>From the CDF curve 95%  of the applicants are under the  40 (  from age 20)</a:t>
            </a:r>
          </a:p>
          <a:p>
            <a:pPr marL="285750" indent="-285750">
              <a:buFont typeface="Arial" panose="020B0604020202020204" pitchFamily="34" charset="0"/>
              <a:buChar char="•"/>
            </a:pPr>
            <a:r>
              <a:rPr lang="en-US" dirty="0"/>
              <a:t>75% of the applicants are  between 20 to 30 years old </a:t>
            </a:r>
          </a:p>
        </p:txBody>
      </p:sp>
    </p:spTree>
    <p:extLst>
      <p:ext uri="{BB962C8B-B14F-4D97-AF65-F5344CB8AC3E}">
        <p14:creationId xmlns:p14="http://schemas.microsoft.com/office/powerpoint/2010/main" val="1689025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57200" y="1078205"/>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Analytical Distribution</a:t>
            </a:r>
          </a:p>
        </p:txBody>
      </p:sp>
      <p:sp>
        <p:nvSpPr>
          <p:cNvPr id="14" name="TextBox 14"/>
          <p:cNvSpPr txBox="1"/>
          <p:nvPr/>
        </p:nvSpPr>
        <p:spPr>
          <a:xfrm>
            <a:off x="932359" y="1749123"/>
            <a:ext cx="11730461" cy="273345"/>
          </a:xfrm>
          <a:prstGeom prst="rect">
            <a:avLst/>
          </a:prstGeom>
        </p:spPr>
        <p:txBody>
          <a:bodyPr lIns="0" tIns="0" rIns="0" bIns="0" rtlCol="0" anchor="t">
            <a:spAutoFit/>
          </a:bodyPr>
          <a:lstStyle/>
          <a:p>
            <a:pPr>
              <a:lnSpc>
                <a:spcPts val="2266"/>
              </a:lnSpc>
            </a:pPr>
            <a:r>
              <a:rPr lang="en-US" sz="1619" dirty="0">
                <a:solidFill>
                  <a:srgbClr val="000000"/>
                </a:solidFill>
                <a:latin typeface="Comic Sans"/>
              </a:rPr>
              <a:t>Plot 1 analytical distribution and provide your analysis on how it applies to the dataset you have chosen</a:t>
            </a:r>
          </a:p>
        </p:txBody>
      </p:sp>
      <p:pic>
        <p:nvPicPr>
          <p:cNvPr id="30" name="Picture 29">
            <a:extLst>
              <a:ext uri="{FF2B5EF4-FFF2-40B4-BE49-F238E27FC236}">
                <a16:creationId xmlns:a16="http://schemas.microsoft.com/office/drawing/2014/main" id="{221CAA21-D8CE-4CE7-A1B7-EBE8A8C3A9C3}"/>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97603" y="2276174"/>
            <a:ext cx="4381515" cy="3500576"/>
          </a:xfrm>
          <a:prstGeom prst="rect">
            <a:avLst/>
          </a:prstGeom>
          <a:ln>
            <a:noFill/>
          </a:ln>
          <a:effectLst>
            <a:outerShdw blurRad="292100" dist="139700" dir="2700000" algn="tl" rotWithShape="0">
              <a:srgbClr val="333333">
                <a:alpha val="65000"/>
              </a:srgbClr>
            </a:outerShdw>
          </a:effectLst>
        </p:spPr>
      </p:pic>
      <p:pic>
        <p:nvPicPr>
          <p:cNvPr id="32" name="Picture 31">
            <a:extLst>
              <a:ext uri="{FF2B5EF4-FFF2-40B4-BE49-F238E27FC236}">
                <a16:creationId xmlns:a16="http://schemas.microsoft.com/office/drawing/2014/main" id="{23B1AD12-89C6-4E77-92CC-1B2B5C69E175}"/>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39918" y="2276174"/>
            <a:ext cx="4466518" cy="3500576"/>
          </a:xfrm>
          <a:prstGeom prst="rect">
            <a:avLst/>
          </a:prstGeom>
          <a:ln>
            <a:noFill/>
          </a:ln>
          <a:effectLst>
            <a:outerShdw blurRad="292100" dist="139700" dir="2700000" algn="tl" rotWithShape="0">
              <a:srgbClr val="333333">
                <a:alpha val="65000"/>
              </a:srgbClr>
            </a:outerShdw>
          </a:effectLst>
        </p:spPr>
      </p:pic>
      <p:sp>
        <p:nvSpPr>
          <p:cNvPr id="37" name="TextBox 36">
            <a:extLst>
              <a:ext uri="{FF2B5EF4-FFF2-40B4-BE49-F238E27FC236}">
                <a16:creationId xmlns:a16="http://schemas.microsoft.com/office/drawing/2014/main" id="{9A1B6B61-CF2A-4ABB-B2CB-9C1ED7B019D5}"/>
              </a:ext>
            </a:extLst>
          </p:cNvPr>
          <p:cNvSpPr txBox="1"/>
          <p:nvPr/>
        </p:nvSpPr>
        <p:spPr>
          <a:xfrm>
            <a:off x="724011" y="6336740"/>
            <a:ext cx="6939579" cy="1292854"/>
          </a:xfrm>
          <a:prstGeom prst="rect">
            <a:avLst/>
          </a:prstGeom>
          <a:noFill/>
        </p:spPr>
        <p:txBody>
          <a:bodyPr wrap="square" rtlCol="0">
            <a:spAutoFit/>
          </a:bodyPr>
          <a:lstStyle/>
          <a:p>
            <a:pPr lvl="1">
              <a:lnSpc>
                <a:spcPct val="150000"/>
              </a:lnSpc>
            </a:pPr>
            <a:r>
              <a:rPr lang="en-US" dirty="0">
                <a:latin typeface="Comic Sans" panose="020B0604020202020204" charset="0"/>
              </a:rPr>
              <a:t>The all applicant age’s  CDF distribution is plotted, CDF plot of age,   to illustrate the </a:t>
            </a:r>
            <a:r>
              <a:rPr lang="en-US" b="1" dirty="0">
                <a:latin typeface="Comic Sans" panose="020B0604020202020204" charset="0"/>
              </a:rPr>
              <a:t>empirical  distribution </a:t>
            </a:r>
            <a:r>
              <a:rPr lang="en-US" dirty="0">
                <a:latin typeface="Comic Sans" panose="020B0604020202020204" charset="0"/>
              </a:rPr>
              <a:t>representing the actual frequencies of probabilities</a:t>
            </a:r>
          </a:p>
        </p:txBody>
      </p:sp>
      <p:sp>
        <p:nvSpPr>
          <p:cNvPr id="38" name="TextBox 37">
            <a:extLst>
              <a:ext uri="{FF2B5EF4-FFF2-40B4-BE49-F238E27FC236}">
                <a16:creationId xmlns:a16="http://schemas.microsoft.com/office/drawing/2014/main" id="{3B612056-0717-4A56-8FA3-91788E1652FA}"/>
              </a:ext>
            </a:extLst>
          </p:cNvPr>
          <p:cNvSpPr txBox="1"/>
          <p:nvPr/>
        </p:nvSpPr>
        <p:spPr>
          <a:xfrm>
            <a:off x="8001001" y="6030456"/>
            <a:ext cx="8386652" cy="2954848"/>
          </a:xfrm>
          <a:prstGeom prst="rect">
            <a:avLst/>
          </a:prstGeom>
          <a:noFill/>
        </p:spPr>
        <p:txBody>
          <a:bodyPr wrap="square" rtlCol="0">
            <a:spAutoFit/>
          </a:bodyPr>
          <a:lstStyle/>
          <a:p>
            <a:pPr>
              <a:lnSpc>
                <a:spcPct val="150000"/>
              </a:lnSpc>
            </a:pPr>
            <a:r>
              <a:rPr lang="en-US" b="0" i="0" dirty="0">
                <a:solidFill>
                  <a:srgbClr val="0D0D0D"/>
                </a:solidFill>
                <a:effectLst/>
                <a:latin typeface="Comic Sans" panose="020B0604020202020204" charset="0"/>
              </a:rPr>
              <a:t>For statistical inference,  an analytical distribution is used  by using an mathematical function , complement of CDF values  i.e. 1 – cdf value,  is plotted against a log scale.   This helps to understand if the data from an exponential distribution is a straight line.  From the Complimentary CDF plot of age ,  it is almost a straight line  breaking after age 65 proving that the data </a:t>
            </a:r>
            <a:r>
              <a:rPr lang="en-US" dirty="0">
                <a:solidFill>
                  <a:srgbClr val="0D0D0D"/>
                </a:solidFill>
                <a:latin typeface="Comic Sans" panose="020B0604020202020204" charset="0"/>
              </a:rPr>
              <a:t>fits for exponential distribution</a:t>
            </a:r>
            <a:endParaRPr lang="en-US" b="0" i="0" dirty="0">
              <a:solidFill>
                <a:srgbClr val="0D0D0D"/>
              </a:solidFill>
              <a:effectLst/>
              <a:latin typeface="Comic Sans" panose="020B0604020202020204" charset="0"/>
            </a:endParaRPr>
          </a:p>
          <a:p>
            <a:pPr>
              <a:lnSpc>
                <a:spcPct val="150000"/>
              </a:lnSpc>
            </a:pPr>
            <a:r>
              <a:rPr lang="en-US" dirty="0">
                <a:latin typeface="Comic Sans" panose="020B0604020202020204" charset="0"/>
              </a:rPr>
              <a:t> </a:t>
            </a:r>
          </a:p>
        </p:txBody>
      </p:sp>
    </p:spTree>
    <p:extLst>
      <p:ext uri="{BB962C8B-B14F-4D97-AF65-F5344CB8AC3E}">
        <p14:creationId xmlns:p14="http://schemas.microsoft.com/office/powerpoint/2010/main" val="425070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28934" y="112551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4038600" y="96811"/>
            <a:ext cx="10439400"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4577059" y="103061"/>
            <a:ext cx="9200557" cy="799193"/>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Analytical Distribution Contd…</a:t>
            </a:r>
          </a:p>
        </p:txBody>
      </p:sp>
      <p:sp>
        <p:nvSpPr>
          <p:cNvPr id="14" name="TextBox 14"/>
          <p:cNvSpPr txBox="1"/>
          <p:nvPr/>
        </p:nvSpPr>
        <p:spPr>
          <a:xfrm>
            <a:off x="2674004" y="1434944"/>
            <a:ext cx="11730461" cy="568297"/>
          </a:xfrm>
          <a:prstGeom prst="rect">
            <a:avLst/>
          </a:prstGeom>
        </p:spPr>
        <p:txBody>
          <a:bodyPr lIns="0" tIns="0" rIns="0" bIns="0" rtlCol="0" anchor="t">
            <a:spAutoFit/>
          </a:bodyPr>
          <a:lstStyle/>
          <a:p>
            <a:pPr>
              <a:lnSpc>
                <a:spcPts val="2266"/>
              </a:lnSpc>
            </a:pPr>
            <a:r>
              <a:rPr lang="en-US" sz="1619" dirty="0">
                <a:solidFill>
                  <a:srgbClr val="000000"/>
                </a:solidFill>
                <a:latin typeface="Comic Sans"/>
              </a:rPr>
              <a:t>Use Normal probability plot to validate the age’s data distribution   against standard normal distribution</a:t>
            </a:r>
          </a:p>
          <a:p>
            <a:pPr>
              <a:lnSpc>
                <a:spcPts val="2266"/>
              </a:lnSpc>
            </a:pPr>
            <a:endParaRPr lang="en-US" sz="1619" dirty="0">
              <a:solidFill>
                <a:srgbClr val="000000"/>
              </a:solidFill>
              <a:latin typeface="Comic Sans"/>
            </a:endParaRPr>
          </a:p>
        </p:txBody>
      </p:sp>
      <p:pic>
        <p:nvPicPr>
          <p:cNvPr id="17" name="Picture 16">
            <a:extLst>
              <a:ext uri="{FF2B5EF4-FFF2-40B4-BE49-F238E27FC236}">
                <a16:creationId xmlns:a16="http://schemas.microsoft.com/office/drawing/2014/main" id="{4AFB49CE-C352-4C30-BD3E-7FD77132AE28}"/>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06953" y="1898432"/>
            <a:ext cx="4854775" cy="3311260"/>
          </a:xfrm>
          <a:prstGeom prst="rect">
            <a:avLst/>
          </a:prstGeom>
        </p:spPr>
      </p:pic>
      <p:sp>
        <p:nvSpPr>
          <p:cNvPr id="18" name="TextBox 17">
            <a:extLst>
              <a:ext uri="{FF2B5EF4-FFF2-40B4-BE49-F238E27FC236}">
                <a16:creationId xmlns:a16="http://schemas.microsoft.com/office/drawing/2014/main" id="{A239EB57-683F-4134-A3AF-A09CCF3100CB}"/>
              </a:ext>
            </a:extLst>
          </p:cNvPr>
          <p:cNvSpPr txBox="1"/>
          <p:nvPr/>
        </p:nvSpPr>
        <p:spPr>
          <a:xfrm>
            <a:off x="549406" y="5209692"/>
            <a:ext cx="7272150" cy="4852803"/>
          </a:xfrm>
          <a:prstGeom prst="rect">
            <a:avLst/>
          </a:prstGeom>
          <a:noFill/>
        </p:spPr>
        <p:txBody>
          <a:bodyPr wrap="square" rtlCol="0">
            <a:spAutoFit/>
          </a:bodyPr>
          <a:lstStyle/>
          <a:p>
            <a:pPr algn="ctr">
              <a:lnSpc>
                <a:spcPct val="150000"/>
              </a:lnSpc>
            </a:pPr>
            <a:r>
              <a:rPr lang="en-US" sz="1600" b="1" dirty="0">
                <a:latin typeface="Comic Sans" panose="020B0604020202020204" charset="0"/>
              </a:rPr>
              <a:t>Observation</a:t>
            </a:r>
          </a:p>
          <a:p>
            <a:pPr>
              <a:lnSpc>
                <a:spcPct val="150000"/>
              </a:lnSpc>
            </a:pPr>
            <a:r>
              <a:rPr lang="en-US" sz="1600" dirty="0">
                <a:latin typeface="Comic Sans" panose="020B0604020202020204" charset="0"/>
              </a:rPr>
              <a:t>To validate whether the data distribution is normal  by comparing with a standard normal distribution.</a:t>
            </a:r>
          </a:p>
          <a:p>
            <a:pPr>
              <a:lnSpc>
                <a:spcPct val="150000"/>
              </a:lnSpc>
            </a:pPr>
            <a:endParaRPr lang="en-US" sz="1600" dirty="0">
              <a:latin typeface="Comic Sans" panose="020B0604020202020204" charset="0"/>
            </a:endParaRPr>
          </a:p>
          <a:p>
            <a:pPr>
              <a:lnSpc>
                <a:spcPct val="150000"/>
              </a:lnSpc>
            </a:pPr>
            <a:r>
              <a:rPr lang="en-US" sz="1600" dirty="0">
                <a:latin typeface="Comic Sans" panose="020B0604020202020204" charset="0"/>
              </a:rPr>
              <a:t>Generate a random sample from similar to the applicant’s age data  using mean value 0 and standard deviation 1</a:t>
            </a:r>
          </a:p>
          <a:p>
            <a:pPr>
              <a:lnSpc>
                <a:spcPct val="150000"/>
              </a:lnSpc>
            </a:pPr>
            <a:endParaRPr lang="en-US" sz="1600" dirty="0">
              <a:latin typeface="Comic Sans" panose="020B0604020202020204" charset="0"/>
            </a:endParaRPr>
          </a:p>
          <a:p>
            <a:pPr>
              <a:lnSpc>
                <a:spcPct val="150000"/>
              </a:lnSpc>
            </a:pPr>
            <a:r>
              <a:rPr lang="en-US" sz="1600" dirty="0">
                <a:latin typeface="Comic Sans" panose="020B0604020202020204" charset="0"/>
              </a:rPr>
              <a:t>Plot both the standard deviation over mean for both the age data and standard distribution sample.  </a:t>
            </a:r>
          </a:p>
          <a:p>
            <a:pPr>
              <a:lnSpc>
                <a:spcPct val="150000"/>
              </a:lnSpc>
            </a:pPr>
            <a:endParaRPr lang="en-US" sz="1600" dirty="0">
              <a:latin typeface="Comic Sans" panose="020B0604020202020204" charset="0"/>
            </a:endParaRPr>
          </a:p>
          <a:p>
            <a:pPr>
              <a:lnSpc>
                <a:spcPct val="150000"/>
              </a:lnSpc>
            </a:pPr>
            <a:r>
              <a:rPr lang="en-US" sz="1600" dirty="0">
                <a:latin typeface="Comic Sans" panose="020B0604020202020204" charset="0"/>
              </a:rPr>
              <a:t>From the plot both the curves are close or match near the mean and deviate after 1 standard deviation  on either side.  Meaning most of the data distribution is normal with 1 standard deviation</a:t>
            </a:r>
          </a:p>
        </p:txBody>
      </p:sp>
      <p:sp>
        <p:nvSpPr>
          <p:cNvPr id="19" name="TextBox 18">
            <a:extLst>
              <a:ext uri="{FF2B5EF4-FFF2-40B4-BE49-F238E27FC236}">
                <a16:creationId xmlns:a16="http://schemas.microsoft.com/office/drawing/2014/main" id="{BDC4CC53-F1A8-4861-849E-649304E06314}"/>
              </a:ext>
            </a:extLst>
          </p:cNvPr>
          <p:cNvSpPr txBox="1"/>
          <p:nvPr/>
        </p:nvSpPr>
        <p:spPr>
          <a:xfrm>
            <a:off x="7848601" y="5365883"/>
            <a:ext cx="8606786" cy="4114140"/>
          </a:xfrm>
          <a:prstGeom prst="rect">
            <a:avLst/>
          </a:prstGeom>
          <a:noFill/>
        </p:spPr>
        <p:txBody>
          <a:bodyPr wrap="square" rtlCol="0">
            <a:spAutoFit/>
          </a:bodyPr>
          <a:lstStyle/>
          <a:p>
            <a:pPr algn="ctr">
              <a:lnSpc>
                <a:spcPct val="150000"/>
              </a:lnSpc>
            </a:pPr>
            <a:r>
              <a:rPr lang="en-US" sz="1600" b="1" dirty="0">
                <a:latin typeface="Comic Sans" panose="020B0604020202020204" charset="0"/>
              </a:rPr>
              <a:t>Observation</a:t>
            </a:r>
          </a:p>
          <a:p>
            <a:pPr>
              <a:lnSpc>
                <a:spcPct val="150000"/>
              </a:lnSpc>
            </a:pPr>
            <a:r>
              <a:rPr lang="en-US" sz="1600" dirty="0">
                <a:latin typeface="Comic Sans" panose="020B0604020202020204" charset="0"/>
              </a:rPr>
              <a:t>Similar to standard deviation to normal probability plot comparison.</a:t>
            </a:r>
          </a:p>
          <a:p>
            <a:pPr>
              <a:lnSpc>
                <a:spcPct val="150000"/>
              </a:lnSpc>
            </a:pPr>
            <a:endParaRPr lang="en-US" sz="1600" dirty="0">
              <a:latin typeface="Comic Sans" panose="020B0604020202020204" charset="0"/>
            </a:endParaRPr>
          </a:p>
          <a:p>
            <a:pPr>
              <a:lnSpc>
                <a:spcPct val="150000"/>
              </a:lnSpc>
            </a:pPr>
            <a:r>
              <a:rPr lang="en-US" sz="1600" dirty="0">
                <a:latin typeface="Comic Sans" panose="020B0604020202020204" charset="0"/>
              </a:rPr>
              <a:t>Plot the CDF distribution and compare against standard normal distribution.  </a:t>
            </a:r>
          </a:p>
          <a:p>
            <a:pPr>
              <a:lnSpc>
                <a:spcPct val="150000"/>
              </a:lnSpc>
            </a:pPr>
            <a:r>
              <a:rPr lang="en-US" sz="1600" dirty="0">
                <a:latin typeface="Comic Sans" panose="020B0604020202020204" charset="0"/>
              </a:rPr>
              <a:t>To analyze the deviation better compare it against the lognormal exponential distribution of CDF (log values CDF)  vs standard normal distribution</a:t>
            </a:r>
          </a:p>
          <a:p>
            <a:pPr>
              <a:lnSpc>
                <a:spcPct val="150000"/>
              </a:lnSpc>
            </a:pPr>
            <a:endParaRPr lang="en-US" sz="1600" dirty="0">
              <a:latin typeface="Comic Sans" panose="020B0604020202020204" charset="0"/>
            </a:endParaRPr>
          </a:p>
          <a:p>
            <a:pPr>
              <a:lnSpc>
                <a:spcPct val="150000"/>
              </a:lnSpc>
            </a:pPr>
            <a:r>
              <a:rPr lang="en-US" sz="1600" dirty="0">
                <a:latin typeface="Comic Sans" panose="020B0604020202020204" charset="0"/>
              </a:rPr>
              <a:t>From both the plots ,  it is evident that the applicant age data distribution follows almost a normal distribution.   It helps to understand that this data aids in predictions</a:t>
            </a:r>
          </a:p>
          <a:p>
            <a:pPr>
              <a:lnSpc>
                <a:spcPct val="150000"/>
              </a:lnSpc>
            </a:pPr>
            <a:endParaRPr lang="en-US" sz="1600" dirty="0">
              <a:latin typeface="Comic Sans" panose="020B0604020202020204" charset="0"/>
            </a:endParaRPr>
          </a:p>
          <a:p>
            <a:pPr>
              <a:lnSpc>
                <a:spcPct val="150000"/>
              </a:lnSpc>
            </a:pPr>
            <a:endParaRPr lang="en-US" sz="1600" dirty="0">
              <a:latin typeface="Comic Sans" panose="020B0604020202020204" charset="0"/>
            </a:endParaRPr>
          </a:p>
        </p:txBody>
      </p:sp>
      <p:pic>
        <p:nvPicPr>
          <p:cNvPr id="23" name="Picture 22">
            <a:extLst>
              <a:ext uri="{FF2B5EF4-FFF2-40B4-BE49-F238E27FC236}">
                <a16:creationId xmlns:a16="http://schemas.microsoft.com/office/drawing/2014/main" id="{F5AF0648-F086-4B52-829C-7547C85B51D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8130" y="1969758"/>
            <a:ext cx="4058143" cy="3242220"/>
          </a:xfrm>
          <a:prstGeom prst="rect">
            <a:avLst/>
          </a:prstGeom>
        </p:spPr>
      </p:pic>
      <p:pic>
        <p:nvPicPr>
          <p:cNvPr id="25" name="Picture 24">
            <a:extLst>
              <a:ext uri="{FF2B5EF4-FFF2-40B4-BE49-F238E27FC236}">
                <a16:creationId xmlns:a16="http://schemas.microsoft.com/office/drawing/2014/main" id="{6E355876-E293-4035-A4F2-0CF86C4417B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177590" y="1938525"/>
            <a:ext cx="4182287" cy="3341404"/>
          </a:xfrm>
          <a:prstGeom prst="rect">
            <a:avLst/>
          </a:prstGeom>
        </p:spPr>
      </p:pic>
    </p:spTree>
    <p:extLst>
      <p:ext uri="{BB962C8B-B14F-4D97-AF65-F5344CB8AC3E}">
        <p14:creationId xmlns:p14="http://schemas.microsoft.com/office/powerpoint/2010/main" val="74182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4605879" y="96811"/>
            <a:ext cx="9338721"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Scatter Plot and Correlation</a:t>
            </a:r>
          </a:p>
        </p:txBody>
      </p:sp>
      <p:sp>
        <p:nvSpPr>
          <p:cNvPr id="14" name="TextBox 14"/>
          <p:cNvSpPr txBox="1"/>
          <p:nvPr/>
        </p:nvSpPr>
        <p:spPr>
          <a:xfrm>
            <a:off x="932359" y="1749123"/>
            <a:ext cx="15831641" cy="566694"/>
          </a:xfrm>
          <a:prstGeom prst="rect">
            <a:avLst/>
          </a:prstGeom>
        </p:spPr>
        <p:txBody>
          <a:bodyPr wrap="square" lIns="0" tIns="0" rIns="0" bIns="0" rtlCol="0" anchor="t">
            <a:spAutoFit/>
          </a:bodyPr>
          <a:lstStyle/>
          <a:p>
            <a:pPr algn="ctr">
              <a:lnSpc>
                <a:spcPts val="2266"/>
              </a:lnSpc>
            </a:pPr>
            <a:r>
              <a:rPr lang="en-US" sz="1600" i="0" dirty="0">
                <a:solidFill>
                  <a:srgbClr val="000000"/>
                </a:solidFill>
                <a:effectLst/>
                <a:latin typeface="Comic Sans" panose="020B0604020202020204" charset="0"/>
              </a:rPr>
              <a:t>Create two scatter plots comparing two variables and provide your analysis on correlation and causation. Remember, covariance, Pearson’s correlation, and Non-Linear Relationships should also be considered during your analysis</a:t>
            </a:r>
            <a:endParaRPr lang="en-US" sz="1619" dirty="0">
              <a:solidFill>
                <a:srgbClr val="000000"/>
              </a:solidFill>
              <a:latin typeface="Comic Sans" panose="020B0604020202020204" charset="0"/>
            </a:endParaRPr>
          </a:p>
        </p:txBody>
      </p:sp>
      <p:pic>
        <p:nvPicPr>
          <p:cNvPr id="16" name="Picture 15">
            <a:extLst>
              <a:ext uri="{FF2B5EF4-FFF2-40B4-BE49-F238E27FC236}">
                <a16:creationId xmlns:a16="http://schemas.microsoft.com/office/drawing/2014/main" id="{03827530-D268-4C25-9ADA-C4CE846E8780}"/>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2359" y="2405959"/>
            <a:ext cx="5385827" cy="4142240"/>
          </a:xfrm>
          <a:prstGeom prst="rect">
            <a:avLst/>
          </a:prstGeom>
        </p:spPr>
      </p:pic>
      <p:sp>
        <p:nvSpPr>
          <p:cNvPr id="17" name="TextBox 16">
            <a:extLst>
              <a:ext uri="{FF2B5EF4-FFF2-40B4-BE49-F238E27FC236}">
                <a16:creationId xmlns:a16="http://schemas.microsoft.com/office/drawing/2014/main" id="{281AC86C-2D00-402F-A4AC-E5C2B07774F5}"/>
              </a:ext>
            </a:extLst>
          </p:cNvPr>
          <p:cNvSpPr txBox="1"/>
          <p:nvPr/>
        </p:nvSpPr>
        <p:spPr>
          <a:xfrm>
            <a:off x="6705600" y="2781300"/>
            <a:ext cx="9749787" cy="6186309"/>
          </a:xfrm>
          <a:prstGeom prst="rect">
            <a:avLst/>
          </a:prstGeom>
          <a:noFill/>
        </p:spPr>
        <p:txBody>
          <a:bodyPr wrap="square" rtlCol="0">
            <a:spAutoFit/>
          </a:bodyPr>
          <a:lstStyle/>
          <a:p>
            <a:pPr algn="ctr"/>
            <a:r>
              <a:rPr lang="en-US" sz="1600" b="1" u="sng" dirty="0">
                <a:latin typeface="Comic Sans" panose="020B0604020202020204" charset="0"/>
              </a:rPr>
              <a:t>Observations</a:t>
            </a:r>
            <a:endParaRPr lang="en-US" sz="1400" b="1" u="sng" dirty="0">
              <a:latin typeface="Comic Sans" panose="020B0604020202020204" charset="0"/>
            </a:endParaRPr>
          </a:p>
          <a:p>
            <a:r>
              <a:rPr lang="en-US" sz="1400" dirty="0">
                <a:latin typeface="Comic Sans" panose="020B0604020202020204" charset="0"/>
              </a:rPr>
              <a:t>A scatter plot comparing  age and loan amount is drawn  and visually it show a </a:t>
            </a:r>
            <a:r>
              <a:rPr lang="en-US" sz="1400" b="1" dirty="0">
                <a:latin typeface="Comic Sans" panose="020B0604020202020204" charset="0"/>
              </a:rPr>
              <a:t>positive co-relation</a:t>
            </a:r>
            <a:r>
              <a:rPr lang="en-US" sz="1400" dirty="0">
                <a:latin typeface="Comic Sans" panose="020B0604020202020204" charset="0"/>
              </a:rPr>
              <a:t>,  but need the magnitude and statistical significance of the correlation.   </a:t>
            </a:r>
          </a:p>
          <a:p>
            <a:endParaRPr lang="en-US" sz="1400" dirty="0">
              <a:latin typeface="Comic Sans" panose="020B0604020202020204" charset="0"/>
            </a:endParaRPr>
          </a:p>
          <a:p>
            <a:r>
              <a:rPr lang="en-US" sz="1400" b="1" dirty="0">
                <a:latin typeface="Comic Sans" panose="020B0604020202020204" charset="0"/>
              </a:rPr>
              <a:t>Pearson Correlation    </a:t>
            </a:r>
            <a:r>
              <a:rPr lang="en-US" sz="1400" dirty="0">
                <a:latin typeface="Comic Sans" panose="020B0604020202020204" charset="0"/>
              </a:rPr>
              <a:t>:  0.0435924739608447</a:t>
            </a:r>
          </a:p>
          <a:p>
            <a:r>
              <a:rPr lang="en-US" sz="1400" dirty="0">
                <a:latin typeface="Comic Sans" panose="020B0604020202020204" charset="0"/>
              </a:rPr>
              <a:t>P-value                        :  1.483073598829262e-14</a:t>
            </a:r>
          </a:p>
          <a:p>
            <a:endParaRPr lang="en-US" sz="1400" dirty="0">
              <a:latin typeface="Comic Sans" panose="020B0604020202020204" charset="0"/>
            </a:endParaRPr>
          </a:p>
          <a:p>
            <a:r>
              <a:rPr lang="en-US" sz="1400" b="0" i="0" dirty="0">
                <a:solidFill>
                  <a:srgbClr val="0D0D0D"/>
                </a:solidFill>
                <a:effectLst/>
                <a:latin typeface="Comic Sans" panose="020B0604020202020204" charset="0"/>
              </a:rPr>
              <a:t>Pearson correlation coefficient =0.044 suggests a very weak positive linear relationship between the two variables.</a:t>
            </a:r>
          </a:p>
          <a:p>
            <a:r>
              <a:rPr lang="en-US" sz="1400" b="0" i="0" dirty="0">
                <a:solidFill>
                  <a:srgbClr val="0D0D0D"/>
                </a:solidFill>
                <a:effectLst/>
                <a:latin typeface="Comic Sans" panose="020B0604020202020204" charset="0"/>
              </a:rPr>
              <a:t>But  extremely small p-value of 1.48×10−141.48×10−</a:t>
            </a:r>
            <a:r>
              <a:rPr lang="en-US" sz="1400" b="0" i="0" baseline="30000" dirty="0">
                <a:solidFill>
                  <a:srgbClr val="0D0D0D"/>
                </a:solidFill>
                <a:effectLst/>
                <a:latin typeface="Comic Sans" panose="020B0604020202020204" charset="0"/>
              </a:rPr>
              <a:t>14</a:t>
            </a:r>
            <a:r>
              <a:rPr lang="en-US" sz="1400" b="0" i="0" dirty="0">
                <a:solidFill>
                  <a:srgbClr val="0D0D0D"/>
                </a:solidFill>
                <a:effectLst/>
                <a:latin typeface="Comic Sans" panose="020B0604020202020204" charset="0"/>
              </a:rPr>
              <a:t> indicates that the observed correlation coefficient is statistically significant.</a:t>
            </a:r>
            <a:endParaRPr lang="en-US" sz="1400" dirty="0">
              <a:latin typeface="Comic Sans" panose="020B0604020202020204" charset="0"/>
            </a:endParaRPr>
          </a:p>
          <a:p>
            <a:endParaRPr lang="en-US" sz="1400" dirty="0">
              <a:latin typeface="Comic Sans" panose="020B0604020202020204" charset="0"/>
            </a:endParaRPr>
          </a:p>
          <a:p>
            <a:r>
              <a:rPr lang="en-US" sz="1400" b="1" dirty="0">
                <a:latin typeface="Comic Sans" panose="020B0604020202020204" charset="0"/>
              </a:rPr>
              <a:t>Spearman's Correlation </a:t>
            </a:r>
            <a:r>
              <a:rPr lang="en-US" sz="1400" dirty="0">
                <a:latin typeface="Comic Sans" panose="020B0604020202020204" charset="0"/>
              </a:rPr>
              <a:t>:  0.057517282050509634</a:t>
            </a:r>
          </a:p>
          <a:p>
            <a:r>
              <a:rPr lang="en-US" sz="1400" dirty="0">
                <a:latin typeface="Comic Sans" panose="020B0604020202020204" charset="0"/>
              </a:rPr>
              <a:t>P-value                           :  3.359184323061208e-24</a:t>
            </a:r>
          </a:p>
          <a:p>
            <a:endParaRPr lang="en-US" sz="1400" dirty="0">
              <a:latin typeface="Comic Sans" panose="020B0604020202020204" charset="0"/>
            </a:endParaRPr>
          </a:p>
          <a:p>
            <a:r>
              <a:rPr lang="en-US" sz="1400" b="0" i="0" dirty="0">
                <a:solidFill>
                  <a:srgbClr val="0D0D0D"/>
                </a:solidFill>
                <a:effectLst/>
                <a:latin typeface="Comic Sans" panose="020B0604020202020204" charset="0"/>
              </a:rPr>
              <a:t>Spearman correlation coefficient 0.058 indicates a very weak positive monotonic relationship between the two variables</a:t>
            </a:r>
            <a:endParaRPr lang="en-US" sz="1400" dirty="0">
              <a:latin typeface="Comic Sans" panose="020B0604020202020204" charset="0"/>
            </a:endParaRPr>
          </a:p>
          <a:p>
            <a:r>
              <a:rPr lang="en-US" sz="1400" b="0" i="0" dirty="0">
                <a:solidFill>
                  <a:srgbClr val="0D0D0D"/>
                </a:solidFill>
                <a:effectLst/>
                <a:latin typeface="Comic Sans" panose="020B0604020202020204" charset="0"/>
              </a:rPr>
              <a:t>extremely small p-value of 3.36×10−243.36×10−</a:t>
            </a:r>
            <a:r>
              <a:rPr lang="en-US" sz="1400" b="0" i="0" baseline="30000" dirty="0">
                <a:solidFill>
                  <a:srgbClr val="0D0D0D"/>
                </a:solidFill>
                <a:effectLst/>
                <a:latin typeface="Comic Sans" panose="020B0604020202020204" charset="0"/>
              </a:rPr>
              <a:t>24</a:t>
            </a:r>
            <a:r>
              <a:rPr lang="en-US" sz="1400" b="0" i="0" dirty="0">
                <a:solidFill>
                  <a:srgbClr val="0D0D0D"/>
                </a:solidFill>
                <a:effectLst/>
                <a:latin typeface="Comic Sans" panose="020B0604020202020204" charset="0"/>
              </a:rPr>
              <a:t> indicates that the observed Spearman correlation coefficient is statistically significant.</a:t>
            </a:r>
            <a:endParaRPr lang="en-US" sz="1400" dirty="0">
              <a:latin typeface="Comic Sans" panose="020B0604020202020204" charset="0"/>
            </a:endParaRPr>
          </a:p>
          <a:p>
            <a:endParaRPr lang="en-US" sz="1400" dirty="0">
              <a:latin typeface="Comic Sans" panose="020B0604020202020204" charset="0"/>
            </a:endParaRPr>
          </a:p>
          <a:p>
            <a:r>
              <a:rPr lang="en-US" sz="1400" b="1" dirty="0">
                <a:latin typeface="Comic Sans" panose="020B0604020202020204" charset="0"/>
              </a:rPr>
              <a:t>Co=variance </a:t>
            </a:r>
            <a:r>
              <a:rPr lang="en-US" sz="1400" dirty="0">
                <a:latin typeface="Comic Sans" panose="020B0604020202020204" charset="0"/>
              </a:rPr>
              <a:t>:  0.009304957127278272</a:t>
            </a:r>
          </a:p>
          <a:p>
            <a:endParaRPr lang="en-US" sz="1400" dirty="0">
              <a:latin typeface="Comic Sans" panose="020B0604020202020204" charset="0"/>
            </a:endParaRPr>
          </a:p>
          <a:p>
            <a:r>
              <a:rPr lang="en-US" sz="1400" b="0" i="0" dirty="0">
                <a:solidFill>
                  <a:srgbClr val="0D0D0D"/>
                </a:solidFill>
                <a:effectLst/>
                <a:latin typeface="Comic Sans" panose="020B0604020202020204" charset="0"/>
              </a:rPr>
              <a:t>The magnitude of the covariance (0.0093) indicates that there is some degree of linear association between the two variables</a:t>
            </a:r>
            <a:endParaRPr lang="en-US" sz="1400" dirty="0">
              <a:latin typeface="Comic Sans" panose="020B0604020202020204" charset="0"/>
            </a:endParaRPr>
          </a:p>
          <a:p>
            <a:endParaRPr lang="en-US" sz="1400" dirty="0">
              <a:latin typeface="Comic Sans" panose="020B0604020202020204" charset="0"/>
            </a:endParaRPr>
          </a:p>
          <a:p>
            <a:r>
              <a:rPr lang="en-US" sz="1400" b="1" i="0" dirty="0">
                <a:solidFill>
                  <a:srgbClr val="0D0D0D"/>
                </a:solidFill>
                <a:effectLst/>
                <a:latin typeface="Comic Sans" panose="020B0604020202020204" charset="0"/>
              </a:rPr>
              <a:t>Conclusion</a:t>
            </a:r>
          </a:p>
          <a:p>
            <a:r>
              <a:rPr lang="en-US" sz="1400" b="0" i="0" dirty="0">
                <a:solidFill>
                  <a:srgbClr val="0D0D0D"/>
                </a:solidFill>
                <a:effectLst/>
                <a:latin typeface="Comic Sans" panose="020B0604020202020204" charset="0"/>
              </a:rPr>
              <a:t>With such a small p-value,  the null hypothesis  can be rejected and conclude that there is a statistically significant linear relationship between the two variables</a:t>
            </a:r>
            <a:endParaRPr lang="en-US" sz="1400" dirty="0">
              <a:latin typeface="Comic Sans" panose="020B0604020202020204" charset="0"/>
            </a:endParaRPr>
          </a:p>
          <a:p>
            <a:pPr algn="just"/>
            <a:endParaRPr lang="en-US" dirty="0">
              <a:latin typeface="Comic Sans" panose="020B0604020202020204" charset="0"/>
            </a:endParaRPr>
          </a:p>
        </p:txBody>
      </p:sp>
      <p:pic>
        <p:nvPicPr>
          <p:cNvPr id="21" name="Picture 20">
            <a:extLst>
              <a:ext uri="{FF2B5EF4-FFF2-40B4-BE49-F238E27FC236}">
                <a16:creationId xmlns:a16="http://schemas.microsoft.com/office/drawing/2014/main" id="{A4E47B57-7F82-4585-8F7C-321E94CC591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9341" y="6319349"/>
            <a:ext cx="4471335" cy="3758953"/>
          </a:xfrm>
          <a:prstGeom prst="rect">
            <a:avLst/>
          </a:prstGeom>
        </p:spPr>
      </p:pic>
    </p:spTree>
    <p:extLst>
      <p:ext uri="{BB962C8B-B14F-4D97-AF65-F5344CB8AC3E}">
        <p14:creationId xmlns:p14="http://schemas.microsoft.com/office/powerpoint/2010/main" val="120855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HYPOTHESIS</a:t>
            </a:r>
          </a:p>
        </p:txBody>
      </p:sp>
      <p:sp>
        <p:nvSpPr>
          <p:cNvPr id="14" name="TextBox 14"/>
          <p:cNvSpPr txBox="1"/>
          <p:nvPr/>
        </p:nvSpPr>
        <p:spPr>
          <a:xfrm>
            <a:off x="966188" y="1123950"/>
            <a:ext cx="13287975" cy="488788"/>
          </a:xfrm>
          <a:prstGeom prst="rect">
            <a:avLst/>
          </a:prstGeom>
        </p:spPr>
        <p:txBody>
          <a:bodyPr wrap="square" lIns="0" tIns="0" rIns="0" bIns="0" rtlCol="0" anchor="t">
            <a:spAutoFit/>
          </a:bodyPr>
          <a:lstStyle/>
          <a:p>
            <a:pPr algn="l"/>
            <a:r>
              <a:rPr lang="en-US" sz="1400" i="0" u="sng" dirty="0">
                <a:solidFill>
                  <a:srgbClr val="000000"/>
                </a:solidFill>
                <a:effectLst/>
                <a:latin typeface="Comic Sans" panose="020B0604020202020204" charset="0"/>
              </a:rPr>
              <a:t>Conduct a test on your hypothesis using one of the methods covered in Chapter 9</a:t>
            </a:r>
          </a:p>
          <a:p>
            <a:pPr>
              <a:lnSpc>
                <a:spcPts val="2266"/>
              </a:lnSpc>
            </a:pPr>
            <a:endParaRPr lang="en-US" sz="1619" dirty="0">
              <a:solidFill>
                <a:srgbClr val="000000"/>
              </a:solidFill>
              <a:latin typeface="Comic Sans"/>
            </a:endParaRPr>
          </a:p>
        </p:txBody>
      </p:sp>
      <p:sp>
        <p:nvSpPr>
          <p:cNvPr id="15" name="TextBox 14">
            <a:extLst>
              <a:ext uri="{FF2B5EF4-FFF2-40B4-BE49-F238E27FC236}">
                <a16:creationId xmlns:a16="http://schemas.microsoft.com/office/drawing/2014/main" id="{4BE307E0-0A77-4890-83DE-395DF2DBF95E}"/>
              </a:ext>
            </a:extLst>
          </p:cNvPr>
          <p:cNvSpPr txBox="1"/>
          <p:nvPr/>
        </p:nvSpPr>
        <p:spPr>
          <a:xfrm>
            <a:off x="445400" y="8094439"/>
            <a:ext cx="16379187" cy="1815882"/>
          </a:xfrm>
          <a:prstGeom prst="rect">
            <a:avLst/>
          </a:prstGeom>
          <a:noFill/>
        </p:spPr>
        <p:txBody>
          <a:bodyPr wrap="square" rtlCol="0">
            <a:spAutoFit/>
          </a:bodyPr>
          <a:lstStyle/>
          <a:p>
            <a:r>
              <a:rPr lang="en-US" sz="1600" b="1" dirty="0">
                <a:latin typeface="Comic Sans" panose="020B0604020202020204" charset="0"/>
              </a:rPr>
              <a:t>Observations</a:t>
            </a:r>
          </a:p>
          <a:p>
            <a:pPr marL="285750" indent="-285750">
              <a:buFont typeface="Arial" panose="020B0604020202020204" pitchFamily="34" charset="0"/>
              <a:buChar char="•"/>
            </a:pPr>
            <a:r>
              <a:rPr lang="en-US" sz="1600" dirty="0">
                <a:latin typeface="Comic Sans" panose="020B0604020202020204" charset="0"/>
              </a:rPr>
              <a:t>The absolute mean difference of 0.05 suggests that there is a substantial difference between the means of the two groups. Since the absolute mean difference is not close to zero, it indicates that the groups are different in terms of the "defaulted rate on file" being measured.</a:t>
            </a:r>
          </a:p>
          <a:p>
            <a:pPr marL="285750" indent="-285750">
              <a:buFont typeface="Arial" panose="020B0604020202020204" pitchFamily="34" charset="0"/>
              <a:buChar char="•"/>
            </a:pPr>
            <a:endParaRPr lang="en-US" sz="1600" dirty="0">
              <a:latin typeface="Comic Sans" panose="020B0604020202020204" charset="0"/>
            </a:endParaRPr>
          </a:p>
          <a:p>
            <a:pPr marL="285750" indent="-285750">
              <a:buFont typeface="Arial" panose="020B0604020202020204" pitchFamily="34" charset="0"/>
              <a:buChar char="•"/>
            </a:pPr>
            <a:r>
              <a:rPr lang="en-US" sz="1600" dirty="0">
                <a:latin typeface="Comic Sans" panose="020B0604020202020204" charset="0"/>
              </a:rPr>
              <a:t>A permuted p-value of 0 means that in all of the permutations performed, none of the permutations resulted in a difference as extreme as the observed difference between the two groups. It's highly unlikely to observe such a large difference if there were no true difference between the groups. Therefore, the null hypothesis that there is no difference between the groups is rejected.</a:t>
            </a:r>
          </a:p>
        </p:txBody>
      </p:sp>
      <p:pic>
        <p:nvPicPr>
          <p:cNvPr id="18" name="Picture 17">
            <a:extLst>
              <a:ext uri="{FF2B5EF4-FFF2-40B4-BE49-F238E27FC236}">
                <a16:creationId xmlns:a16="http://schemas.microsoft.com/office/drawing/2014/main" id="{697755FF-5EE0-419E-947A-7B76377E11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9096" y="1678380"/>
            <a:ext cx="9665086" cy="5946380"/>
          </a:xfrm>
          <a:prstGeom prst="rect">
            <a:avLst/>
          </a:prstGeom>
        </p:spPr>
      </p:pic>
      <p:sp>
        <p:nvSpPr>
          <p:cNvPr id="19" name="TextBox 18">
            <a:extLst>
              <a:ext uri="{FF2B5EF4-FFF2-40B4-BE49-F238E27FC236}">
                <a16:creationId xmlns:a16="http://schemas.microsoft.com/office/drawing/2014/main" id="{EF7B96DC-B4A5-4D1A-8ED0-05201593F76E}"/>
              </a:ext>
            </a:extLst>
          </p:cNvPr>
          <p:cNvSpPr txBox="1"/>
          <p:nvPr/>
        </p:nvSpPr>
        <p:spPr>
          <a:xfrm>
            <a:off x="10473993" y="1520939"/>
            <a:ext cx="6245298" cy="6247864"/>
          </a:xfrm>
          <a:prstGeom prst="rect">
            <a:avLst/>
          </a:prstGeom>
          <a:noFill/>
        </p:spPr>
        <p:txBody>
          <a:bodyPr wrap="square" rtlCol="0">
            <a:spAutoFit/>
          </a:bodyPr>
          <a:lstStyle/>
          <a:p>
            <a:endParaRPr lang="en-US" sz="1600" dirty="0"/>
          </a:p>
          <a:p>
            <a:r>
              <a:rPr lang="en-US" sz="1600" dirty="0">
                <a:latin typeface="Comic Sans" panose="020B0604020202020204" charset="0"/>
              </a:rPr>
              <a:t>Null Hypothesis :  One way to model the null hypothesis is by permutation; that is,  People those have  mortgaged or  rented a house have almost similar  defaulted rate on file and difference is not statistically different.</a:t>
            </a:r>
          </a:p>
          <a:p>
            <a:r>
              <a:rPr lang="en-US" sz="1600" dirty="0">
                <a:latin typeface="Comic Sans" panose="020B0604020202020204" charset="0"/>
              </a:rPr>
              <a:t>Using permutation,  combine both the group,  shuffle and find the mean using multiple iteration and find the mean difference</a:t>
            </a:r>
          </a:p>
          <a:p>
            <a:endParaRPr lang="en-US" sz="1600" dirty="0">
              <a:latin typeface="Comic Sans" panose="020B0604020202020204" charset="0"/>
            </a:endParaRPr>
          </a:p>
          <a:p>
            <a:r>
              <a:rPr lang="en-US" sz="1600" dirty="0">
                <a:latin typeface="Comic Sans" panose="020B0604020202020204" charset="0"/>
              </a:rPr>
              <a:t>Create 2 subsets  of  ‘cb_person_default_on_file_d’ ,  credit default history on file,  data   by filtering  home ownership data using values ‘MORTGAGE’  and ‘RENT’</a:t>
            </a:r>
          </a:p>
          <a:p>
            <a:endParaRPr lang="en-US" sz="1600" dirty="0">
              <a:latin typeface="Comic Sans" panose="020B0604020202020204" charset="0"/>
            </a:endParaRPr>
          </a:p>
          <a:p>
            <a:r>
              <a:rPr lang="en-US" sz="1600" dirty="0">
                <a:latin typeface="Comic Sans" panose="020B0604020202020204" charset="0"/>
              </a:rPr>
              <a:t>Calculate the absolute mean difference  between these two subset of data  (</a:t>
            </a:r>
            <a:r>
              <a:rPr lang="en-US" sz="1600" b="1" dirty="0">
                <a:latin typeface="Comic Sans" panose="020B0604020202020204" charset="0"/>
              </a:rPr>
              <a:t>Absolute mean </a:t>
            </a:r>
            <a:r>
              <a:rPr lang="en-US" sz="1600" dirty="0">
                <a:latin typeface="Comic Sans" panose="020B0604020202020204" charset="0"/>
              </a:rPr>
              <a:t>is :  0.05090471129486496)</a:t>
            </a:r>
          </a:p>
          <a:p>
            <a:endParaRPr lang="en-US" sz="1600" dirty="0">
              <a:latin typeface="Comic Sans" panose="020B0604020202020204" charset="0"/>
            </a:endParaRPr>
          </a:p>
          <a:p>
            <a:r>
              <a:rPr lang="en-US" sz="1600" dirty="0">
                <a:latin typeface="Comic Sans" panose="020B0604020202020204" charset="0"/>
              </a:rPr>
              <a:t>Conduct an iteration (1000 in this case) to permutate the data  (by grouping and shuffling two subset of data and then splitting again)   and find the mean difference between those shuffled groups.</a:t>
            </a:r>
          </a:p>
          <a:p>
            <a:endParaRPr lang="en-US" sz="1600" dirty="0">
              <a:latin typeface="Comic Sans" panose="020B0604020202020204" charset="0"/>
            </a:endParaRPr>
          </a:p>
          <a:p>
            <a:r>
              <a:rPr lang="en-US" sz="1600" dirty="0">
                <a:latin typeface="Comic Sans" panose="020B0604020202020204" charset="0"/>
              </a:rPr>
              <a:t>Find the p-value using the absolute means and the shuffled data means (check if the shuffled mean is above absolute mean) and find ration of count vs number of iterations. (</a:t>
            </a:r>
            <a:r>
              <a:rPr lang="en-US" sz="1600" b="1" dirty="0">
                <a:latin typeface="Comic Sans" panose="020B0604020202020204" charset="0"/>
              </a:rPr>
              <a:t>P Value </a:t>
            </a:r>
            <a:r>
              <a:rPr lang="en-US" sz="1600" dirty="0">
                <a:latin typeface="Comic Sans" panose="020B0604020202020204" charset="0"/>
              </a:rPr>
              <a:t>from permutated groups mean and absolute mean is  0.0)</a:t>
            </a:r>
          </a:p>
          <a:p>
            <a:endParaRPr lang="en-US" sz="1600" dirty="0"/>
          </a:p>
        </p:txBody>
      </p:sp>
    </p:spTree>
    <p:extLst>
      <p:ext uri="{BB962C8B-B14F-4D97-AF65-F5344CB8AC3E}">
        <p14:creationId xmlns:p14="http://schemas.microsoft.com/office/powerpoint/2010/main" val="406706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3886200" y="96811"/>
            <a:ext cx="10515600"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3441177" y="84264"/>
            <a:ext cx="11472321" cy="799193"/>
          </a:xfrm>
          <a:prstGeom prst="rect">
            <a:avLst/>
          </a:prstGeom>
        </p:spPr>
        <p:txBody>
          <a:bodyPr wrap="square" lIns="0" tIns="0" rIns="0" bIns="0" rtlCol="0" anchor="t">
            <a:spAutoFit/>
          </a:bodyPr>
          <a:lstStyle/>
          <a:p>
            <a:pPr algn="ctr">
              <a:lnSpc>
                <a:spcPts val="6730"/>
              </a:lnSpc>
            </a:pPr>
            <a:r>
              <a:rPr lang="en-US" sz="4807" dirty="0">
                <a:solidFill>
                  <a:srgbClr val="000000"/>
                </a:solidFill>
                <a:latin typeface="Comic Sans Bold"/>
              </a:rPr>
              <a:t>Linear Regression – Least Squares</a:t>
            </a:r>
          </a:p>
        </p:txBody>
      </p:sp>
      <p:sp>
        <p:nvSpPr>
          <p:cNvPr id="14" name="TextBox 14"/>
          <p:cNvSpPr txBox="1"/>
          <p:nvPr/>
        </p:nvSpPr>
        <p:spPr>
          <a:xfrm>
            <a:off x="932359" y="1749123"/>
            <a:ext cx="15658039" cy="492443"/>
          </a:xfrm>
          <a:prstGeom prst="rect">
            <a:avLst/>
          </a:prstGeom>
        </p:spPr>
        <p:txBody>
          <a:bodyPr wrap="square" lIns="0" tIns="0" rIns="0" bIns="0" rtlCol="0" anchor="t">
            <a:spAutoFit/>
          </a:bodyPr>
          <a:lstStyle/>
          <a:p>
            <a:pPr algn="l"/>
            <a:r>
              <a:rPr lang="en-US" sz="1600" i="0" dirty="0">
                <a:solidFill>
                  <a:srgbClr val="000000"/>
                </a:solidFill>
                <a:effectLst/>
                <a:latin typeface="Comic Sans" panose="020B0604020202020204" charset="0"/>
              </a:rPr>
              <a:t>Conduct a regression analysis on either one dependent and one explanatory variable, or multiple explanatory variables (Chapter 10 &amp; 11). Your code or screenshots of your code</a:t>
            </a:r>
          </a:p>
        </p:txBody>
      </p:sp>
      <p:sp>
        <p:nvSpPr>
          <p:cNvPr id="15" name="TextBox 14">
            <a:extLst>
              <a:ext uri="{FF2B5EF4-FFF2-40B4-BE49-F238E27FC236}">
                <a16:creationId xmlns:a16="http://schemas.microsoft.com/office/drawing/2014/main" id="{77809AC5-B7E2-4896-B86B-D3C94646F528}"/>
              </a:ext>
            </a:extLst>
          </p:cNvPr>
          <p:cNvSpPr txBox="1"/>
          <p:nvPr/>
        </p:nvSpPr>
        <p:spPr>
          <a:xfrm>
            <a:off x="6751841" y="2123702"/>
            <a:ext cx="9838557" cy="2308324"/>
          </a:xfrm>
          <a:prstGeom prst="rect">
            <a:avLst/>
          </a:prstGeom>
          <a:noFill/>
        </p:spPr>
        <p:txBody>
          <a:bodyPr wrap="square" rtlCol="0">
            <a:spAutoFit/>
          </a:bodyPr>
          <a:lstStyle/>
          <a:p>
            <a:pPr algn="ctr"/>
            <a:r>
              <a:rPr lang="en-US" b="1" u="sng" dirty="0"/>
              <a:t>Steps to conduct  Least Square regression</a:t>
            </a:r>
          </a:p>
          <a:p>
            <a:r>
              <a:rPr lang="en-US" dirty="0"/>
              <a:t>To Conduct Least squares we use the age and interest rate  for the applicants who has a home rented. </a:t>
            </a:r>
          </a:p>
          <a:p>
            <a:endParaRPr lang="en-US" dirty="0"/>
          </a:p>
          <a:p>
            <a:r>
              <a:rPr lang="en-US" dirty="0"/>
              <a:t>Filter the data frame by rented home owner column.</a:t>
            </a:r>
          </a:p>
          <a:p>
            <a:r>
              <a:rPr lang="en-US" dirty="0"/>
              <a:t>Create the subset of data of age and interest rate</a:t>
            </a:r>
          </a:p>
          <a:p>
            <a:endParaRPr lang="en-US" dirty="0"/>
          </a:p>
          <a:p>
            <a:r>
              <a:rPr lang="en-US" dirty="0"/>
              <a:t>Find the slope and intercept  ,  first degree polynomial ,  of age and interest rate</a:t>
            </a:r>
          </a:p>
          <a:p>
            <a:r>
              <a:rPr lang="en-US" dirty="0"/>
              <a:t>Plot the data and the regression line and understand if the relationship is linear.</a:t>
            </a:r>
          </a:p>
        </p:txBody>
      </p:sp>
      <p:sp>
        <p:nvSpPr>
          <p:cNvPr id="22" name="TextBox 21">
            <a:extLst>
              <a:ext uri="{FF2B5EF4-FFF2-40B4-BE49-F238E27FC236}">
                <a16:creationId xmlns:a16="http://schemas.microsoft.com/office/drawing/2014/main" id="{047579BC-40A3-4CE3-AFDE-96FBFED17CF4}"/>
              </a:ext>
            </a:extLst>
          </p:cNvPr>
          <p:cNvSpPr txBox="1"/>
          <p:nvPr/>
        </p:nvSpPr>
        <p:spPr>
          <a:xfrm>
            <a:off x="657922" y="6993021"/>
            <a:ext cx="5897217" cy="2862322"/>
          </a:xfrm>
          <a:prstGeom prst="rect">
            <a:avLst/>
          </a:prstGeom>
          <a:noFill/>
        </p:spPr>
        <p:txBody>
          <a:bodyPr wrap="square" rtlCol="0">
            <a:spAutoFit/>
          </a:bodyPr>
          <a:lstStyle/>
          <a:p>
            <a:pPr algn="ctr"/>
            <a:r>
              <a:rPr lang="en-US" b="1" u="sng" dirty="0"/>
              <a:t>Observations</a:t>
            </a:r>
          </a:p>
          <a:p>
            <a:r>
              <a:rPr lang="en-US" dirty="0"/>
              <a:t>Slope     :  0.0102</a:t>
            </a:r>
          </a:p>
          <a:p>
            <a:r>
              <a:rPr lang="en-US" dirty="0"/>
              <a:t>intercept :  11.1806</a:t>
            </a:r>
          </a:p>
          <a:p>
            <a:endParaRPr lang="en-US" dirty="0"/>
          </a:p>
          <a:p>
            <a:r>
              <a:rPr lang="en-US" dirty="0"/>
              <a:t>The Regression line  intercept  of starts close to interest rate’s mean value of 11.46.</a:t>
            </a:r>
          </a:p>
          <a:p>
            <a:r>
              <a:rPr lang="en-US" dirty="0"/>
              <a:t>The slope indicates a linear relationship of 0.012 unit  increase in interest rate for every  I unit of age (1 yr.)</a:t>
            </a:r>
          </a:p>
          <a:p>
            <a:endParaRPr lang="en-US" dirty="0"/>
          </a:p>
          <a:p>
            <a:endParaRPr lang="en-US" dirty="0"/>
          </a:p>
        </p:txBody>
      </p:sp>
      <p:pic>
        <p:nvPicPr>
          <p:cNvPr id="26" name="Picture 25">
            <a:extLst>
              <a:ext uri="{FF2B5EF4-FFF2-40B4-BE49-F238E27FC236}">
                <a16:creationId xmlns:a16="http://schemas.microsoft.com/office/drawing/2014/main" id="{0F6D1310-7B81-41BE-9E52-DE8D6B9E81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922" y="2386227"/>
            <a:ext cx="5266954" cy="4142240"/>
          </a:xfrm>
          <a:prstGeom prst="rect">
            <a:avLst/>
          </a:prstGeom>
        </p:spPr>
      </p:pic>
      <p:pic>
        <p:nvPicPr>
          <p:cNvPr id="28" name="Picture 27">
            <a:extLst>
              <a:ext uri="{FF2B5EF4-FFF2-40B4-BE49-F238E27FC236}">
                <a16:creationId xmlns:a16="http://schemas.microsoft.com/office/drawing/2014/main" id="{3691F0A9-C7AD-4793-91BA-7EF24D2164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88132" y="4490730"/>
            <a:ext cx="9640645" cy="5258534"/>
          </a:xfrm>
          <a:prstGeom prst="rect">
            <a:avLst/>
          </a:prstGeom>
        </p:spPr>
      </p:pic>
    </p:spTree>
    <p:extLst>
      <p:ext uri="{BB962C8B-B14F-4D97-AF65-F5344CB8AC3E}">
        <p14:creationId xmlns:p14="http://schemas.microsoft.com/office/powerpoint/2010/main" val="4284737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FB92B2D3-E764-4455-8936-D692D09DE8DD}"/>
              </a:ext>
            </a:extLst>
          </p:cNvPr>
          <p:cNvSpPr/>
          <p:nvPr/>
        </p:nvSpPr>
        <p:spPr>
          <a:xfrm>
            <a:off x="621684" y="1247721"/>
            <a:ext cx="16531027" cy="9207234"/>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2590800" y="96811"/>
            <a:ext cx="12835212"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2057401" y="1561"/>
            <a:ext cx="14325600" cy="818237"/>
          </a:xfrm>
          <a:prstGeom prst="rect">
            <a:avLst/>
          </a:prstGeom>
        </p:spPr>
        <p:txBody>
          <a:bodyPr wrap="square" lIns="0" tIns="0" rIns="0" bIns="0" rtlCol="0" anchor="t">
            <a:spAutoFit/>
          </a:bodyPr>
          <a:lstStyle/>
          <a:p>
            <a:pPr algn="ctr">
              <a:lnSpc>
                <a:spcPts val="6730"/>
              </a:lnSpc>
            </a:pPr>
            <a:r>
              <a:rPr lang="en-US" sz="4807" dirty="0">
                <a:solidFill>
                  <a:srgbClr val="000000"/>
                </a:solidFill>
                <a:latin typeface="Comic Sans Bold"/>
              </a:rPr>
              <a:t>Regression Analysis </a:t>
            </a:r>
            <a:r>
              <a:rPr lang="en-US" sz="4807" dirty="0">
                <a:solidFill>
                  <a:srgbClr val="000000"/>
                </a:solidFill>
                <a:latin typeface="Comic Sans" panose="020B0604020202020204" charset="0"/>
              </a:rPr>
              <a:t>- </a:t>
            </a:r>
            <a:r>
              <a:rPr lang="en-US" sz="5400" b="1" i="0" dirty="0">
                <a:solidFill>
                  <a:srgbClr val="000000"/>
                </a:solidFill>
                <a:effectLst/>
                <a:latin typeface="Comic Sans" panose="020B0604020202020204" charset="0"/>
              </a:rPr>
              <a:t>multiple variables </a:t>
            </a:r>
          </a:p>
        </p:txBody>
      </p:sp>
      <p:sp>
        <p:nvSpPr>
          <p:cNvPr id="14" name="TextBox 14"/>
          <p:cNvSpPr txBox="1"/>
          <p:nvPr/>
        </p:nvSpPr>
        <p:spPr>
          <a:xfrm>
            <a:off x="816413" y="1239610"/>
            <a:ext cx="15658039" cy="492443"/>
          </a:xfrm>
          <a:prstGeom prst="rect">
            <a:avLst/>
          </a:prstGeom>
        </p:spPr>
        <p:txBody>
          <a:bodyPr wrap="square" lIns="0" tIns="0" rIns="0" bIns="0" rtlCol="0" anchor="t">
            <a:spAutoFit/>
          </a:bodyPr>
          <a:lstStyle/>
          <a:p>
            <a:pPr algn="l"/>
            <a:r>
              <a:rPr lang="en-US" sz="1600" i="0" dirty="0">
                <a:solidFill>
                  <a:srgbClr val="000000"/>
                </a:solidFill>
                <a:effectLst/>
                <a:latin typeface="Comic Sans" panose="020B0604020202020204" charset="0"/>
              </a:rPr>
              <a:t>Perform Regression analysis using multiple variables</a:t>
            </a:r>
          </a:p>
          <a:p>
            <a:pPr algn="l"/>
            <a:r>
              <a:rPr lang="en-US" sz="1600" i="0" dirty="0">
                <a:solidFill>
                  <a:srgbClr val="000000"/>
                </a:solidFill>
                <a:effectLst/>
                <a:latin typeface="Comic Sans" panose="020B0604020202020204" charset="0"/>
              </a:rPr>
              <a:t>Regression analysis on Loan approval status  against  "Credit default status on file" , "Percentage of loan against income" and “applicant’s age“</a:t>
            </a:r>
            <a:endParaRPr lang="en-US" sz="1600" dirty="0">
              <a:solidFill>
                <a:srgbClr val="000000"/>
              </a:solidFill>
              <a:latin typeface="Comic Sans" panose="020B0604020202020204" charset="0"/>
            </a:endParaRPr>
          </a:p>
        </p:txBody>
      </p:sp>
      <p:sp>
        <p:nvSpPr>
          <p:cNvPr id="18" name="TextBox 17">
            <a:extLst>
              <a:ext uri="{FF2B5EF4-FFF2-40B4-BE49-F238E27FC236}">
                <a16:creationId xmlns:a16="http://schemas.microsoft.com/office/drawing/2014/main" id="{A5B7C1D9-919A-4D1E-BAEA-E5954F31E75B}"/>
              </a:ext>
            </a:extLst>
          </p:cNvPr>
          <p:cNvSpPr txBox="1"/>
          <p:nvPr/>
        </p:nvSpPr>
        <p:spPr>
          <a:xfrm>
            <a:off x="10538568" y="1963635"/>
            <a:ext cx="5935884" cy="4062651"/>
          </a:xfrm>
          <a:prstGeom prst="rect">
            <a:avLst/>
          </a:prstGeom>
          <a:noFill/>
        </p:spPr>
        <p:txBody>
          <a:bodyPr wrap="square">
            <a:spAutoFit/>
          </a:bodyPr>
          <a:lstStyle/>
          <a:p>
            <a:pPr algn="l"/>
            <a:r>
              <a:rPr lang="en-US" sz="1600" i="0" dirty="0">
                <a:solidFill>
                  <a:srgbClr val="000000"/>
                </a:solidFill>
                <a:effectLst/>
                <a:latin typeface="Comic Sans" panose="020B0604020202020204" charset="0"/>
              </a:rPr>
              <a:t>Build the formula  similar to ‘R’  to </a:t>
            </a:r>
            <a:r>
              <a:rPr lang="en-US" sz="1600" dirty="0">
                <a:solidFill>
                  <a:srgbClr val="000000"/>
                </a:solidFill>
                <a:latin typeface="Comic Sans" panose="020B0604020202020204" charset="0"/>
              </a:rPr>
              <a:t>declare the dependent vs independent variables</a:t>
            </a:r>
          </a:p>
          <a:p>
            <a:pPr algn="l"/>
            <a:endParaRPr lang="en-US" sz="1600" dirty="0">
              <a:solidFill>
                <a:srgbClr val="000000"/>
              </a:solidFill>
              <a:latin typeface="Comic Sans" panose="020B0604020202020204" charset="0"/>
            </a:endParaRPr>
          </a:p>
          <a:p>
            <a:pPr marL="285750" indent="-285750" algn="l">
              <a:buFont typeface="Arial" panose="020B0604020202020204" pitchFamily="34" charset="0"/>
              <a:buChar char="•"/>
            </a:pPr>
            <a:r>
              <a:rPr lang="en-US" sz="1600" dirty="0">
                <a:solidFill>
                  <a:srgbClr val="000000"/>
                </a:solidFill>
                <a:latin typeface="Comic Sans" panose="020B0604020202020204" charset="0"/>
              </a:rPr>
              <a:t>“</a:t>
            </a:r>
            <a:r>
              <a:rPr lang="en-US" sz="1600" i="0" dirty="0">
                <a:solidFill>
                  <a:srgbClr val="000000"/>
                </a:solidFill>
                <a:effectLst/>
                <a:latin typeface="Comic Sans" panose="020B0604020202020204" charset="0"/>
              </a:rPr>
              <a:t>Loan approval status “ , loan_status </a:t>
            </a:r>
            <a:r>
              <a:rPr lang="en-US" sz="1600" dirty="0">
                <a:solidFill>
                  <a:srgbClr val="000000"/>
                </a:solidFill>
                <a:latin typeface="Comic Sans" panose="020B0604020202020204" charset="0"/>
              </a:rPr>
              <a:t>is declared as dependent / response variable</a:t>
            </a:r>
          </a:p>
          <a:p>
            <a:pPr marL="285750" indent="-285750" algn="l">
              <a:buFont typeface="Arial" panose="020B0604020202020204" pitchFamily="34" charset="0"/>
              <a:buChar char="•"/>
            </a:pPr>
            <a:endParaRPr lang="en-US" sz="1600" dirty="0">
              <a:solidFill>
                <a:srgbClr val="000000"/>
              </a:solidFill>
              <a:latin typeface="Comic Sans" panose="020B0604020202020204" charset="0"/>
            </a:endParaRPr>
          </a:p>
          <a:p>
            <a:pPr marL="285750" indent="-285750" algn="l">
              <a:buFont typeface="Arial" panose="020B0604020202020204" pitchFamily="34" charset="0"/>
              <a:buChar char="•"/>
            </a:pPr>
            <a:r>
              <a:rPr lang="en-US" sz="1600" i="0" dirty="0">
                <a:solidFill>
                  <a:srgbClr val="000000"/>
                </a:solidFill>
                <a:effectLst/>
                <a:latin typeface="Comic Sans" panose="020B0604020202020204" charset="0"/>
              </a:rPr>
              <a:t>"Percentage of loan against income“, loan_percent_income</a:t>
            </a:r>
            <a:r>
              <a:rPr lang="en-US" sz="1600" dirty="0">
                <a:solidFill>
                  <a:srgbClr val="000000"/>
                </a:solidFill>
                <a:latin typeface="Comic Sans" panose="020B0604020202020204" charset="0"/>
              </a:rPr>
              <a:t>  and “applicant’s age”,  person_age, and </a:t>
            </a:r>
            <a:r>
              <a:rPr lang="en-US" sz="1600" i="0" dirty="0">
                <a:solidFill>
                  <a:srgbClr val="000000"/>
                </a:solidFill>
                <a:effectLst/>
                <a:latin typeface="Comic Sans" panose="020B0604020202020204" charset="0"/>
              </a:rPr>
              <a:t>"Credit default status on file" , </a:t>
            </a:r>
            <a:r>
              <a:rPr lang="en-US" sz="1600" dirty="0">
                <a:solidFill>
                  <a:srgbClr val="000000"/>
                </a:solidFill>
                <a:latin typeface="Comic Sans" panose="020B0604020202020204" charset="0"/>
              </a:rPr>
              <a:t>cb_person_default_on_file_d (dummy variable of category variable cb_person_default_on_file )  is used as independent/ </a:t>
            </a:r>
            <a:r>
              <a:rPr lang="en-US" sz="1600" b="1" i="0" dirty="0">
                <a:solidFill>
                  <a:srgbClr val="0D0D0D"/>
                </a:solidFill>
                <a:effectLst/>
                <a:latin typeface="Comic Sans" panose="020B0604020202020204" charset="0"/>
              </a:rPr>
              <a:t>Predictor</a:t>
            </a:r>
            <a:r>
              <a:rPr lang="en-US" sz="1600" dirty="0">
                <a:solidFill>
                  <a:srgbClr val="000000"/>
                </a:solidFill>
                <a:latin typeface="Comic Sans" panose="020B0604020202020204" charset="0"/>
              </a:rPr>
              <a:t> variables</a:t>
            </a:r>
          </a:p>
          <a:p>
            <a:pPr marL="285750" indent="-285750" algn="l">
              <a:buFont typeface="Arial" panose="020B0604020202020204" pitchFamily="34" charset="0"/>
              <a:buChar char="•"/>
            </a:pPr>
            <a:endParaRPr lang="en-US" sz="1600" i="0" dirty="0">
              <a:solidFill>
                <a:srgbClr val="000000"/>
              </a:solidFill>
              <a:effectLst/>
              <a:latin typeface="Comic Sans" panose="020B0604020202020204" charset="0"/>
            </a:endParaRPr>
          </a:p>
          <a:p>
            <a:pPr marL="285750" indent="-285750" algn="l">
              <a:buFont typeface="Arial" panose="020B0604020202020204" pitchFamily="34" charset="0"/>
              <a:buChar char="•"/>
            </a:pPr>
            <a:r>
              <a:rPr lang="en-US" sz="1600" dirty="0">
                <a:solidFill>
                  <a:srgbClr val="000000"/>
                </a:solidFill>
                <a:latin typeface="Comic Sans" panose="020B0604020202020204" charset="0"/>
              </a:rPr>
              <a:t>Use the  statsmodels library  to create and model and fir the data  and then print the summary.</a:t>
            </a:r>
          </a:p>
          <a:p>
            <a:pPr marL="285750" indent="-285750" algn="l">
              <a:buFont typeface="Arial" panose="020B0604020202020204" pitchFamily="34" charset="0"/>
              <a:buChar char="•"/>
            </a:pPr>
            <a:endParaRPr lang="en-US" i="0" dirty="0">
              <a:solidFill>
                <a:srgbClr val="000000"/>
              </a:solidFill>
              <a:effectLst/>
              <a:latin typeface="Comic Sans" panose="020B0604020202020204" charset="0"/>
            </a:endParaRPr>
          </a:p>
        </p:txBody>
      </p:sp>
      <p:pic>
        <p:nvPicPr>
          <p:cNvPr id="23" name="Picture 22">
            <a:extLst>
              <a:ext uri="{FF2B5EF4-FFF2-40B4-BE49-F238E27FC236}">
                <a16:creationId xmlns:a16="http://schemas.microsoft.com/office/drawing/2014/main" id="{3B61A030-AAA0-42CF-BD14-889D54BEF6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0259" y="1862915"/>
            <a:ext cx="9735909" cy="7821116"/>
          </a:xfrm>
          <a:prstGeom prst="rect">
            <a:avLst/>
          </a:prstGeom>
        </p:spPr>
      </p:pic>
    </p:spTree>
    <p:extLst>
      <p:ext uri="{BB962C8B-B14F-4D97-AF65-F5344CB8AC3E}">
        <p14:creationId xmlns:p14="http://schemas.microsoft.com/office/powerpoint/2010/main" val="2574309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7">
            <a:extLst>
              <a:ext uri="{FF2B5EF4-FFF2-40B4-BE49-F238E27FC236}">
                <a16:creationId xmlns:a16="http://schemas.microsoft.com/office/drawing/2014/main" id="{FB92B2D3-E764-4455-8936-D692D09DE8DD}"/>
              </a:ext>
            </a:extLst>
          </p:cNvPr>
          <p:cNvSpPr/>
          <p:nvPr/>
        </p:nvSpPr>
        <p:spPr>
          <a:xfrm>
            <a:off x="621684" y="1247721"/>
            <a:ext cx="16531027" cy="9207234"/>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a:off x="469284" y="1095321"/>
            <a:ext cx="17513916"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2590800" y="96811"/>
            <a:ext cx="12835212"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TextBox 13"/>
          <p:cNvSpPr txBox="1"/>
          <p:nvPr/>
        </p:nvSpPr>
        <p:spPr>
          <a:xfrm>
            <a:off x="2057401" y="1561"/>
            <a:ext cx="14325600" cy="818237"/>
          </a:xfrm>
          <a:prstGeom prst="rect">
            <a:avLst/>
          </a:prstGeom>
        </p:spPr>
        <p:txBody>
          <a:bodyPr wrap="square" lIns="0" tIns="0" rIns="0" bIns="0" rtlCol="0" anchor="t">
            <a:spAutoFit/>
          </a:bodyPr>
          <a:lstStyle/>
          <a:p>
            <a:pPr algn="ctr">
              <a:lnSpc>
                <a:spcPts val="6730"/>
              </a:lnSpc>
            </a:pPr>
            <a:r>
              <a:rPr lang="en-US" sz="4807" dirty="0">
                <a:solidFill>
                  <a:srgbClr val="000000"/>
                </a:solidFill>
                <a:latin typeface="Comic Sans Bold"/>
              </a:rPr>
              <a:t>Regression Analysis </a:t>
            </a:r>
            <a:r>
              <a:rPr lang="en-US" sz="4807" dirty="0">
                <a:solidFill>
                  <a:srgbClr val="000000"/>
                </a:solidFill>
                <a:latin typeface="Comic Sans" panose="020B0604020202020204" charset="0"/>
              </a:rPr>
              <a:t>- </a:t>
            </a:r>
            <a:r>
              <a:rPr lang="en-US" sz="5400" b="1" i="0" dirty="0">
                <a:solidFill>
                  <a:srgbClr val="000000"/>
                </a:solidFill>
                <a:effectLst/>
                <a:latin typeface="Comic Sans" panose="020B0604020202020204" charset="0"/>
              </a:rPr>
              <a:t>multiple variables </a:t>
            </a:r>
          </a:p>
        </p:txBody>
      </p:sp>
      <p:sp>
        <p:nvSpPr>
          <p:cNvPr id="20" name="TextBox 19">
            <a:extLst>
              <a:ext uri="{FF2B5EF4-FFF2-40B4-BE49-F238E27FC236}">
                <a16:creationId xmlns:a16="http://schemas.microsoft.com/office/drawing/2014/main" id="{7ECE3692-2C19-40C1-A6D9-5C2538E390B6}"/>
              </a:ext>
            </a:extLst>
          </p:cNvPr>
          <p:cNvSpPr txBox="1"/>
          <p:nvPr/>
        </p:nvSpPr>
        <p:spPr>
          <a:xfrm>
            <a:off x="709936" y="1387779"/>
            <a:ext cx="16531026" cy="8802410"/>
          </a:xfrm>
          <a:prstGeom prst="rect">
            <a:avLst/>
          </a:prstGeom>
          <a:noFill/>
        </p:spPr>
        <p:txBody>
          <a:bodyPr wrap="square" rtlCol="0">
            <a:spAutoFit/>
          </a:bodyPr>
          <a:lstStyle/>
          <a:p>
            <a:pPr algn="ctr"/>
            <a:r>
              <a:rPr lang="en-US" b="1" u="sng" dirty="0">
                <a:latin typeface="Comic Sans" panose="020B0604020202020204" charset="0"/>
              </a:rPr>
              <a:t>Observations</a:t>
            </a:r>
          </a:p>
          <a:p>
            <a:r>
              <a:rPr lang="en-US" sz="1600" b="1" i="0" dirty="0">
                <a:solidFill>
                  <a:srgbClr val="000000"/>
                </a:solidFill>
                <a:effectLst/>
                <a:latin typeface="Comic Sans" panose="020B0604020202020204" charset="0"/>
              </a:rPr>
              <a:t>"Percentage of loan against income“, loan_percent_income</a:t>
            </a:r>
          </a:p>
          <a:p>
            <a:pPr marL="285750" indent="-285750">
              <a:buFont typeface="Arial" panose="020B0604020202020204" pitchFamily="34" charset="0"/>
              <a:buChar char="•"/>
            </a:pPr>
            <a:r>
              <a:rPr lang="en-US" sz="1600" dirty="0">
                <a:solidFill>
                  <a:srgbClr val="000000"/>
                </a:solidFill>
                <a:latin typeface="Comic Sans" panose="020B0604020202020204" charset="0"/>
              </a:rPr>
              <a:t>The predictor has a co-eff of 1.45 suggests a very good positive effect on response variable,  1 unit of loan percent will increase the loan_status by 1.45 units, </a:t>
            </a:r>
            <a:r>
              <a:rPr lang="en-US" sz="1600" b="0" i="0" dirty="0">
                <a:solidFill>
                  <a:srgbClr val="0D0D0D"/>
                </a:solidFill>
                <a:effectLst/>
                <a:latin typeface="Comic Sans" panose="020B0604020202020204" charset="0"/>
              </a:rPr>
              <a:t>holding all other variables constant.</a:t>
            </a: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r>
              <a:rPr lang="en-US" sz="1600" dirty="0">
                <a:solidFill>
                  <a:srgbClr val="000000"/>
                </a:solidFill>
                <a:latin typeface="Comic Sans" panose="020B0604020202020204" charset="0"/>
              </a:rPr>
              <a:t>A positive standard error value of 0.02 indicates very less uncertainty with the co-efficient value, suggests co-efficient value is relatively precise</a:t>
            </a: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r>
              <a:rPr lang="en-US" sz="1600" dirty="0">
                <a:solidFill>
                  <a:srgbClr val="000000"/>
                </a:solidFill>
                <a:latin typeface="Comic Sans" panose="020B0604020202020204" charset="0"/>
              </a:rPr>
              <a:t>T-static of 72 indicates co-eff estimate is 72 standard error times away from zero, </a:t>
            </a:r>
            <a:r>
              <a:rPr lang="en-US" sz="1600" b="0" i="0" dirty="0">
                <a:solidFill>
                  <a:srgbClr val="0D0D0D"/>
                </a:solidFill>
                <a:effectLst/>
                <a:latin typeface="Comic Sans" panose="020B0604020202020204" charset="0"/>
              </a:rPr>
              <a:t>large absolute value of the t-statistic indicates a strong signal relative to the noise</a:t>
            </a:r>
            <a:endParaRPr lang="en-US" sz="1600" dirty="0">
              <a:solidFill>
                <a:srgbClr val="000000"/>
              </a:solidFill>
              <a:latin typeface="Comic Sans" panose="020B0604020202020204" charset="0"/>
            </a:endParaRP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r>
              <a:rPr lang="en-US" sz="1600" dirty="0">
                <a:solidFill>
                  <a:srgbClr val="000000"/>
                </a:solidFill>
                <a:latin typeface="Comic Sans" panose="020B0604020202020204" charset="0"/>
              </a:rPr>
              <a:t>The p-value of 0.0 , even though ideal ,  higher than 0.05 indicates that is predictor may not be statistically significant to reject the null hypothesis that on relationship. It </a:t>
            </a:r>
            <a:r>
              <a:rPr lang="en-US" sz="1600" dirty="0">
                <a:solidFill>
                  <a:srgbClr val="0D0D0D"/>
                </a:solidFill>
                <a:latin typeface="Comic Sans" panose="020B0604020202020204" charset="0"/>
              </a:rPr>
              <a:t>s</a:t>
            </a:r>
            <a:r>
              <a:rPr lang="en-US" sz="1600" b="0" i="0" dirty="0">
                <a:solidFill>
                  <a:srgbClr val="0D0D0D"/>
                </a:solidFill>
                <a:effectLst/>
                <a:latin typeface="Comic Sans" panose="020B0604020202020204" charset="0"/>
              </a:rPr>
              <a:t>uggests strong evidence against the null hypothesis, indicating that the effect of the predictor variable is statistically significant.</a:t>
            </a:r>
            <a:endParaRPr lang="en-US" sz="1600" dirty="0">
              <a:solidFill>
                <a:srgbClr val="000000"/>
              </a:solidFill>
              <a:latin typeface="Comic Sans" panose="020B0604020202020204" charset="0"/>
            </a:endParaRPr>
          </a:p>
          <a:p>
            <a:pPr marL="285750" indent="-285750">
              <a:buFont typeface="Arial" panose="020B0604020202020204" pitchFamily="34" charset="0"/>
              <a:buChar char="•"/>
            </a:pPr>
            <a:endParaRPr lang="en-US" sz="1600" dirty="0">
              <a:latin typeface="Comic Sans" panose="020B0604020202020204" charset="0"/>
            </a:endParaRPr>
          </a:p>
          <a:p>
            <a:pPr marL="285750" indent="-285750">
              <a:buFont typeface="Arial" panose="020B0604020202020204" pitchFamily="34" charset="0"/>
              <a:buChar char="•"/>
            </a:pPr>
            <a:endParaRPr lang="en-US" sz="1600" dirty="0">
              <a:latin typeface="Comic Sans" panose="020B0604020202020204" charset="0"/>
            </a:endParaRPr>
          </a:p>
          <a:p>
            <a:endParaRPr lang="en-US" sz="1600" dirty="0"/>
          </a:p>
          <a:p>
            <a:r>
              <a:rPr lang="en-US" sz="1600" b="1" i="0" dirty="0">
                <a:solidFill>
                  <a:srgbClr val="000000"/>
                </a:solidFill>
                <a:effectLst/>
                <a:latin typeface="Comic Sans" panose="020B0604020202020204" charset="0"/>
              </a:rPr>
              <a:t>“applicant’s age”,  person_age</a:t>
            </a:r>
          </a:p>
          <a:p>
            <a:pPr marL="285750" indent="-285750">
              <a:buFont typeface="Arial" panose="020B0604020202020204" pitchFamily="34" charset="0"/>
              <a:buChar char="•"/>
            </a:pPr>
            <a:r>
              <a:rPr lang="en-US" sz="1600" dirty="0">
                <a:solidFill>
                  <a:srgbClr val="000000"/>
                </a:solidFill>
                <a:latin typeface="Comic Sans" panose="020B0604020202020204" charset="0"/>
              </a:rPr>
              <a:t>The predictor has a co-eff of -0.0007  suggest that , a one-unit increase in the predictor variable, the response variable is expected to decrease by 0.0007 units</a:t>
            </a:r>
            <a:r>
              <a:rPr lang="en-US" sz="1600" b="0" i="0" dirty="0">
                <a:solidFill>
                  <a:srgbClr val="0D0D0D"/>
                </a:solidFill>
                <a:effectLst/>
                <a:latin typeface="Comic Sans" panose="020B0604020202020204" charset="0"/>
              </a:rPr>
              <a:t>.</a:t>
            </a:r>
            <a:endParaRPr lang="en-US" sz="1600" dirty="0">
              <a:solidFill>
                <a:srgbClr val="000000"/>
              </a:solidFill>
              <a:latin typeface="Comic Sans" panose="020B0604020202020204" charset="0"/>
            </a:endParaRP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r>
              <a:rPr lang="en-US" sz="1600" dirty="0">
                <a:solidFill>
                  <a:srgbClr val="000000"/>
                </a:solidFill>
                <a:latin typeface="Comic Sans" panose="020B0604020202020204" charset="0"/>
              </a:rPr>
              <a:t>A positive standard error value 0 indicates that there is no variability or uncertainty in the coefficient </a:t>
            </a: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r>
              <a:rPr lang="en-US" sz="1600" dirty="0">
                <a:solidFill>
                  <a:srgbClr val="000000"/>
                </a:solidFill>
                <a:latin typeface="Comic Sans" panose="020B0604020202020204" charset="0"/>
              </a:rPr>
              <a:t>T-static of -1.92,  a negative t-statistic indicates that the coefficient estimate is negative</a:t>
            </a: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r>
              <a:rPr lang="en-US" sz="1600" dirty="0">
                <a:solidFill>
                  <a:srgbClr val="000000"/>
                </a:solidFill>
                <a:latin typeface="Comic Sans" panose="020B0604020202020204" charset="0"/>
              </a:rPr>
              <a:t>The p-value of 0.055 , suggests weak evidence against the null hypothesis,  the value just above the border hence it is statistically significant.</a:t>
            </a: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r>
              <a:rPr lang="en-US" sz="1600" b="1" i="0" dirty="0">
                <a:solidFill>
                  <a:srgbClr val="000000"/>
                </a:solidFill>
                <a:effectLst/>
                <a:latin typeface="Comic Sans" panose="020B0604020202020204" charset="0"/>
              </a:rPr>
              <a:t>"Credit default status on file" , </a:t>
            </a:r>
            <a:r>
              <a:rPr lang="en-US" sz="1600" b="1" dirty="0">
                <a:solidFill>
                  <a:srgbClr val="000000"/>
                </a:solidFill>
                <a:latin typeface="Comic Sans" panose="020B0604020202020204" charset="0"/>
              </a:rPr>
              <a:t>cb_person_default_on_file_d</a:t>
            </a:r>
          </a:p>
          <a:p>
            <a:pPr marL="285750" indent="-285750">
              <a:buFont typeface="Arial" panose="020B0604020202020204" pitchFamily="34" charset="0"/>
              <a:buChar char="•"/>
            </a:pPr>
            <a:r>
              <a:rPr lang="en-US" sz="1600" dirty="0">
                <a:solidFill>
                  <a:srgbClr val="000000"/>
                </a:solidFill>
                <a:latin typeface="Comic Sans" panose="020B0604020202020204" charset="0"/>
              </a:rPr>
              <a:t>The predictor has a co-eff of 0.18 suggest that the predictor variable has very small effect on response variable</a:t>
            </a:r>
            <a:r>
              <a:rPr lang="en-US" sz="1600" b="0" i="0" dirty="0">
                <a:solidFill>
                  <a:srgbClr val="0D0D0D"/>
                </a:solidFill>
                <a:effectLst/>
                <a:latin typeface="Comic Sans" panose="020B0604020202020204" charset="0"/>
              </a:rPr>
              <a:t>.</a:t>
            </a:r>
            <a:endParaRPr lang="en-US" sz="1600" dirty="0">
              <a:solidFill>
                <a:srgbClr val="000000"/>
              </a:solidFill>
              <a:latin typeface="Comic Sans" panose="020B0604020202020204" charset="0"/>
            </a:endParaRP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r>
              <a:rPr lang="en-US" sz="1600" dirty="0">
                <a:solidFill>
                  <a:srgbClr val="000000"/>
                </a:solidFill>
                <a:latin typeface="Comic Sans" panose="020B0604020202020204" charset="0"/>
              </a:rPr>
              <a:t>A positive small standard error value 0.006  indicates more precise estimation of the coefficient.</a:t>
            </a: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r>
              <a:rPr lang="en-US" sz="1600" dirty="0">
                <a:solidFill>
                  <a:srgbClr val="000000"/>
                </a:solidFill>
                <a:latin typeface="Comic Sans" panose="020B0604020202020204" charset="0"/>
              </a:rPr>
              <a:t>Large T-static value of   32,32 indicates a strong signal relative to the noise</a:t>
            </a:r>
          </a:p>
          <a:p>
            <a:pPr marL="285750" indent="-285750">
              <a:buFont typeface="Arial" panose="020B0604020202020204" pitchFamily="34" charset="0"/>
              <a:buChar char="•"/>
            </a:pPr>
            <a:endParaRPr lang="en-US" sz="1600" dirty="0">
              <a:solidFill>
                <a:srgbClr val="000000"/>
              </a:solidFill>
              <a:latin typeface="Comic Sans" panose="020B0604020202020204" charset="0"/>
            </a:endParaRPr>
          </a:p>
          <a:p>
            <a:pPr marL="285750" indent="-285750">
              <a:buFont typeface="Arial" panose="020B0604020202020204" pitchFamily="34" charset="0"/>
              <a:buChar char="•"/>
            </a:pPr>
            <a:r>
              <a:rPr lang="en-US" sz="1600" dirty="0">
                <a:solidFill>
                  <a:srgbClr val="000000"/>
                </a:solidFill>
                <a:latin typeface="Comic Sans" panose="020B0604020202020204" charset="0"/>
              </a:rPr>
              <a:t>The p-value of 0.0 , </a:t>
            </a:r>
            <a:r>
              <a:rPr lang="en-US" sz="1600" dirty="0">
                <a:solidFill>
                  <a:srgbClr val="0D0D0D"/>
                </a:solidFill>
                <a:latin typeface="Comic Sans" panose="020B0604020202020204" charset="0"/>
              </a:rPr>
              <a:t>s</a:t>
            </a:r>
            <a:r>
              <a:rPr lang="en-US" sz="1600" b="0" i="0" dirty="0">
                <a:solidFill>
                  <a:srgbClr val="0D0D0D"/>
                </a:solidFill>
                <a:effectLst/>
                <a:latin typeface="Comic Sans" panose="020B0604020202020204" charset="0"/>
              </a:rPr>
              <a:t>uggests strong evidence against the null hypothesis</a:t>
            </a:r>
            <a:endParaRPr lang="en-US" sz="1600" dirty="0">
              <a:solidFill>
                <a:srgbClr val="000000"/>
              </a:solidFill>
              <a:latin typeface="Comic Sans" panose="020B0604020202020204" charset="0"/>
            </a:endParaRPr>
          </a:p>
          <a:p>
            <a:endParaRPr lang="en-US" sz="1800" b="1" dirty="0">
              <a:solidFill>
                <a:srgbClr val="000000"/>
              </a:solidFill>
              <a:latin typeface="Comic Sans" panose="020B0604020202020204" charset="0"/>
            </a:endParaRPr>
          </a:p>
          <a:p>
            <a:endParaRPr lang="en-US" dirty="0"/>
          </a:p>
        </p:txBody>
      </p:sp>
    </p:spTree>
    <p:extLst>
      <p:ext uri="{BB962C8B-B14F-4D97-AF65-F5344CB8AC3E}">
        <p14:creationId xmlns:p14="http://schemas.microsoft.com/office/powerpoint/2010/main" val="258792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5" name="Group 5"/>
          <p:cNvGrpSpPr/>
          <p:nvPr/>
        </p:nvGrpSpPr>
        <p:grpSpPr>
          <a:xfrm>
            <a:off x="5139012" y="96811"/>
            <a:ext cx="8009976" cy="931889"/>
            <a:chOff x="0" y="0"/>
            <a:chExt cx="2109623" cy="245436"/>
          </a:xfrm>
        </p:grpSpPr>
        <p:sp>
          <p:nvSpPr>
            <p:cNvPr id="6" name="Freeform 6"/>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7" name="TextBox 7"/>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8" name="TextBox 8"/>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Introduction </a:t>
            </a:r>
          </a:p>
        </p:txBody>
      </p:sp>
      <p:sp>
        <p:nvSpPr>
          <p:cNvPr id="9" name="Freeform 9"/>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469284" y="1095321"/>
            <a:ext cx="16531027" cy="8540322"/>
            <a:chOff x="0" y="0"/>
            <a:chExt cx="4353851" cy="2249303"/>
          </a:xfrm>
        </p:grpSpPr>
        <p:sp>
          <p:nvSpPr>
            <p:cNvPr id="12" name="Freeform 12"/>
            <p:cNvSpPr/>
            <p:nvPr/>
          </p:nvSpPr>
          <p:spPr>
            <a:xfrm>
              <a:off x="0" y="0"/>
              <a:ext cx="4353851" cy="2249303"/>
            </a:xfrm>
            <a:custGeom>
              <a:avLst/>
              <a:gdLst/>
              <a:ahLst/>
              <a:cxnLst/>
              <a:rect l="l" t="t" r="r" b="b"/>
              <a:pathLst>
                <a:path w="4353851" h="2249303">
                  <a:moveTo>
                    <a:pt x="0" y="0"/>
                  </a:moveTo>
                  <a:lnTo>
                    <a:pt x="4353851" y="0"/>
                  </a:lnTo>
                  <a:lnTo>
                    <a:pt x="4353851" y="2249303"/>
                  </a:lnTo>
                  <a:lnTo>
                    <a:pt x="0" y="2249303"/>
                  </a:lnTo>
                  <a:close/>
                </a:path>
              </a:pathLst>
            </a:custGeom>
            <a:solidFill>
              <a:srgbClr val="F1EDE8"/>
            </a:solidFill>
          </p:spPr>
        </p:sp>
        <p:sp>
          <p:nvSpPr>
            <p:cNvPr id="13" name="TextBox 13"/>
            <p:cNvSpPr txBox="1"/>
            <p:nvPr/>
          </p:nvSpPr>
          <p:spPr>
            <a:xfrm>
              <a:off x="0" y="-47625"/>
              <a:ext cx="4353851" cy="2296928"/>
            </a:xfrm>
            <a:prstGeom prst="rect">
              <a:avLst/>
            </a:prstGeom>
          </p:spPr>
          <p:txBody>
            <a:bodyPr lIns="50800" tIns="50800" rIns="50800" bIns="50800" rtlCol="0" anchor="t"/>
            <a:lstStyle/>
            <a:p>
              <a:pPr algn="ctr">
                <a:lnSpc>
                  <a:spcPts val="3359"/>
                </a:lnSpc>
              </a:pPr>
              <a:r>
                <a:rPr lang="en-US" sz="2399" dirty="0">
                  <a:solidFill>
                    <a:srgbClr val="363636"/>
                  </a:solidFill>
                  <a:latin typeface="Comic Sans Bold"/>
                </a:rPr>
                <a:t>Credit Risk analysis</a:t>
              </a:r>
            </a:p>
            <a:p>
              <a:pPr>
                <a:lnSpc>
                  <a:spcPts val="2659"/>
                </a:lnSpc>
              </a:pPr>
              <a:r>
                <a:rPr lang="en-US" sz="1899" dirty="0">
                  <a:solidFill>
                    <a:srgbClr val="363636"/>
                  </a:solidFill>
                  <a:latin typeface="Comic Sans"/>
                </a:rPr>
                <a:t>Lending involves the provision of funds, often in the form of a loan, to individuals, businesses, or other entities, with the anticipation that the borrowed capital will be returned with interest or in adherence to the conditions laid out in a loan agreement. This financial practice is a widespread and pivotal element of the economy.</a:t>
              </a:r>
            </a:p>
            <a:p>
              <a:pPr>
                <a:lnSpc>
                  <a:spcPts val="1960"/>
                </a:lnSpc>
              </a:pPr>
              <a:endParaRPr lang="en-US" sz="1899" dirty="0">
                <a:solidFill>
                  <a:srgbClr val="363636"/>
                </a:solidFill>
                <a:latin typeface="Comic Sans"/>
              </a:endParaRPr>
            </a:p>
            <a:p>
              <a:pPr>
                <a:lnSpc>
                  <a:spcPts val="2659"/>
                </a:lnSpc>
              </a:pPr>
              <a:r>
                <a:rPr lang="en-US" sz="1899" dirty="0">
                  <a:solidFill>
                    <a:srgbClr val="363636"/>
                  </a:solidFill>
                  <a:latin typeface="Comic Sans"/>
                </a:rPr>
                <a:t>Loan default takes place when a borrower does not adhere to the specified terms and conditions outlined in the loan agreement. This often involves a failure to make timely payments or a breach of other contractual commitments.</a:t>
              </a:r>
            </a:p>
            <a:p>
              <a:pPr>
                <a:lnSpc>
                  <a:spcPts val="1960"/>
                </a:lnSpc>
              </a:pPr>
              <a:r>
                <a:rPr lang="en-US" sz="1400" dirty="0">
                  <a:solidFill>
                    <a:srgbClr val="363636"/>
                  </a:solidFill>
                  <a:latin typeface="Comic Sans"/>
                </a:rPr>
                <a:t> </a:t>
              </a:r>
            </a:p>
            <a:p>
              <a:pPr>
                <a:lnSpc>
                  <a:spcPts val="2659"/>
                </a:lnSpc>
              </a:pPr>
              <a:r>
                <a:rPr lang="en-US" sz="1899" dirty="0">
                  <a:solidFill>
                    <a:srgbClr val="363636"/>
                  </a:solidFill>
                  <a:latin typeface="Comic Sans"/>
                </a:rPr>
                <a:t>The perpetual chance that a borrower might fail to meet or cease making payments leads to accurately assessing credit risk and it is crucial. Credit risk analytics transforms both historical and projected data into actionable analytical insights, empowering financial institutions to evaluate risk and determine lending and account management strategies. One approach employed by organizations is the integration of credit risk modeling into their decision-making processes.</a:t>
              </a:r>
            </a:p>
            <a:p>
              <a:pPr>
                <a:lnSpc>
                  <a:spcPts val="2659"/>
                </a:lnSpc>
              </a:pPr>
              <a:endParaRPr lang="en-US" sz="1899" dirty="0">
                <a:solidFill>
                  <a:srgbClr val="363636"/>
                </a:solidFill>
                <a:latin typeface="Comic Sans"/>
              </a:endParaRPr>
            </a:p>
            <a:p>
              <a:pPr>
                <a:lnSpc>
                  <a:spcPts val="2659"/>
                </a:lnSpc>
              </a:pPr>
              <a:r>
                <a:rPr lang="en-US" sz="1899" dirty="0">
                  <a:solidFill>
                    <a:srgbClr val="363636"/>
                  </a:solidFill>
                  <a:latin typeface="Comic Sans"/>
                </a:rPr>
                <a:t>To analyze the credit risk for awarding loan , various input features are required</a:t>
              </a:r>
            </a:p>
            <a:p>
              <a:pPr marL="410209" lvl="1" indent="-205105">
                <a:lnSpc>
                  <a:spcPts val="3799"/>
                </a:lnSpc>
                <a:buFont typeface="Arial"/>
                <a:buChar char="•"/>
              </a:pPr>
              <a:r>
                <a:rPr lang="en-US" sz="1899" dirty="0">
                  <a:solidFill>
                    <a:srgbClr val="363636"/>
                  </a:solidFill>
                  <a:latin typeface="Comic Sans Bold"/>
                </a:rPr>
                <a:t>Person Age</a:t>
              </a:r>
              <a:r>
                <a:rPr lang="en-US" sz="1899" dirty="0">
                  <a:solidFill>
                    <a:srgbClr val="363636"/>
                  </a:solidFill>
                  <a:latin typeface="Comic Sans"/>
                </a:rPr>
                <a:t> - Age of the individual applying for the loan. Age can be an indicator of stability and reliability in repaying loans.</a:t>
              </a:r>
            </a:p>
            <a:p>
              <a:pPr marL="410209" lvl="1" indent="-205105">
                <a:lnSpc>
                  <a:spcPts val="3799"/>
                </a:lnSpc>
                <a:buFont typeface="Arial"/>
                <a:buChar char="•"/>
              </a:pPr>
              <a:r>
                <a:rPr lang="en-US" sz="1899" dirty="0">
                  <a:solidFill>
                    <a:srgbClr val="363636"/>
                  </a:solidFill>
                  <a:latin typeface="Comic Sans Bold"/>
                </a:rPr>
                <a:t>Person Income </a:t>
              </a:r>
              <a:r>
                <a:rPr lang="en-US" sz="1899" dirty="0">
                  <a:solidFill>
                    <a:srgbClr val="363636"/>
                  </a:solidFill>
                  <a:latin typeface="Comic Sans"/>
                </a:rPr>
                <a:t>- Income level or earnings of the individual. Income is a crucial factor in determining the individual's ability to repay the loan. </a:t>
              </a:r>
            </a:p>
            <a:p>
              <a:pPr marL="410209" lvl="1" indent="-205105">
                <a:lnSpc>
                  <a:spcPts val="3799"/>
                </a:lnSpc>
                <a:buFont typeface="Arial"/>
                <a:buChar char="•"/>
              </a:pPr>
              <a:r>
                <a:rPr lang="en-US" sz="1899" dirty="0">
                  <a:solidFill>
                    <a:srgbClr val="363636"/>
                  </a:solidFill>
                  <a:latin typeface="Comic Sans Bold"/>
                </a:rPr>
                <a:t>Previous credit history </a:t>
              </a:r>
              <a:r>
                <a:rPr lang="en-US" sz="1899" dirty="0">
                  <a:solidFill>
                    <a:srgbClr val="363636"/>
                  </a:solidFill>
                  <a:latin typeface="Comic Sans"/>
                </a:rPr>
                <a:t>- Record of the individual's past borrowing and repayment behavior.</a:t>
              </a:r>
            </a:p>
            <a:p>
              <a:pPr marL="410209" lvl="1" indent="-205105">
                <a:lnSpc>
                  <a:spcPts val="3799"/>
                </a:lnSpc>
                <a:buFont typeface="Arial"/>
                <a:buChar char="•"/>
              </a:pPr>
              <a:r>
                <a:rPr lang="en-US" sz="1899" dirty="0">
                  <a:solidFill>
                    <a:srgbClr val="363636"/>
                  </a:solidFill>
                  <a:latin typeface="Comic Sans Bold"/>
                </a:rPr>
                <a:t>Collateral</a:t>
              </a:r>
              <a:r>
                <a:rPr lang="en-US" sz="1899" dirty="0">
                  <a:solidFill>
                    <a:srgbClr val="363636"/>
                  </a:solidFill>
                  <a:latin typeface="Comic Sans"/>
                </a:rPr>
                <a:t> - Assets offered by the borrower as security for the loan. Collateral serves as a form of protection for lenders in case of default</a:t>
              </a:r>
            </a:p>
            <a:p>
              <a:pPr marL="410209" lvl="1" indent="-205105">
                <a:lnSpc>
                  <a:spcPts val="3799"/>
                </a:lnSpc>
                <a:buFont typeface="Arial"/>
                <a:buChar char="•"/>
              </a:pPr>
              <a:r>
                <a:rPr lang="en-US" sz="1899" dirty="0">
                  <a:solidFill>
                    <a:srgbClr val="363636"/>
                  </a:solidFill>
                  <a:latin typeface="Comic Sans Bold"/>
                </a:rPr>
                <a:t>Intent of loan </a:t>
              </a:r>
              <a:r>
                <a:rPr lang="en-US" sz="1899" dirty="0">
                  <a:solidFill>
                    <a:srgbClr val="363636"/>
                  </a:solidFill>
                  <a:latin typeface="Comic Sans"/>
                </a:rPr>
                <a:t>- Purpose or reason for seeking the loan. The intended use of funds can influence risk assessment. </a:t>
              </a:r>
            </a:p>
            <a:p>
              <a:pPr marL="410209" lvl="1" indent="-205105">
                <a:lnSpc>
                  <a:spcPts val="3799"/>
                </a:lnSpc>
                <a:spcBef>
                  <a:spcPct val="0"/>
                </a:spcBef>
                <a:buFont typeface="Arial"/>
                <a:buChar char="•"/>
              </a:pPr>
              <a:r>
                <a:rPr lang="en-US" sz="1899" dirty="0">
                  <a:solidFill>
                    <a:srgbClr val="363636"/>
                  </a:solidFill>
                  <a:latin typeface="Comic Sans Bold"/>
                </a:rPr>
                <a:t>interest rate </a:t>
              </a:r>
              <a:r>
                <a:rPr lang="en-US" sz="1899" dirty="0">
                  <a:solidFill>
                    <a:srgbClr val="363636"/>
                  </a:solidFill>
                  <a:latin typeface="Comic Sans"/>
                </a:rPr>
                <a:t>- Rate at which interest is charged on the loan amount. The interest rate reflects the cost of borrowing and impacts the affordability of the loan for the borrower</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Conclusion</a:t>
            </a:r>
          </a:p>
        </p:txBody>
      </p:sp>
      <p:sp>
        <p:nvSpPr>
          <p:cNvPr id="14" name="TextBox 14"/>
          <p:cNvSpPr txBox="1"/>
          <p:nvPr/>
        </p:nvSpPr>
        <p:spPr>
          <a:xfrm>
            <a:off x="905777" y="1196380"/>
            <a:ext cx="15658039" cy="9232399"/>
          </a:xfrm>
          <a:prstGeom prst="rect">
            <a:avLst/>
          </a:prstGeom>
        </p:spPr>
        <p:txBody>
          <a:bodyPr wrap="square" lIns="0" tIns="0" rIns="0" bIns="0" rtlCol="0" anchor="t">
            <a:spAutoFit/>
          </a:bodyPr>
          <a:lstStyle/>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The Exploratory Data Analysis (EDA) results rejected the null hypothesis suggesting no relationship between the response variable, loan_status (determining loan approval), and the predictor variables.</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It was observed that out of 11 predictor variables (comprising 7 continuous and 4 categorical variables), all exhibited statistical significance concerning the response variable.</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Eliminating duplicates ensured that the model remains robust and avoids overfitting.</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Trimming outliers from three variables, namely person_age, person_income, and person_emp_length, aided in reducing distribution tail and skewness, especially due to the presence of non-factual values.</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Examination of the five-point summary, histograms, box plots, and density plots in relation to loan_status provided insights into the predictive variable effectiveness.</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Probability Mass Function (PMF) analysis conducted on two datasets—applicants of all ages and mortgage home owners—indicated a consistent probability distribution within subgroups</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Cumulative Distribution Function (CDF) analysis helped identify the age distribution of applicants, revealing that 75% were aged below 30 years and 95% below 40 years</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Analytical distribution revealed that the selected person_age variable fits both empirical and analytical distributions when compared to the standard normal distribution</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Scatter plots and correlation coefficients (Pearson and Spearman) suggested a weak or small positive correlation between person_age and </a:t>
            </a:r>
            <a:r>
              <a:rPr lang="en-US" sz="1600" dirty="0" err="1">
                <a:solidFill>
                  <a:srgbClr val="000000"/>
                </a:solidFill>
                <a:effectLst/>
                <a:latin typeface="Comic Sans" panose="020B0604020202020204" charset="0"/>
                <a:ea typeface="Times New Roman" panose="02020603050405020304" pitchFamily="18" charset="0"/>
                <a:cs typeface="Times New Roman" panose="02020603050405020304" pitchFamily="18" charset="0"/>
              </a:rPr>
              <a:t>loan_amount</a:t>
            </a: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 yet the p-value established this relationship as statistically significant.</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effectLst/>
                <a:latin typeface="Comic Sans" panose="020B0604020202020204" charset="0"/>
                <a:ea typeface="Times New Roman" panose="02020603050405020304" pitchFamily="18" charset="0"/>
                <a:cs typeface="Times New Roman" panose="02020603050405020304" pitchFamily="18" charset="0"/>
              </a:rPr>
              <a:t>Permutation of data between groups reaffirmed the absence of a difference in credit-on-file data distribution between the two groups, signifying their statistical significance</a:t>
            </a:r>
            <a:endParaRPr lang="en-US" sz="1600" dirty="0">
              <a:solidFill>
                <a:srgbClr val="000000"/>
              </a:solidFill>
              <a:effectLst/>
              <a:latin typeface="Comic Sans" panose="020B060402020202020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0000"/>
                </a:solidFill>
                <a:effectLst/>
                <a:latin typeface="Comic Sans" panose="020B0604020202020204" charset="0"/>
                <a:ea typeface="Times New Roman" panose="02020603050405020304" pitchFamily="18" charset="0"/>
              </a:rPr>
              <a:t>Regression analysis provided confirmation of the statistically significant relationship between multiple predictor or independent variables and the response variable, thus rejecting the null hypothesis of no relationship between dependent and independent variables</a:t>
            </a:r>
          </a:p>
          <a:p>
            <a:pPr marL="285750" indent="-285750">
              <a:lnSpc>
                <a:spcPct val="150000"/>
              </a:lnSpc>
              <a:buFont typeface="Arial" panose="020B0604020202020204" pitchFamily="34" charset="0"/>
              <a:buChar char="•"/>
            </a:pPr>
            <a:endParaRPr lang="en-US" sz="1600" dirty="0">
              <a:solidFill>
                <a:srgbClr val="000000"/>
              </a:solidFill>
              <a:effectLst/>
              <a:latin typeface="Comic Sans" panose="020B060402020202020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b="1" dirty="0">
                <a:solidFill>
                  <a:srgbClr val="000000"/>
                </a:solidFill>
                <a:latin typeface="Comic Sans" panose="020B0604020202020204" charset="0"/>
              </a:rPr>
              <a:t>Overall</a:t>
            </a:r>
            <a:r>
              <a:rPr lang="en-US" sz="1600" dirty="0">
                <a:solidFill>
                  <a:srgbClr val="000000"/>
                </a:solidFill>
                <a:latin typeface="Comic Sans" panose="020B0604020202020204" charset="0"/>
              </a:rPr>
              <a:t> – The Exploratory Data Analysis (EDA) aided in rejecting the Null Hypothesis, which proposed that independent variables have no statistical impact on the dependent variable, loan status. Instead, it </a:t>
            </a:r>
            <a:r>
              <a:rPr lang="en-US" sz="1600" b="1" dirty="0">
                <a:solidFill>
                  <a:srgbClr val="000000"/>
                </a:solidFill>
                <a:latin typeface="Comic Sans" panose="020B0604020202020204" charset="0"/>
              </a:rPr>
              <a:t>affirmed that there is a statistically significant relationship between the independent variables and the dependent variable, loan_status</a:t>
            </a:r>
            <a:r>
              <a:rPr lang="en-US" sz="1600" dirty="0">
                <a:solidFill>
                  <a:srgbClr val="000000"/>
                </a:solidFill>
                <a:latin typeface="Comic Sans" panose="020B0604020202020204" charset="0"/>
              </a:rPr>
              <a:t>.</a:t>
            </a:r>
            <a:r>
              <a:rPr lang="en-US" dirty="0">
                <a:solidFill>
                  <a:srgbClr val="000000"/>
                </a:solidFill>
                <a:latin typeface="Arial" panose="020B0604020202020204" pitchFamily="34" charset="0"/>
              </a:rPr>
              <a:t> </a:t>
            </a:r>
            <a:endParaRPr lang="en-US" sz="1619" dirty="0">
              <a:solidFill>
                <a:srgbClr val="000000"/>
              </a:solidFill>
              <a:latin typeface="Comic Sans"/>
            </a:endParaRPr>
          </a:p>
        </p:txBody>
      </p:sp>
    </p:spTree>
    <p:extLst>
      <p:ext uri="{BB962C8B-B14F-4D97-AF65-F5344CB8AC3E}">
        <p14:creationId xmlns:p14="http://schemas.microsoft.com/office/powerpoint/2010/main" val="41932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33400" y="1079766"/>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5400" b="0" i="0" dirty="0">
                <a:solidFill>
                  <a:srgbClr val="0D0D0D"/>
                </a:solidFill>
                <a:effectLst/>
                <a:latin typeface="Comic Sans" panose="020B0604020202020204" charset="0"/>
              </a:rPr>
              <a:t>Acknowledgment</a:t>
            </a:r>
            <a:endParaRPr lang="en-US" sz="4807" dirty="0">
              <a:solidFill>
                <a:srgbClr val="000000"/>
              </a:solidFill>
              <a:latin typeface="Comic Sans" panose="020B0604020202020204" charset="0"/>
            </a:endParaRPr>
          </a:p>
        </p:txBody>
      </p:sp>
      <p:sp>
        <p:nvSpPr>
          <p:cNvPr id="15" name="TextBox 14">
            <a:extLst>
              <a:ext uri="{FF2B5EF4-FFF2-40B4-BE49-F238E27FC236}">
                <a16:creationId xmlns:a16="http://schemas.microsoft.com/office/drawing/2014/main" id="{19B23CCB-F59A-4870-B710-CAC264C6EF56}"/>
              </a:ext>
            </a:extLst>
          </p:cNvPr>
          <p:cNvSpPr txBox="1"/>
          <p:nvPr/>
        </p:nvSpPr>
        <p:spPr>
          <a:xfrm>
            <a:off x="914400" y="1562100"/>
            <a:ext cx="12801600" cy="2781724"/>
          </a:xfrm>
          <a:prstGeom prst="rect">
            <a:avLst/>
          </a:prstGeom>
          <a:noFill/>
        </p:spPr>
        <p:txBody>
          <a:bodyPr wrap="square" rtlCol="0">
            <a:spAutoFit/>
          </a:bodyPr>
          <a:lstStyle/>
          <a:p>
            <a:pPr algn="ctr">
              <a:lnSpc>
                <a:spcPct val="200000"/>
              </a:lnSpc>
            </a:pPr>
            <a:r>
              <a:rPr lang="en-US" b="0" i="0" dirty="0">
                <a:solidFill>
                  <a:srgbClr val="0D0D0D"/>
                </a:solidFill>
                <a:effectLst/>
                <a:latin typeface="Comic Sans" panose="020B0604020202020204" charset="0"/>
              </a:rPr>
              <a:t>I am deeply grateful for the unwavering support provided by Professor Fadi Alsaleem  throughout this course by providing feedback during the assignment grading. This helped and motivated me to refine my subsequent submissions</a:t>
            </a:r>
          </a:p>
          <a:p>
            <a:pPr algn="ctr">
              <a:lnSpc>
                <a:spcPct val="200000"/>
              </a:lnSpc>
            </a:pPr>
            <a:endParaRPr lang="en-US" dirty="0">
              <a:solidFill>
                <a:srgbClr val="0D0D0D"/>
              </a:solidFill>
              <a:latin typeface="Comic Sans" panose="020B0604020202020204" charset="0"/>
            </a:endParaRPr>
          </a:p>
          <a:p>
            <a:pPr algn="ctr">
              <a:lnSpc>
                <a:spcPct val="200000"/>
              </a:lnSpc>
            </a:pPr>
            <a:r>
              <a:rPr lang="en-US" b="0" i="0" dirty="0">
                <a:solidFill>
                  <a:srgbClr val="0D0D0D"/>
                </a:solidFill>
                <a:effectLst/>
                <a:latin typeface="Comic Sans" panose="020B0604020202020204" charset="0"/>
              </a:rPr>
              <a:t>Additionally, I extend my heartfelt appreciation to my classmates for fostering a collaborative and enriching learning environment by posting good discussion materials,  blogs and links. </a:t>
            </a:r>
            <a:endParaRPr lang="en-US" dirty="0">
              <a:latin typeface="Comic Sans" panose="020B0604020202020204" charset="0"/>
            </a:endParaRPr>
          </a:p>
        </p:txBody>
      </p:sp>
    </p:spTree>
    <p:extLst>
      <p:ext uri="{BB962C8B-B14F-4D97-AF65-F5344CB8AC3E}">
        <p14:creationId xmlns:p14="http://schemas.microsoft.com/office/powerpoint/2010/main" val="66964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47625"/>
              <a:ext cx="4353851" cy="2472575"/>
            </a:xfrm>
            <a:prstGeom prst="rect">
              <a:avLst/>
            </a:prstGeom>
          </p:spPr>
          <p:txBody>
            <a:bodyPr lIns="50800" tIns="50800" rIns="50800" bIns="50800" rtlCol="0" anchor="t"/>
            <a:lstStyle/>
            <a:p>
              <a:pPr algn="ctr">
                <a:lnSpc>
                  <a:spcPts val="3359"/>
                </a:lnSpc>
              </a:pPr>
              <a:r>
                <a:rPr lang="en-US" sz="2399" dirty="0">
                  <a:solidFill>
                    <a:srgbClr val="363636"/>
                  </a:solidFill>
                  <a:latin typeface="Comic Sans Bold"/>
                </a:rPr>
                <a:t>The below Credit Risk Analysis dataset will be used </a:t>
              </a:r>
            </a:p>
            <a:p>
              <a:pPr>
                <a:lnSpc>
                  <a:spcPts val="2659"/>
                </a:lnSpc>
              </a:pPr>
              <a:endParaRPr lang="en-US" sz="2399" dirty="0">
                <a:solidFill>
                  <a:srgbClr val="363636"/>
                </a:solidFill>
                <a:latin typeface="Comic Sans Bold"/>
              </a:endParaRPr>
            </a:p>
            <a:p>
              <a:pPr>
                <a:lnSpc>
                  <a:spcPts val="2659"/>
                </a:lnSpc>
                <a:spcBef>
                  <a:spcPct val="0"/>
                </a:spcBef>
              </a:pPr>
              <a:endParaRPr lang="en-US" sz="2399" dirty="0">
                <a:solidFill>
                  <a:srgbClr val="363636"/>
                </a:solidFill>
                <a:latin typeface="Comic Sans Bold"/>
              </a:endParaRPr>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13" name="Table 13"/>
          <p:cNvGraphicFramePr>
            <a:graphicFrameLocks noGrp="1"/>
          </p:cNvGraphicFramePr>
          <p:nvPr>
            <p:extLst>
              <p:ext uri="{D42A27DB-BD31-4B8C-83A1-F6EECF244321}">
                <p14:modId xmlns:p14="http://schemas.microsoft.com/office/powerpoint/2010/main" val="4292033962"/>
              </p:ext>
            </p:extLst>
          </p:nvPr>
        </p:nvGraphicFramePr>
        <p:xfrm>
          <a:off x="685093" y="1765616"/>
          <a:ext cx="7501672" cy="8342501"/>
        </p:xfrm>
        <a:graphic>
          <a:graphicData uri="http://schemas.openxmlformats.org/drawingml/2006/table">
            <a:tbl>
              <a:tblPr/>
              <a:tblGrid>
                <a:gridCol w="2936971">
                  <a:extLst>
                    <a:ext uri="{9D8B030D-6E8A-4147-A177-3AD203B41FA5}">
                      <a16:colId xmlns:a16="http://schemas.microsoft.com/office/drawing/2014/main" val="20000"/>
                    </a:ext>
                  </a:extLst>
                </a:gridCol>
                <a:gridCol w="4564701">
                  <a:extLst>
                    <a:ext uri="{9D8B030D-6E8A-4147-A177-3AD203B41FA5}">
                      <a16:colId xmlns:a16="http://schemas.microsoft.com/office/drawing/2014/main" val="20001"/>
                    </a:ext>
                  </a:extLst>
                </a:gridCol>
              </a:tblGrid>
              <a:tr h="655558">
                <a:tc>
                  <a:txBody>
                    <a:bodyPr/>
                    <a:lstStyle/>
                    <a:p>
                      <a:pPr algn="ctr">
                        <a:lnSpc>
                          <a:spcPts val="2380"/>
                        </a:lnSpc>
                        <a:defRPr/>
                      </a:pPr>
                      <a:r>
                        <a:rPr lang="en-US" sz="1700" dirty="0">
                          <a:solidFill>
                            <a:srgbClr val="FFFFFF"/>
                          </a:solidFill>
                          <a:latin typeface="Comic Sans Bold"/>
                        </a:rPr>
                        <a:t>Feature Name</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3A88F"/>
                    </a:solidFill>
                  </a:tcPr>
                </a:tc>
                <a:tc>
                  <a:txBody>
                    <a:bodyPr/>
                    <a:lstStyle/>
                    <a:p>
                      <a:pPr algn="ctr">
                        <a:lnSpc>
                          <a:spcPts val="2240"/>
                        </a:lnSpc>
                        <a:defRPr/>
                      </a:pPr>
                      <a:r>
                        <a:rPr lang="en-US" sz="1600" dirty="0">
                          <a:solidFill>
                            <a:srgbClr val="FFFFFF"/>
                          </a:solidFill>
                          <a:latin typeface="Comic Sans Bold"/>
                        </a:rPr>
                        <a:t>Description</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3A88F"/>
                    </a:solidFill>
                  </a:tcPr>
                </a:tc>
                <a:extLst>
                  <a:ext uri="{0D108BD9-81ED-4DB2-BD59-A6C34878D82A}">
                    <a16:rowId xmlns:a16="http://schemas.microsoft.com/office/drawing/2014/main" val="10000"/>
                  </a:ext>
                </a:extLst>
              </a:tr>
              <a:tr h="601645">
                <a:tc>
                  <a:txBody>
                    <a:bodyPr/>
                    <a:lstStyle/>
                    <a:p>
                      <a:pPr algn="l">
                        <a:lnSpc>
                          <a:spcPts val="1960"/>
                        </a:lnSpc>
                        <a:defRPr/>
                      </a:pPr>
                      <a:r>
                        <a:rPr lang="en-US" sz="1400" dirty="0">
                          <a:solidFill>
                            <a:srgbClr val="000000"/>
                          </a:solidFill>
                          <a:latin typeface="Comic Sans"/>
                        </a:rPr>
                        <a:t>person_age</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Age of the person</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1645">
                <a:tc>
                  <a:txBody>
                    <a:bodyPr/>
                    <a:lstStyle/>
                    <a:p>
                      <a:pPr algn="l">
                        <a:lnSpc>
                          <a:spcPts val="1960"/>
                        </a:lnSpc>
                        <a:defRPr/>
                      </a:pPr>
                      <a:r>
                        <a:rPr lang="en-US" sz="1400" dirty="0">
                          <a:solidFill>
                            <a:srgbClr val="000000"/>
                          </a:solidFill>
                          <a:latin typeface="Comic Sans"/>
                        </a:rPr>
                        <a:t>person_income</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Annual Income of the person</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40118">
                <a:tc>
                  <a:txBody>
                    <a:bodyPr/>
                    <a:lstStyle/>
                    <a:p>
                      <a:pPr algn="l">
                        <a:lnSpc>
                          <a:spcPts val="1960"/>
                        </a:lnSpc>
                        <a:defRPr/>
                      </a:pPr>
                      <a:r>
                        <a:rPr lang="en-US" sz="1400" dirty="0">
                          <a:solidFill>
                            <a:srgbClr val="000000"/>
                          </a:solidFill>
                          <a:latin typeface="Comic Sans"/>
                        </a:rPr>
                        <a:t>person_home_ownership</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Home ownership - whether person owns  home or mortgage or rented</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1645">
                <a:tc>
                  <a:txBody>
                    <a:bodyPr/>
                    <a:lstStyle/>
                    <a:p>
                      <a:pPr algn="l">
                        <a:lnSpc>
                          <a:spcPts val="1960"/>
                        </a:lnSpc>
                        <a:defRPr/>
                      </a:pPr>
                      <a:r>
                        <a:rPr lang="en-US" sz="1400" dirty="0">
                          <a:solidFill>
                            <a:srgbClr val="000000"/>
                          </a:solidFill>
                          <a:latin typeface="Comic Sans"/>
                        </a:rPr>
                        <a:t>person_emp_length</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Employment length (in years)</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1645">
                <a:tc>
                  <a:txBody>
                    <a:bodyPr/>
                    <a:lstStyle/>
                    <a:p>
                      <a:pPr algn="l">
                        <a:lnSpc>
                          <a:spcPts val="1960"/>
                        </a:lnSpc>
                        <a:defRPr/>
                      </a:pPr>
                      <a:r>
                        <a:rPr lang="en-US" sz="1400" dirty="0">
                          <a:solidFill>
                            <a:srgbClr val="000000"/>
                          </a:solidFill>
                          <a:latin typeface="Comic Sans"/>
                        </a:rPr>
                        <a:t>loan_intent</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Loan intent - intent of the loan</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01645">
                <a:tc>
                  <a:txBody>
                    <a:bodyPr/>
                    <a:lstStyle/>
                    <a:p>
                      <a:pPr algn="l">
                        <a:lnSpc>
                          <a:spcPts val="1960"/>
                        </a:lnSpc>
                        <a:defRPr/>
                      </a:pPr>
                      <a:r>
                        <a:rPr lang="en-US" sz="1400" dirty="0">
                          <a:solidFill>
                            <a:srgbClr val="000000"/>
                          </a:solidFill>
                          <a:latin typeface="Comic Sans"/>
                        </a:rPr>
                        <a:t>loan_grade</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Loan grade - scale based on credit worthiness</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01645">
                <a:tc>
                  <a:txBody>
                    <a:bodyPr/>
                    <a:lstStyle/>
                    <a:p>
                      <a:pPr algn="l">
                        <a:lnSpc>
                          <a:spcPts val="1960"/>
                        </a:lnSpc>
                        <a:defRPr/>
                      </a:pPr>
                      <a:r>
                        <a:rPr lang="en-US" sz="1400" dirty="0">
                          <a:solidFill>
                            <a:srgbClr val="000000"/>
                          </a:solidFill>
                          <a:latin typeface="Comic Sans"/>
                        </a:rPr>
                        <a:t>loan_amnt</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Loan amount</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01645">
                <a:tc>
                  <a:txBody>
                    <a:bodyPr/>
                    <a:lstStyle/>
                    <a:p>
                      <a:pPr algn="l">
                        <a:lnSpc>
                          <a:spcPts val="1960"/>
                        </a:lnSpc>
                        <a:defRPr/>
                      </a:pPr>
                      <a:r>
                        <a:rPr lang="en-US" sz="1400" dirty="0">
                          <a:solidFill>
                            <a:srgbClr val="000000"/>
                          </a:solidFill>
                          <a:latin typeface="Comic Sans"/>
                        </a:rPr>
                        <a:t>loan_int_rate</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Interest rate for the loan</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01645">
                <a:tc>
                  <a:txBody>
                    <a:bodyPr/>
                    <a:lstStyle/>
                    <a:p>
                      <a:pPr algn="l">
                        <a:lnSpc>
                          <a:spcPts val="1960"/>
                        </a:lnSpc>
                        <a:defRPr/>
                      </a:pPr>
                      <a:r>
                        <a:rPr lang="en-US" sz="1400" dirty="0">
                          <a:solidFill>
                            <a:srgbClr val="000000"/>
                          </a:solidFill>
                          <a:latin typeface="Comic Sans"/>
                        </a:rPr>
                        <a:t>loan_status</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Loan status (0 is non default 1 is default)</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601645">
                <a:tc>
                  <a:txBody>
                    <a:bodyPr/>
                    <a:lstStyle/>
                    <a:p>
                      <a:pPr algn="l">
                        <a:lnSpc>
                          <a:spcPts val="1960"/>
                        </a:lnSpc>
                        <a:defRPr/>
                      </a:pPr>
                      <a:r>
                        <a:rPr lang="en-US" sz="1400" dirty="0">
                          <a:solidFill>
                            <a:srgbClr val="000000"/>
                          </a:solidFill>
                          <a:latin typeface="Comic Sans"/>
                        </a:rPr>
                        <a:t>loan_percent_income</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Percent income - % of income represented by loan</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840118">
                <a:tc>
                  <a:txBody>
                    <a:bodyPr/>
                    <a:lstStyle/>
                    <a:p>
                      <a:pPr algn="l">
                        <a:lnSpc>
                          <a:spcPts val="1960"/>
                        </a:lnSpc>
                        <a:defRPr/>
                      </a:pPr>
                      <a:r>
                        <a:rPr lang="en-US" sz="1400" dirty="0">
                          <a:solidFill>
                            <a:srgbClr val="000000"/>
                          </a:solidFill>
                          <a:latin typeface="Comic Sans"/>
                        </a:rPr>
                        <a:t>cb_person_default_on_file</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Historical default (previous default history from Bureau)</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591902">
                <a:tc>
                  <a:txBody>
                    <a:bodyPr/>
                    <a:lstStyle/>
                    <a:p>
                      <a:pPr algn="l">
                        <a:lnSpc>
                          <a:spcPts val="1960"/>
                        </a:lnSpc>
                        <a:defRPr/>
                      </a:pPr>
                      <a:r>
                        <a:rPr lang="en-US" sz="1400" dirty="0">
                          <a:solidFill>
                            <a:srgbClr val="000000"/>
                          </a:solidFill>
                          <a:latin typeface="Comic Sans"/>
                        </a:rPr>
                        <a:t>cb_preson_cred_hist_length</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1960"/>
                        </a:lnSpc>
                        <a:defRPr/>
                      </a:pPr>
                      <a:r>
                        <a:rPr lang="en-US" sz="1400" dirty="0">
                          <a:solidFill>
                            <a:srgbClr val="000000"/>
                          </a:solidFill>
                          <a:latin typeface="Comic Sans"/>
                        </a:rPr>
                        <a:t>Credit history length</a:t>
                      </a:r>
                      <a:endParaRPr lang="en-US" sz="1100" dirty="0"/>
                    </a:p>
                  </a:txBody>
                  <a:tcPr marL="142875" marR="142875" marT="142875" marB="142875">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4" name="Freeform 14"/>
          <p:cNvSpPr/>
          <p:nvPr/>
        </p:nvSpPr>
        <p:spPr>
          <a:xfrm>
            <a:off x="8398113" y="2145517"/>
            <a:ext cx="8304698" cy="1584992"/>
          </a:xfrm>
          <a:custGeom>
            <a:avLst/>
            <a:gdLst/>
            <a:ahLst/>
            <a:cxnLst/>
            <a:rect l="l" t="t" r="r" b="b"/>
            <a:pathLst>
              <a:path w="8304698" h="1584992">
                <a:moveTo>
                  <a:pt x="0" y="0"/>
                </a:moveTo>
                <a:lnTo>
                  <a:pt x="8304698" y="0"/>
                </a:lnTo>
                <a:lnTo>
                  <a:pt x="8304698" y="1584992"/>
                </a:lnTo>
                <a:lnTo>
                  <a:pt x="0" y="1584992"/>
                </a:lnTo>
                <a:lnTo>
                  <a:pt x="0" y="0"/>
                </a:lnTo>
                <a:close/>
              </a:path>
            </a:pathLst>
          </a:custGeom>
          <a:blipFill>
            <a:blip r:embed="rId8"/>
            <a:stretch>
              <a:fillRect/>
            </a:stretch>
          </a:blipFill>
        </p:spPr>
      </p:sp>
      <p:sp>
        <p:nvSpPr>
          <p:cNvPr id="15" name="Freeform 15"/>
          <p:cNvSpPr/>
          <p:nvPr/>
        </p:nvSpPr>
        <p:spPr>
          <a:xfrm>
            <a:off x="8398113" y="3791788"/>
            <a:ext cx="8304698" cy="1523347"/>
          </a:xfrm>
          <a:custGeom>
            <a:avLst/>
            <a:gdLst/>
            <a:ahLst/>
            <a:cxnLst/>
            <a:rect l="l" t="t" r="r" b="b"/>
            <a:pathLst>
              <a:path w="8304698" h="1523347">
                <a:moveTo>
                  <a:pt x="0" y="0"/>
                </a:moveTo>
                <a:lnTo>
                  <a:pt x="8304698" y="0"/>
                </a:lnTo>
                <a:lnTo>
                  <a:pt x="8304698" y="1523346"/>
                </a:lnTo>
                <a:lnTo>
                  <a:pt x="0" y="1523346"/>
                </a:lnTo>
                <a:lnTo>
                  <a:pt x="0" y="0"/>
                </a:lnTo>
                <a:close/>
              </a:path>
            </a:pathLst>
          </a:custGeom>
          <a:blipFill>
            <a:blip r:embed="rId9"/>
            <a:stretch>
              <a:fillRect/>
            </a:stretch>
          </a:blipFill>
        </p:spPr>
      </p:sp>
      <p:sp>
        <p:nvSpPr>
          <p:cNvPr id="16" name="Freeform 16"/>
          <p:cNvSpPr/>
          <p:nvPr/>
        </p:nvSpPr>
        <p:spPr>
          <a:xfrm>
            <a:off x="10452840" y="7507880"/>
            <a:ext cx="3959432" cy="2531440"/>
          </a:xfrm>
          <a:custGeom>
            <a:avLst/>
            <a:gdLst/>
            <a:ahLst/>
            <a:cxnLst/>
            <a:rect l="l" t="t" r="r" b="b"/>
            <a:pathLst>
              <a:path w="3959432" h="2531440">
                <a:moveTo>
                  <a:pt x="0" y="0"/>
                </a:moveTo>
                <a:lnTo>
                  <a:pt x="3959432" y="0"/>
                </a:lnTo>
                <a:lnTo>
                  <a:pt x="3959432" y="2531441"/>
                </a:lnTo>
                <a:lnTo>
                  <a:pt x="0" y="2531441"/>
                </a:lnTo>
                <a:lnTo>
                  <a:pt x="0" y="0"/>
                </a:lnTo>
                <a:close/>
              </a:path>
            </a:pathLst>
          </a:custGeom>
          <a:blipFill>
            <a:blip r:embed="rId10"/>
            <a:stretch>
              <a:fillRect/>
            </a:stretch>
          </a:blipFill>
        </p:spPr>
      </p:sp>
      <p:sp>
        <p:nvSpPr>
          <p:cNvPr id="17" name="TextBox 17"/>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Dataset</a:t>
            </a:r>
          </a:p>
        </p:txBody>
      </p:sp>
      <p:sp>
        <p:nvSpPr>
          <p:cNvPr id="18" name="TextBox 18"/>
          <p:cNvSpPr txBox="1"/>
          <p:nvPr/>
        </p:nvSpPr>
        <p:spPr>
          <a:xfrm>
            <a:off x="10112826" y="1727516"/>
            <a:ext cx="3884414" cy="406458"/>
          </a:xfrm>
          <a:prstGeom prst="rect">
            <a:avLst/>
          </a:prstGeom>
        </p:spPr>
        <p:txBody>
          <a:bodyPr lIns="0" tIns="0" rIns="0" bIns="0" rtlCol="0" anchor="t">
            <a:spAutoFit/>
          </a:bodyPr>
          <a:lstStyle/>
          <a:p>
            <a:pPr algn="ctr">
              <a:lnSpc>
                <a:spcPts val="3360"/>
              </a:lnSpc>
            </a:pPr>
            <a:r>
              <a:rPr lang="en-US" sz="2400" dirty="0">
                <a:solidFill>
                  <a:srgbClr val="000000"/>
                </a:solidFill>
                <a:latin typeface="Canva Sans Bold"/>
              </a:rPr>
              <a:t>Top 5 rows of the dataset</a:t>
            </a:r>
          </a:p>
        </p:txBody>
      </p:sp>
      <p:sp>
        <p:nvSpPr>
          <p:cNvPr id="19" name="TextBox 19"/>
          <p:cNvSpPr txBox="1"/>
          <p:nvPr/>
        </p:nvSpPr>
        <p:spPr>
          <a:xfrm>
            <a:off x="10364891" y="5391334"/>
            <a:ext cx="4047381" cy="1874519"/>
          </a:xfrm>
          <a:prstGeom prst="rect">
            <a:avLst/>
          </a:prstGeom>
        </p:spPr>
        <p:txBody>
          <a:bodyPr lIns="0" tIns="0" rIns="0" bIns="0" rtlCol="0" anchor="t">
            <a:spAutoFit/>
          </a:bodyPr>
          <a:lstStyle/>
          <a:p>
            <a:pPr algn="ctr">
              <a:lnSpc>
                <a:spcPts val="1680"/>
              </a:lnSpc>
            </a:pPr>
            <a:r>
              <a:rPr lang="en-US" sz="1200" dirty="0">
                <a:solidFill>
                  <a:srgbClr val="000000"/>
                </a:solidFill>
                <a:latin typeface="Canva Sans"/>
              </a:rPr>
              <a:t>The dataset has 32581 rows and 12 columns or features</a:t>
            </a:r>
          </a:p>
          <a:p>
            <a:pPr algn="ctr">
              <a:lnSpc>
                <a:spcPts val="1680"/>
              </a:lnSpc>
            </a:pPr>
            <a:endParaRPr lang="en-US" sz="1200" dirty="0">
              <a:solidFill>
                <a:srgbClr val="000000"/>
              </a:solidFill>
              <a:latin typeface="Canva Sans"/>
            </a:endParaRPr>
          </a:p>
          <a:p>
            <a:pPr algn="ctr">
              <a:lnSpc>
                <a:spcPts val="1680"/>
              </a:lnSpc>
            </a:pPr>
            <a:r>
              <a:rPr lang="en-US" sz="1200" dirty="0">
                <a:solidFill>
                  <a:srgbClr val="000000"/>
                </a:solidFill>
                <a:latin typeface="Canva Sans"/>
              </a:rPr>
              <a:t>Following are the categorical variables or features</a:t>
            </a:r>
          </a:p>
          <a:p>
            <a:pPr marL="259091" lvl="1" indent="-129546">
              <a:lnSpc>
                <a:spcPts val="1680"/>
              </a:lnSpc>
              <a:buFont typeface="Arial"/>
              <a:buChar char="•"/>
            </a:pPr>
            <a:r>
              <a:rPr lang="en-US" sz="1200" dirty="0">
                <a:solidFill>
                  <a:srgbClr val="000000"/>
                </a:solidFill>
                <a:latin typeface="Canva Sans"/>
              </a:rPr>
              <a:t>person_home_ownership</a:t>
            </a:r>
          </a:p>
          <a:p>
            <a:pPr marL="259091" lvl="1" indent="-129546">
              <a:lnSpc>
                <a:spcPts val="1680"/>
              </a:lnSpc>
              <a:buFont typeface="Arial"/>
              <a:buChar char="•"/>
            </a:pPr>
            <a:r>
              <a:rPr lang="en-US" sz="1200" dirty="0">
                <a:solidFill>
                  <a:srgbClr val="000000"/>
                </a:solidFill>
                <a:latin typeface="Canva Sans"/>
              </a:rPr>
              <a:t>loan_intent</a:t>
            </a:r>
          </a:p>
          <a:p>
            <a:pPr marL="259091" lvl="1" indent="-129546">
              <a:lnSpc>
                <a:spcPts val="1680"/>
              </a:lnSpc>
              <a:buFont typeface="Arial"/>
              <a:buChar char="•"/>
            </a:pPr>
            <a:r>
              <a:rPr lang="en-US" sz="1200" dirty="0">
                <a:solidFill>
                  <a:srgbClr val="000000"/>
                </a:solidFill>
                <a:latin typeface="Canva Sans"/>
              </a:rPr>
              <a:t>loan_grade</a:t>
            </a:r>
          </a:p>
          <a:p>
            <a:pPr marL="259091" lvl="1" indent="-129546">
              <a:lnSpc>
                <a:spcPts val="1680"/>
              </a:lnSpc>
              <a:buFont typeface="Arial"/>
              <a:buChar char="•"/>
            </a:pPr>
            <a:r>
              <a:rPr lang="en-US" sz="1200" dirty="0">
                <a:solidFill>
                  <a:srgbClr val="000000"/>
                </a:solidFill>
                <a:latin typeface="Canva Sans"/>
              </a:rPr>
              <a:t>cb_person_default_on_file</a:t>
            </a:r>
          </a:p>
          <a:p>
            <a:pPr>
              <a:lnSpc>
                <a:spcPts val="1680"/>
              </a:lnSpc>
            </a:pPr>
            <a:endParaRPr lang="en-US" sz="1200" dirty="0">
              <a:solidFill>
                <a:srgbClr val="000000"/>
              </a:solidFill>
              <a:latin typeface="Canva Sans"/>
            </a:endParaRPr>
          </a:p>
          <a:p>
            <a:pPr marL="259091" lvl="1" indent="-129546">
              <a:lnSpc>
                <a:spcPts val="1680"/>
              </a:lnSpc>
              <a:buFont typeface="Arial"/>
              <a:buChar char="•"/>
            </a:pPr>
            <a:r>
              <a:rPr lang="en-US" sz="1200" dirty="0">
                <a:solidFill>
                  <a:srgbClr val="000000"/>
                </a:solidFill>
                <a:latin typeface="Canva Sans"/>
              </a:rPr>
              <a:t>loan_status - Predictor /  response variable </a:t>
            </a:r>
          </a:p>
        </p:txBody>
      </p:sp>
      <p:sp>
        <p:nvSpPr>
          <p:cNvPr id="20" name="TextBox 20"/>
          <p:cNvSpPr txBox="1"/>
          <p:nvPr/>
        </p:nvSpPr>
        <p:spPr>
          <a:xfrm>
            <a:off x="685093" y="10088881"/>
            <a:ext cx="5526286" cy="198119"/>
          </a:xfrm>
          <a:prstGeom prst="rect">
            <a:avLst/>
          </a:prstGeom>
        </p:spPr>
        <p:txBody>
          <a:bodyPr lIns="0" tIns="0" rIns="0" bIns="0" rtlCol="0" anchor="t">
            <a:spAutoFit/>
          </a:bodyPr>
          <a:lstStyle/>
          <a:p>
            <a:pPr algn="ctr">
              <a:lnSpc>
                <a:spcPts val="1680"/>
              </a:lnSpc>
            </a:pPr>
            <a:r>
              <a:rPr lang="en-US" sz="1200" dirty="0">
                <a:solidFill>
                  <a:srgbClr val="000000"/>
                </a:solidFill>
                <a:latin typeface="Canva Sans"/>
              </a:rPr>
              <a:t>Source :   https://www.kaggle.com/datasets/laotse/credit-risk-dataset/data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Target Hypothesis </a:t>
            </a:r>
          </a:p>
        </p:txBody>
      </p:sp>
      <p:sp>
        <p:nvSpPr>
          <p:cNvPr id="14" name="TextBox 14"/>
          <p:cNvSpPr txBox="1"/>
          <p:nvPr/>
        </p:nvSpPr>
        <p:spPr>
          <a:xfrm>
            <a:off x="932359" y="1749123"/>
            <a:ext cx="15658039" cy="8237063"/>
          </a:xfrm>
          <a:prstGeom prst="rect">
            <a:avLst/>
          </a:prstGeom>
        </p:spPr>
        <p:txBody>
          <a:bodyPr wrap="square" lIns="0" tIns="0" rIns="0" bIns="0" rtlCol="0" anchor="t">
            <a:spAutoFit/>
          </a:bodyPr>
          <a:lstStyle/>
          <a:p>
            <a:pPr>
              <a:lnSpc>
                <a:spcPts val="2266"/>
              </a:lnSpc>
            </a:pPr>
            <a:r>
              <a:rPr lang="en-US" sz="1619" dirty="0">
                <a:solidFill>
                  <a:srgbClr val="000000"/>
                </a:solidFill>
                <a:latin typeface="Comic Sans"/>
              </a:rPr>
              <a:t>Dependent Variable :  loan_status  this feature has value 0 and 1,  0 indicates loan approved and 1 indicates loan denied.</a:t>
            </a:r>
          </a:p>
          <a:p>
            <a:pPr>
              <a:lnSpc>
                <a:spcPts val="2266"/>
              </a:lnSpc>
            </a:pPr>
            <a:endParaRPr lang="en-US" sz="1619" dirty="0">
              <a:solidFill>
                <a:srgbClr val="000000"/>
              </a:solidFill>
              <a:latin typeface="Comic Sans"/>
            </a:endParaRPr>
          </a:p>
          <a:p>
            <a:pPr>
              <a:lnSpc>
                <a:spcPts val="2266"/>
              </a:lnSpc>
            </a:pPr>
            <a:r>
              <a:rPr lang="en-US" sz="1619" dirty="0">
                <a:solidFill>
                  <a:srgbClr val="000000"/>
                </a:solidFill>
                <a:latin typeface="Comic Sans"/>
              </a:rPr>
              <a:t>Statistical Question :  What is the statistical impact of independent variables on the dependent variable to determine the loan status.</a:t>
            </a:r>
          </a:p>
          <a:p>
            <a:pPr>
              <a:lnSpc>
                <a:spcPts val="2266"/>
              </a:lnSpc>
            </a:pPr>
            <a:r>
              <a:rPr lang="en-US" sz="1619" dirty="0">
                <a:solidFill>
                  <a:srgbClr val="000000"/>
                </a:solidFill>
                <a:latin typeface="Comic Sans"/>
              </a:rPr>
              <a:t>This will help to determine to predict if a new applicants loan will be approved.</a:t>
            </a:r>
          </a:p>
          <a:p>
            <a:pPr>
              <a:lnSpc>
                <a:spcPts val="2266"/>
              </a:lnSpc>
            </a:pPr>
            <a:endParaRPr lang="en-US" sz="1619" dirty="0">
              <a:solidFill>
                <a:srgbClr val="000000"/>
              </a:solidFill>
              <a:latin typeface="Comic Sans"/>
            </a:endParaRPr>
          </a:p>
          <a:p>
            <a:pPr>
              <a:lnSpc>
                <a:spcPts val="2266"/>
              </a:lnSpc>
            </a:pPr>
            <a:r>
              <a:rPr lang="en-US" sz="1619" b="1" dirty="0">
                <a:solidFill>
                  <a:srgbClr val="000000"/>
                </a:solidFill>
                <a:latin typeface="Comic Sans"/>
              </a:rPr>
              <a:t>Null Hypothesis </a:t>
            </a:r>
            <a:r>
              <a:rPr lang="en-US" sz="1619" dirty="0">
                <a:solidFill>
                  <a:srgbClr val="000000"/>
                </a:solidFill>
                <a:latin typeface="Comic Sans"/>
              </a:rPr>
              <a:t>is that independent variables does not have statistical impact on  dependent variable loan status</a:t>
            </a:r>
          </a:p>
          <a:p>
            <a:pPr>
              <a:lnSpc>
                <a:spcPts val="2266"/>
              </a:lnSpc>
            </a:pPr>
            <a:endParaRPr lang="en-US" sz="1619" dirty="0">
              <a:solidFill>
                <a:srgbClr val="000000"/>
              </a:solidFill>
              <a:latin typeface="Comic Sans"/>
            </a:endParaRPr>
          </a:p>
          <a:p>
            <a:pPr>
              <a:lnSpc>
                <a:spcPts val="2266"/>
              </a:lnSpc>
            </a:pPr>
            <a:r>
              <a:rPr lang="en-US" sz="1619" dirty="0">
                <a:solidFill>
                  <a:srgbClr val="000000"/>
                </a:solidFill>
                <a:latin typeface="Comic Sans"/>
              </a:rPr>
              <a:t>The data will be cleaned for incorrect values , outliers, factual errors, missing values etc.</a:t>
            </a:r>
          </a:p>
          <a:p>
            <a:pPr>
              <a:lnSpc>
                <a:spcPts val="2266"/>
              </a:lnSpc>
            </a:pPr>
            <a:endParaRPr lang="en-US" sz="1619" dirty="0">
              <a:solidFill>
                <a:srgbClr val="000000"/>
              </a:solidFill>
              <a:latin typeface="Comic Sans"/>
            </a:endParaRPr>
          </a:p>
          <a:p>
            <a:pPr>
              <a:lnSpc>
                <a:spcPts val="2266"/>
              </a:lnSpc>
            </a:pPr>
            <a:r>
              <a:rPr lang="en-US" sz="1619" dirty="0">
                <a:solidFill>
                  <a:srgbClr val="000000"/>
                </a:solidFill>
                <a:latin typeface="Comic Sans"/>
              </a:rPr>
              <a:t>Below five variables will be analyzed and are critical for analyzing the credit worthiness</a:t>
            </a:r>
          </a:p>
          <a:p>
            <a:pPr>
              <a:lnSpc>
                <a:spcPts val="2266"/>
              </a:lnSpc>
            </a:pPr>
            <a:r>
              <a:rPr lang="en-US" sz="1619" dirty="0">
                <a:solidFill>
                  <a:srgbClr val="000000"/>
                </a:solidFill>
                <a:latin typeface="Comic Sans"/>
              </a:rPr>
              <a:t> </a:t>
            </a:r>
          </a:p>
          <a:p>
            <a:pPr marL="349599" lvl="1" indent="-174800">
              <a:lnSpc>
                <a:spcPts val="2266"/>
              </a:lnSpc>
              <a:buFont typeface="Arial"/>
              <a:buChar char="•"/>
            </a:pPr>
            <a:r>
              <a:rPr lang="en-US" sz="1619" dirty="0">
                <a:solidFill>
                  <a:srgbClr val="000000"/>
                </a:solidFill>
                <a:latin typeface="Comic Sans"/>
              </a:rPr>
              <a:t>person_age               - Age of the applicant, Age can be an indicator of stability and reliability in repaying loans. Younger individuals might have fewer financial responsibilities but less established credit histories, while older individuals might have more stability but potentially fixed incomes.</a:t>
            </a:r>
          </a:p>
          <a:p>
            <a:pPr>
              <a:lnSpc>
                <a:spcPts val="2266"/>
              </a:lnSpc>
            </a:pPr>
            <a:endParaRPr lang="en-US" sz="1619" dirty="0">
              <a:solidFill>
                <a:srgbClr val="000000"/>
              </a:solidFill>
              <a:latin typeface="Comic Sans"/>
            </a:endParaRPr>
          </a:p>
          <a:p>
            <a:pPr marL="349599" lvl="1" indent="-174800">
              <a:lnSpc>
                <a:spcPts val="2266"/>
              </a:lnSpc>
              <a:buFont typeface="Arial"/>
              <a:buChar char="•"/>
            </a:pPr>
            <a:r>
              <a:rPr lang="en-US" sz="1619" dirty="0">
                <a:solidFill>
                  <a:srgbClr val="000000"/>
                </a:solidFill>
                <a:latin typeface="Comic Sans"/>
              </a:rPr>
              <a:t>person_income          - Income of the applicant, Income is a crucial factor in determining the individual's ability to repay the loan. Higher income generally indicates a greater capacity to meet financial obligations.</a:t>
            </a:r>
          </a:p>
          <a:p>
            <a:pPr>
              <a:lnSpc>
                <a:spcPts val="2266"/>
              </a:lnSpc>
            </a:pPr>
            <a:endParaRPr lang="en-US" sz="1619" dirty="0">
              <a:solidFill>
                <a:srgbClr val="000000"/>
              </a:solidFill>
              <a:latin typeface="Comic Sans"/>
            </a:endParaRPr>
          </a:p>
          <a:p>
            <a:pPr marL="349599" lvl="1" indent="-174800">
              <a:lnSpc>
                <a:spcPts val="2266"/>
              </a:lnSpc>
              <a:buFont typeface="Arial"/>
              <a:buChar char="•"/>
            </a:pPr>
            <a:r>
              <a:rPr lang="en-US" sz="1619" dirty="0">
                <a:solidFill>
                  <a:srgbClr val="000000"/>
                </a:solidFill>
                <a:latin typeface="Comic Sans"/>
              </a:rPr>
              <a:t>Home_ownership       - Home ownership type, Collateral serves as a form of protection for lenders in case of default. It can mitigate risk by providing recourse to recover losses if the borrower fails to repay the loan. </a:t>
            </a:r>
          </a:p>
          <a:p>
            <a:pPr>
              <a:lnSpc>
                <a:spcPts val="2266"/>
              </a:lnSpc>
            </a:pPr>
            <a:endParaRPr lang="en-US" sz="1619" dirty="0">
              <a:solidFill>
                <a:srgbClr val="000000"/>
              </a:solidFill>
              <a:latin typeface="Comic Sans"/>
            </a:endParaRPr>
          </a:p>
          <a:p>
            <a:pPr marL="349599" lvl="1" indent="-174800">
              <a:lnSpc>
                <a:spcPts val="2266"/>
              </a:lnSpc>
              <a:buFont typeface="Arial"/>
              <a:buChar char="•"/>
            </a:pPr>
            <a:r>
              <a:rPr lang="en-US" sz="1619" dirty="0">
                <a:solidFill>
                  <a:srgbClr val="000000"/>
                </a:solidFill>
                <a:latin typeface="Comic Sans"/>
              </a:rPr>
              <a:t>loan_amnt                  - Loan amount sought, is a fundamental aspect of credit risk analysis. It represents the principal balance that the borrower is obligated to repay. Higher loan amounts may pose higher risks for lenders, especially if they exceed the borrower's capacity to repay based on their income and other financial factors.</a:t>
            </a:r>
          </a:p>
          <a:p>
            <a:pPr>
              <a:lnSpc>
                <a:spcPts val="2266"/>
              </a:lnSpc>
            </a:pPr>
            <a:endParaRPr lang="en-US" sz="1619" dirty="0">
              <a:solidFill>
                <a:srgbClr val="000000"/>
              </a:solidFill>
              <a:latin typeface="Comic Sans"/>
            </a:endParaRPr>
          </a:p>
          <a:p>
            <a:pPr marL="349599" lvl="1" indent="-174800">
              <a:lnSpc>
                <a:spcPts val="2266"/>
              </a:lnSpc>
              <a:buFont typeface="Arial"/>
              <a:buChar char="•"/>
            </a:pPr>
            <a:r>
              <a:rPr lang="en-US" sz="1619" dirty="0">
                <a:solidFill>
                  <a:srgbClr val="000000"/>
                </a:solidFill>
                <a:latin typeface="Comic Sans"/>
              </a:rPr>
              <a:t>loan_percent_income - Loan percent ratio to income, provides insights into the borrower's debt burden relative to their earnings. A high ratio indicates that a significant portion of the borrower's income is allocated to debt repayment, which may increase the risk of default. Lenders often use this ratio to assess the borrower's ability to manage additional debt responsibly.</a:t>
            </a:r>
          </a:p>
          <a:p>
            <a:pPr>
              <a:lnSpc>
                <a:spcPts val="2266"/>
              </a:lnSpc>
            </a:pPr>
            <a:endParaRPr lang="en-US" sz="1619" dirty="0">
              <a:solidFill>
                <a:srgbClr val="000000"/>
              </a:solidFill>
              <a:latin typeface="Com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676421" y="5796550"/>
            <a:ext cx="8649493" cy="4113210"/>
          </a:xfrm>
          <a:custGeom>
            <a:avLst/>
            <a:gdLst/>
            <a:ahLst/>
            <a:cxnLst/>
            <a:rect l="l" t="t" r="r" b="b"/>
            <a:pathLst>
              <a:path w="8649493" h="4113210">
                <a:moveTo>
                  <a:pt x="0" y="0"/>
                </a:moveTo>
                <a:lnTo>
                  <a:pt x="8649493" y="0"/>
                </a:lnTo>
                <a:lnTo>
                  <a:pt x="8649493" y="4113210"/>
                </a:lnTo>
                <a:lnTo>
                  <a:pt x="0" y="4113210"/>
                </a:lnTo>
                <a:lnTo>
                  <a:pt x="0" y="0"/>
                </a:lnTo>
                <a:close/>
              </a:path>
            </a:pathLst>
          </a:custGeom>
          <a:blipFill>
            <a:blip r:embed="rId8"/>
            <a:stretch>
              <a:fillRect/>
            </a:stretch>
          </a:blipFill>
        </p:spPr>
      </p:sp>
      <p:sp>
        <p:nvSpPr>
          <p:cNvPr id="14" name="Freeform 14"/>
          <p:cNvSpPr/>
          <p:nvPr/>
        </p:nvSpPr>
        <p:spPr>
          <a:xfrm>
            <a:off x="9588073" y="2774404"/>
            <a:ext cx="7295972" cy="3076965"/>
          </a:xfrm>
          <a:custGeom>
            <a:avLst/>
            <a:gdLst/>
            <a:ahLst/>
            <a:cxnLst/>
            <a:rect l="l" t="t" r="r" b="b"/>
            <a:pathLst>
              <a:path w="7295972" h="3076965">
                <a:moveTo>
                  <a:pt x="0" y="0"/>
                </a:moveTo>
                <a:lnTo>
                  <a:pt x="7295972" y="0"/>
                </a:lnTo>
                <a:lnTo>
                  <a:pt x="7295972" y="3076965"/>
                </a:lnTo>
                <a:lnTo>
                  <a:pt x="0" y="3076965"/>
                </a:lnTo>
                <a:lnTo>
                  <a:pt x="0" y="0"/>
                </a:lnTo>
                <a:close/>
              </a:path>
            </a:pathLst>
          </a:custGeom>
          <a:blipFill>
            <a:blip r:embed="rId9"/>
            <a:stretch>
              <a:fillRect/>
            </a:stretch>
          </a:blipFill>
        </p:spPr>
      </p:sp>
      <p:sp>
        <p:nvSpPr>
          <p:cNvPr id="15" name="Freeform 15"/>
          <p:cNvSpPr/>
          <p:nvPr/>
        </p:nvSpPr>
        <p:spPr>
          <a:xfrm>
            <a:off x="9568446" y="6903010"/>
            <a:ext cx="7295972" cy="3006750"/>
          </a:xfrm>
          <a:custGeom>
            <a:avLst/>
            <a:gdLst/>
            <a:ahLst/>
            <a:cxnLst/>
            <a:rect l="l" t="t" r="r" b="b"/>
            <a:pathLst>
              <a:path w="7295972" h="3006750">
                <a:moveTo>
                  <a:pt x="0" y="0"/>
                </a:moveTo>
                <a:lnTo>
                  <a:pt x="7295972" y="0"/>
                </a:lnTo>
                <a:lnTo>
                  <a:pt x="7295972" y="3006750"/>
                </a:lnTo>
                <a:lnTo>
                  <a:pt x="0" y="3006750"/>
                </a:lnTo>
                <a:lnTo>
                  <a:pt x="0" y="0"/>
                </a:lnTo>
                <a:close/>
              </a:path>
            </a:pathLst>
          </a:custGeom>
          <a:blipFill>
            <a:blip r:embed="rId10"/>
            <a:stretch>
              <a:fillRect/>
            </a:stretch>
          </a:blipFill>
        </p:spPr>
      </p:sp>
      <p:sp>
        <p:nvSpPr>
          <p:cNvPr id="16" name="TextBox 16"/>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Handling Outliers</a:t>
            </a:r>
          </a:p>
        </p:txBody>
      </p:sp>
      <p:sp>
        <p:nvSpPr>
          <p:cNvPr id="17" name="TextBox 17"/>
          <p:cNvSpPr txBox="1"/>
          <p:nvPr/>
        </p:nvSpPr>
        <p:spPr>
          <a:xfrm>
            <a:off x="621573" y="1319112"/>
            <a:ext cx="8653675" cy="4107728"/>
          </a:xfrm>
          <a:prstGeom prst="rect">
            <a:avLst/>
          </a:prstGeom>
        </p:spPr>
        <p:txBody>
          <a:bodyPr lIns="0" tIns="0" rIns="0" bIns="0" rtlCol="0" anchor="t">
            <a:spAutoFit/>
          </a:bodyPr>
          <a:lstStyle/>
          <a:p>
            <a:pPr>
              <a:lnSpc>
                <a:spcPts val="2266"/>
              </a:lnSpc>
            </a:pPr>
            <a:r>
              <a:rPr lang="en-US" sz="1619" dirty="0">
                <a:solidFill>
                  <a:srgbClr val="000000"/>
                </a:solidFill>
                <a:latin typeface="Comic Sans"/>
              </a:rPr>
              <a:t>From the overall five point summary , There are outliers are data entry errors like</a:t>
            </a:r>
          </a:p>
          <a:p>
            <a:pPr marL="349599" lvl="1" indent="-174800">
              <a:lnSpc>
                <a:spcPts val="2266"/>
              </a:lnSpc>
              <a:buFont typeface="Arial"/>
              <a:buChar char="•"/>
            </a:pPr>
            <a:r>
              <a:rPr lang="en-US" sz="1619" dirty="0">
                <a:solidFill>
                  <a:srgbClr val="000000"/>
                </a:solidFill>
                <a:latin typeface="Comic Sans"/>
              </a:rPr>
              <a:t>Age above 100 years</a:t>
            </a:r>
          </a:p>
          <a:p>
            <a:pPr marL="349599" lvl="1" indent="-174800">
              <a:lnSpc>
                <a:spcPts val="2266"/>
              </a:lnSpc>
              <a:buFont typeface="Arial"/>
              <a:buChar char="•"/>
            </a:pPr>
            <a:r>
              <a:rPr lang="en-US" sz="1619" dirty="0">
                <a:solidFill>
                  <a:srgbClr val="000000"/>
                </a:solidFill>
                <a:latin typeface="Comic Sans"/>
              </a:rPr>
              <a:t>Loan seeking person having a income up to 600K </a:t>
            </a:r>
          </a:p>
          <a:p>
            <a:pPr marL="349599" lvl="1" indent="-174800">
              <a:lnSpc>
                <a:spcPts val="2266"/>
              </a:lnSpc>
              <a:buFont typeface="Arial"/>
              <a:buChar char="•"/>
            </a:pPr>
            <a:r>
              <a:rPr lang="en-US" sz="1619" dirty="0">
                <a:solidFill>
                  <a:srgbClr val="000000"/>
                </a:solidFill>
                <a:latin typeface="Comic Sans"/>
              </a:rPr>
              <a:t>Employment length well above 65 years</a:t>
            </a:r>
          </a:p>
          <a:p>
            <a:pPr>
              <a:lnSpc>
                <a:spcPts val="2266"/>
              </a:lnSpc>
            </a:pPr>
            <a:endParaRPr lang="en-US" sz="1619" dirty="0">
              <a:solidFill>
                <a:srgbClr val="000000"/>
              </a:solidFill>
              <a:latin typeface="Comic Sans"/>
            </a:endParaRPr>
          </a:p>
          <a:p>
            <a:pPr>
              <a:lnSpc>
                <a:spcPts val="2266"/>
              </a:lnSpc>
            </a:pPr>
            <a:r>
              <a:rPr lang="en-US" sz="1619" dirty="0">
                <a:solidFill>
                  <a:srgbClr val="000000"/>
                </a:solidFill>
                <a:latin typeface="Comic Sans"/>
              </a:rPr>
              <a:t>Need to cleanup the data for all the above three conditions</a:t>
            </a:r>
          </a:p>
          <a:p>
            <a:pPr marL="349599" lvl="1" indent="-174800">
              <a:lnSpc>
                <a:spcPts val="2266"/>
              </a:lnSpc>
              <a:buFont typeface="Arial"/>
              <a:buChar char="•"/>
            </a:pPr>
            <a:r>
              <a:rPr lang="en-US" sz="1619" dirty="0">
                <a:solidFill>
                  <a:srgbClr val="000000"/>
                </a:solidFill>
                <a:latin typeface="Comic Sans"/>
              </a:rPr>
              <a:t>Remove records where the age is above 85 (Probability of Persons above age 85 seeking a loan is very low)</a:t>
            </a:r>
          </a:p>
          <a:p>
            <a:pPr marL="349599" lvl="1" indent="-174800">
              <a:lnSpc>
                <a:spcPts val="2266"/>
              </a:lnSpc>
              <a:buFont typeface="Arial"/>
              <a:buChar char="•"/>
            </a:pPr>
            <a:r>
              <a:rPr lang="en-US" sz="1619" dirty="0">
                <a:solidFill>
                  <a:srgbClr val="000000"/>
                </a:solidFill>
                <a:latin typeface="Comic Sans"/>
              </a:rPr>
              <a:t>Retain only rows with less than 200K annual income (Probability of Persons earning above seeking loan for 35K is very low)</a:t>
            </a:r>
          </a:p>
          <a:p>
            <a:pPr marL="349599" lvl="1" indent="-174800">
              <a:lnSpc>
                <a:spcPts val="2266"/>
              </a:lnSpc>
              <a:buFont typeface="Arial"/>
              <a:buChar char="•"/>
            </a:pPr>
            <a:r>
              <a:rPr lang="en-US" sz="1619" dirty="0">
                <a:solidFill>
                  <a:srgbClr val="000000"/>
                </a:solidFill>
                <a:latin typeface="Comic Sans"/>
              </a:rPr>
              <a:t>Remove records having employment value above 65 years (with min age at 15 will lead to age at retirement as 80)</a:t>
            </a:r>
          </a:p>
          <a:p>
            <a:pPr>
              <a:lnSpc>
                <a:spcPts val="2266"/>
              </a:lnSpc>
            </a:pPr>
            <a:endParaRPr lang="en-US" sz="1619" dirty="0">
              <a:solidFill>
                <a:srgbClr val="000000"/>
              </a:solidFill>
              <a:latin typeface="Comic Sans"/>
            </a:endParaRPr>
          </a:p>
          <a:p>
            <a:pPr>
              <a:lnSpc>
                <a:spcPts val="2266"/>
              </a:lnSpc>
            </a:pPr>
            <a:endParaRPr lang="en-US" sz="1619" dirty="0">
              <a:solidFill>
                <a:srgbClr val="000000"/>
              </a:solidFill>
              <a:latin typeface="Comic Sans"/>
            </a:endParaRPr>
          </a:p>
        </p:txBody>
      </p:sp>
      <p:sp>
        <p:nvSpPr>
          <p:cNvPr id="18" name="TextBox 18"/>
          <p:cNvSpPr txBox="1"/>
          <p:nvPr/>
        </p:nvSpPr>
        <p:spPr>
          <a:xfrm>
            <a:off x="11184892" y="1484740"/>
            <a:ext cx="3972881" cy="306687"/>
          </a:xfrm>
          <a:prstGeom prst="rect">
            <a:avLst/>
          </a:prstGeom>
        </p:spPr>
        <p:txBody>
          <a:bodyPr wrap="square" lIns="0" tIns="0" rIns="0" bIns="0" rtlCol="0" anchor="t">
            <a:spAutoFit/>
          </a:bodyPr>
          <a:lstStyle/>
          <a:p>
            <a:pPr algn="ctr">
              <a:lnSpc>
                <a:spcPts val="2520"/>
              </a:lnSpc>
            </a:pPr>
            <a:r>
              <a:rPr lang="en-US" sz="2000" b="1" dirty="0">
                <a:solidFill>
                  <a:srgbClr val="000000"/>
                </a:solidFill>
                <a:latin typeface="Comic Sans" panose="020B0604020202020204" charset="0"/>
              </a:rPr>
              <a:t>Outliers</a:t>
            </a:r>
            <a:r>
              <a:rPr lang="en-US" sz="2000" b="1" dirty="0">
                <a:solidFill>
                  <a:srgbClr val="000000"/>
                </a:solidFill>
                <a:latin typeface="Canva Sans Bold"/>
              </a:rPr>
              <a:t>  displayed in Box plot</a:t>
            </a:r>
          </a:p>
        </p:txBody>
      </p:sp>
      <p:sp>
        <p:nvSpPr>
          <p:cNvPr id="21" name="TextBox 18">
            <a:extLst>
              <a:ext uri="{FF2B5EF4-FFF2-40B4-BE49-F238E27FC236}">
                <a16:creationId xmlns:a16="http://schemas.microsoft.com/office/drawing/2014/main" id="{24DCF6A4-441B-47E2-937C-A7F6DCBF6FA9}"/>
              </a:ext>
            </a:extLst>
          </p:cNvPr>
          <p:cNvSpPr txBox="1"/>
          <p:nvPr/>
        </p:nvSpPr>
        <p:spPr>
          <a:xfrm>
            <a:off x="9829800" y="2370670"/>
            <a:ext cx="6934200" cy="300082"/>
          </a:xfrm>
          <a:prstGeom prst="rect">
            <a:avLst/>
          </a:prstGeom>
        </p:spPr>
        <p:txBody>
          <a:bodyPr wrap="square" lIns="0" tIns="0" rIns="0" bIns="0" rtlCol="0" anchor="t">
            <a:spAutoFit/>
          </a:bodyPr>
          <a:lstStyle/>
          <a:p>
            <a:pPr algn="ctr">
              <a:lnSpc>
                <a:spcPts val="2520"/>
              </a:lnSpc>
            </a:pPr>
            <a:r>
              <a:rPr lang="en-US" sz="1800" dirty="0">
                <a:solidFill>
                  <a:srgbClr val="000000"/>
                </a:solidFill>
                <a:latin typeface="Comic Sans" panose="020B0604020202020204" charset="0"/>
              </a:rPr>
              <a:t>Personal income Outliers  </a:t>
            </a:r>
            <a:r>
              <a:rPr lang="en-US" dirty="0">
                <a:solidFill>
                  <a:srgbClr val="000000"/>
                </a:solidFill>
                <a:latin typeface="Comic Sans" panose="020B0604020202020204" charset="0"/>
              </a:rPr>
              <a:t>before and after cleaning outliers </a:t>
            </a:r>
            <a:endParaRPr lang="en-US" sz="1800" dirty="0">
              <a:solidFill>
                <a:srgbClr val="000000"/>
              </a:solidFill>
              <a:latin typeface="Comic Sans" panose="020B0604020202020204" charset="0"/>
            </a:endParaRPr>
          </a:p>
        </p:txBody>
      </p:sp>
      <p:sp>
        <p:nvSpPr>
          <p:cNvPr id="22" name="TextBox 18">
            <a:extLst>
              <a:ext uri="{FF2B5EF4-FFF2-40B4-BE49-F238E27FC236}">
                <a16:creationId xmlns:a16="http://schemas.microsoft.com/office/drawing/2014/main" id="{2395BF29-CE45-4C20-A7F3-57ABBDCE2820}"/>
              </a:ext>
            </a:extLst>
          </p:cNvPr>
          <p:cNvSpPr txBox="1"/>
          <p:nvPr/>
        </p:nvSpPr>
        <p:spPr>
          <a:xfrm>
            <a:off x="9768959" y="6468927"/>
            <a:ext cx="6934200" cy="300082"/>
          </a:xfrm>
          <a:prstGeom prst="rect">
            <a:avLst/>
          </a:prstGeom>
        </p:spPr>
        <p:txBody>
          <a:bodyPr wrap="square" lIns="0" tIns="0" rIns="0" bIns="0" rtlCol="0" anchor="t">
            <a:spAutoFit/>
          </a:bodyPr>
          <a:lstStyle/>
          <a:p>
            <a:pPr algn="ctr">
              <a:lnSpc>
                <a:spcPts val="2520"/>
              </a:lnSpc>
            </a:pPr>
            <a:r>
              <a:rPr lang="en-US" sz="1800" dirty="0">
                <a:solidFill>
                  <a:srgbClr val="000000"/>
                </a:solidFill>
                <a:latin typeface="Comic Sans" panose="020B0604020202020204" charset="0"/>
              </a:rPr>
              <a:t>Personal Age Outliers  </a:t>
            </a:r>
            <a:r>
              <a:rPr lang="en-US" dirty="0">
                <a:solidFill>
                  <a:srgbClr val="000000"/>
                </a:solidFill>
                <a:latin typeface="Comic Sans" panose="020B0604020202020204" charset="0"/>
              </a:rPr>
              <a:t>before and after cleaning outliers </a:t>
            </a:r>
            <a:endParaRPr lang="en-US" sz="1800" dirty="0">
              <a:solidFill>
                <a:srgbClr val="000000"/>
              </a:solidFill>
              <a:latin typeface="Comic Sans"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708216" y="1076550"/>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Person Age</a:t>
            </a:r>
          </a:p>
        </p:txBody>
      </p:sp>
      <p:sp>
        <p:nvSpPr>
          <p:cNvPr id="16" name="TextBox 16"/>
          <p:cNvSpPr txBox="1"/>
          <p:nvPr/>
        </p:nvSpPr>
        <p:spPr>
          <a:xfrm>
            <a:off x="5926758" y="6166586"/>
            <a:ext cx="10411068" cy="3802516"/>
          </a:xfrm>
          <a:prstGeom prst="rect">
            <a:avLst/>
          </a:prstGeom>
        </p:spPr>
        <p:txBody>
          <a:bodyPr wrap="square" lIns="0" tIns="0" rIns="0" bIns="0" rtlCol="0" anchor="t">
            <a:spAutoFit/>
          </a:bodyPr>
          <a:lstStyle/>
          <a:p>
            <a:pPr algn="ctr">
              <a:lnSpc>
                <a:spcPts val="3359"/>
              </a:lnSpc>
            </a:pPr>
            <a:r>
              <a:rPr lang="en-US" sz="2400" dirty="0">
                <a:solidFill>
                  <a:srgbClr val="000000"/>
                </a:solidFill>
                <a:latin typeface="Comic Sans" panose="020B0604020202020204" charset="0"/>
              </a:rPr>
              <a:t>Observations</a:t>
            </a:r>
          </a:p>
          <a:p>
            <a:pPr marL="345439" lvl="1" indent="-172720">
              <a:lnSpc>
                <a:spcPts val="2239"/>
              </a:lnSpc>
              <a:buFont typeface="Arial"/>
              <a:buChar char="•"/>
            </a:pPr>
            <a:r>
              <a:rPr lang="en-US" sz="1599" dirty="0">
                <a:solidFill>
                  <a:srgbClr val="000000"/>
                </a:solidFill>
                <a:latin typeface="Comic Sans" panose="020B0604020202020204" charset="0"/>
              </a:rPr>
              <a:t>Even though most of the applicant age, MODE, is close to 23, the MEDIAN and MEAN values are located away or their values are more than MODE.</a:t>
            </a:r>
          </a:p>
          <a:p>
            <a:pPr marL="345439" lvl="1" indent="-172720">
              <a:lnSpc>
                <a:spcPts val="2239"/>
              </a:lnSpc>
              <a:buFont typeface="Arial"/>
              <a:buChar char="•"/>
            </a:pPr>
            <a:endParaRPr lang="en-US" sz="1599" dirty="0">
              <a:solidFill>
                <a:srgbClr val="000000"/>
              </a:solidFill>
              <a:latin typeface="Comic Sans" panose="020B0604020202020204" charset="0"/>
            </a:endParaRPr>
          </a:p>
          <a:p>
            <a:pPr marL="345439" lvl="1" indent="-172720">
              <a:lnSpc>
                <a:spcPts val="2239"/>
              </a:lnSpc>
              <a:buFont typeface="Arial"/>
              <a:buChar char="•"/>
            </a:pPr>
            <a:r>
              <a:rPr lang="en-US" sz="1599" dirty="0">
                <a:solidFill>
                  <a:srgbClr val="000000"/>
                </a:solidFill>
                <a:latin typeface="Comic Sans" panose="020B0604020202020204" charset="0"/>
              </a:rPr>
              <a:t>The distribution is again skewed to the right with long tail as visible in the density, box plot and histogram</a:t>
            </a:r>
          </a:p>
          <a:p>
            <a:pPr marL="172719" lvl="1">
              <a:lnSpc>
                <a:spcPts val="2239"/>
              </a:lnSpc>
            </a:pPr>
            <a:endParaRPr lang="en-US" sz="1599" dirty="0">
              <a:solidFill>
                <a:srgbClr val="000000"/>
              </a:solidFill>
              <a:latin typeface="Comic Sans" panose="020B0604020202020204" charset="0"/>
            </a:endParaRPr>
          </a:p>
          <a:p>
            <a:pPr marL="345439" lvl="1" indent="-172720" algn="l">
              <a:lnSpc>
                <a:spcPts val="2239"/>
              </a:lnSpc>
              <a:buFont typeface="Arial"/>
              <a:buChar char="•"/>
            </a:pPr>
            <a:r>
              <a:rPr lang="en-US" sz="1599" dirty="0">
                <a:solidFill>
                  <a:srgbClr val="000000"/>
                </a:solidFill>
                <a:latin typeface="Comic Sans" panose="020B0604020202020204" charset="0"/>
              </a:rPr>
              <a:t>From the density plot young people loan applications are getting approved and hence lower age has a high probability of getting their loan approved.</a:t>
            </a:r>
          </a:p>
          <a:p>
            <a:pPr marL="345439" lvl="1" indent="-172720" algn="l">
              <a:lnSpc>
                <a:spcPts val="2239"/>
              </a:lnSpc>
              <a:buFont typeface="Arial"/>
              <a:buChar char="•"/>
            </a:pPr>
            <a:endParaRPr lang="en-US" sz="1599" dirty="0">
              <a:solidFill>
                <a:srgbClr val="000000"/>
              </a:solidFill>
              <a:latin typeface="Comic Sans" panose="020B0604020202020204" charset="0"/>
            </a:endParaRPr>
          </a:p>
          <a:p>
            <a:pPr marL="345439" lvl="1" indent="-172720" algn="l">
              <a:lnSpc>
                <a:spcPts val="2239"/>
              </a:lnSpc>
              <a:buFont typeface="Arial"/>
              <a:buChar char="•"/>
            </a:pPr>
            <a:r>
              <a:rPr lang="en-US" sz="1599" dirty="0">
                <a:solidFill>
                  <a:srgbClr val="000000"/>
                </a:solidFill>
                <a:latin typeface="Comic Sans" panose="020B0604020202020204" charset="0"/>
              </a:rPr>
              <a:t>Outliers:  The age had a range from 20 to 144, remove records where the age is above 85 (Probability of Persons above age 85 seeking a loan is very low and age above 100 is more than average life span)</a:t>
            </a:r>
          </a:p>
          <a:p>
            <a:pPr marL="172719" lvl="1" algn="l">
              <a:lnSpc>
                <a:spcPts val="2239"/>
              </a:lnSpc>
            </a:pPr>
            <a:endParaRPr lang="en-US" sz="1599" dirty="0">
              <a:solidFill>
                <a:srgbClr val="000000"/>
              </a:solidFill>
              <a:latin typeface="Comic Sans" panose="020B0604020202020204" charset="0"/>
            </a:endParaRPr>
          </a:p>
        </p:txBody>
      </p:sp>
      <p:sp>
        <p:nvSpPr>
          <p:cNvPr id="17" name="TextBox 17"/>
          <p:cNvSpPr txBox="1"/>
          <p:nvPr/>
        </p:nvSpPr>
        <p:spPr>
          <a:xfrm>
            <a:off x="2222575" y="6293173"/>
            <a:ext cx="2383303" cy="3321615"/>
          </a:xfrm>
          <a:prstGeom prst="rect">
            <a:avLst/>
          </a:prstGeom>
        </p:spPr>
        <p:txBody>
          <a:bodyPr wrap="square" lIns="0" tIns="0" rIns="0" bIns="0" rtlCol="0" anchor="t">
            <a:spAutoFit/>
          </a:bodyPr>
          <a:lstStyle/>
          <a:p>
            <a:pPr algn="ctr">
              <a:lnSpc>
                <a:spcPts val="1960"/>
              </a:lnSpc>
            </a:pPr>
            <a:r>
              <a:rPr lang="en-US" sz="1600" b="1" u="sng" dirty="0">
                <a:solidFill>
                  <a:srgbClr val="000000"/>
                </a:solidFill>
                <a:latin typeface="Comic Sans" panose="020B0604020202020204" charset="0"/>
              </a:rPr>
              <a:t>5 Point Summary</a:t>
            </a:r>
          </a:p>
          <a:p>
            <a:pPr algn="ctr">
              <a:lnSpc>
                <a:spcPts val="1960"/>
              </a:lnSpc>
            </a:pPr>
            <a:endParaRPr lang="en-US" sz="1600" b="1" u="sng" dirty="0">
              <a:solidFill>
                <a:srgbClr val="000000"/>
              </a:solidFill>
              <a:latin typeface="Comic Sans" panose="020B0604020202020204" charset="0"/>
            </a:endParaRPr>
          </a:p>
          <a:p>
            <a:pPr>
              <a:lnSpc>
                <a:spcPts val="1960"/>
              </a:lnSpc>
            </a:pPr>
            <a:r>
              <a:rPr lang="en-US" sz="1600" dirty="0">
                <a:solidFill>
                  <a:srgbClr val="000000"/>
                </a:solidFill>
                <a:latin typeface="Comic Sans" panose="020B0604020202020204" charset="0"/>
              </a:rPr>
              <a:t>count                   31084</a:t>
            </a:r>
          </a:p>
          <a:p>
            <a:pPr>
              <a:lnSpc>
                <a:spcPts val="1960"/>
              </a:lnSpc>
            </a:pPr>
            <a:endParaRPr lang="en-US" sz="1600" dirty="0">
              <a:solidFill>
                <a:srgbClr val="000000"/>
              </a:solidFill>
              <a:latin typeface="Comic Sans" panose="020B0604020202020204" charset="0"/>
            </a:endParaRPr>
          </a:p>
          <a:p>
            <a:pPr>
              <a:lnSpc>
                <a:spcPts val="1960"/>
              </a:lnSpc>
            </a:pPr>
            <a:r>
              <a:rPr lang="en-US" sz="1600" dirty="0">
                <a:solidFill>
                  <a:srgbClr val="000000"/>
                </a:solidFill>
                <a:latin typeface="Comic Sans" panose="020B0604020202020204" charset="0"/>
              </a:rPr>
              <a:t>mean                     27.68</a:t>
            </a:r>
          </a:p>
          <a:p>
            <a:pPr>
              <a:lnSpc>
                <a:spcPts val="1960"/>
              </a:lnSpc>
            </a:pPr>
            <a:r>
              <a:rPr lang="en-US" sz="1600" dirty="0">
                <a:solidFill>
                  <a:srgbClr val="000000"/>
                </a:solidFill>
                <a:latin typeface="Comic Sans" panose="020B0604020202020204" charset="0"/>
              </a:rPr>
              <a:t>std                          6.17</a:t>
            </a:r>
          </a:p>
          <a:p>
            <a:pPr>
              <a:lnSpc>
                <a:spcPts val="1960"/>
              </a:lnSpc>
            </a:pPr>
            <a:r>
              <a:rPr lang="en-US" sz="1600" dirty="0">
                <a:solidFill>
                  <a:srgbClr val="000000"/>
                </a:solidFill>
                <a:latin typeface="Comic Sans" panose="020B0604020202020204" charset="0"/>
              </a:rPr>
              <a:t>min                        20.00</a:t>
            </a:r>
          </a:p>
          <a:p>
            <a:pPr>
              <a:lnSpc>
                <a:spcPts val="1960"/>
              </a:lnSpc>
            </a:pPr>
            <a:r>
              <a:rPr lang="en-US" sz="1600" dirty="0">
                <a:solidFill>
                  <a:srgbClr val="000000"/>
                </a:solidFill>
                <a:latin typeface="Comic Sans" panose="020B0604020202020204" charset="0"/>
              </a:rPr>
              <a:t>25%                      23.00</a:t>
            </a:r>
          </a:p>
          <a:p>
            <a:pPr>
              <a:lnSpc>
                <a:spcPts val="1960"/>
              </a:lnSpc>
            </a:pPr>
            <a:r>
              <a:rPr lang="en-US" sz="1600" dirty="0">
                <a:solidFill>
                  <a:srgbClr val="000000"/>
                </a:solidFill>
                <a:latin typeface="Comic Sans" panose="020B0604020202020204" charset="0"/>
              </a:rPr>
              <a:t>50%                      26.00</a:t>
            </a:r>
          </a:p>
          <a:p>
            <a:pPr>
              <a:lnSpc>
                <a:spcPts val="1960"/>
              </a:lnSpc>
            </a:pPr>
            <a:r>
              <a:rPr lang="en-US" sz="1600" dirty="0">
                <a:solidFill>
                  <a:srgbClr val="000000"/>
                </a:solidFill>
                <a:latin typeface="Comic Sans" panose="020B0604020202020204" charset="0"/>
              </a:rPr>
              <a:t>75%                      30.00</a:t>
            </a:r>
          </a:p>
          <a:p>
            <a:pPr>
              <a:lnSpc>
                <a:spcPts val="1960"/>
              </a:lnSpc>
            </a:pPr>
            <a:r>
              <a:rPr lang="en-US" sz="1600" dirty="0">
                <a:solidFill>
                  <a:srgbClr val="000000"/>
                </a:solidFill>
                <a:latin typeface="Comic Sans" panose="020B0604020202020204" charset="0"/>
              </a:rPr>
              <a:t>max                      84.00</a:t>
            </a:r>
          </a:p>
          <a:p>
            <a:pPr>
              <a:lnSpc>
                <a:spcPts val="1960"/>
              </a:lnSpc>
            </a:pPr>
            <a:endParaRPr lang="en-US" sz="1600" dirty="0">
              <a:solidFill>
                <a:srgbClr val="000000"/>
              </a:solidFill>
              <a:latin typeface="Comic Sans" panose="020B0604020202020204" charset="0"/>
            </a:endParaRPr>
          </a:p>
          <a:p>
            <a:pPr algn="l">
              <a:lnSpc>
                <a:spcPts val="1960"/>
              </a:lnSpc>
            </a:pPr>
            <a:r>
              <a:rPr lang="en-US" sz="1600" dirty="0">
                <a:solidFill>
                  <a:srgbClr val="000000"/>
                </a:solidFill>
                <a:latin typeface="Comic Sans" panose="020B0604020202020204" charset="0"/>
              </a:rPr>
              <a:t>Mode                    23.00</a:t>
            </a:r>
          </a:p>
        </p:txBody>
      </p:sp>
      <p:pic>
        <p:nvPicPr>
          <p:cNvPr id="19" name="Picture 18">
            <a:extLst>
              <a:ext uri="{FF2B5EF4-FFF2-40B4-BE49-F238E27FC236}">
                <a16:creationId xmlns:a16="http://schemas.microsoft.com/office/drawing/2014/main" id="{2472D880-3686-4434-A451-CDFF62E7385A}"/>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0734" y="1375705"/>
            <a:ext cx="5303531" cy="4142240"/>
          </a:xfrm>
          <a:prstGeom prst="rect">
            <a:avLst/>
          </a:prstGeom>
          <a:ln>
            <a:noFill/>
          </a:ln>
          <a:effectLst/>
        </p:spPr>
      </p:pic>
      <p:pic>
        <p:nvPicPr>
          <p:cNvPr id="21" name="Picture 20">
            <a:extLst>
              <a:ext uri="{FF2B5EF4-FFF2-40B4-BE49-F238E27FC236}">
                <a16:creationId xmlns:a16="http://schemas.microsoft.com/office/drawing/2014/main" id="{11F99F68-9576-456A-A4EA-1BDB771421F4}"/>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26758" y="1403911"/>
            <a:ext cx="5266954" cy="4142240"/>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3950DB53-367A-4983-B2B1-68B48BC0C716}"/>
              </a:ext>
            </a:extLst>
          </p:cNvPr>
          <p:cNvPicPr>
            <a:picLocks noChangeAspect="1"/>
          </p:cNvPicPr>
          <p:nvPr/>
        </p:nvPicPr>
        <p:blipFill rotWithShape="1">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l="-1" r="49600"/>
          <a:stretch/>
        </p:blipFill>
        <p:spPr>
          <a:xfrm>
            <a:off x="11768003" y="1375705"/>
            <a:ext cx="4822395" cy="3879261"/>
          </a:xfrm>
          <a:prstGeom prst="rect">
            <a:avLst/>
          </a:prstGeom>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78809" y="1079766"/>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28575"/>
              <a:ext cx="4353851" cy="2453525"/>
            </a:xfrm>
            <a:prstGeom prst="rect">
              <a:avLst/>
            </a:prstGeom>
          </p:spPr>
          <p:txBody>
            <a:bodyPr lIns="50800" tIns="50800" rIns="50800" bIns="50800" rtlCol="0" anchor="t"/>
            <a:lstStyle/>
            <a:p>
              <a:pPr marL="0" lvl="0" indent="0" algn="l">
                <a:lnSpc>
                  <a:spcPts val="1960"/>
                </a:lnSpc>
                <a:spcBef>
                  <a:spcPct val="0"/>
                </a:spcBef>
              </a:pPr>
              <a:endParaRPr dirty="0"/>
            </a:p>
            <a:p>
              <a:pPr marL="0" lvl="0" indent="0" algn="l">
                <a:lnSpc>
                  <a:spcPts val="1960"/>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TextBox 15"/>
          <p:cNvSpPr txBox="1"/>
          <p:nvPr/>
        </p:nvSpPr>
        <p:spPr>
          <a:xfrm>
            <a:off x="4605879" y="1561"/>
            <a:ext cx="9200557" cy="799193"/>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Person Income</a:t>
            </a:r>
          </a:p>
        </p:txBody>
      </p:sp>
      <p:sp>
        <p:nvSpPr>
          <p:cNvPr id="16" name="TextBox 16"/>
          <p:cNvSpPr txBox="1"/>
          <p:nvPr/>
        </p:nvSpPr>
        <p:spPr>
          <a:xfrm>
            <a:off x="6150770" y="5974654"/>
            <a:ext cx="10287000" cy="4935775"/>
          </a:xfrm>
          <a:prstGeom prst="rect">
            <a:avLst/>
          </a:prstGeom>
        </p:spPr>
        <p:txBody>
          <a:bodyPr wrap="square" lIns="0" tIns="0" rIns="0" bIns="0" rtlCol="0" anchor="t">
            <a:spAutoFit/>
          </a:bodyPr>
          <a:lstStyle/>
          <a:p>
            <a:pPr algn="ctr">
              <a:lnSpc>
                <a:spcPts val="2659"/>
              </a:lnSpc>
            </a:pPr>
            <a:r>
              <a:rPr lang="en-US" sz="1899" dirty="0">
                <a:solidFill>
                  <a:srgbClr val="000000"/>
                </a:solidFill>
                <a:latin typeface="Comic Sans" panose="020B0604020202020204" charset="0"/>
              </a:rPr>
              <a:t>Observations for person income feature</a:t>
            </a:r>
          </a:p>
          <a:p>
            <a:pPr algn="ctr">
              <a:lnSpc>
                <a:spcPts val="2659"/>
              </a:lnSpc>
            </a:pPr>
            <a:endParaRPr lang="en-US" sz="1899" dirty="0">
              <a:solidFill>
                <a:srgbClr val="000000"/>
              </a:solidFill>
              <a:latin typeface="Comic Sans" panose="020B0604020202020204" charset="0"/>
            </a:endParaRPr>
          </a:p>
          <a:p>
            <a:pPr algn="just">
              <a:lnSpc>
                <a:spcPts val="2240"/>
              </a:lnSpc>
            </a:pPr>
            <a:r>
              <a:rPr lang="en-US" sz="1600" dirty="0">
                <a:solidFill>
                  <a:srgbClr val="000000"/>
                </a:solidFill>
                <a:latin typeface="Comic Sans" panose="020B0604020202020204" charset="0"/>
              </a:rPr>
              <a:t>From the initial data summary , it was evident that the data distribution was skewed right with a very long tail. After filtering the dataset with income less than 200K, the distribution is right skewed</a:t>
            </a:r>
          </a:p>
          <a:p>
            <a:pPr algn="just">
              <a:lnSpc>
                <a:spcPts val="2240"/>
              </a:lnSpc>
            </a:pPr>
            <a:endParaRPr lang="en-US" sz="1600" dirty="0">
              <a:solidFill>
                <a:srgbClr val="000000"/>
              </a:solidFill>
              <a:latin typeface="Comic Sans" panose="020B0604020202020204" charset="0"/>
            </a:endParaRPr>
          </a:p>
          <a:p>
            <a:pPr marL="345441" lvl="1" indent="-172721" algn="just">
              <a:lnSpc>
                <a:spcPts val="2240"/>
              </a:lnSpc>
              <a:buFont typeface="Arial"/>
              <a:buChar char="•"/>
            </a:pPr>
            <a:r>
              <a:rPr lang="en-US" sz="1600" dirty="0">
                <a:solidFill>
                  <a:srgbClr val="000000"/>
                </a:solidFill>
                <a:latin typeface="Comic Sans" panose="020B0604020202020204" charset="0"/>
              </a:rPr>
              <a:t>Mean value of 62711.41 is close but located on the right of the median or 2nd quartile confirming the right skew</a:t>
            </a:r>
          </a:p>
          <a:p>
            <a:pPr marL="345441" lvl="1" indent="-172721" algn="just">
              <a:lnSpc>
                <a:spcPts val="2240"/>
              </a:lnSpc>
              <a:buFont typeface="Arial"/>
              <a:buChar char="•"/>
            </a:pPr>
            <a:endParaRPr lang="en-US" sz="1600" dirty="0">
              <a:solidFill>
                <a:srgbClr val="000000"/>
              </a:solidFill>
              <a:latin typeface="Comic Sans" panose="020B0604020202020204" charset="0"/>
            </a:endParaRPr>
          </a:p>
          <a:p>
            <a:pPr marL="345441" lvl="1" indent="-172721" algn="just">
              <a:lnSpc>
                <a:spcPts val="2240"/>
              </a:lnSpc>
              <a:buFont typeface="Arial"/>
              <a:buChar char="•"/>
            </a:pPr>
            <a:r>
              <a:rPr lang="en-US" sz="1600" dirty="0">
                <a:solidFill>
                  <a:srgbClr val="000000"/>
                </a:solidFill>
                <a:latin typeface="Comic Sans" panose="020B0604020202020204" charset="0"/>
              </a:rPr>
              <a:t>Mode value lies between mean and median indicating most of the values are around the mean</a:t>
            </a:r>
          </a:p>
          <a:p>
            <a:pPr marL="345441" lvl="1" indent="-172721" algn="just">
              <a:lnSpc>
                <a:spcPts val="2240"/>
              </a:lnSpc>
              <a:buFont typeface="Arial"/>
              <a:buChar char="•"/>
            </a:pPr>
            <a:endParaRPr lang="en-US" sz="1600" dirty="0">
              <a:solidFill>
                <a:srgbClr val="000000"/>
              </a:solidFill>
              <a:latin typeface="Comic Sans" panose="020B0604020202020204" charset="0"/>
            </a:endParaRPr>
          </a:p>
          <a:p>
            <a:pPr marL="345441" lvl="1" indent="-172721" algn="just">
              <a:lnSpc>
                <a:spcPts val="2240"/>
              </a:lnSpc>
              <a:buFont typeface="Arial"/>
              <a:buChar char="•"/>
            </a:pPr>
            <a:r>
              <a:rPr lang="en-US" sz="1600" dirty="0">
                <a:solidFill>
                  <a:srgbClr val="000000"/>
                </a:solidFill>
                <a:latin typeface="Comic Sans" panose="020B0604020202020204" charset="0"/>
              </a:rPr>
              <a:t>The tails on both side extend beyond 1 standard deviation of 33105.59 on both sides, more than 2 standard deviation on the right side</a:t>
            </a:r>
          </a:p>
          <a:p>
            <a:pPr marL="345441" lvl="1" indent="-172721" algn="just">
              <a:lnSpc>
                <a:spcPts val="2240"/>
              </a:lnSpc>
              <a:buFont typeface="Arial"/>
              <a:buChar char="•"/>
            </a:pPr>
            <a:endParaRPr lang="en-US" sz="1600" dirty="0">
              <a:solidFill>
                <a:srgbClr val="000000"/>
              </a:solidFill>
              <a:latin typeface="Comic Sans" panose="020B0604020202020204" charset="0"/>
            </a:endParaRPr>
          </a:p>
          <a:p>
            <a:pPr marL="345441" lvl="1" indent="-172721" algn="just">
              <a:lnSpc>
                <a:spcPts val="2240"/>
              </a:lnSpc>
              <a:buFont typeface="Arial"/>
              <a:buChar char="•"/>
            </a:pPr>
            <a:r>
              <a:rPr lang="en-US" sz="1600" dirty="0">
                <a:solidFill>
                  <a:srgbClr val="000000"/>
                </a:solidFill>
                <a:latin typeface="Comic Sans" panose="020B0604020202020204" charset="0"/>
              </a:rPr>
              <a:t>Outliers – income ranges from 4K to 600K ,  Filter rows with less than 200K annual income (Probability of Persons earning above seeking loan for 35K is very low)</a:t>
            </a:r>
          </a:p>
          <a:p>
            <a:pPr marL="345441" lvl="1" indent="-172721" algn="just">
              <a:lnSpc>
                <a:spcPts val="2240"/>
              </a:lnSpc>
              <a:buFont typeface="Arial"/>
              <a:buChar char="•"/>
            </a:pPr>
            <a:endParaRPr lang="en-US" sz="1600" dirty="0">
              <a:solidFill>
                <a:srgbClr val="000000"/>
              </a:solidFill>
              <a:latin typeface="Comic Sans" panose="020B0604020202020204" charset="0"/>
            </a:endParaRPr>
          </a:p>
          <a:p>
            <a:pPr algn="just">
              <a:lnSpc>
                <a:spcPts val="2520"/>
              </a:lnSpc>
            </a:pPr>
            <a:endParaRPr lang="en-US" sz="1600" dirty="0">
              <a:solidFill>
                <a:srgbClr val="000000"/>
              </a:solidFill>
              <a:latin typeface="Canva Sans"/>
            </a:endParaRPr>
          </a:p>
        </p:txBody>
      </p:sp>
      <p:sp>
        <p:nvSpPr>
          <p:cNvPr id="17" name="TextBox 17"/>
          <p:cNvSpPr txBox="1"/>
          <p:nvPr/>
        </p:nvSpPr>
        <p:spPr>
          <a:xfrm>
            <a:off x="2104565" y="6091801"/>
            <a:ext cx="2809531" cy="3572966"/>
          </a:xfrm>
          <a:prstGeom prst="rect">
            <a:avLst/>
          </a:prstGeom>
        </p:spPr>
        <p:txBody>
          <a:bodyPr wrap="square" lIns="0" tIns="0" rIns="0" bIns="0" rtlCol="0" anchor="t">
            <a:spAutoFit/>
          </a:bodyPr>
          <a:lstStyle/>
          <a:p>
            <a:pPr algn="ctr">
              <a:lnSpc>
                <a:spcPts val="1960"/>
              </a:lnSpc>
            </a:pPr>
            <a:r>
              <a:rPr lang="en-US" sz="1600" b="1" u="sng" dirty="0">
                <a:solidFill>
                  <a:srgbClr val="000000"/>
                </a:solidFill>
                <a:latin typeface="Comic Sans" panose="020B0604020202020204" charset="0"/>
              </a:rPr>
              <a:t>5 Point Summary</a:t>
            </a:r>
          </a:p>
          <a:p>
            <a:pPr algn="ctr">
              <a:lnSpc>
                <a:spcPts val="1960"/>
              </a:lnSpc>
            </a:pPr>
            <a:endParaRPr lang="en-US" sz="1600" b="1" u="sng" dirty="0">
              <a:solidFill>
                <a:srgbClr val="000000"/>
              </a:solidFill>
              <a:latin typeface="Comic Sans" panose="020B0604020202020204" charset="0"/>
            </a:endParaRPr>
          </a:p>
          <a:p>
            <a:pPr>
              <a:lnSpc>
                <a:spcPts val="1960"/>
              </a:lnSpc>
            </a:pPr>
            <a:r>
              <a:rPr lang="en-US" sz="1600" dirty="0">
                <a:solidFill>
                  <a:srgbClr val="000000"/>
                </a:solidFill>
                <a:latin typeface="Comic Sans" panose="020B0604020202020204" charset="0"/>
              </a:rPr>
              <a:t>count                          31084</a:t>
            </a:r>
          </a:p>
          <a:p>
            <a:pPr>
              <a:lnSpc>
                <a:spcPts val="1960"/>
              </a:lnSpc>
            </a:pPr>
            <a:endParaRPr lang="en-US" sz="1600" dirty="0">
              <a:solidFill>
                <a:srgbClr val="000000"/>
              </a:solidFill>
              <a:latin typeface="Comic Sans" panose="020B0604020202020204" charset="0"/>
            </a:endParaRPr>
          </a:p>
          <a:p>
            <a:pPr>
              <a:lnSpc>
                <a:spcPts val="1960"/>
              </a:lnSpc>
            </a:pPr>
            <a:r>
              <a:rPr lang="en-US" sz="1600" dirty="0">
                <a:solidFill>
                  <a:srgbClr val="000000"/>
                </a:solidFill>
                <a:latin typeface="Comic Sans" panose="020B0604020202020204" charset="0"/>
              </a:rPr>
              <a:t>mean                        62711.41</a:t>
            </a:r>
          </a:p>
          <a:p>
            <a:pPr>
              <a:lnSpc>
                <a:spcPts val="1960"/>
              </a:lnSpc>
            </a:pPr>
            <a:r>
              <a:rPr lang="en-US" sz="1600" dirty="0">
                <a:solidFill>
                  <a:srgbClr val="000000"/>
                </a:solidFill>
                <a:latin typeface="Comic Sans" panose="020B0604020202020204" charset="0"/>
              </a:rPr>
              <a:t>std                          33105.59</a:t>
            </a:r>
          </a:p>
          <a:p>
            <a:pPr>
              <a:lnSpc>
                <a:spcPts val="1960"/>
              </a:lnSpc>
            </a:pPr>
            <a:r>
              <a:rPr lang="en-US" sz="1600" dirty="0">
                <a:solidFill>
                  <a:srgbClr val="000000"/>
                </a:solidFill>
                <a:latin typeface="Comic Sans" panose="020B0604020202020204" charset="0"/>
              </a:rPr>
              <a:t>min                           4000.00</a:t>
            </a:r>
          </a:p>
          <a:p>
            <a:pPr>
              <a:lnSpc>
                <a:spcPts val="1960"/>
              </a:lnSpc>
            </a:pPr>
            <a:r>
              <a:rPr lang="en-US" sz="1600" dirty="0">
                <a:solidFill>
                  <a:srgbClr val="000000"/>
                </a:solidFill>
                <a:latin typeface="Comic Sans" panose="020B0604020202020204" charset="0"/>
              </a:rPr>
              <a:t>25%                       39000.00</a:t>
            </a:r>
          </a:p>
          <a:p>
            <a:pPr>
              <a:lnSpc>
                <a:spcPts val="1960"/>
              </a:lnSpc>
            </a:pPr>
            <a:r>
              <a:rPr lang="en-US" sz="1600" dirty="0">
                <a:solidFill>
                  <a:srgbClr val="000000"/>
                </a:solidFill>
                <a:latin typeface="Comic Sans" panose="020B0604020202020204" charset="0"/>
              </a:rPr>
              <a:t>50%                       55000.00</a:t>
            </a:r>
          </a:p>
          <a:p>
            <a:pPr>
              <a:lnSpc>
                <a:spcPts val="1960"/>
              </a:lnSpc>
            </a:pPr>
            <a:r>
              <a:rPr lang="en-US" sz="1600" dirty="0">
                <a:solidFill>
                  <a:srgbClr val="000000"/>
                </a:solidFill>
                <a:latin typeface="Comic Sans" panose="020B0604020202020204" charset="0"/>
              </a:rPr>
              <a:t>75%                       78000.00</a:t>
            </a:r>
          </a:p>
          <a:p>
            <a:pPr>
              <a:lnSpc>
                <a:spcPts val="1960"/>
              </a:lnSpc>
            </a:pPr>
            <a:r>
              <a:rPr lang="en-US" sz="1600" dirty="0">
                <a:solidFill>
                  <a:srgbClr val="000000"/>
                </a:solidFill>
                <a:latin typeface="Comic Sans" panose="020B0604020202020204" charset="0"/>
              </a:rPr>
              <a:t>max                     200000.00</a:t>
            </a:r>
          </a:p>
          <a:p>
            <a:pPr>
              <a:lnSpc>
                <a:spcPts val="1960"/>
              </a:lnSpc>
            </a:pPr>
            <a:endParaRPr lang="en-US" sz="1600" dirty="0">
              <a:solidFill>
                <a:srgbClr val="000000"/>
              </a:solidFill>
              <a:latin typeface="Comic Sans" panose="020B0604020202020204" charset="0"/>
            </a:endParaRPr>
          </a:p>
          <a:p>
            <a:pPr>
              <a:lnSpc>
                <a:spcPts val="1960"/>
              </a:lnSpc>
            </a:pPr>
            <a:r>
              <a:rPr lang="en-US" sz="1600" dirty="0">
                <a:solidFill>
                  <a:srgbClr val="000000"/>
                </a:solidFill>
                <a:latin typeface="Comic Sans" panose="020B0604020202020204" charset="0"/>
              </a:rPr>
              <a:t>Mode                     60000.00 </a:t>
            </a:r>
            <a:r>
              <a:rPr lang="en-US" sz="1600" dirty="0">
                <a:solidFill>
                  <a:srgbClr val="000000"/>
                </a:solidFill>
                <a:latin typeface="Canva Sans"/>
              </a:rPr>
              <a:t>   </a:t>
            </a:r>
          </a:p>
          <a:p>
            <a:pPr algn="ctr">
              <a:lnSpc>
                <a:spcPts val="1960"/>
              </a:lnSpc>
            </a:pPr>
            <a:endParaRPr lang="en-US" sz="1400" dirty="0">
              <a:solidFill>
                <a:srgbClr val="000000"/>
              </a:solidFill>
              <a:latin typeface="Canva Sans"/>
            </a:endParaRPr>
          </a:p>
        </p:txBody>
      </p:sp>
      <p:pic>
        <p:nvPicPr>
          <p:cNvPr id="19" name="Picture 18">
            <a:extLst>
              <a:ext uri="{FF2B5EF4-FFF2-40B4-BE49-F238E27FC236}">
                <a16:creationId xmlns:a16="http://schemas.microsoft.com/office/drawing/2014/main" id="{F00C7C65-4C7B-4447-892B-E264853692CD}"/>
              </a:ext>
            </a:extLst>
          </p:cNvPr>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r="49651"/>
          <a:stretch/>
        </p:blipFill>
        <p:spPr>
          <a:xfrm>
            <a:off x="11818777" y="1420475"/>
            <a:ext cx="4945223" cy="4142240"/>
          </a:xfrm>
          <a:prstGeom prst="rect">
            <a:avLst/>
          </a:prstGeom>
          <a:ln>
            <a:noFill/>
          </a:ln>
          <a:effectLst/>
        </p:spPr>
      </p:pic>
      <p:pic>
        <p:nvPicPr>
          <p:cNvPr id="21" name="Picture 20">
            <a:extLst>
              <a:ext uri="{FF2B5EF4-FFF2-40B4-BE49-F238E27FC236}">
                <a16:creationId xmlns:a16="http://schemas.microsoft.com/office/drawing/2014/main" id="{FE3D02BD-513B-4F70-8F00-F792CF35FD98}"/>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16742" y="1471541"/>
            <a:ext cx="5184658" cy="4142240"/>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0C44AFAC-01EF-4E70-AB8D-31F18BC70702}"/>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0860" y="1453464"/>
            <a:ext cx="5340107" cy="4142240"/>
          </a:xfrm>
          <a:prstGeom prst="rect">
            <a:avLst/>
          </a:prstGeom>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69284" y="1095321"/>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TextBox 16"/>
          <p:cNvSpPr txBox="1"/>
          <p:nvPr/>
        </p:nvSpPr>
        <p:spPr>
          <a:xfrm>
            <a:off x="4605879" y="1561"/>
            <a:ext cx="9200557" cy="799193"/>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Home Ownership</a:t>
            </a:r>
          </a:p>
        </p:txBody>
      </p:sp>
      <p:sp>
        <p:nvSpPr>
          <p:cNvPr id="17" name="TextBox 17"/>
          <p:cNvSpPr txBox="1"/>
          <p:nvPr/>
        </p:nvSpPr>
        <p:spPr>
          <a:xfrm>
            <a:off x="6923712" y="5799052"/>
            <a:ext cx="9666686" cy="4393703"/>
          </a:xfrm>
          <a:prstGeom prst="rect">
            <a:avLst/>
          </a:prstGeom>
        </p:spPr>
        <p:txBody>
          <a:bodyPr wrap="square" lIns="0" tIns="0" rIns="0" bIns="0" rtlCol="0" anchor="t">
            <a:spAutoFit/>
          </a:bodyPr>
          <a:lstStyle/>
          <a:p>
            <a:pPr algn="ctr">
              <a:lnSpc>
                <a:spcPts val="2239"/>
              </a:lnSpc>
            </a:pPr>
            <a:r>
              <a:rPr lang="en-US" sz="1599" b="1" u="sng" dirty="0">
                <a:solidFill>
                  <a:srgbClr val="000000"/>
                </a:solidFill>
                <a:latin typeface="Comic Sans" panose="020B0604020202020204" charset="0"/>
              </a:rPr>
              <a:t>Observations</a:t>
            </a:r>
          </a:p>
          <a:p>
            <a:pPr algn="ctr">
              <a:lnSpc>
                <a:spcPts val="2239"/>
              </a:lnSpc>
            </a:pPr>
            <a:endParaRPr lang="en-US" sz="1599" dirty="0">
              <a:solidFill>
                <a:srgbClr val="000000"/>
              </a:solidFill>
              <a:latin typeface="Comic Sans" panose="020B0604020202020204" charset="0"/>
            </a:endParaRPr>
          </a:p>
          <a:p>
            <a:pPr marL="302261" lvl="1" indent="-151130" algn="just">
              <a:lnSpc>
                <a:spcPts val="1960"/>
              </a:lnSpc>
              <a:buFont typeface="Arial"/>
              <a:buChar char="•"/>
            </a:pPr>
            <a:r>
              <a:rPr lang="en-US" sz="1400" dirty="0">
                <a:solidFill>
                  <a:srgbClr val="000000"/>
                </a:solidFill>
                <a:latin typeface="Comic Sans" panose="020B0604020202020204" charset="0"/>
              </a:rPr>
              <a:t>Overall home ownership data is unbalanced as mortgage and rented records are available at a higher proportion (91% of total records) than owned and other categories</a:t>
            </a:r>
          </a:p>
          <a:p>
            <a:pPr marL="302261" lvl="1" indent="-151130" algn="just">
              <a:lnSpc>
                <a:spcPts val="1960"/>
              </a:lnSpc>
              <a:buFont typeface="Arial"/>
              <a:buChar char="•"/>
            </a:pPr>
            <a:endParaRPr lang="en-US" sz="1400" dirty="0">
              <a:solidFill>
                <a:srgbClr val="000000"/>
              </a:solidFill>
              <a:latin typeface="Comic Sans" panose="020B0604020202020204" charset="0"/>
            </a:endParaRPr>
          </a:p>
          <a:p>
            <a:pPr marL="302261" lvl="1" indent="-151130" algn="just">
              <a:lnSpc>
                <a:spcPts val="1960"/>
              </a:lnSpc>
              <a:buFont typeface="Arial"/>
              <a:buChar char="•"/>
            </a:pPr>
            <a:r>
              <a:rPr lang="en-US" sz="1400" dirty="0">
                <a:solidFill>
                  <a:srgbClr val="000000"/>
                </a:solidFill>
                <a:latin typeface="Comic Sans" panose="020B0604020202020204" charset="0"/>
              </a:rPr>
              <a:t>Home owners (OWN category) and Mortgaged owners had a higher probability or chance to a get an loan approved.</a:t>
            </a:r>
          </a:p>
          <a:p>
            <a:pPr marL="302261" lvl="1" indent="-151130" algn="just">
              <a:lnSpc>
                <a:spcPts val="1960"/>
              </a:lnSpc>
              <a:buFont typeface="Arial"/>
              <a:buChar char="•"/>
            </a:pPr>
            <a:endParaRPr lang="en-US" sz="1400" dirty="0">
              <a:solidFill>
                <a:srgbClr val="000000"/>
              </a:solidFill>
              <a:latin typeface="Comic Sans" panose="020B0604020202020204" charset="0"/>
            </a:endParaRPr>
          </a:p>
          <a:p>
            <a:pPr marL="302261" lvl="1" indent="-151130" algn="just">
              <a:lnSpc>
                <a:spcPts val="1960"/>
              </a:lnSpc>
              <a:buFont typeface="Arial"/>
              <a:buChar char="•"/>
            </a:pPr>
            <a:r>
              <a:rPr lang="en-US" sz="1400" dirty="0">
                <a:solidFill>
                  <a:srgbClr val="000000"/>
                </a:solidFill>
                <a:latin typeface="Comic Sans" panose="020B0604020202020204" charset="0"/>
              </a:rPr>
              <a:t>90% of the OWN category had their loan approved. But due to less number of data available, it may be overfitting.</a:t>
            </a:r>
          </a:p>
          <a:p>
            <a:pPr marL="302261" lvl="1" indent="-151130" algn="just">
              <a:lnSpc>
                <a:spcPts val="1960"/>
              </a:lnSpc>
              <a:buFont typeface="Arial"/>
              <a:buChar char="•"/>
            </a:pPr>
            <a:endParaRPr lang="en-US" sz="1400" dirty="0">
              <a:solidFill>
                <a:srgbClr val="000000"/>
              </a:solidFill>
              <a:latin typeface="Comic Sans" panose="020B0604020202020204" charset="0"/>
            </a:endParaRPr>
          </a:p>
          <a:p>
            <a:pPr marL="302261" lvl="1" indent="-151130" algn="just">
              <a:lnSpc>
                <a:spcPts val="1960"/>
              </a:lnSpc>
              <a:buFont typeface="Arial"/>
              <a:buChar char="•"/>
            </a:pPr>
            <a:r>
              <a:rPr lang="en-US" sz="1400" dirty="0">
                <a:solidFill>
                  <a:srgbClr val="000000"/>
                </a:solidFill>
                <a:latin typeface="Comic Sans" panose="020B0604020202020204" charset="0"/>
              </a:rPr>
              <a:t>Mortgaged home owners has a 85% probability of getting loan approved</a:t>
            </a:r>
          </a:p>
          <a:p>
            <a:pPr marL="302261" lvl="1" indent="-151130" algn="just">
              <a:lnSpc>
                <a:spcPts val="1960"/>
              </a:lnSpc>
              <a:buFont typeface="Arial"/>
              <a:buChar char="•"/>
            </a:pPr>
            <a:endParaRPr lang="en-US" sz="1400" dirty="0">
              <a:solidFill>
                <a:srgbClr val="000000"/>
              </a:solidFill>
              <a:latin typeface="Comic Sans" panose="020B0604020202020204" charset="0"/>
            </a:endParaRPr>
          </a:p>
          <a:p>
            <a:pPr marL="302261" lvl="1" indent="-151130" algn="just">
              <a:lnSpc>
                <a:spcPts val="1960"/>
              </a:lnSpc>
              <a:buFont typeface="Arial"/>
              <a:buChar char="•"/>
            </a:pPr>
            <a:r>
              <a:rPr lang="en-US" sz="1400" dirty="0">
                <a:solidFill>
                  <a:srgbClr val="000000"/>
                </a:solidFill>
                <a:latin typeface="Comic Sans" panose="020B0604020202020204" charset="0"/>
              </a:rPr>
              <a:t>Rented people have a 69% chance of getting the loan approved.</a:t>
            </a:r>
          </a:p>
          <a:p>
            <a:pPr marL="302261" lvl="1" indent="-151130" algn="just">
              <a:lnSpc>
                <a:spcPts val="1960"/>
              </a:lnSpc>
              <a:buFont typeface="Arial"/>
              <a:buChar char="•"/>
            </a:pPr>
            <a:endParaRPr lang="en-US" sz="1400" dirty="0">
              <a:solidFill>
                <a:srgbClr val="000000"/>
              </a:solidFill>
              <a:latin typeface="Comic Sans" panose="020B0604020202020204" charset="0"/>
            </a:endParaRPr>
          </a:p>
          <a:p>
            <a:pPr marL="302261" lvl="1" indent="-151130" algn="just">
              <a:lnSpc>
                <a:spcPts val="1960"/>
              </a:lnSpc>
              <a:buFont typeface="Arial"/>
              <a:buChar char="•"/>
            </a:pPr>
            <a:r>
              <a:rPr lang="en-US" sz="1400" dirty="0">
                <a:solidFill>
                  <a:srgbClr val="000000"/>
                </a:solidFill>
                <a:latin typeface="Comic Sans" panose="020B0604020202020204" charset="0"/>
              </a:rPr>
              <a:t>Loan was approved for 68% of the OTHER category people.</a:t>
            </a:r>
          </a:p>
          <a:p>
            <a:pPr algn="ctr">
              <a:lnSpc>
                <a:spcPts val="1960"/>
              </a:lnSpc>
            </a:pPr>
            <a:endParaRPr lang="en-US" sz="1400" dirty="0">
              <a:solidFill>
                <a:srgbClr val="000000"/>
              </a:solidFill>
              <a:latin typeface="Canva Sans"/>
            </a:endParaRPr>
          </a:p>
        </p:txBody>
      </p:sp>
      <p:sp>
        <p:nvSpPr>
          <p:cNvPr id="18" name="TextBox 18"/>
          <p:cNvSpPr txBox="1"/>
          <p:nvPr/>
        </p:nvSpPr>
        <p:spPr>
          <a:xfrm>
            <a:off x="2131316" y="6368203"/>
            <a:ext cx="2821683" cy="1777603"/>
          </a:xfrm>
          <a:prstGeom prst="rect">
            <a:avLst/>
          </a:prstGeom>
        </p:spPr>
        <p:txBody>
          <a:bodyPr wrap="square" lIns="0" tIns="0" rIns="0" bIns="0" rtlCol="0" anchor="t">
            <a:spAutoFit/>
          </a:bodyPr>
          <a:lstStyle/>
          <a:p>
            <a:pPr algn="ctr">
              <a:lnSpc>
                <a:spcPts val="1960"/>
              </a:lnSpc>
            </a:pPr>
            <a:r>
              <a:rPr lang="en-US" sz="1400" u="sng" dirty="0">
                <a:solidFill>
                  <a:srgbClr val="000000"/>
                </a:solidFill>
                <a:latin typeface="Comic Sans" panose="020B0604020202020204" charset="0"/>
              </a:rPr>
              <a:t>Home Ownership</a:t>
            </a:r>
          </a:p>
          <a:p>
            <a:pPr algn="ctr">
              <a:lnSpc>
                <a:spcPts val="1960"/>
              </a:lnSpc>
            </a:pPr>
            <a:endParaRPr lang="en-US" sz="1400" dirty="0">
              <a:solidFill>
                <a:srgbClr val="000000"/>
              </a:solidFill>
              <a:latin typeface="Comic Sans" panose="020B0604020202020204" charset="0"/>
            </a:endParaRPr>
          </a:p>
          <a:p>
            <a:pPr>
              <a:lnSpc>
                <a:spcPts val="1960"/>
              </a:lnSpc>
            </a:pPr>
            <a:r>
              <a:rPr lang="en-US" sz="1400" dirty="0">
                <a:solidFill>
                  <a:srgbClr val="000000"/>
                </a:solidFill>
                <a:latin typeface="Comic Sans" panose="020B0604020202020204" charset="0"/>
              </a:rPr>
              <a:t>RENT                                 15921</a:t>
            </a:r>
          </a:p>
          <a:p>
            <a:pPr>
              <a:lnSpc>
                <a:spcPts val="1960"/>
              </a:lnSpc>
            </a:pPr>
            <a:r>
              <a:rPr lang="en-US" sz="1400" dirty="0">
                <a:solidFill>
                  <a:srgbClr val="000000"/>
                </a:solidFill>
                <a:latin typeface="Comic Sans" panose="020B0604020202020204" charset="0"/>
              </a:rPr>
              <a:t>MORTGAGE                      12703</a:t>
            </a:r>
          </a:p>
          <a:p>
            <a:pPr>
              <a:lnSpc>
                <a:spcPts val="1960"/>
              </a:lnSpc>
            </a:pPr>
            <a:r>
              <a:rPr lang="en-US" sz="1400" dirty="0">
                <a:solidFill>
                  <a:srgbClr val="000000"/>
                </a:solidFill>
                <a:latin typeface="Comic Sans" panose="020B0604020202020204" charset="0"/>
              </a:rPr>
              <a:t>OWN                                  2357</a:t>
            </a:r>
          </a:p>
          <a:p>
            <a:pPr>
              <a:lnSpc>
                <a:spcPts val="1960"/>
              </a:lnSpc>
            </a:pPr>
            <a:r>
              <a:rPr lang="en-US" sz="1400" dirty="0">
                <a:solidFill>
                  <a:srgbClr val="000000"/>
                </a:solidFill>
                <a:latin typeface="Comic Sans" panose="020B0604020202020204" charset="0"/>
              </a:rPr>
              <a:t>OTHER                               103</a:t>
            </a:r>
          </a:p>
          <a:p>
            <a:pPr algn="ctr">
              <a:lnSpc>
                <a:spcPts val="1960"/>
              </a:lnSpc>
            </a:pPr>
            <a:r>
              <a:rPr lang="en-US" sz="1400" dirty="0">
                <a:solidFill>
                  <a:srgbClr val="000000"/>
                </a:solidFill>
                <a:latin typeface="Canva Sans"/>
              </a:rPr>
              <a:t>   </a:t>
            </a:r>
          </a:p>
        </p:txBody>
      </p:sp>
      <p:pic>
        <p:nvPicPr>
          <p:cNvPr id="20" name="Picture 19">
            <a:extLst>
              <a:ext uri="{FF2B5EF4-FFF2-40B4-BE49-F238E27FC236}">
                <a16:creationId xmlns:a16="http://schemas.microsoft.com/office/drawing/2014/main" id="{EB054540-914F-40D0-96B3-897425577AD1}"/>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0799" y="1434427"/>
            <a:ext cx="4823301" cy="3657600"/>
          </a:xfrm>
          <a:prstGeom prst="rect">
            <a:avLst/>
          </a:prstGeom>
          <a:ln>
            <a:noFill/>
          </a:ln>
          <a:effectLst/>
        </p:spPr>
      </p:pic>
      <p:pic>
        <p:nvPicPr>
          <p:cNvPr id="22" name="Picture 21">
            <a:extLst>
              <a:ext uri="{FF2B5EF4-FFF2-40B4-BE49-F238E27FC236}">
                <a16:creationId xmlns:a16="http://schemas.microsoft.com/office/drawing/2014/main" id="{88AC49BC-F575-4735-AEEC-EFB37D4F295F}"/>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30965" y="1520068"/>
            <a:ext cx="3643028" cy="3657600"/>
          </a:xfrm>
          <a:prstGeom prst="rect">
            <a:avLst/>
          </a:prstGeom>
          <a:ln>
            <a:noFill/>
          </a:ln>
          <a:effectLst>
            <a:outerShdw blurRad="190500" algn="tl" rotWithShape="0">
              <a:srgbClr val="000000">
                <a:alpha val="70000"/>
              </a:srgbClr>
            </a:outerShdw>
          </a:effectLst>
        </p:spPr>
      </p:pic>
      <p:pic>
        <p:nvPicPr>
          <p:cNvPr id="24" name="Picture 23">
            <a:extLst>
              <a:ext uri="{FF2B5EF4-FFF2-40B4-BE49-F238E27FC236}">
                <a16:creationId xmlns:a16="http://schemas.microsoft.com/office/drawing/2014/main" id="{D2C1547A-25BE-4FE4-90CB-0CAE449E420F}"/>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041040" y="1565788"/>
            <a:ext cx="4636796" cy="3566160"/>
          </a:xfrm>
          <a:prstGeom prst="rect">
            <a:avLst/>
          </a:prstGeom>
          <a:ln>
            <a:noFill/>
          </a:ln>
          <a:effectLst/>
        </p:spPr>
      </p:pic>
      <p:sp>
        <p:nvSpPr>
          <p:cNvPr id="25" name="TextBox 24">
            <a:extLst>
              <a:ext uri="{FF2B5EF4-FFF2-40B4-BE49-F238E27FC236}">
                <a16:creationId xmlns:a16="http://schemas.microsoft.com/office/drawing/2014/main" id="{2B223128-C89A-42E8-B869-4B96333D0C11}"/>
              </a:ext>
            </a:extLst>
          </p:cNvPr>
          <p:cNvSpPr txBox="1"/>
          <p:nvPr/>
        </p:nvSpPr>
        <p:spPr>
          <a:xfrm>
            <a:off x="469284" y="10045844"/>
            <a:ext cx="7316930" cy="307777"/>
          </a:xfrm>
          <a:prstGeom prst="rect">
            <a:avLst/>
          </a:prstGeom>
          <a:noFill/>
        </p:spPr>
        <p:txBody>
          <a:bodyPr wrap="square" rtlCol="0">
            <a:spAutoFit/>
          </a:bodyPr>
          <a:lstStyle/>
          <a:p>
            <a:r>
              <a:rPr lang="en-US" sz="1400" i="1" dirty="0"/>
              <a:t>Note: Since Home ownership is a categorical value,  providing the value count of unique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09662" y="0"/>
            <a:ext cx="20507325" cy="10287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109662" y="-911620"/>
            <a:ext cx="2942276" cy="2942276"/>
          </a:xfrm>
          <a:custGeom>
            <a:avLst/>
            <a:gdLst/>
            <a:ahLst/>
            <a:cxnLst/>
            <a:rect l="l" t="t" r="r" b="b"/>
            <a:pathLst>
              <a:path w="2942276" h="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457200" y="1076550"/>
            <a:ext cx="16531027" cy="9207234"/>
            <a:chOff x="0" y="0"/>
            <a:chExt cx="4353851" cy="2424950"/>
          </a:xfrm>
        </p:grpSpPr>
        <p:sp>
          <p:nvSpPr>
            <p:cNvPr id="7" name="Freeform 7"/>
            <p:cNvSpPr/>
            <p:nvPr/>
          </p:nvSpPr>
          <p:spPr>
            <a:xfrm>
              <a:off x="0" y="0"/>
              <a:ext cx="4353851" cy="2424950"/>
            </a:xfrm>
            <a:custGeom>
              <a:avLst/>
              <a:gdLst/>
              <a:ahLst/>
              <a:cxnLst/>
              <a:rect l="l" t="t" r="r" b="b"/>
              <a:pathLst>
                <a:path w="4353851" h="2424950">
                  <a:moveTo>
                    <a:pt x="0" y="0"/>
                  </a:moveTo>
                  <a:lnTo>
                    <a:pt x="4353851" y="0"/>
                  </a:lnTo>
                  <a:lnTo>
                    <a:pt x="4353851" y="2424950"/>
                  </a:lnTo>
                  <a:lnTo>
                    <a:pt x="0" y="2424950"/>
                  </a:lnTo>
                  <a:close/>
                </a:path>
              </a:pathLst>
            </a:custGeom>
            <a:solidFill>
              <a:srgbClr val="F1F2F2"/>
            </a:solidFill>
            <a:ln cap="sq">
              <a:noFill/>
              <a:prstDash val="solid"/>
              <a:miter/>
            </a:ln>
          </p:spPr>
        </p:sp>
        <p:sp>
          <p:nvSpPr>
            <p:cNvPr id="8" name="TextBox 8"/>
            <p:cNvSpPr txBox="1"/>
            <p:nvPr/>
          </p:nvSpPr>
          <p:spPr>
            <a:xfrm>
              <a:off x="0" y="-38100"/>
              <a:ext cx="4353851" cy="2463050"/>
            </a:xfrm>
            <a:prstGeom prst="rect">
              <a:avLst/>
            </a:prstGeom>
          </p:spPr>
          <p:txBody>
            <a:bodyPr lIns="50800" tIns="50800" rIns="50800" bIns="50800" rtlCol="0" anchor="t"/>
            <a:lstStyle/>
            <a:p>
              <a:pPr>
                <a:lnSpc>
                  <a:spcPts val="2659"/>
                </a:lnSpc>
              </a:pPr>
              <a:endParaRPr dirty="0"/>
            </a:p>
            <a:p>
              <a:pPr>
                <a:lnSpc>
                  <a:spcPts val="2659"/>
                </a:lnSpc>
                <a:spcBef>
                  <a:spcPct val="0"/>
                </a:spcBef>
              </a:pPr>
              <a:endParaRPr dirty="0"/>
            </a:p>
          </p:txBody>
        </p:sp>
      </p:grpSp>
      <p:grpSp>
        <p:nvGrpSpPr>
          <p:cNvPr id="9" name="Group 9"/>
          <p:cNvGrpSpPr/>
          <p:nvPr/>
        </p:nvGrpSpPr>
        <p:grpSpPr>
          <a:xfrm>
            <a:off x="5139012" y="96811"/>
            <a:ext cx="8009976" cy="931889"/>
            <a:chOff x="0" y="0"/>
            <a:chExt cx="2109623" cy="245436"/>
          </a:xfrm>
        </p:grpSpPr>
        <p:sp>
          <p:nvSpPr>
            <p:cNvPr id="10" name="Freeform 10"/>
            <p:cNvSpPr/>
            <p:nvPr/>
          </p:nvSpPr>
          <p:spPr>
            <a:xfrm>
              <a:off x="0" y="0"/>
              <a:ext cx="2109623" cy="245436"/>
            </a:xfrm>
            <a:custGeom>
              <a:avLst/>
              <a:gdLst/>
              <a:ahLst/>
              <a:cxnLst/>
              <a:rect l="l" t="t" r="r" b="b"/>
              <a:pathLst>
                <a:path w="2109623" h="245436">
                  <a:moveTo>
                    <a:pt x="0" y="0"/>
                  </a:moveTo>
                  <a:lnTo>
                    <a:pt x="2109623" y="0"/>
                  </a:lnTo>
                  <a:lnTo>
                    <a:pt x="2109623" y="245436"/>
                  </a:lnTo>
                  <a:lnTo>
                    <a:pt x="0" y="245436"/>
                  </a:lnTo>
                  <a:close/>
                </a:path>
              </a:pathLst>
            </a:custGeom>
            <a:solidFill>
              <a:srgbClr val="E3D8CC"/>
            </a:solidFill>
            <a:ln w="38100" cap="sq">
              <a:solidFill>
                <a:srgbClr val="F1F2F2"/>
              </a:solidFill>
              <a:prstDash val="solid"/>
              <a:miter/>
            </a:ln>
          </p:spPr>
        </p:sp>
        <p:sp>
          <p:nvSpPr>
            <p:cNvPr id="11" name="TextBox 11"/>
            <p:cNvSpPr txBox="1"/>
            <p:nvPr/>
          </p:nvSpPr>
          <p:spPr>
            <a:xfrm>
              <a:off x="0" y="-38100"/>
              <a:ext cx="2109623" cy="283536"/>
            </a:xfrm>
            <a:prstGeom prst="rect">
              <a:avLst/>
            </a:prstGeom>
          </p:spPr>
          <p:txBody>
            <a:bodyPr lIns="50800" tIns="50800" rIns="50800" bIns="50800" rtlCol="0" anchor="ctr"/>
            <a:lstStyle/>
            <a:p>
              <a:pPr algn="ctr">
                <a:lnSpc>
                  <a:spcPts val="2659"/>
                </a:lnSpc>
                <a:spcBef>
                  <a:spcPct val="0"/>
                </a:spcBef>
              </a:pPr>
              <a:endParaRPr dirty="0"/>
            </a:p>
          </p:txBody>
        </p:sp>
      </p:grpSp>
      <p:sp>
        <p:nvSpPr>
          <p:cNvPr id="12" name="Freeform 12"/>
          <p:cNvSpPr/>
          <p:nvPr/>
        </p:nvSpPr>
        <p:spPr>
          <a:xfrm>
            <a:off x="16590398" y="6983167"/>
            <a:ext cx="3395204" cy="1049427"/>
          </a:xfrm>
          <a:custGeom>
            <a:avLst/>
            <a:gdLst/>
            <a:ahLst/>
            <a:cxnLst/>
            <a:rect l="l" t="t" r="r" b="b"/>
            <a:pathLst>
              <a:path w="3395204" h="1049427">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TextBox 16"/>
          <p:cNvSpPr txBox="1"/>
          <p:nvPr/>
        </p:nvSpPr>
        <p:spPr>
          <a:xfrm>
            <a:off x="4605879" y="1561"/>
            <a:ext cx="9200557" cy="820865"/>
          </a:xfrm>
          <a:prstGeom prst="rect">
            <a:avLst/>
          </a:prstGeom>
        </p:spPr>
        <p:txBody>
          <a:bodyPr lIns="0" tIns="0" rIns="0" bIns="0" rtlCol="0" anchor="t">
            <a:spAutoFit/>
          </a:bodyPr>
          <a:lstStyle/>
          <a:p>
            <a:pPr algn="ctr">
              <a:lnSpc>
                <a:spcPts val="6730"/>
              </a:lnSpc>
            </a:pPr>
            <a:r>
              <a:rPr lang="en-US" sz="4807" dirty="0">
                <a:solidFill>
                  <a:srgbClr val="000000"/>
                </a:solidFill>
                <a:latin typeface="Comic Sans Bold"/>
              </a:rPr>
              <a:t>Loan Amount</a:t>
            </a:r>
          </a:p>
        </p:txBody>
      </p:sp>
      <p:sp>
        <p:nvSpPr>
          <p:cNvPr id="17" name="TextBox 17"/>
          <p:cNvSpPr txBox="1"/>
          <p:nvPr/>
        </p:nvSpPr>
        <p:spPr>
          <a:xfrm>
            <a:off x="8489258" y="6189675"/>
            <a:ext cx="7860209" cy="3701206"/>
          </a:xfrm>
          <a:prstGeom prst="rect">
            <a:avLst/>
          </a:prstGeom>
        </p:spPr>
        <p:txBody>
          <a:bodyPr lIns="0" tIns="0" rIns="0" bIns="0" rtlCol="0" anchor="t">
            <a:spAutoFit/>
          </a:bodyPr>
          <a:lstStyle/>
          <a:p>
            <a:pPr algn="ctr">
              <a:lnSpc>
                <a:spcPts val="2520"/>
              </a:lnSpc>
            </a:pPr>
            <a:r>
              <a:rPr lang="en-US" sz="1800" u="sng" dirty="0">
                <a:solidFill>
                  <a:srgbClr val="000000"/>
                </a:solidFill>
                <a:latin typeface="Comic Sans" panose="020B0604020202020204" charset="0"/>
              </a:rPr>
              <a:t>Observation</a:t>
            </a:r>
          </a:p>
          <a:p>
            <a:pPr algn="ctr">
              <a:lnSpc>
                <a:spcPts val="2520"/>
              </a:lnSpc>
            </a:pPr>
            <a:endParaRPr lang="en-US" sz="1800" dirty="0">
              <a:solidFill>
                <a:srgbClr val="000000"/>
              </a:solidFill>
              <a:latin typeface="Comic Sans" panose="020B0604020202020204" charset="0"/>
            </a:endParaRPr>
          </a:p>
          <a:p>
            <a:pPr marL="302261" lvl="1" indent="-151130">
              <a:lnSpc>
                <a:spcPts val="1960"/>
              </a:lnSpc>
              <a:buFont typeface="Arial"/>
              <a:buChar char="•"/>
            </a:pPr>
            <a:r>
              <a:rPr lang="en-US" sz="1600" dirty="0">
                <a:solidFill>
                  <a:srgbClr val="000000"/>
                </a:solidFill>
                <a:latin typeface="Comic Sans" panose="020B0604020202020204" charset="0"/>
              </a:rPr>
              <a:t>Loan amount has a MEAN value of 9551.81 and MEDIAN at 8000.</a:t>
            </a:r>
          </a:p>
          <a:p>
            <a:pPr>
              <a:lnSpc>
                <a:spcPts val="1960"/>
              </a:lnSpc>
            </a:pPr>
            <a:endParaRPr lang="en-US" sz="1600" dirty="0">
              <a:solidFill>
                <a:srgbClr val="000000"/>
              </a:solidFill>
              <a:latin typeface="Comic Sans" panose="020B0604020202020204" charset="0"/>
            </a:endParaRPr>
          </a:p>
          <a:p>
            <a:pPr marL="302261" lvl="1" indent="-151130">
              <a:lnSpc>
                <a:spcPts val="1960"/>
              </a:lnSpc>
              <a:buFont typeface="Arial"/>
              <a:buChar char="•"/>
            </a:pPr>
            <a:r>
              <a:rPr lang="en-US" sz="1600" dirty="0">
                <a:solidFill>
                  <a:srgbClr val="000000"/>
                </a:solidFill>
                <a:latin typeface="Comic Sans" panose="020B0604020202020204" charset="0"/>
              </a:rPr>
              <a:t>Most of the loan amount value, MODE is close to 10000</a:t>
            </a:r>
          </a:p>
          <a:p>
            <a:pPr>
              <a:lnSpc>
                <a:spcPts val="1960"/>
              </a:lnSpc>
            </a:pPr>
            <a:endParaRPr lang="en-US" sz="1600" dirty="0">
              <a:solidFill>
                <a:srgbClr val="000000"/>
              </a:solidFill>
              <a:latin typeface="Comic Sans" panose="020B0604020202020204" charset="0"/>
            </a:endParaRPr>
          </a:p>
          <a:p>
            <a:pPr marL="302261" lvl="1" indent="-151130">
              <a:lnSpc>
                <a:spcPts val="1960"/>
              </a:lnSpc>
              <a:buFont typeface="Arial"/>
              <a:buChar char="•"/>
            </a:pPr>
            <a:r>
              <a:rPr lang="en-US" sz="1600" dirty="0">
                <a:solidFill>
                  <a:srgbClr val="000000"/>
                </a:solidFill>
                <a:latin typeface="Comic Sans" panose="020B0604020202020204" charset="0"/>
              </a:rPr>
              <a:t>Distribution is skewed to the right with along tail as visible in the box plot and histogram.</a:t>
            </a:r>
          </a:p>
          <a:p>
            <a:pPr>
              <a:lnSpc>
                <a:spcPts val="1960"/>
              </a:lnSpc>
            </a:pPr>
            <a:endParaRPr lang="en-US" sz="1600" dirty="0">
              <a:solidFill>
                <a:srgbClr val="000000"/>
              </a:solidFill>
              <a:latin typeface="Comic Sans" panose="020B0604020202020204" charset="0"/>
            </a:endParaRPr>
          </a:p>
          <a:p>
            <a:pPr marL="302261" lvl="1" indent="-151130">
              <a:lnSpc>
                <a:spcPts val="1960"/>
              </a:lnSpc>
              <a:buFont typeface="Arial"/>
              <a:buChar char="•"/>
            </a:pPr>
            <a:r>
              <a:rPr lang="en-US" sz="1600" dirty="0">
                <a:solidFill>
                  <a:srgbClr val="000000"/>
                </a:solidFill>
                <a:latin typeface="Comic Sans" panose="020B0604020202020204" charset="0"/>
              </a:rPr>
              <a:t>Mean is more than the median value also indicates right skewness.</a:t>
            </a:r>
          </a:p>
          <a:p>
            <a:pPr>
              <a:lnSpc>
                <a:spcPts val="1960"/>
              </a:lnSpc>
            </a:pPr>
            <a:endParaRPr lang="en-US" sz="1600" dirty="0">
              <a:solidFill>
                <a:srgbClr val="000000"/>
              </a:solidFill>
              <a:latin typeface="Comic Sans" panose="020B0604020202020204" charset="0"/>
            </a:endParaRPr>
          </a:p>
          <a:p>
            <a:pPr marL="302261" lvl="1" indent="-151130">
              <a:lnSpc>
                <a:spcPts val="1960"/>
              </a:lnSpc>
              <a:buFont typeface="Arial"/>
              <a:buChar char="•"/>
            </a:pPr>
            <a:r>
              <a:rPr lang="en-US" sz="1600" dirty="0">
                <a:solidFill>
                  <a:srgbClr val="000000"/>
                </a:solidFill>
                <a:latin typeface="Comic Sans" panose="020B0604020202020204" charset="0"/>
              </a:rPr>
              <a:t>Outliers :  The data ranges from 500 to 35000,  but the outliers starts from 23000 onwards,  No clean up done </a:t>
            </a:r>
          </a:p>
          <a:p>
            <a:pPr algn="ctr">
              <a:lnSpc>
                <a:spcPts val="1960"/>
              </a:lnSpc>
            </a:pPr>
            <a:endParaRPr lang="en-US" sz="1400" dirty="0">
              <a:solidFill>
                <a:srgbClr val="000000"/>
              </a:solidFill>
              <a:latin typeface="Canva Sans"/>
            </a:endParaRPr>
          </a:p>
        </p:txBody>
      </p:sp>
      <p:sp>
        <p:nvSpPr>
          <p:cNvPr id="18" name="TextBox 18"/>
          <p:cNvSpPr txBox="1"/>
          <p:nvPr/>
        </p:nvSpPr>
        <p:spPr>
          <a:xfrm>
            <a:off x="3403719" y="6132395"/>
            <a:ext cx="2463681" cy="3650102"/>
          </a:xfrm>
          <a:prstGeom prst="rect">
            <a:avLst/>
          </a:prstGeom>
        </p:spPr>
        <p:txBody>
          <a:bodyPr wrap="square" lIns="0" tIns="0" rIns="0" bIns="0" rtlCol="0" anchor="t">
            <a:spAutoFit/>
          </a:bodyPr>
          <a:lstStyle/>
          <a:p>
            <a:pPr algn="ctr">
              <a:lnSpc>
                <a:spcPts val="2239"/>
              </a:lnSpc>
            </a:pPr>
            <a:r>
              <a:rPr lang="en-US" sz="1599" u="sng" dirty="0">
                <a:solidFill>
                  <a:srgbClr val="000000"/>
                </a:solidFill>
                <a:latin typeface="Canva Sans Bold"/>
              </a:rPr>
              <a:t>5 Point Summary</a:t>
            </a:r>
          </a:p>
          <a:p>
            <a:pPr algn="just">
              <a:lnSpc>
                <a:spcPts val="2239"/>
              </a:lnSpc>
            </a:pPr>
            <a:endParaRPr lang="en-US" sz="1599" dirty="0">
              <a:solidFill>
                <a:srgbClr val="000000"/>
              </a:solidFill>
              <a:latin typeface="Canva Sans"/>
            </a:endParaRPr>
          </a:p>
          <a:p>
            <a:pPr algn="just">
              <a:lnSpc>
                <a:spcPts val="2239"/>
              </a:lnSpc>
            </a:pPr>
            <a:r>
              <a:rPr lang="en-US" sz="1599" dirty="0">
                <a:solidFill>
                  <a:srgbClr val="000000"/>
                </a:solidFill>
                <a:latin typeface="Canva Sans"/>
              </a:rPr>
              <a:t>count                  31084</a:t>
            </a:r>
          </a:p>
          <a:p>
            <a:pPr algn="just">
              <a:lnSpc>
                <a:spcPts val="2239"/>
              </a:lnSpc>
            </a:pPr>
            <a:endParaRPr lang="en-US" sz="1599" dirty="0">
              <a:solidFill>
                <a:srgbClr val="000000"/>
              </a:solidFill>
              <a:latin typeface="Canva Sans"/>
            </a:endParaRPr>
          </a:p>
          <a:p>
            <a:pPr algn="just">
              <a:lnSpc>
                <a:spcPts val="2239"/>
              </a:lnSpc>
            </a:pPr>
            <a:r>
              <a:rPr lang="en-US" sz="1599" dirty="0">
                <a:solidFill>
                  <a:srgbClr val="000000"/>
                </a:solidFill>
                <a:latin typeface="Canva Sans"/>
              </a:rPr>
              <a:t>mean                     9551.81</a:t>
            </a:r>
          </a:p>
          <a:p>
            <a:pPr algn="just">
              <a:lnSpc>
                <a:spcPts val="2239"/>
              </a:lnSpc>
            </a:pPr>
            <a:r>
              <a:rPr lang="en-US" sz="1599" dirty="0">
                <a:solidFill>
                  <a:srgbClr val="000000"/>
                </a:solidFill>
                <a:latin typeface="Canva Sans"/>
              </a:rPr>
              <a:t>std                         6213.06</a:t>
            </a:r>
          </a:p>
          <a:p>
            <a:pPr algn="just">
              <a:lnSpc>
                <a:spcPts val="2239"/>
              </a:lnSpc>
            </a:pPr>
            <a:r>
              <a:rPr lang="en-US" sz="1599" dirty="0">
                <a:solidFill>
                  <a:srgbClr val="000000"/>
                </a:solidFill>
                <a:latin typeface="Canva Sans"/>
              </a:rPr>
              <a:t>min                         500.00</a:t>
            </a:r>
          </a:p>
          <a:p>
            <a:pPr algn="just">
              <a:lnSpc>
                <a:spcPts val="2239"/>
              </a:lnSpc>
            </a:pPr>
            <a:r>
              <a:rPr lang="en-US" sz="1599" dirty="0">
                <a:solidFill>
                  <a:srgbClr val="000000"/>
                </a:solidFill>
                <a:latin typeface="Canva Sans"/>
              </a:rPr>
              <a:t>25%                     5000.00</a:t>
            </a:r>
          </a:p>
          <a:p>
            <a:pPr algn="just">
              <a:lnSpc>
                <a:spcPts val="2239"/>
              </a:lnSpc>
            </a:pPr>
            <a:r>
              <a:rPr lang="en-US" sz="1599" dirty="0">
                <a:solidFill>
                  <a:srgbClr val="000000"/>
                </a:solidFill>
                <a:latin typeface="Canva Sans"/>
              </a:rPr>
              <a:t>50%                     8000.00</a:t>
            </a:r>
          </a:p>
          <a:p>
            <a:pPr algn="just">
              <a:lnSpc>
                <a:spcPts val="2239"/>
              </a:lnSpc>
            </a:pPr>
            <a:r>
              <a:rPr lang="en-US" sz="1599" dirty="0">
                <a:solidFill>
                  <a:srgbClr val="000000"/>
                </a:solidFill>
                <a:latin typeface="Canva Sans"/>
              </a:rPr>
              <a:t>75%                    12000.00</a:t>
            </a:r>
          </a:p>
          <a:p>
            <a:pPr algn="just">
              <a:lnSpc>
                <a:spcPts val="2239"/>
              </a:lnSpc>
            </a:pPr>
            <a:r>
              <a:rPr lang="en-US" sz="1599" dirty="0">
                <a:solidFill>
                  <a:srgbClr val="000000"/>
                </a:solidFill>
                <a:latin typeface="Canva Sans"/>
              </a:rPr>
              <a:t>max                   35000.00</a:t>
            </a:r>
          </a:p>
          <a:p>
            <a:pPr algn="just">
              <a:lnSpc>
                <a:spcPts val="2239"/>
              </a:lnSpc>
            </a:pPr>
            <a:endParaRPr lang="en-US" sz="1599" dirty="0">
              <a:solidFill>
                <a:srgbClr val="000000"/>
              </a:solidFill>
              <a:latin typeface="Canva Sans"/>
            </a:endParaRPr>
          </a:p>
          <a:p>
            <a:pPr algn="just">
              <a:lnSpc>
                <a:spcPts val="2239"/>
              </a:lnSpc>
            </a:pPr>
            <a:r>
              <a:rPr lang="en-US" sz="1599" dirty="0">
                <a:solidFill>
                  <a:srgbClr val="000000"/>
                </a:solidFill>
                <a:latin typeface="Canva Sans"/>
              </a:rPr>
              <a:t>Mode                   100000</a:t>
            </a:r>
          </a:p>
        </p:txBody>
      </p:sp>
      <p:pic>
        <p:nvPicPr>
          <p:cNvPr id="20" name="Picture 19">
            <a:extLst>
              <a:ext uri="{FF2B5EF4-FFF2-40B4-BE49-F238E27FC236}">
                <a16:creationId xmlns:a16="http://schemas.microsoft.com/office/drawing/2014/main" id="{9A31C494-5E17-4B2D-B093-52CBBA845E30}"/>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1956" y="1409217"/>
            <a:ext cx="4707547" cy="3633455"/>
          </a:xfrm>
          <a:prstGeom prst="rect">
            <a:avLst/>
          </a:prstGeom>
          <a:ln>
            <a:noFill/>
          </a:ln>
          <a:effectLst/>
        </p:spPr>
      </p:pic>
      <p:pic>
        <p:nvPicPr>
          <p:cNvPr id="22" name="Picture 21">
            <a:extLst>
              <a:ext uri="{FF2B5EF4-FFF2-40B4-BE49-F238E27FC236}">
                <a16:creationId xmlns:a16="http://schemas.microsoft.com/office/drawing/2014/main" id="{DE7FC2CD-DFDE-4ADE-A580-3C9680B2B544}"/>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06840" y="1409217"/>
            <a:ext cx="4707547" cy="3754434"/>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04727796-8A5B-4303-9E0B-BF6BD75C5E8D}"/>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16328" y="1401040"/>
            <a:ext cx="4623466" cy="359603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3969</Words>
  <Application>Microsoft Office PowerPoint</Application>
  <PresentationFormat>Custom</PresentationFormat>
  <Paragraphs>388</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Oswald Bold</vt:lpstr>
      <vt:lpstr>Canva Sans Bold</vt:lpstr>
      <vt:lpstr>Comic Sans Bold</vt:lpstr>
      <vt:lpstr>Montserrat Classic Bold</vt:lpstr>
      <vt:lpstr>Canva Sans</vt:lpstr>
      <vt:lpstr>Calibri</vt:lpstr>
      <vt:lpstr>Symbol</vt:lpstr>
      <vt:lpstr>Comic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DSC530</dc:title>
  <dc:creator>Saravanan Janarthanan</dc:creator>
  <cp:lastModifiedBy>Saravanan Janarthanan</cp:lastModifiedBy>
  <cp:revision>49</cp:revision>
  <dcterms:created xsi:type="dcterms:W3CDTF">2006-08-16T00:00:00Z</dcterms:created>
  <dcterms:modified xsi:type="dcterms:W3CDTF">2024-03-03T02:06:19Z</dcterms:modified>
  <dc:identifier>DAF-UIOkgrw</dc:identifier>
</cp:coreProperties>
</file>