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handoutMasterIdLst>
    <p:handoutMasterId r:id="rId22"/>
  </p:handoutMasterIdLst>
  <p:sldIdLst>
    <p:sldId id="256" r:id="rId2"/>
    <p:sldId id="257" r:id="rId3"/>
    <p:sldId id="258" r:id="rId4"/>
    <p:sldId id="272" r:id="rId5"/>
    <p:sldId id="259" r:id="rId6"/>
    <p:sldId id="264" r:id="rId7"/>
    <p:sldId id="271" r:id="rId8"/>
    <p:sldId id="260" r:id="rId9"/>
    <p:sldId id="266" r:id="rId10"/>
    <p:sldId id="269" r:id="rId11"/>
    <p:sldId id="270" r:id="rId12"/>
    <p:sldId id="268" r:id="rId13"/>
    <p:sldId id="267" r:id="rId14"/>
    <p:sldId id="273" r:id="rId15"/>
    <p:sldId id="261" r:id="rId16"/>
    <p:sldId id="265" r:id="rId17"/>
    <p:sldId id="274" r:id="rId18"/>
    <p:sldId id="262" r:id="rId19"/>
    <p:sldId id="275" r:id="rId20"/>
    <p:sldId id="263" r:id="rId2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8"/>
    <p:restoredTop sz="94666"/>
  </p:normalViewPr>
  <p:slideViewPr>
    <p:cSldViewPr snapToGrid="0">
      <p:cViewPr>
        <p:scale>
          <a:sx n="72" d="100"/>
          <a:sy n="72" d="100"/>
        </p:scale>
        <p:origin x="39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160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CAAEF3-4A0D-A48A-9BB3-8772F2A226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5E7F1C-F028-9DAD-B01B-F478DE6201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DEAA3-0C3D-E246-9DF9-3BDE564C14C8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E164D-065C-D534-23D4-5EDEE54DC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E4ECB-7AAC-A1D9-45D5-7202AFA985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DE040-D790-5A4E-A8AA-8341616564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679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1/7/25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8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52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1/7/25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82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1/7/25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8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1/7/25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61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572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8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9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2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1/7/25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628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51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858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C2BB4-6E60-21BB-D9E2-A3F58547D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Synthetic image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48A4E-291B-8065-DDB3-88E2100AB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163786"/>
            <a:ext cx="3511233" cy="1723048"/>
          </a:xfrm>
        </p:spPr>
        <p:txBody>
          <a:bodyPr anchor="ctr">
            <a:normAutofit fontScale="92500" lnSpcReduction="20000"/>
          </a:bodyPr>
          <a:lstStyle/>
          <a:p>
            <a:r>
              <a:rPr lang="en-GB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LT2318 </a:t>
            </a:r>
            <a:r>
              <a:rPr lang="en-GB" sz="2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Artifical</a:t>
            </a:r>
            <a:r>
              <a:rPr lang="en-GB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intelligence: cognitive systems</a:t>
            </a:r>
          </a:p>
          <a:p>
            <a:endParaRPr lang="en-GB" sz="2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GB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Jacob </a:t>
            </a:r>
            <a:r>
              <a:rPr lang="en-GB" sz="2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Suchardt</a:t>
            </a:r>
            <a:endParaRPr lang="en-GB" sz="2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 descr="A blue and black vertical lines&#10;&#10;Description automatically generated">
            <a:extLst>
              <a:ext uri="{FF2B5EF4-FFF2-40B4-BE49-F238E27FC236}">
                <a16:creationId xmlns:a16="http://schemas.microsoft.com/office/drawing/2014/main" id="{3D72F62D-A667-7A52-3110-0BF3253D67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66" r="-1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846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4ABBC-FEFD-C0C3-CAF9-74DAFB60C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5EBC2-D26D-F17D-D6D5-C66F67194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  <a:br>
              <a:rPr lang="en-GB" dirty="0"/>
            </a:br>
            <a:r>
              <a:rPr lang="en-GB" sz="2800" b="1" dirty="0"/>
              <a:t>1) Binary Image classification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00DCA-EB10-80C7-B251-1C180D16E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GB" sz="2800" dirty="0"/>
              <a:t>Performance on CIFAKE, task difficulty</a:t>
            </a:r>
          </a:p>
          <a:p>
            <a:pPr lvl="1"/>
            <a:r>
              <a:rPr lang="en-GB" sz="2400" dirty="0"/>
              <a:t>Train CNN based on cifar10_tutorial.ipynb (modified for binary classification)</a:t>
            </a:r>
          </a:p>
          <a:p>
            <a:pPr lvl="1"/>
            <a:r>
              <a:rPr lang="en-GB" sz="2400" dirty="0"/>
              <a:t>[architecture]</a:t>
            </a:r>
          </a:p>
        </p:txBody>
      </p:sp>
    </p:spTree>
    <p:extLst>
      <p:ext uri="{BB962C8B-B14F-4D97-AF65-F5344CB8AC3E}">
        <p14:creationId xmlns:p14="http://schemas.microsoft.com/office/powerpoint/2010/main" val="2092725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BAD43-F203-D8C3-3083-AC03742E9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D8FC-1DEA-F422-5F8C-D78047CF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  <a:br>
              <a:rPr lang="en-GB" dirty="0"/>
            </a:br>
            <a:r>
              <a:rPr lang="en-GB" sz="2800" b="1" dirty="0"/>
              <a:t>1) Binary Image classification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F5BD8-E53F-9191-3434-55D96330B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GB" sz="2800" dirty="0"/>
              <a:t>Performance on CIFAKE, task difficulty</a:t>
            </a:r>
          </a:p>
          <a:p>
            <a:pPr lvl="1"/>
            <a:r>
              <a:rPr lang="en-GB" sz="2400" dirty="0"/>
              <a:t>Train CNN based on cifar10_tutorial.ipynb (modified for binary classification)</a:t>
            </a:r>
          </a:p>
          <a:p>
            <a:pPr lvl="1"/>
            <a:r>
              <a:rPr lang="en-GB" sz="2400" dirty="0"/>
              <a:t>Explore threshold size effect</a:t>
            </a:r>
          </a:p>
        </p:txBody>
      </p:sp>
    </p:spTree>
    <p:extLst>
      <p:ext uri="{BB962C8B-B14F-4D97-AF65-F5344CB8AC3E}">
        <p14:creationId xmlns:p14="http://schemas.microsoft.com/office/powerpoint/2010/main" val="1509742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20741-33F8-BF96-A2E3-AD4EC20CE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AB1B9-D75C-8444-EA9B-BE4B6C626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  <a:br>
              <a:rPr lang="en-GB" dirty="0"/>
            </a:br>
            <a:r>
              <a:rPr lang="en-GB" sz="2800" b="1" dirty="0"/>
              <a:t>1) Binary Image classification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923F3-32C0-1A29-24B9-565156D5A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lphaUcPeriod" startAt="2"/>
            </a:pPr>
            <a:r>
              <a:rPr lang="en-GB" sz="2800" dirty="0"/>
              <a:t>Suitability of channel attention: SRM</a:t>
            </a:r>
          </a:p>
          <a:p>
            <a:pPr lvl="1"/>
            <a:r>
              <a:rPr lang="en-GB" sz="2400" dirty="0"/>
              <a:t>Style-Recalibration Module (SIC!)</a:t>
            </a:r>
          </a:p>
        </p:txBody>
      </p:sp>
    </p:spTree>
    <p:extLst>
      <p:ext uri="{BB962C8B-B14F-4D97-AF65-F5344CB8AC3E}">
        <p14:creationId xmlns:p14="http://schemas.microsoft.com/office/powerpoint/2010/main" val="3580880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48057-BA46-AADE-0BEF-534FE1B51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36B44-AEBB-3953-BF3A-EF9E9CA0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  <a:br>
              <a:rPr lang="en-GB" dirty="0"/>
            </a:br>
            <a:r>
              <a:rPr lang="en-GB" sz="2800" b="1" dirty="0"/>
              <a:t>2) </a:t>
            </a:r>
            <a:r>
              <a:rPr lang="en-GB" sz="2800" b="1" dirty="0" err="1"/>
              <a:t>TRAnsfer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FA31C-3FB8-C64E-714C-3162754FD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GB" sz="2800" dirty="0"/>
              <a:t>On real images (similar style; cifar100)</a:t>
            </a:r>
          </a:p>
          <a:p>
            <a:pPr lvl="1"/>
            <a:r>
              <a:rPr lang="en-GB" sz="2400" dirty="0"/>
              <a:t>False neg rate?</a:t>
            </a:r>
          </a:p>
          <a:p>
            <a:pPr marL="514350" indent="-514350">
              <a:buFont typeface="+mj-lt"/>
              <a:buAutoNum type="alphaUcPeriod"/>
            </a:pPr>
            <a:r>
              <a:rPr lang="en-GB" sz="2800" dirty="0"/>
              <a:t>On fake images (TBD)</a:t>
            </a:r>
          </a:p>
        </p:txBody>
      </p:sp>
    </p:spTree>
    <p:extLst>
      <p:ext uri="{BB962C8B-B14F-4D97-AF65-F5344CB8AC3E}">
        <p14:creationId xmlns:p14="http://schemas.microsoft.com/office/powerpoint/2010/main" val="2670222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4BB093-5F1B-9F9F-931A-B56395088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7F1774-6A59-F160-C756-C94B8C8FB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254EA9-5C46-D129-6D0C-441BA819A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DDE7C7-7505-D6EB-98D4-53F0E512B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F437A3-AD05-DEB4-5D56-50143CEB6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804DC-D74E-2941-EBE6-4D93A6E22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614BC-CB1C-F0C9-E92C-2A9CA0A5E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03ABF-7CAB-C227-0426-B76B89521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4655" y="1066800"/>
            <a:ext cx="3405015" cy="4724400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D50C66-874F-DAE9-8BBE-5C1AAAB53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18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F774E-1CEA-2EE4-2681-520A8826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  <a:br>
              <a:rPr lang="en-GB" dirty="0"/>
            </a:br>
            <a:r>
              <a:rPr lang="en-GB" sz="2800" b="1" dirty="0"/>
              <a:t>CIFAKE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65002-494C-6EF3-B683-52C41F95C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Base model performance</a:t>
            </a:r>
          </a:p>
          <a:p>
            <a:r>
              <a:rPr lang="en-GB" dirty="0"/>
              <a:t>one thresh effect plot</a:t>
            </a:r>
          </a:p>
          <a:p>
            <a:r>
              <a:rPr lang="en-GB" dirty="0"/>
              <a:t>Then: tiny &amp; mini models (train/</a:t>
            </a:r>
            <a:r>
              <a:rPr lang="en-GB" dirty="0" err="1"/>
              <a:t>val</a:t>
            </a:r>
            <a:r>
              <a:rPr lang="en-GB" dirty="0"/>
              <a:t> loss , </a:t>
            </a:r>
            <a:r>
              <a:rPr lang="en-GB" dirty="0" err="1"/>
              <a:t>acc</a:t>
            </a:r>
            <a:r>
              <a:rPr lang="en-GB"/>
              <a:t> plot(s))</a:t>
            </a:r>
            <a:endParaRPr lang="en-GB" dirty="0"/>
          </a:p>
          <a:p>
            <a:r>
              <a:rPr lang="en-GB" dirty="0"/>
              <a:t>Then: attention modification</a:t>
            </a:r>
          </a:p>
        </p:txBody>
      </p:sp>
    </p:spTree>
    <p:extLst>
      <p:ext uri="{BB962C8B-B14F-4D97-AF65-F5344CB8AC3E}">
        <p14:creationId xmlns:p14="http://schemas.microsoft.com/office/powerpoint/2010/main" val="3826932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BA392-4E7D-40EE-5DE1-04C35E3F3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C38C-D53C-1709-E580-83BD5E69A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  <a:br>
              <a:rPr lang="en-GB" dirty="0"/>
            </a:br>
            <a:r>
              <a:rPr lang="en-GB" sz="2800" b="1" dirty="0" err="1"/>
              <a:t>TRansfer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86244-D3A1-8ADC-CE70-215E84DB7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 cifar100: base, mini, attn on coarse vs fine</a:t>
            </a:r>
          </a:p>
        </p:txBody>
      </p:sp>
    </p:spTree>
    <p:extLst>
      <p:ext uri="{BB962C8B-B14F-4D97-AF65-F5344CB8AC3E}">
        <p14:creationId xmlns:p14="http://schemas.microsoft.com/office/powerpoint/2010/main" val="2301266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BE0396-AA82-70B5-8196-B40D21EC8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DBEAF4F-F029-D89C-01F5-620A2A1A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2D3A1E-7E41-AFEE-1069-4A43799DF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CF839C-41EC-DCCA-1BBA-8ABABA34E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5A6354-27B9-4AFF-3A8D-55DE06100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0BEE83-8427-FA3E-CF8D-998D14895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2D2ED4-FB5C-82E1-7B9C-6A68CFD2F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3AE9E-B804-C176-87EE-698027340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4655" y="1066800"/>
            <a:ext cx="3405015" cy="4724400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566AEA-B9FB-8050-A478-263564A25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048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080DE-1461-27E8-9F6F-B760B2EF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3A22-2419-9F95-B937-73E28C51D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100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977BFA-87C6-3D0B-7DCA-6CD532D6E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445E47-D8FB-79FD-BB62-5A26EA8DE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EAE655-AA1F-EFEB-57C4-98F53621D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CBA7BA-690A-85E8-C958-5C0532776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603E28-42CB-A9A1-44C4-44C6AA01C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442D68-B1FA-8530-562E-31D79B66B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56311F-9336-DFED-5DD7-FDD5331F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89EF7-FD2A-8E54-321F-39DF12FA5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4655" y="1066800"/>
            <a:ext cx="3405015" cy="4724400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5032E8-AE5F-5920-B274-C8487868D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870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81AD69-E71E-6110-7EFE-9E8EF4300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GB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059437D-3813-D43B-008B-A129FCA39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r>
              <a:rPr lang="en-GB" sz="3200" dirty="0"/>
              <a:t>Research motivation</a:t>
            </a:r>
          </a:p>
          <a:p>
            <a:r>
              <a:rPr lang="en-GB" sz="3200" dirty="0"/>
              <a:t>Data</a:t>
            </a:r>
          </a:p>
          <a:p>
            <a:r>
              <a:rPr lang="en-GB" sz="3200" dirty="0"/>
              <a:t>Methods</a:t>
            </a:r>
          </a:p>
          <a:p>
            <a:r>
              <a:rPr lang="en-GB" sz="3200" dirty="0"/>
              <a:t>Results</a:t>
            </a:r>
          </a:p>
          <a:p>
            <a:r>
              <a:rPr lang="en-GB" sz="3200" dirty="0"/>
              <a:t>Analysis</a:t>
            </a:r>
          </a:p>
          <a:p>
            <a:r>
              <a:rPr lang="en-GB" sz="32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789939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1E690-8E28-FFBC-7F47-AD6B3CBB3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506B2-6FEA-AB53-D3C3-A753EC2C2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849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00E07-2DEB-75AF-97B7-7B2F54420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D37E6-8214-7309-FF10-003F19096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AI generated images</a:t>
            </a:r>
          </a:p>
          <a:p>
            <a:r>
              <a:rPr lang="en-GB" dirty="0"/>
              <a:t>Recognition/distinction via ML methods</a:t>
            </a:r>
          </a:p>
          <a:p>
            <a:r>
              <a:rPr lang="en-GB" dirty="0"/>
              <a:t>? Performance: isolated, generalisability, applicability, difficulty of task</a:t>
            </a:r>
          </a:p>
          <a:p>
            <a:r>
              <a:rPr lang="en-GB" dirty="0"/>
              <a:t>? what features are being attended to; usability of attention</a:t>
            </a:r>
          </a:p>
        </p:txBody>
      </p:sp>
    </p:spTree>
    <p:extLst>
      <p:ext uri="{BB962C8B-B14F-4D97-AF65-F5344CB8AC3E}">
        <p14:creationId xmlns:p14="http://schemas.microsoft.com/office/powerpoint/2010/main" val="203210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238C8A-5271-E37C-A0C0-07A9E290B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B3BF1D6-0F0B-B4EC-7648-84CE25BC6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67A006-E45F-AF2D-2430-99451EEFC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8C5C09-951C-AF1F-EE01-C256AB586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EAD15C-9212-6644-2BE0-39BFBE867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294639-5F36-045F-6953-D59E36FD8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F4A2D-BEAA-EA3B-C114-4051BB77C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B2F86-09A7-9D64-3768-23F73C9C4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4655" y="1066800"/>
            <a:ext cx="3405015" cy="4724400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8FA4B2-7ABF-F1DE-6431-EB57EABE5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467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B734-13E9-4FFB-B139-9D9332F7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– Training</a:t>
            </a:r>
            <a:br>
              <a:rPr lang="en-GB" dirty="0"/>
            </a:br>
            <a:r>
              <a:rPr lang="en-GB" sz="2400" b="1" dirty="0" err="1"/>
              <a:t>Cifake</a:t>
            </a:r>
            <a:r>
              <a:rPr lang="en-GB" sz="2400" b="1" dirty="0"/>
              <a:t> (Bird, 2023)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684FE-1141-6C95-EB98-25AD299A7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>
            <a:normAutofit/>
          </a:bodyPr>
          <a:lstStyle/>
          <a:p>
            <a:r>
              <a:rPr lang="en-GB" sz="2800" dirty="0"/>
              <a:t>60k genuine ‘real’ &amp; 60k synthetic ‘fake’ images (5:1 </a:t>
            </a:r>
            <a:r>
              <a:rPr lang="en-GB" sz="2800" dirty="0" err="1"/>
              <a:t>train:test</a:t>
            </a:r>
            <a:r>
              <a:rPr lang="en-GB" sz="2800" dirty="0"/>
              <a:t> split)</a:t>
            </a:r>
          </a:p>
          <a:p>
            <a:r>
              <a:rPr lang="en-GB" sz="2800" dirty="0"/>
              <a:t>Real (1): CIFAR10 dataset (32px, 10 content categories, not preserved)</a:t>
            </a:r>
          </a:p>
          <a:p>
            <a:r>
              <a:rPr lang="en-GB" sz="2800" dirty="0"/>
              <a:t>Fake (0): created via Stable Diffusion v1.4 for CIFAKE (Bird &amp; Lotfi, 2024)</a:t>
            </a:r>
          </a:p>
          <a:p>
            <a:pPr lvl="1"/>
            <a:r>
              <a:rPr lang="en-GB" sz="2400" dirty="0"/>
              <a:t>Prompts to match CIFAR10 content classes with variation, noise reduction</a:t>
            </a:r>
          </a:p>
          <a:p>
            <a:pPr lvl="1"/>
            <a:r>
              <a:rPr lang="en-GB" sz="2400" dirty="0"/>
              <a:t>Generated at 512px, downscaled to 32px to match CIFAR10 (full size images not available)</a:t>
            </a:r>
          </a:p>
        </p:txBody>
      </p:sp>
    </p:spTree>
    <p:extLst>
      <p:ext uri="{BB962C8B-B14F-4D97-AF65-F5344CB8AC3E}">
        <p14:creationId xmlns:p14="http://schemas.microsoft.com/office/powerpoint/2010/main" val="1166131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AF5D1-8133-9ED3-AF09-3C0E41744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7F1A-F628-C114-C2AB-FC5565285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– testing</a:t>
            </a:r>
            <a:br>
              <a:rPr lang="en-GB" dirty="0"/>
            </a:br>
            <a:r>
              <a:rPr lang="en-GB" sz="2400" b="1" dirty="0"/>
              <a:t>Cifar100 (SIC!)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497F6-E3EB-D281-5B65-685B0EC62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>
            <a:normAutofit/>
          </a:bodyPr>
          <a:lstStyle/>
          <a:p>
            <a:r>
              <a:rPr lang="en-GB" sz="2800" u="sng" dirty="0"/>
              <a:t>60k genuine ‘real’ &amp; 60k synthetic ‘fake’ images (5:1 </a:t>
            </a:r>
            <a:r>
              <a:rPr lang="en-GB" sz="2800" u="sng" dirty="0" err="1"/>
              <a:t>train:test</a:t>
            </a:r>
            <a:r>
              <a:rPr lang="en-GB" sz="2800" u="sng" dirty="0"/>
              <a:t> split)</a:t>
            </a:r>
          </a:p>
          <a:p>
            <a:r>
              <a:rPr lang="en-GB" sz="2800" u="sng" dirty="0"/>
              <a:t>Real: CIFAR10 dataset (32px, 10 content categories, not preserved)</a:t>
            </a:r>
          </a:p>
          <a:p>
            <a:r>
              <a:rPr lang="en-GB" sz="2800" u="sng" dirty="0"/>
              <a:t>Fake: generated via Stable Diffusion v1.4 for CIFAKE (Bird &amp; Lotfi, 2024)</a:t>
            </a:r>
          </a:p>
          <a:p>
            <a:pPr lvl="1"/>
            <a:r>
              <a:rPr lang="en-GB" sz="2400" u="sng" dirty="0"/>
              <a:t>Prompts to match content classes with variation</a:t>
            </a:r>
          </a:p>
          <a:p>
            <a:pPr lvl="1"/>
            <a:r>
              <a:rPr lang="en-GB" sz="2400" u="sng" dirty="0"/>
              <a:t>Generated at 512px, then downscaled to 32px to match CIFAR10 (full size images not available)</a:t>
            </a:r>
          </a:p>
        </p:txBody>
      </p:sp>
    </p:spTree>
    <p:extLst>
      <p:ext uri="{BB962C8B-B14F-4D97-AF65-F5344CB8AC3E}">
        <p14:creationId xmlns:p14="http://schemas.microsoft.com/office/powerpoint/2010/main" val="4223752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0655B-E882-5BD5-5F35-C893A8E30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479CB-95B3-DE42-1B93-E34055A0D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4655" y="1066800"/>
            <a:ext cx="3405015" cy="4724400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016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6BA18-BBBF-E711-2A09-3C12E0EF2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8A034-E906-0B5B-FD79-61F7AA3D5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800" dirty="0"/>
              <a:t>1) Binary image classification task</a:t>
            </a:r>
          </a:p>
          <a:p>
            <a:pPr lvl="1"/>
            <a:r>
              <a:rPr lang="en-GB" sz="2400" dirty="0"/>
              <a:t>A. Performance on CIFAKE, task difficulty</a:t>
            </a:r>
          </a:p>
          <a:p>
            <a:pPr lvl="1"/>
            <a:r>
              <a:rPr lang="en-GB" sz="2400" dirty="0"/>
              <a:t>B. Suitability of channel attention: SRM</a:t>
            </a:r>
          </a:p>
          <a:p>
            <a:pPr lvl="1"/>
            <a:endParaRPr lang="en-GB" sz="2400" dirty="0"/>
          </a:p>
          <a:p>
            <a:pPr marL="0" indent="0">
              <a:buNone/>
            </a:pPr>
            <a:r>
              <a:rPr lang="en-GB" sz="2800" dirty="0"/>
              <a:t>2) Transfer: applicability</a:t>
            </a:r>
          </a:p>
          <a:p>
            <a:pPr lvl="1"/>
            <a:r>
              <a:rPr lang="en-GB" sz="2400" dirty="0"/>
              <a:t>A. on real images (similar style; cifar100)</a:t>
            </a:r>
          </a:p>
          <a:p>
            <a:pPr lvl="1"/>
            <a:r>
              <a:rPr lang="en-GB" sz="2400" dirty="0"/>
              <a:t>B. on fake images (TBD)</a:t>
            </a:r>
          </a:p>
        </p:txBody>
      </p:sp>
    </p:spTree>
    <p:extLst>
      <p:ext uri="{BB962C8B-B14F-4D97-AF65-F5344CB8AC3E}">
        <p14:creationId xmlns:p14="http://schemas.microsoft.com/office/powerpoint/2010/main" val="23872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62D1C-A848-4BFC-F5F8-5AA67B991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D071E-75F8-9275-612A-D2E58A24A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  <a:br>
              <a:rPr lang="en-GB" dirty="0"/>
            </a:br>
            <a:r>
              <a:rPr lang="en-GB" sz="2800" b="1" dirty="0"/>
              <a:t>1) Binary Image classification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04D08-DC50-A0CC-2153-C1FFB0E0A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GB" sz="2800" dirty="0"/>
              <a:t>Performance on CIFAKE, task difficulty</a:t>
            </a:r>
          </a:p>
          <a:p>
            <a:pPr lvl="1"/>
            <a:r>
              <a:rPr lang="en-GB" sz="2400" dirty="0"/>
              <a:t>Train CNN based on cifar10_tutorial.ipynb (modified for binary classification)</a:t>
            </a:r>
          </a:p>
        </p:txBody>
      </p:sp>
    </p:spTree>
    <p:extLst>
      <p:ext uri="{BB962C8B-B14F-4D97-AF65-F5344CB8AC3E}">
        <p14:creationId xmlns:p14="http://schemas.microsoft.com/office/powerpoint/2010/main" val="280158149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1B1631"/>
      </a:dk2>
      <a:lt2>
        <a:srgbClr val="F0F3F3"/>
      </a:lt2>
      <a:accent1>
        <a:srgbClr val="D73851"/>
      </a:accent1>
      <a:accent2>
        <a:srgbClr val="C62781"/>
      </a:accent2>
      <a:accent3>
        <a:srgbClr val="D738D5"/>
      </a:accent3>
      <a:accent4>
        <a:srgbClr val="8527C6"/>
      </a:accent4>
      <a:accent5>
        <a:srgbClr val="5538D7"/>
      </a:accent5>
      <a:accent6>
        <a:srgbClr val="274CC6"/>
      </a:accent6>
      <a:hlink>
        <a:srgbClr val="784FC4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3016</TotalTime>
  <Words>459</Words>
  <Application>Microsoft Macintosh PowerPoint</Application>
  <PresentationFormat>Widescreen</PresentationFormat>
  <Paragraphs>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Gill Sans MT</vt:lpstr>
      <vt:lpstr>Wingdings 2</vt:lpstr>
      <vt:lpstr>DividendVTI</vt:lpstr>
      <vt:lpstr>Synthetic image detection</vt:lpstr>
      <vt:lpstr>Contents</vt:lpstr>
      <vt:lpstr>Research Motivation</vt:lpstr>
      <vt:lpstr>Data</vt:lpstr>
      <vt:lpstr>Data – Training Cifake (Bird, 2023)</vt:lpstr>
      <vt:lpstr>Data – testing Cifar100 (SIC!)</vt:lpstr>
      <vt:lpstr>MEthods</vt:lpstr>
      <vt:lpstr>Methods</vt:lpstr>
      <vt:lpstr>Methods 1) Binary Image classification</vt:lpstr>
      <vt:lpstr>Methods 1) Binary Image classification</vt:lpstr>
      <vt:lpstr>Methods 1) Binary Image classification</vt:lpstr>
      <vt:lpstr>Methods 1) Binary Image classification</vt:lpstr>
      <vt:lpstr>Methods 2) TRAnsfer</vt:lpstr>
      <vt:lpstr>results</vt:lpstr>
      <vt:lpstr>Results CIFAKE</vt:lpstr>
      <vt:lpstr>Results TRansfer</vt:lpstr>
      <vt:lpstr>Analysis</vt:lpstr>
      <vt:lpstr>Analysis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Jacob Suchardt</dc:creator>
  <cp:lastModifiedBy>Jacob Suchardt</cp:lastModifiedBy>
  <cp:revision>12</cp:revision>
  <dcterms:created xsi:type="dcterms:W3CDTF">2025-01-07T11:53:23Z</dcterms:created>
  <dcterms:modified xsi:type="dcterms:W3CDTF">2025-01-09T14:10:09Z</dcterms:modified>
</cp:coreProperties>
</file>