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5F2D3"/>
    <a:srgbClr val="EFEAB9"/>
    <a:srgbClr val="FFFF8F"/>
    <a:srgbClr val="FFFFB3"/>
    <a:srgbClr val="FFF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1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10AF0-3530-4ED1-823D-91E4ABE8030C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8EABC-10E3-422E-9B1F-B850F6D4B3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7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8EABC-10E3-422E-9B1F-B850F6D4B3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56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A2203-68CA-136D-59C4-8D5070CCB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D6C100-DBB2-D72B-0E63-E011C419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2557A-35FA-25E2-5BD6-854BE407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1DA69E-C3AF-6F89-F99E-CE1FAE43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BC9A91-38EC-58CC-A90F-B605EE17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26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5628C-C3A4-C73F-762D-FBF0726A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5F18E4-0F11-4D3E-E032-BA0552CBC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C860E1-3751-49A0-405C-EE60B13D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AF55B2-4F20-E8E0-AB6A-DE8F728A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75AC7C-E54F-AC01-DC93-5F4ECD5A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60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5B0B60-A96F-9CB0-5EDD-DBDD04FAB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D3A175-D690-805E-9022-89EE792CB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724EE6-D42E-2258-6611-825613F4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266CE-D825-EF00-CB62-B0C86FF4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EEAA45-4AEF-4C7F-F634-AEAA24AD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31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C3569-9C09-F378-24A7-A05BCDD4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233478-DCF0-D862-4E69-7CF4E3F0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D6D175-EBD7-CC6B-F528-90D99CC8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242C28-6E0D-A9AC-986D-F0A0656A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BA2122-32F2-69BD-8AE4-41996848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58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0D20EF-4ACA-F54A-22EB-7DEDC32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32F489-54BF-4AFC-7840-99466CED0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9AAC27-7D4A-EA3C-35C1-08A8AA87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338313-2802-56BE-E54B-FAC66E75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9C488-7164-B984-3D31-F9E2B0FA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80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1D5BD-1C2A-DB0E-0505-C3EC414E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35CD18-C546-C2AE-2363-94E2AAAEE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43B9B1-37B3-13FF-E60B-4B7056EA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49F82E-A161-5C9A-ABB8-67D6C78C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882DDD-23DA-0EF6-BE09-DDE76D52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70E26F-CFE6-579B-0A3E-4B1453B4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83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CDF5B-048E-EA44-A664-5D252715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09E4F2-A9DA-3061-5D5B-8FDB4AC73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4A63A0-4438-AE74-F9EE-1C3F7A06C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05D29F-C170-0318-EDF7-B7CF18076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768DA6-1327-C811-548B-E5B7528A8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96581E8-4EDD-9318-3407-D90D5501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7CA7903-6BF9-2E8D-5E12-9B88E245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4DA11C-A85D-81C2-4E79-EB920CC3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1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05F44-DE17-D5CE-306E-2D1B6F42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542FFC-CD50-FC26-C886-1D56501D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2062ED-2F16-5CD2-F4BA-15F1EF5F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9CE8CE-D488-896B-39DB-A307018D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70E372-21F9-B0FF-329E-FA7A5D04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B92F6B-1B5B-F16F-1DDE-319512E3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101CEE-E22F-9341-B9A0-FAF5BCDD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06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ACE6A-F6C9-96FC-1A2F-9C351C54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FF5436-6EEA-8509-50C9-30639BD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AE3361-1C64-9121-2C9E-120865806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0601BA-D88B-12ED-66F7-BF8A594E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560C85-DAA9-264C-52F3-1E14AF7C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E3D02C-8B94-AB12-3C49-79BF1E13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02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62F82A-6B1C-E12E-AEB7-32D13F3B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EA3D3F-34C2-F748-4CFF-6B8B5FB7B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8E55D7-133C-2B9E-67D5-4D0CE6E6A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117E5F-D7A8-8310-FCC5-CAD11A6D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20D8-6521-45E9-BF0B-AAD836FE5AB3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0F6A3E-9536-9716-DA96-5E73FDCD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4AF49C-2B00-02C9-7C5A-BAB18425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04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FB0F6BB-870D-03C4-F674-F6352EAA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49875F-6361-EBCA-CEA5-C67D1D8D4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77E9CF-1D6D-36F4-C0DE-0E9842049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520D8-6521-45E9-BF0B-AAD836FE5AB3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D37958-1B49-102D-3DD6-83EEACD86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5918E5-DAEB-D543-D0E4-C9FB6BB98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CBDED-5B59-4B72-B39F-86A8CD957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15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FFFDF6"/>
            </a:gs>
            <a:gs pos="0">
              <a:srgbClr val="F5F2D3"/>
            </a:gs>
            <a:gs pos="56000">
              <a:schemeClr val="bg1"/>
            </a:gs>
            <a:gs pos="46000">
              <a:srgbClr val="FFFDF6"/>
            </a:gs>
            <a:gs pos="84000">
              <a:srgbClr val="FFFDF6"/>
            </a:gs>
            <a:gs pos="100000">
              <a:srgbClr val="F5F2D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E7C2A-474C-2231-3FD5-E61CEF302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986" y="2033246"/>
            <a:ext cx="11332028" cy="1768249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High-Voltage Battery Performance in the BMW i3 (60 Ah)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FFA1FE41-FE6B-22B4-A271-10F3AB8684FD}"/>
              </a:ext>
            </a:extLst>
          </p:cNvPr>
          <p:cNvSpPr txBox="1">
            <a:spLocks/>
          </p:cNvSpPr>
          <p:nvPr/>
        </p:nvSpPr>
        <p:spPr>
          <a:xfrm>
            <a:off x="-364672" y="5622470"/>
            <a:ext cx="3254829" cy="1072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8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2024/12/17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74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FFFDF6"/>
            </a:gs>
            <a:gs pos="2000">
              <a:srgbClr val="F5F2D3"/>
            </a:gs>
            <a:gs pos="56000">
              <a:schemeClr val="bg1"/>
            </a:gs>
            <a:gs pos="46000">
              <a:srgbClr val="FFFDF6"/>
            </a:gs>
            <a:gs pos="91000">
              <a:srgbClr val="FFFDF6"/>
            </a:gs>
            <a:gs pos="100000">
              <a:srgbClr val="F5F2D3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0B0BE5-C29E-EA85-9F9D-DACF924B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51BEA-A9A9-4B81-5810-72931311A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5143" y="260123"/>
            <a:ext cx="9144000" cy="815294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E10FCD-D45C-7016-4647-BD7E7AC28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972" y="1238703"/>
            <a:ext cx="10929258" cy="5359173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Predict battery performance of electric vehicles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Information on 72 driving trips of a BMW i3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Battery consumption (difference between the start and end battery levels)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altLang="zh-TW" sz="20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1371600" lvl="2" indent="-457200" algn="l">
              <a:buFont typeface="+mj-lt"/>
              <a:buAutoNum type="alphaLcParenR"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weather, route, area</a:t>
            </a:r>
          </a:p>
          <a:p>
            <a:pPr marL="1371600" lvl="2" indent="-457200" algn="l">
              <a:buFont typeface="+mj-lt"/>
              <a:buAutoNum type="alphaLcParenR"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distance, speed, battery temperature, cabin temperature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models predict battery consumption better: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 Models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features are more important for predicting battery usage: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TW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Test/training data split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 Models</a:t>
            </a:r>
          </a:p>
        </p:txBody>
      </p:sp>
    </p:spTree>
    <p:extLst>
      <p:ext uri="{BB962C8B-B14F-4D97-AF65-F5344CB8AC3E}">
        <p14:creationId xmlns:p14="http://schemas.microsoft.com/office/powerpoint/2010/main" val="108223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FFFDF6"/>
            </a:gs>
            <a:gs pos="2000">
              <a:srgbClr val="F5F2D3"/>
            </a:gs>
            <a:gs pos="56000">
              <a:schemeClr val="bg1"/>
            </a:gs>
            <a:gs pos="46000">
              <a:srgbClr val="FFFDF6"/>
            </a:gs>
            <a:gs pos="91000">
              <a:srgbClr val="FFFDF6"/>
            </a:gs>
            <a:gs pos="100000">
              <a:srgbClr val="F5F2D3"/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F7F9BC-00DA-5033-952D-990A055DF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66B268-6C85-CADD-667D-02DCCB07D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360363"/>
            <a:ext cx="9144000" cy="815294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Summary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E72689-93B8-C563-B61C-79ADD1922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971" y="1317171"/>
            <a:ext cx="11332029" cy="5519057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variable: Battery consumption</a:t>
            </a:r>
          </a:p>
          <a:p>
            <a:pPr marL="800100" lvl="1" indent="-342900" algn="l">
              <a:buFont typeface="+mj-lt"/>
              <a:buAutoNum type="arabicParenR"/>
            </a:pPr>
            <a:r>
              <a:rPr lang="en" altLang="zh-TW" dirty="0">
                <a:latin typeface="Times New Roman"/>
                <a:ea typeface="Times New Roman"/>
                <a:cs typeface="Times New Roman"/>
                <a:sym typeface="Times New Roman"/>
              </a:rPr>
              <a:t>MSE</a:t>
            </a:r>
          </a:p>
          <a:p>
            <a:pPr marL="800100" lvl="1" indent="-342900" algn="l">
              <a:buFont typeface="+mj-lt"/>
              <a:buAutoNum type="arabicParenR"/>
            </a:pPr>
            <a:endParaRPr lang="en" altLang="zh-TW" dirty="0">
              <a:latin typeface="Times New Roman"/>
              <a:cs typeface="Times New Roman"/>
              <a:sym typeface="Times New Roman"/>
            </a:endParaRPr>
          </a:p>
          <a:p>
            <a:pPr marL="800100" lvl="1" indent="-342900" algn="l">
              <a:buFont typeface="+mj-lt"/>
              <a:buAutoNum type="arabicParenR"/>
            </a:pPr>
            <a:endParaRPr lang="en" altLang="zh-TW" dirty="0">
              <a:latin typeface="Times New Roman"/>
              <a:cs typeface="Times New Roman"/>
              <a:sym typeface="Times New Roman"/>
            </a:endParaRPr>
          </a:p>
          <a:p>
            <a:pPr marL="800100" lvl="1" indent="-342900" algn="l">
              <a:buFont typeface="+mj-lt"/>
              <a:buAutoNum type="arabicParenR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800100" lvl="1" indent="-342900" algn="l">
              <a:buFont typeface="+mj-lt"/>
              <a:buAutoNum type="arabicParenR"/>
            </a:pPr>
            <a:r>
              <a:rPr lang="en-US" altLang="zh-TW" dirty="0">
                <a:latin typeface="Times New Roman"/>
                <a:cs typeface="Times New Roman"/>
              </a:rPr>
              <a:t>Feature importance: Distance (&gt;0.90), battery/ambient temperature (~0.05), others (&lt; 0.01)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variable: Battery consumption / distance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the results</a:t>
            </a:r>
          </a:p>
        </p:txBody>
      </p:sp>
      <p:pic>
        <p:nvPicPr>
          <p:cNvPr id="4" name="Google Shape;144;p27">
            <a:extLst>
              <a:ext uri="{FF2B5EF4-FFF2-40B4-BE49-F238E27FC236}">
                <a16:creationId xmlns:a16="http://schemas.microsoft.com/office/drawing/2014/main" id="{105655C1-A389-9336-F4BB-82012F89632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3780" y="1733112"/>
            <a:ext cx="2854278" cy="133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5;p27">
            <a:extLst>
              <a:ext uri="{FF2B5EF4-FFF2-40B4-BE49-F238E27FC236}">
                <a16:creationId xmlns:a16="http://schemas.microsoft.com/office/drawing/2014/main" id="{B69102E8-DE6F-0DC7-053B-EA9F51CDD65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437" y="3429000"/>
            <a:ext cx="2463448" cy="985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2;p28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ADACF5D6-83CE-3DB5-DED3-FC402F5E46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0618" y="4414158"/>
            <a:ext cx="3496536" cy="225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3;p28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06A41C7B-322F-B57C-62DA-61C4DA30A43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56743" y="4414158"/>
            <a:ext cx="3242833" cy="2253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76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FFFDF6"/>
            </a:gs>
            <a:gs pos="2000">
              <a:srgbClr val="F5F2D3"/>
            </a:gs>
            <a:gs pos="56000">
              <a:schemeClr val="bg1"/>
            </a:gs>
            <a:gs pos="46000">
              <a:srgbClr val="FFFDF6"/>
            </a:gs>
            <a:gs pos="91000">
              <a:srgbClr val="FFFDF6"/>
            </a:gs>
            <a:gs pos="100000">
              <a:srgbClr val="F5F2D3"/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D5470-57E6-53E4-BD45-A14B624BE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FEADE-474F-D5F3-829C-D6C9FEEFF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18657" y="360363"/>
            <a:ext cx="9144000" cy="815294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94F6CA-D66C-30CB-0182-22B4BA9AC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971" y="1219200"/>
            <a:ext cx="11332029" cy="486591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</a:p>
          <a:p>
            <a:pPr marL="914400" lvl="1" indent="-457200" algn="l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models perform worse for linear relationships but better for non-linear relationships compared to linear models</a:t>
            </a:r>
          </a:p>
          <a:p>
            <a:pPr marL="914400" lvl="1" indent="-457200" algn="l">
              <a:buFont typeface="Wingdings" panose="05000000000000000000" pitchFamily="2" charset="2"/>
              <a:buChar char="l"/>
            </a:pPr>
            <a:r>
              <a:rPr lang="en-US" altLang="zh-TW" sz="220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 distance) is the most important feature in predicting battery usage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914400" lvl="1" indent="-457200" algn="l">
              <a:buFont typeface="Wingdings" panose="05000000000000000000" pitchFamily="2" charset="2"/>
              <a:buChar char="l"/>
            </a:pPr>
            <a:r>
              <a:rPr lang="en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Small sample size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1371600" lvl="2" indent="-4572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Cannot use cross-validation for model selection</a:t>
            </a:r>
            <a:endParaRPr lang="en" altLang="zh-TW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57200" algn="l">
              <a:buFont typeface="Wingdings" panose="05000000000000000000" pitchFamily="2" charset="2"/>
              <a:buChar char="l"/>
            </a:pPr>
            <a:r>
              <a:rPr lang="en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Lack of other important features</a:t>
            </a:r>
          </a:p>
          <a:p>
            <a:pPr marL="1371600" lvl="2" indent="-4572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/>
                <a:cs typeface="Times New Roman"/>
                <a:sym typeface="Times New Roman"/>
              </a:rPr>
              <a:t>Acceleration, brake usage, etc.</a:t>
            </a:r>
            <a:endParaRPr lang="en-US" altLang="zh-TW" sz="2000" dirty="0">
              <a:latin typeface="Times New Roman"/>
              <a:cs typeface="Times New Roman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</a:t>
            </a:r>
          </a:p>
          <a:p>
            <a:pPr marL="742950" lvl="1" indent="-28575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Granular data is needed to analyze time series effectively</a:t>
            </a:r>
          </a:p>
        </p:txBody>
      </p:sp>
    </p:spTree>
    <p:extLst>
      <p:ext uri="{BB962C8B-B14F-4D97-AF65-F5344CB8AC3E}">
        <p14:creationId xmlns:p14="http://schemas.microsoft.com/office/powerpoint/2010/main" val="24198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000">
              <a:srgbClr val="FFFDF6"/>
            </a:gs>
            <a:gs pos="4000">
              <a:srgbClr val="FFFDF6"/>
            </a:gs>
            <a:gs pos="56000">
              <a:schemeClr val="bg1"/>
            </a:gs>
            <a:gs pos="46000">
              <a:srgbClr val="FFFDF6"/>
            </a:gs>
            <a:gs pos="30000">
              <a:srgbClr val="FFFDF6"/>
            </a:gs>
            <a:gs pos="92000">
              <a:srgbClr val="FFFDF6"/>
            </a:gs>
          </a:gsLst>
          <a:lin ang="108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AD89C6-71A9-55E3-C88D-5FEA8A1D2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883711-C0FC-C89E-B03B-908F67AF65FC}"/>
              </a:ext>
            </a:extLst>
          </p:cNvPr>
          <p:cNvSpPr txBox="1">
            <a:spLocks/>
          </p:cNvSpPr>
          <p:nvPr/>
        </p:nvSpPr>
        <p:spPr>
          <a:xfrm>
            <a:off x="1230085" y="405266"/>
            <a:ext cx="9731829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 of Team Members - Group 8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79AA0AB-D287-CC9C-2B86-AE1A88526B47}"/>
              </a:ext>
            </a:extLst>
          </p:cNvPr>
          <p:cNvSpPr txBox="1"/>
          <p:nvPr/>
        </p:nvSpPr>
        <p:spPr>
          <a:xfrm>
            <a:off x="2503714" y="1600200"/>
            <a:ext cx="2693366" cy="36933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I Lin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UID: 121033345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dlin0315@umd.edu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Hao-Lin Chiang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UID: 121166357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beas28@umd.edu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Yang-Shun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UID: 121287762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yslin227@umd.edu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A8EF7C5-2586-15B3-CE09-FF75E492CE56}"/>
              </a:ext>
            </a:extLst>
          </p:cNvPr>
          <p:cNvSpPr txBox="1"/>
          <p:nvPr/>
        </p:nvSpPr>
        <p:spPr>
          <a:xfrm>
            <a:off x="6618514" y="1600200"/>
            <a:ext cx="2744662" cy="36933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Sheng-Hsiang Huang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UID: 121303554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shhuang@umd.edu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Alexios C Papazoglou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UID: 121332967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apapazog@umd.edu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Kai-Wei Hsu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UID: 121366191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kwhsu@umd.edu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F7DA775-5113-E77A-708A-0F7DC390A816}"/>
              </a:ext>
            </a:extLst>
          </p:cNvPr>
          <p:cNvSpPr txBox="1"/>
          <p:nvPr/>
        </p:nvSpPr>
        <p:spPr>
          <a:xfrm>
            <a:off x="457200" y="5943600"/>
            <a:ext cx="33201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8 - University of Maryland</a:t>
            </a:r>
          </a:p>
        </p:txBody>
      </p:sp>
    </p:spTree>
    <p:extLst>
      <p:ext uri="{BB962C8B-B14F-4D97-AF65-F5344CB8AC3E}">
        <p14:creationId xmlns:p14="http://schemas.microsoft.com/office/powerpoint/2010/main" val="340405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307</Words>
  <Application>Microsoft Office PowerPoint</Application>
  <PresentationFormat>寬螢幕</PresentationFormat>
  <Paragraphs>64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Wingdings</vt:lpstr>
      <vt:lpstr>Office 佈景主題</vt:lpstr>
      <vt:lpstr>Evaluating High-Voltage Battery Performance in the BMW i3 (60 Ah)</vt:lpstr>
      <vt:lpstr>Project Overview</vt:lpstr>
      <vt:lpstr>Model Performance Summary</vt:lpstr>
      <vt:lpstr>Discussions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YANG-SHUN LIN</dc:creator>
  <cp:lastModifiedBy>YANG-SHUN LIN</cp:lastModifiedBy>
  <cp:revision>116</cp:revision>
  <dcterms:created xsi:type="dcterms:W3CDTF">2024-11-30T16:00:48Z</dcterms:created>
  <dcterms:modified xsi:type="dcterms:W3CDTF">2024-12-16T15:10:23Z</dcterms:modified>
</cp:coreProperties>
</file>