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0" r:id="rId4"/>
    <p:sldId id="261" r:id="rId5"/>
    <p:sldId id="257"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F6"/>
    <a:srgbClr val="F5F2D3"/>
    <a:srgbClr val="EFEAB9"/>
    <a:srgbClr val="FFFF8F"/>
    <a:srgbClr val="FFFFB3"/>
    <a:srgbClr val="FFF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70" d="100"/>
          <a:sy n="70" d="100"/>
        </p:scale>
        <p:origin x="111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10AF0-3530-4ED1-823D-91E4ABE8030C}" type="datetimeFigureOut">
              <a:rPr lang="zh-TW" altLang="en-US" smtClean="0"/>
              <a:t>2024/12/1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8EABC-10E3-422E-9B1F-B850F6D4B356}" type="slidenum">
              <a:rPr lang="zh-TW" altLang="en-US" smtClean="0"/>
              <a:t>‹#›</a:t>
            </a:fld>
            <a:endParaRPr lang="zh-TW" altLang="en-US"/>
          </a:p>
        </p:txBody>
      </p:sp>
    </p:spTree>
    <p:extLst>
      <p:ext uri="{BB962C8B-B14F-4D97-AF65-F5344CB8AC3E}">
        <p14:creationId xmlns:p14="http://schemas.microsoft.com/office/powerpoint/2010/main" val="336778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C8EABC-10E3-422E-9B1F-B850F6D4B356}" type="slidenum">
              <a:rPr lang="zh-TW" altLang="en-US" smtClean="0"/>
              <a:t>1</a:t>
            </a:fld>
            <a:endParaRPr lang="zh-TW" altLang="en-US"/>
          </a:p>
        </p:txBody>
      </p:sp>
    </p:spTree>
    <p:extLst>
      <p:ext uri="{BB962C8B-B14F-4D97-AF65-F5344CB8AC3E}">
        <p14:creationId xmlns:p14="http://schemas.microsoft.com/office/powerpoint/2010/main" val="340456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A2203-68CA-136D-59C4-8D5070CCB20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BD6C100-DBB2-D72B-0E63-E011C4199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E2557A-35FA-25E2-5BD6-854BE4077FE2}"/>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5" name="頁尾版面配置區 4">
            <a:extLst>
              <a:ext uri="{FF2B5EF4-FFF2-40B4-BE49-F238E27FC236}">
                <a16:creationId xmlns:a16="http://schemas.microsoft.com/office/drawing/2014/main" id="{AD1DA69E-C3AF-6F89-F99E-CE1FAE430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DBC9A91-38EC-58CC-A90F-B605EE17465D}"/>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40726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5628C-C3A4-C73F-762D-FBF0726AD2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5F18E4-0F11-4D3E-E032-BA0552CBC5D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C860E1-3751-49A0-405C-EE60B13D2C3D}"/>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5" name="頁尾版面配置區 4">
            <a:extLst>
              <a:ext uri="{FF2B5EF4-FFF2-40B4-BE49-F238E27FC236}">
                <a16:creationId xmlns:a16="http://schemas.microsoft.com/office/drawing/2014/main" id="{FFAF55B2-4F20-E8E0-AB6A-DE8F728A2D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75AC7C-E54F-AC01-DC93-5F4ECD5ABE9F}"/>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89060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5B0B60-A96F-9CB0-5EDD-DBDD04FABFE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6D3A175-D690-805E-9022-89EE792CBE5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724EE6-D42E-2258-6611-825613F42669}"/>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5" name="頁尾版面配置區 4">
            <a:extLst>
              <a:ext uri="{FF2B5EF4-FFF2-40B4-BE49-F238E27FC236}">
                <a16:creationId xmlns:a16="http://schemas.microsoft.com/office/drawing/2014/main" id="{44F266CE-D825-EF00-CB62-B0C86FF4A8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EEAA45-4AEF-4C7F-F634-AEAA24AD4718}"/>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88831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C3569-9C09-F378-24A7-A05BCDD46B4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D233478-DCF0-D862-4E69-7CF4E3F0CFB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D6D175-EBD7-CC6B-F528-90D99CC86147}"/>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5" name="頁尾版面配置區 4">
            <a:extLst>
              <a:ext uri="{FF2B5EF4-FFF2-40B4-BE49-F238E27FC236}">
                <a16:creationId xmlns:a16="http://schemas.microsoft.com/office/drawing/2014/main" id="{E8242C28-6E0D-A9AC-986D-F0A0656A34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BA2122-32F2-69BD-8AE4-41996848DF55}"/>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72258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0D20EF-4ACA-F54A-22EB-7DEDC328C9A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E32F489-54BF-4AFC-7840-99466CED0F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D9AAC27-7D4A-EA3C-35C1-08A8AA871640}"/>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5" name="頁尾版面配置區 4">
            <a:extLst>
              <a:ext uri="{FF2B5EF4-FFF2-40B4-BE49-F238E27FC236}">
                <a16:creationId xmlns:a16="http://schemas.microsoft.com/office/drawing/2014/main" id="{98338313-2802-56BE-E54B-FAC66E753D4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69C488-7164-B984-3D31-F9E2B0FABFDC}"/>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42980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61D5BD-1C2A-DB0E-0505-C3EC414E983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835CD18-C546-C2AE-2363-94E2AAAEE67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743B9B1-37B3-13FF-E60B-4B7056EAFB2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F49F82E-A161-5C9A-ABB8-67D6C78CC40D}"/>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6" name="頁尾版面配置區 5">
            <a:extLst>
              <a:ext uri="{FF2B5EF4-FFF2-40B4-BE49-F238E27FC236}">
                <a16:creationId xmlns:a16="http://schemas.microsoft.com/office/drawing/2014/main" id="{08882DDD-23DA-0EF6-BE09-DDE76D525DF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670E26F-CFE6-579B-0A3E-4B1453B4E528}"/>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08883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CDF5B-048E-EA44-A664-5D25271511A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809E4F2-A9DA-3061-5D5B-8FDB4AC73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64A63A0-4438-AE74-F9EE-1C3F7A06CC3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505D29F-C170-0318-EDF7-B7CF18076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1768DA6-1327-C811-548B-E5B7528A8AE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96581E8-4EDD-9318-3407-D90D5501089B}"/>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8" name="頁尾版面配置區 7">
            <a:extLst>
              <a:ext uri="{FF2B5EF4-FFF2-40B4-BE49-F238E27FC236}">
                <a16:creationId xmlns:a16="http://schemas.microsoft.com/office/drawing/2014/main" id="{07CA7903-6BF9-2E8D-5E12-9B88E2455CB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E4DA11C-A85D-81C2-4E79-EB920CC37461}"/>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6251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705F44-DE17-D5CE-306E-2D1B6F42E61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1542FFC-CD50-FC26-C886-1D56501DA709}"/>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4" name="頁尾版面配置區 3">
            <a:extLst>
              <a:ext uri="{FF2B5EF4-FFF2-40B4-BE49-F238E27FC236}">
                <a16:creationId xmlns:a16="http://schemas.microsoft.com/office/drawing/2014/main" id="{E12062ED-2F16-5CD2-F4BA-15F1EF5F27A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29CE8CE-D488-896B-39DB-A307018DD6EE}"/>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41330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670E372-21F9-B0FF-329E-FA7A5D047AA4}"/>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3" name="頁尾版面配置區 2">
            <a:extLst>
              <a:ext uri="{FF2B5EF4-FFF2-40B4-BE49-F238E27FC236}">
                <a16:creationId xmlns:a16="http://schemas.microsoft.com/office/drawing/2014/main" id="{B9B92F6B-1B5B-F16F-1DDE-319512E392E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9101CEE-E22F-9341-B9A0-FAF5BCDD1C9E}"/>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30306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FACE6A-F6C9-96FC-1A2F-9C351C5424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FFF5436-6EEA-8509-50C9-30639BDB5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9AE3361-1C64-9121-2C9E-120865806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40601BA-D88B-12ED-66F7-BF8A594E85F4}"/>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6" name="頁尾版面配置區 5">
            <a:extLst>
              <a:ext uri="{FF2B5EF4-FFF2-40B4-BE49-F238E27FC236}">
                <a16:creationId xmlns:a16="http://schemas.microsoft.com/office/drawing/2014/main" id="{96560C85-DAA9-264C-52F3-1E14AF7C27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E3D02C-8B94-AB12-3C49-79BF1E13F544}"/>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40402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62F82A-6B1C-E12E-AEB7-32D13F3B12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FEA3D3F-34C2-F748-4CFF-6B8B5FB7B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88E55D7-133C-2B9E-67D5-4D0CE6E6A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117E5F-D7A8-8310-FCC5-CAD11A6DEC24}"/>
              </a:ext>
            </a:extLst>
          </p:cNvPr>
          <p:cNvSpPr>
            <a:spLocks noGrp="1"/>
          </p:cNvSpPr>
          <p:nvPr>
            <p:ph type="dt" sz="half" idx="10"/>
          </p:nvPr>
        </p:nvSpPr>
        <p:spPr/>
        <p:txBody>
          <a:bodyPr/>
          <a:lstStyle/>
          <a:p>
            <a:fld id="{3F2520D8-6521-45E9-BF0B-AAD836FE5AB3}" type="datetimeFigureOut">
              <a:rPr lang="zh-TW" altLang="en-US" smtClean="0"/>
              <a:t>2024/12/1</a:t>
            </a:fld>
            <a:endParaRPr lang="zh-TW" altLang="en-US"/>
          </a:p>
        </p:txBody>
      </p:sp>
      <p:sp>
        <p:nvSpPr>
          <p:cNvPr id="6" name="頁尾版面配置區 5">
            <a:extLst>
              <a:ext uri="{FF2B5EF4-FFF2-40B4-BE49-F238E27FC236}">
                <a16:creationId xmlns:a16="http://schemas.microsoft.com/office/drawing/2014/main" id="{A60F6A3E-9536-9716-DA96-5E73FDCD80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4AF49C-2B00-02C9-7C5A-BAB18425C2D4}"/>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59004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FB0F6BB-870D-03C4-F674-F6352EAA3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749875F-6361-EBCA-CEA5-C67D1D8D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977E9CF-1D6D-36F4-C0DE-0E9842049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2520D8-6521-45E9-BF0B-AAD836FE5AB3}" type="datetimeFigureOut">
              <a:rPr lang="zh-TW" altLang="en-US" smtClean="0"/>
              <a:t>2024/12/1</a:t>
            </a:fld>
            <a:endParaRPr lang="zh-TW" altLang="en-US"/>
          </a:p>
        </p:txBody>
      </p:sp>
      <p:sp>
        <p:nvSpPr>
          <p:cNvPr id="5" name="頁尾版面配置區 4">
            <a:extLst>
              <a:ext uri="{FF2B5EF4-FFF2-40B4-BE49-F238E27FC236}">
                <a16:creationId xmlns:a16="http://schemas.microsoft.com/office/drawing/2014/main" id="{5AD37958-1B49-102D-3DD6-83EEACD8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95918E5-DAEB-D543-D0E4-C9FB6BB98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20815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FFFDF6"/>
            </a:gs>
            <a:gs pos="0">
              <a:srgbClr val="F5F2D3"/>
            </a:gs>
            <a:gs pos="56000">
              <a:schemeClr val="bg1"/>
            </a:gs>
            <a:gs pos="46000">
              <a:srgbClr val="FFFDF6"/>
            </a:gs>
            <a:gs pos="84000">
              <a:srgbClr val="FFFDF6"/>
            </a:gs>
            <a:gs pos="100000">
              <a:srgbClr val="F5F2D3"/>
            </a:gs>
          </a:gsLst>
          <a:lin ang="18900000" scaled="1"/>
          <a:tileRect/>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CE7C2A-474C-2231-3FD5-E61CEF3025A7}"/>
              </a:ext>
            </a:extLst>
          </p:cNvPr>
          <p:cNvSpPr>
            <a:spLocks noGrp="1"/>
          </p:cNvSpPr>
          <p:nvPr>
            <p:ph type="ctrTitle"/>
          </p:nvPr>
        </p:nvSpPr>
        <p:spPr>
          <a:xfrm>
            <a:off x="429986" y="2033246"/>
            <a:ext cx="11332028" cy="1768249"/>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Evaluating High-Voltage Battery Performance in the BMW i3 (60 Ah)</a:t>
            </a:r>
            <a:endParaRPr lang="zh-TW" altLang="en-US" b="1" dirty="0">
              <a:latin typeface="Times New Roman" panose="02020603050405020304" pitchFamily="18" charset="0"/>
              <a:cs typeface="Times New Roman" panose="02020603050405020304" pitchFamily="18" charset="0"/>
            </a:endParaRPr>
          </a:p>
        </p:txBody>
      </p:sp>
      <p:sp>
        <p:nvSpPr>
          <p:cNvPr id="4" name="副標題 2">
            <a:extLst>
              <a:ext uri="{FF2B5EF4-FFF2-40B4-BE49-F238E27FC236}">
                <a16:creationId xmlns:a16="http://schemas.microsoft.com/office/drawing/2014/main" id="{FFA1FE41-FE6B-22B4-A271-10F3AB8684FD}"/>
              </a:ext>
            </a:extLst>
          </p:cNvPr>
          <p:cNvSpPr txBox="1">
            <a:spLocks/>
          </p:cNvSpPr>
          <p:nvPr/>
        </p:nvSpPr>
        <p:spPr>
          <a:xfrm>
            <a:off x="-364672" y="5622470"/>
            <a:ext cx="3254829" cy="10722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dirty="0">
                <a:latin typeface="Times New Roman" panose="02020603050405020304" pitchFamily="18" charset="0"/>
                <a:cs typeface="Times New Roman" panose="02020603050405020304" pitchFamily="18" charset="0"/>
              </a:rPr>
              <a:t>Group 8</a:t>
            </a:r>
          </a:p>
          <a:p>
            <a:r>
              <a:rPr lang="en-US" altLang="zh-TW" sz="3000" dirty="0">
                <a:latin typeface="Times New Roman" panose="02020603050405020304" pitchFamily="18" charset="0"/>
                <a:cs typeface="Times New Roman" panose="02020603050405020304" pitchFamily="18" charset="0"/>
              </a:rPr>
              <a:t>2024/12/17</a:t>
            </a:r>
          </a:p>
          <a:p>
            <a:endParaRPr lang="zh-TW" altLang="en-US" sz="3200" dirty="0"/>
          </a:p>
        </p:txBody>
      </p:sp>
    </p:spTree>
    <p:extLst>
      <p:ext uri="{BB962C8B-B14F-4D97-AF65-F5344CB8AC3E}">
        <p14:creationId xmlns:p14="http://schemas.microsoft.com/office/powerpoint/2010/main" val="9874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rgbClr val="FFFDF6"/>
            </a:gs>
            <a:gs pos="2000">
              <a:srgbClr val="F5F2D3"/>
            </a:gs>
            <a:gs pos="56000">
              <a:schemeClr val="bg1"/>
            </a:gs>
            <a:gs pos="46000">
              <a:srgbClr val="FFFDF6"/>
            </a:gs>
            <a:gs pos="91000">
              <a:srgbClr val="FFFDF6"/>
            </a:gs>
            <a:gs pos="100000">
              <a:srgbClr val="F5F2D3"/>
            </a:gs>
          </a:gsLst>
          <a:lin ang="2700000" scaled="1"/>
          <a:tileRect/>
        </a:gradFill>
        <a:effectLst/>
      </p:bgPr>
    </p:bg>
    <p:spTree>
      <p:nvGrpSpPr>
        <p:cNvPr id="1" name="">
          <a:extLst>
            <a:ext uri="{FF2B5EF4-FFF2-40B4-BE49-F238E27FC236}">
              <a16:creationId xmlns:a16="http://schemas.microsoft.com/office/drawing/2014/main" id="{590B0BE5-C29E-EA85-9F9D-DACF924B283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7251BEA-A9A9-4B81-5810-72931311A10C}"/>
              </a:ext>
            </a:extLst>
          </p:cNvPr>
          <p:cNvSpPr>
            <a:spLocks noGrp="1"/>
          </p:cNvSpPr>
          <p:nvPr>
            <p:ph type="ctrTitle"/>
          </p:nvPr>
        </p:nvSpPr>
        <p:spPr>
          <a:xfrm>
            <a:off x="-1415143" y="260123"/>
            <a:ext cx="9144000" cy="81529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Project Overview</a:t>
            </a:r>
            <a:endParaRPr lang="zh-TW" altLang="en-US" b="1"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71E10FCD-D45C-7016-4647-BD7E7AC28101}"/>
              </a:ext>
            </a:extLst>
          </p:cNvPr>
          <p:cNvSpPr>
            <a:spLocks noGrp="1"/>
          </p:cNvSpPr>
          <p:nvPr>
            <p:ph type="subTitle" idx="1"/>
          </p:nvPr>
        </p:nvSpPr>
        <p:spPr>
          <a:xfrm>
            <a:off x="859971" y="1238704"/>
            <a:ext cx="11332029" cy="5359173"/>
          </a:xfrm>
        </p:spPr>
        <p:txBody>
          <a:bodyPr>
            <a:normAutofit lnSpcReduction="10000"/>
          </a:bodyPr>
          <a:lstStyle/>
          <a:p>
            <a:pPr marL="457200" indent="-457200" algn="l">
              <a:buFont typeface="Wingdings" panose="05000000000000000000" pitchFamily="2" charset="2"/>
              <a:buChar char="l"/>
            </a:pPr>
            <a:r>
              <a:rPr lang="en-US" altLang="zh-TW" sz="2600" dirty="0">
                <a:latin typeface="Times New Roman" panose="02020603050405020304" pitchFamily="18" charset="0"/>
                <a:cs typeface="Times New Roman" panose="02020603050405020304" pitchFamily="18" charset="0"/>
              </a:rPr>
              <a:t>Objective</a:t>
            </a:r>
          </a:p>
          <a:p>
            <a:pPr marL="800100" lvl="1" indent="-342900" algn="l">
              <a:buFont typeface="Wingdings" panose="05000000000000000000" pitchFamily="2" charset="2"/>
              <a:buChar char="l"/>
            </a:pPr>
            <a:r>
              <a:rPr lang="en-US" altLang="zh-TW" sz="2200" dirty="0">
                <a:latin typeface="Times New Roman" panose="02020603050405020304" pitchFamily="18" charset="0"/>
                <a:cs typeface="Times New Roman" panose="02020603050405020304" pitchFamily="18" charset="0"/>
              </a:rPr>
              <a:t>Analyze real-world data to predict and optimize battery performance by focusing on:</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Environmental factors</a:t>
            </a:r>
            <a:endParaRPr lang="en-US" altLang="zh-TW" sz="2000" b="1" dirty="0">
              <a:latin typeface="Times New Roman" panose="02020603050405020304" pitchFamily="18" charset="0"/>
              <a:ea typeface="PMingLiU" panose="02020500000000000000" pitchFamily="18" charset="-120"/>
              <a:cs typeface="Times New Roman" panose="02020603050405020304" pitchFamily="18" charset="0"/>
            </a:endParaRP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Vehicle dynamics</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Heating circuit efficiency</a:t>
            </a:r>
          </a:p>
          <a:p>
            <a:pPr marL="342900" indent="-342900" algn="l">
              <a:buFont typeface="Wingdings" panose="05000000000000000000" pitchFamily="2" charset="2"/>
              <a:buChar char="l"/>
            </a:pPr>
            <a:r>
              <a:rPr lang="en-US" altLang="zh-TW" sz="2600" dirty="0">
                <a:latin typeface="Times New Roman" panose="02020603050405020304" pitchFamily="18" charset="0"/>
                <a:cs typeface="Times New Roman" panose="02020603050405020304" pitchFamily="18" charset="0"/>
              </a:rPr>
              <a:t>Related Variables</a:t>
            </a:r>
          </a:p>
          <a:p>
            <a:pPr marL="800100" lvl="1" indent="-342900" algn="l">
              <a:buFont typeface="Wingdings" panose="05000000000000000000" pitchFamily="2" charset="2"/>
              <a:buChar char="l"/>
            </a:pPr>
            <a:r>
              <a:rPr lang="en-US" altLang="zh-TW" sz="2200" dirty="0">
                <a:latin typeface="Times New Roman" panose="02020603050405020304" pitchFamily="18" charset="0"/>
                <a:cs typeface="Times New Roman" panose="02020603050405020304" pitchFamily="18" charset="0"/>
              </a:rPr>
              <a:t>Key Features</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Environmental Data:</a:t>
            </a:r>
            <a:r>
              <a:rPr lang="en-US" altLang="zh-TW" sz="2000" dirty="0">
                <a:latin typeface="Times New Roman" panose="02020603050405020304" pitchFamily="18" charset="0"/>
                <a:cs typeface="Times New Roman" panose="02020603050405020304" pitchFamily="18" charset="0"/>
              </a:rPr>
              <a:t> Temperature, Elevation</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Vehicle Data:</a:t>
            </a:r>
            <a:r>
              <a:rPr lang="en-US" altLang="zh-TW" sz="2000" dirty="0">
                <a:latin typeface="Times New Roman" panose="02020603050405020304" pitchFamily="18" charset="0"/>
                <a:cs typeface="Times New Roman" panose="02020603050405020304" pitchFamily="18" charset="0"/>
              </a:rPr>
              <a:t> Speed, Throttle Position</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Heating Circuit Data:</a:t>
            </a:r>
            <a:r>
              <a:rPr lang="en-US" altLang="zh-TW" sz="2000" dirty="0">
                <a:latin typeface="Times New Roman" panose="02020603050405020304" pitchFamily="18" charset="0"/>
                <a:cs typeface="Times New Roman" panose="02020603050405020304" pitchFamily="18" charset="0"/>
              </a:rPr>
              <a:t> Indoor Temp, Heating Power</a:t>
            </a:r>
          </a:p>
          <a:p>
            <a:pPr marL="800100" lvl="1" indent="-342900" algn="l">
              <a:buFont typeface="Wingdings" panose="05000000000000000000" pitchFamily="2" charset="2"/>
              <a:buChar char="l"/>
            </a:pPr>
            <a:r>
              <a:rPr lang="en-US" altLang="zh-TW" sz="2200" dirty="0">
                <a:latin typeface="Times New Roman" panose="02020603050405020304" pitchFamily="18" charset="0"/>
                <a:cs typeface="Times New Roman" panose="02020603050405020304" pitchFamily="18" charset="0"/>
              </a:rPr>
              <a:t>Target Outcome: Predict</a:t>
            </a:r>
            <a:r>
              <a:rPr lang="zh-TW" altLang="en-US" sz="2200"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the </a:t>
            </a:r>
            <a:r>
              <a:rPr lang="en-US" altLang="zh-TW" sz="2200" b="1" dirty="0">
                <a:latin typeface="Times New Roman" panose="02020603050405020304" pitchFamily="18" charset="0"/>
                <a:cs typeface="Times New Roman" panose="02020603050405020304" pitchFamily="18" charset="0"/>
              </a:rPr>
              <a:t>State of Charge (SoC) Difference</a:t>
            </a:r>
            <a:r>
              <a:rPr lang="en-US" altLang="zh-TW" sz="2200" dirty="0">
                <a:latin typeface="Times New Roman" panose="02020603050405020304" pitchFamily="18" charset="0"/>
                <a:cs typeface="Times New Roman" panose="02020603050405020304" pitchFamily="18" charset="0"/>
              </a:rPr>
              <a:t> (Battery Consumption)</a:t>
            </a:r>
          </a:p>
          <a:p>
            <a:pPr marL="342900" indent="-342900" algn="l">
              <a:buFont typeface="Wingdings" panose="05000000000000000000" pitchFamily="2" charset="2"/>
              <a:buChar char="l"/>
            </a:pPr>
            <a:r>
              <a:rPr lang="en-US" altLang="zh-TW" sz="2600" dirty="0">
                <a:latin typeface="Times New Roman" panose="02020603050405020304" pitchFamily="18" charset="0"/>
                <a:cs typeface="Times New Roman" panose="02020603050405020304" pitchFamily="18" charset="0"/>
              </a:rPr>
              <a:t>Approach</a:t>
            </a:r>
          </a:p>
          <a:p>
            <a:pPr marL="800100" lvl="1" indent="-342900" algn="l">
              <a:buFont typeface="Wingdings" panose="05000000000000000000" pitchFamily="2" charset="2"/>
              <a:buChar char="l"/>
            </a:pPr>
            <a:r>
              <a:rPr lang="en-US" altLang="zh-TW" sz="2200" b="1" dirty="0">
                <a:latin typeface="Times New Roman" panose="02020603050405020304" pitchFamily="18" charset="0"/>
                <a:cs typeface="Times New Roman" panose="02020603050405020304" pitchFamily="18" charset="0"/>
              </a:rPr>
              <a:t>Data Preprocessing:</a:t>
            </a:r>
            <a:r>
              <a:rPr lang="en-US" altLang="zh-TW" sz="2200" dirty="0">
                <a:latin typeface="Times New Roman" panose="02020603050405020304" pitchFamily="18" charset="0"/>
                <a:cs typeface="Times New Roman" panose="02020603050405020304" pitchFamily="18" charset="0"/>
              </a:rPr>
              <a:t> Cleaning and transforming features for modeling</a:t>
            </a:r>
          </a:p>
          <a:p>
            <a:pPr marL="800100" lvl="1" indent="-342900" algn="l">
              <a:buFont typeface="Wingdings" panose="05000000000000000000" pitchFamily="2" charset="2"/>
              <a:buChar char="l"/>
            </a:pPr>
            <a:r>
              <a:rPr lang="en-US" altLang="zh-TW" sz="2200" b="1" dirty="0">
                <a:latin typeface="Times New Roman" panose="02020603050405020304" pitchFamily="18" charset="0"/>
                <a:cs typeface="Times New Roman" panose="02020603050405020304" pitchFamily="18" charset="0"/>
              </a:rPr>
              <a:t>Modeling:</a:t>
            </a:r>
            <a:r>
              <a:rPr lang="zh-TW" altLang="en-US" sz="2200" b="1"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Use </a:t>
            </a:r>
            <a:r>
              <a:rPr lang="en-US" altLang="zh-TW" sz="2200" b="1" dirty="0">
                <a:latin typeface="Times New Roman" panose="02020603050405020304" pitchFamily="18" charset="0"/>
                <a:cs typeface="Times New Roman" panose="02020603050405020304" pitchFamily="18" charset="0"/>
              </a:rPr>
              <a:t>Linear Models</a:t>
            </a:r>
            <a:r>
              <a:rPr lang="en-US" altLang="zh-TW" sz="2200" dirty="0">
                <a:latin typeface="Times New Roman" panose="02020603050405020304" pitchFamily="18" charset="0"/>
                <a:cs typeface="Times New Roman" panose="02020603050405020304" pitchFamily="18" charset="0"/>
              </a:rPr>
              <a:t> and </a:t>
            </a:r>
            <a:r>
              <a:rPr lang="en-US" altLang="zh-TW" sz="2200" b="1" dirty="0">
                <a:latin typeface="Times New Roman" panose="02020603050405020304" pitchFamily="18" charset="0"/>
                <a:cs typeface="Times New Roman" panose="02020603050405020304" pitchFamily="18" charset="0"/>
              </a:rPr>
              <a:t>Tree-Based Models</a:t>
            </a:r>
          </a:p>
          <a:p>
            <a:pPr marL="800100" lvl="1" indent="-342900" algn="l">
              <a:buFont typeface="Wingdings" panose="05000000000000000000" pitchFamily="2" charset="2"/>
              <a:buChar char="l"/>
            </a:pPr>
            <a:r>
              <a:rPr lang="en-US" altLang="zh-TW" sz="2200" b="1" dirty="0">
                <a:latin typeface="Times New Roman" panose="02020603050405020304" pitchFamily="18" charset="0"/>
                <a:cs typeface="Times New Roman" panose="02020603050405020304" pitchFamily="18" charset="0"/>
              </a:rPr>
              <a:t>Performance Comparison:</a:t>
            </a:r>
            <a:r>
              <a:rPr lang="en-US" altLang="zh-TW" sz="2200" dirty="0">
                <a:latin typeface="Times New Roman" panose="02020603050405020304" pitchFamily="18" charset="0"/>
                <a:cs typeface="Times New Roman" panose="02020603050405020304" pitchFamily="18" charset="0"/>
              </a:rPr>
              <a:t> Evaluate models for actionable insights</a:t>
            </a:r>
          </a:p>
        </p:txBody>
      </p:sp>
    </p:spTree>
    <p:extLst>
      <p:ext uri="{BB962C8B-B14F-4D97-AF65-F5344CB8AC3E}">
        <p14:creationId xmlns:p14="http://schemas.microsoft.com/office/powerpoint/2010/main" val="108223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rgbClr val="FFFDF6"/>
            </a:gs>
            <a:gs pos="2000">
              <a:srgbClr val="F5F2D3"/>
            </a:gs>
            <a:gs pos="56000">
              <a:schemeClr val="bg1"/>
            </a:gs>
            <a:gs pos="46000">
              <a:srgbClr val="FFFDF6"/>
            </a:gs>
            <a:gs pos="91000">
              <a:srgbClr val="FFFDF6"/>
            </a:gs>
            <a:gs pos="100000">
              <a:srgbClr val="F5F2D3"/>
            </a:gs>
          </a:gsLst>
          <a:lin ang="2700000" scaled="1"/>
        </a:gradFill>
        <a:effectLst/>
      </p:bgPr>
    </p:bg>
    <p:spTree>
      <p:nvGrpSpPr>
        <p:cNvPr id="1" name="">
          <a:extLst>
            <a:ext uri="{FF2B5EF4-FFF2-40B4-BE49-F238E27FC236}">
              <a16:creationId xmlns:a16="http://schemas.microsoft.com/office/drawing/2014/main" id="{C1F7F9BC-00DA-5033-952D-990A055DF4D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D66B268-6C85-CADD-667D-02DCCB07D5D9}"/>
              </a:ext>
            </a:extLst>
          </p:cNvPr>
          <p:cNvSpPr>
            <a:spLocks noGrp="1"/>
          </p:cNvSpPr>
          <p:nvPr>
            <p:ph type="ctrTitle"/>
          </p:nvPr>
        </p:nvSpPr>
        <p:spPr>
          <a:xfrm>
            <a:off x="391885" y="360363"/>
            <a:ext cx="9144000" cy="81529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Model Performance Summary</a:t>
            </a:r>
            <a:endParaRPr lang="zh-TW" altLang="en-US" b="1"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C4E72689-93B8-C563-B61C-79ADD1922AC9}"/>
              </a:ext>
            </a:extLst>
          </p:cNvPr>
          <p:cNvSpPr>
            <a:spLocks noGrp="1"/>
          </p:cNvSpPr>
          <p:nvPr>
            <p:ph type="subTitle" idx="1"/>
          </p:nvPr>
        </p:nvSpPr>
        <p:spPr>
          <a:xfrm>
            <a:off x="859971" y="1175657"/>
            <a:ext cx="11332029" cy="5519057"/>
          </a:xfrm>
        </p:spPr>
        <p:txBody>
          <a:bodyPr>
            <a:normAutofit/>
          </a:bodyPr>
          <a:lstStyle/>
          <a:p>
            <a:pPr marL="457200" indent="-457200" algn="l">
              <a:buFont typeface="+mj-lt"/>
              <a:buAutoNum type="arabicPeriod"/>
            </a:pPr>
            <a:r>
              <a:rPr lang="en-US" altLang="zh-TW" sz="2200" b="1" dirty="0">
                <a:latin typeface="Times New Roman" panose="02020603050405020304" pitchFamily="18" charset="0"/>
                <a:cs typeface="Times New Roman" panose="02020603050405020304" pitchFamily="18" charset="0"/>
              </a:rPr>
              <a:t>Linear Models</a:t>
            </a:r>
          </a:p>
          <a:p>
            <a:pPr marL="800100" lvl="1" indent="-342900" algn="l">
              <a:buFont typeface="+mj-lt"/>
              <a:buAutoNum type="arabicParenR"/>
            </a:pPr>
            <a:r>
              <a:rPr lang="en-US" altLang="zh-TW" sz="1800" dirty="0">
                <a:latin typeface="Times New Roman" panose="02020603050405020304" pitchFamily="18" charset="0"/>
                <a:cs typeface="Times New Roman" panose="02020603050405020304" pitchFamily="18" charset="0"/>
              </a:rPr>
              <a:t>Linear Regression: </a:t>
            </a:r>
            <a:r>
              <a:rPr lang="en-US" altLang="zh-TW" sz="1800"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0.0004 | </a:t>
            </a:r>
            <a:r>
              <a:rPr lang="en-US" altLang="zh-TW" sz="1800"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0.0006 | </a:t>
            </a:r>
            <a:r>
              <a:rPr lang="en-US" altLang="zh-TW" sz="1800"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0.7768</a:t>
            </a:r>
          </a:p>
          <a:p>
            <a:pPr marL="800100" lvl="1" indent="-342900" algn="l">
              <a:lnSpc>
                <a:spcPct val="100000"/>
              </a:lnSpc>
              <a:buFont typeface="+mj-lt"/>
              <a:buAutoNum type="arabicParenR"/>
            </a:pPr>
            <a:r>
              <a:rPr lang="en-US" altLang="zh-TW" sz="1800" dirty="0">
                <a:latin typeface="Times New Roman" panose="02020603050405020304" pitchFamily="18" charset="0"/>
                <a:cs typeface="Times New Roman" panose="02020603050405020304" pitchFamily="18" charset="0"/>
              </a:rPr>
              <a:t>Lasso Regression: </a:t>
            </a:r>
            <a:r>
              <a:rPr lang="en-US" altLang="zh-TW" sz="1800"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0.0014 | </a:t>
            </a:r>
            <a:r>
              <a:rPr lang="en-US" altLang="zh-TW" sz="1800"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0.0003 | </a:t>
            </a:r>
            <a:r>
              <a:rPr lang="en-US" altLang="zh-TW" sz="1800"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0.8797</a:t>
            </a:r>
          </a:p>
          <a:p>
            <a:pPr marL="800100" lvl="1" indent="-342900" algn="l">
              <a:lnSpc>
                <a:spcPct val="110000"/>
              </a:lnSpc>
              <a:buFont typeface="+mj-lt"/>
              <a:buAutoNum type="arabicParenR"/>
            </a:pPr>
            <a:r>
              <a:rPr lang="en-US" altLang="zh-TW" sz="1800" dirty="0">
                <a:latin typeface="Times New Roman" panose="02020603050405020304" pitchFamily="18" charset="0"/>
                <a:cs typeface="Times New Roman" panose="02020603050405020304" pitchFamily="18" charset="0"/>
              </a:rPr>
              <a:t>Ridge Regression: </a:t>
            </a:r>
            <a:r>
              <a:rPr lang="en-US" altLang="zh-TW" sz="1800"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0.0005 | </a:t>
            </a:r>
            <a:r>
              <a:rPr lang="en-US" altLang="zh-TW" sz="1800"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0.0004 | </a:t>
            </a:r>
            <a:r>
              <a:rPr lang="en-US" altLang="zh-TW" sz="1800"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0.8644</a:t>
            </a:r>
          </a:p>
          <a:p>
            <a:pPr marL="457200" indent="-457200" algn="l">
              <a:lnSpc>
                <a:spcPct val="100000"/>
              </a:lnSpc>
              <a:buFont typeface="+mj-lt"/>
              <a:buAutoNum type="arabicPeriod"/>
            </a:pPr>
            <a:r>
              <a:rPr lang="en-US" altLang="zh-TW" sz="2200" b="1" dirty="0">
                <a:latin typeface="Times New Roman" panose="02020603050405020304" pitchFamily="18" charset="0"/>
                <a:cs typeface="Times New Roman" panose="02020603050405020304" pitchFamily="18" charset="0"/>
              </a:rPr>
              <a:t>Tree-Based Models</a:t>
            </a:r>
          </a:p>
          <a:p>
            <a:pPr marL="800100" lvl="1" indent="-342900" algn="l">
              <a:lnSpc>
                <a:spcPct val="100000"/>
              </a:lnSpc>
              <a:buFont typeface="+mj-lt"/>
              <a:buAutoNum type="arabicParenR"/>
            </a:pPr>
            <a:r>
              <a:rPr lang="en-US" altLang="zh-TW" sz="1800" dirty="0">
                <a:latin typeface="Times New Roman" panose="02020603050405020304" pitchFamily="18" charset="0"/>
                <a:cs typeface="Times New Roman" panose="02020603050405020304" pitchFamily="18" charset="0"/>
              </a:rPr>
              <a:t>Decision Tree:</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0.0000 | </a:t>
            </a:r>
            <a:r>
              <a:rPr lang="en-US" altLang="zh-TW"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0.0064 | </a:t>
            </a:r>
            <a:r>
              <a:rPr lang="en-US" altLang="zh-TW"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-0.4816</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Feature Importance: Distance [km]</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0.924999</a:t>
            </a:r>
          </a:p>
          <a:p>
            <a:pPr marL="800100" lvl="1" indent="-342900" algn="l">
              <a:lnSpc>
                <a:spcPct val="100000"/>
              </a:lnSpc>
              <a:buFont typeface="+mj-lt"/>
              <a:buAutoNum type="arabicParenR"/>
            </a:pPr>
            <a:r>
              <a:rPr lang="en-US" altLang="zh-TW" sz="1800" dirty="0">
                <a:latin typeface="Times New Roman" panose="02020603050405020304" pitchFamily="18" charset="0"/>
                <a:cs typeface="Times New Roman" panose="02020603050405020304" pitchFamily="18" charset="0"/>
              </a:rPr>
              <a:t>Random Forest:</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0.0002 | </a:t>
            </a:r>
            <a:r>
              <a:rPr lang="en-US" altLang="zh-TW"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0.0018 | </a:t>
            </a:r>
            <a:r>
              <a:rPr lang="en-US" altLang="zh-TW"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0.5764</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Feature Importance: Distance [km]</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0.816695</a:t>
            </a:r>
          </a:p>
          <a:p>
            <a:pPr marL="457200" indent="-457200" algn="l">
              <a:lnSpc>
                <a:spcPct val="110000"/>
              </a:lnSpc>
              <a:buFont typeface="+mj-lt"/>
              <a:buAutoNum type="arabicPeriod"/>
            </a:pPr>
            <a:r>
              <a:rPr lang="en-US" altLang="zh-TW" sz="2200" dirty="0">
                <a:latin typeface="Times New Roman" panose="02020603050405020304" pitchFamily="18" charset="0"/>
                <a:cs typeface="Times New Roman" panose="02020603050405020304" pitchFamily="18" charset="0"/>
              </a:rPr>
              <a:t>Key Insights</a:t>
            </a:r>
          </a:p>
          <a:p>
            <a:pPr marL="742950" lvl="1" indent="-285750" algn="l">
              <a:lnSpc>
                <a:spcPct val="100000"/>
              </a:lnSpc>
              <a:buFont typeface="Wingdings" panose="05000000000000000000" pitchFamily="2" charset="2"/>
              <a:buChar char="l"/>
            </a:pPr>
            <a:r>
              <a:rPr lang="en-US" altLang="zh-TW" sz="1800" b="1" dirty="0">
                <a:latin typeface="Times New Roman" panose="02020603050405020304" pitchFamily="18" charset="0"/>
                <a:cs typeface="Times New Roman" panose="02020603050405020304" pitchFamily="18" charset="0"/>
              </a:rPr>
              <a:t>Linear Methods</a:t>
            </a:r>
            <a:r>
              <a:rPr lang="en-US" altLang="zh-TW" sz="1800" dirty="0">
                <a:latin typeface="Times New Roman" panose="02020603050405020304" pitchFamily="18" charset="0"/>
                <a:cs typeface="Times New Roman" panose="02020603050405020304" pitchFamily="18" charset="0"/>
              </a:rPr>
              <a:t> clearly outperform tree-based methods: </a:t>
            </a:r>
            <a:r>
              <a:rPr lang="en-US" altLang="zh-TW" sz="1800" b="1" dirty="0">
                <a:latin typeface="Times New Roman" panose="02020603050405020304" pitchFamily="18" charset="0"/>
                <a:cs typeface="Times New Roman" panose="02020603050405020304" pitchFamily="18" charset="0"/>
              </a:rPr>
              <a:t>Lower Test MSE</a:t>
            </a:r>
            <a:r>
              <a:rPr lang="en-US" altLang="zh-TW" sz="1800" dirty="0">
                <a:latin typeface="Times New Roman" panose="02020603050405020304" pitchFamily="18" charset="0"/>
                <a:cs typeface="Times New Roman" panose="02020603050405020304" pitchFamily="18" charset="0"/>
              </a:rPr>
              <a:t> (&lt; 0.0006) and </a:t>
            </a:r>
            <a:r>
              <a:rPr lang="en-US" altLang="zh-TW" sz="1800" b="1" dirty="0">
                <a:latin typeface="Times New Roman" panose="02020603050405020304" pitchFamily="18" charset="0"/>
                <a:cs typeface="Times New Roman" panose="02020603050405020304" pitchFamily="18" charset="0"/>
              </a:rPr>
              <a:t>higher R²</a:t>
            </a:r>
            <a:r>
              <a:rPr lang="en-US" altLang="zh-TW" sz="1800" dirty="0">
                <a:latin typeface="Times New Roman" panose="02020603050405020304" pitchFamily="18" charset="0"/>
                <a:cs typeface="Times New Roman" panose="02020603050405020304" pitchFamily="18" charset="0"/>
              </a:rPr>
              <a:t> (&gt; 77%)</a:t>
            </a:r>
          </a:p>
          <a:p>
            <a:pPr marL="742950" lvl="1" indent="-285750" algn="l">
              <a:lnSpc>
                <a:spcPct val="100000"/>
              </a:lnSpc>
              <a:buFont typeface="Wingdings" panose="05000000000000000000" pitchFamily="2" charset="2"/>
              <a:buChar char="l"/>
            </a:pPr>
            <a:r>
              <a:rPr lang="en-US" altLang="zh-TW" sz="1800" dirty="0">
                <a:latin typeface="Times New Roman" panose="02020603050405020304" pitchFamily="18" charset="0"/>
                <a:cs typeface="Times New Roman" panose="02020603050405020304" pitchFamily="18" charset="0"/>
              </a:rPr>
              <a:t>Data exhibits strong </a:t>
            </a:r>
            <a:r>
              <a:rPr lang="en-US" altLang="zh-TW" sz="1800" b="1" dirty="0">
                <a:latin typeface="Times New Roman" panose="02020603050405020304" pitchFamily="18" charset="0"/>
                <a:cs typeface="Times New Roman" panose="02020603050405020304" pitchFamily="18" charset="0"/>
              </a:rPr>
              <a:t>linear relationships</a:t>
            </a:r>
            <a:r>
              <a:rPr lang="en-US" altLang="zh-TW" sz="1800" dirty="0">
                <a:latin typeface="Times New Roman" panose="02020603050405020304" pitchFamily="18" charset="0"/>
                <a:cs typeface="Times New Roman" panose="02020603050405020304" pitchFamily="18" charset="0"/>
              </a:rPr>
              <a:t> between predictors and response</a:t>
            </a:r>
          </a:p>
          <a:p>
            <a:pPr marL="742950" lvl="1" indent="-285750" algn="l">
              <a:lnSpc>
                <a:spcPct val="100000"/>
              </a:lnSpc>
              <a:buFont typeface="Wingdings" panose="05000000000000000000" pitchFamily="2" charset="2"/>
              <a:buChar char="l"/>
            </a:pPr>
            <a:r>
              <a:rPr lang="en-US" altLang="zh-TW" sz="1800" b="1" dirty="0">
                <a:latin typeface="Times New Roman" panose="02020603050405020304" pitchFamily="18" charset="0"/>
                <a:cs typeface="Times New Roman" panose="02020603050405020304" pitchFamily="18" charset="0"/>
              </a:rPr>
              <a:t>Distance</a:t>
            </a:r>
            <a:r>
              <a:rPr lang="en-US" altLang="zh-TW" sz="1800" dirty="0">
                <a:latin typeface="Times New Roman" panose="02020603050405020304" pitchFamily="18" charset="0"/>
                <a:cs typeface="Times New Roman" panose="02020603050405020304" pitchFamily="18" charset="0"/>
              </a:rPr>
              <a:t> is the most influential feature in both model types, aligning with theoretical expectations</a:t>
            </a:r>
          </a:p>
        </p:txBody>
      </p:sp>
    </p:spTree>
    <p:extLst>
      <p:ext uri="{BB962C8B-B14F-4D97-AF65-F5344CB8AC3E}">
        <p14:creationId xmlns:p14="http://schemas.microsoft.com/office/powerpoint/2010/main" val="371276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000">
              <a:srgbClr val="FFFDF6"/>
            </a:gs>
            <a:gs pos="2000">
              <a:srgbClr val="F5F2D3"/>
            </a:gs>
            <a:gs pos="56000">
              <a:schemeClr val="bg1"/>
            </a:gs>
            <a:gs pos="46000">
              <a:srgbClr val="FFFDF6"/>
            </a:gs>
            <a:gs pos="91000">
              <a:srgbClr val="FFFDF6"/>
            </a:gs>
            <a:gs pos="100000">
              <a:srgbClr val="F5F2D3"/>
            </a:gs>
          </a:gsLst>
          <a:lin ang="2700000" scaled="1"/>
        </a:gradFill>
        <a:effectLst/>
      </p:bgPr>
    </p:bg>
    <p:spTree>
      <p:nvGrpSpPr>
        <p:cNvPr id="1" name="">
          <a:extLst>
            <a:ext uri="{FF2B5EF4-FFF2-40B4-BE49-F238E27FC236}">
              <a16:creationId xmlns:a16="http://schemas.microsoft.com/office/drawing/2014/main" id="{FDAD5470-57E6-53E4-BD45-A14B624BEEE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FBFEADE-474F-D5F3-829C-D6C9FEEFF1AC}"/>
              </a:ext>
            </a:extLst>
          </p:cNvPr>
          <p:cNvSpPr>
            <a:spLocks noGrp="1"/>
          </p:cNvSpPr>
          <p:nvPr>
            <p:ph type="ctrTitle"/>
          </p:nvPr>
        </p:nvSpPr>
        <p:spPr>
          <a:xfrm>
            <a:off x="-163285" y="360363"/>
            <a:ext cx="9144000" cy="81529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Analysis Results Summary</a:t>
            </a:r>
            <a:endParaRPr lang="zh-TW" altLang="en-US" b="1"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AB94F6CA-D66C-30CB-0182-22B4BA9AC519}"/>
              </a:ext>
            </a:extLst>
          </p:cNvPr>
          <p:cNvSpPr>
            <a:spLocks noGrp="1"/>
          </p:cNvSpPr>
          <p:nvPr>
            <p:ph type="subTitle" idx="1"/>
          </p:nvPr>
        </p:nvSpPr>
        <p:spPr>
          <a:xfrm>
            <a:off x="859971" y="1175657"/>
            <a:ext cx="11332029" cy="5519057"/>
          </a:xfrm>
        </p:spPr>
        <p:txBody>
          <a:bodyPr>
            <a:normAutofit/>
          </a:bodyPr>
          <a:lstStyle/>
          <a:p>
            <a:pPr marL="457200" indent="-457200" algn="l">
              <a:buFont typeface="+mj-lt"/>
              <a:buAutoNum type="arabicPeriod"/>
            </a:pPr>
            <a:r>
              <a:rPr lang="en-US" altLang="zh-TW" sz="2200" b="1" dirty="0">
                <a:latin typeface="Times New Roman" panose="02020603050405020304" pitchFamily="18" charset="0"/>
                <a:cs typeface="Times New Roman" panose="02020603050405020304" pitchFamily="18" charset="0"/>
              </a:rPr>
              <a:t>SOC Variability:</a:t>
            </a:r>
          </a:p>
          <a:p>
            <a:pPr lvl="1" algn="l"/>
            <a:r>
              <a:rPr lang="en-US" altLang="zh-TW" sz="1800" dirty="0">
                <a:latin typeface="Times New Roman" panose="02020603050405020304" pitchFamily="18" charset="0"/>
                <a:cs typeface="Times New Roman" panose="02020603050405020304" pitchFamily="18" charset="0"/>
              </a:rPr>
              <a:t>The chart (on the left) shows that the variable of interest, SOC, has significant variations, allowing for a meaningful prediction exercise using the features available in the data.</a:t>
            </a:r>
          </a:p>
          <a:p>
            <a:pPr marL="457200" indent="-457200" algn="l">
              <a:lnSpc>
                <a:spcPct val="100000"/>
              </a:lnSpc>
              <a:buFont typeface="+mj-lt"/>
              <a:buAutoNum type="arabicPeriod"/>
            </a:pPr>
            <a:r>
              <a:rPr lang="en-US" altLang="zh-TW" sz="2200" b="1" dirty="0">
                <a:latin typeface="Times New Roman" panose="02020603050405020304" pitchFamily="18" charset="0"/>
                <a:cs typeface="Times New Roman" panose="02020603050405020304" pitchFamily="18" charset="0"/>
              </a:rPr>
              <a:t>Distance and SOC Relationship:</a:t>
            </a:r>
          </a:p>
          <a:p>
            <a:pPr lvl="1" algn="l">
              <a:lnSpc>
                <a:spcPct val="100000"/>
              </a:lnSpc>
            </a:pPr>
            <a:r>
              <a:rPr lang="en-US" altLang="zh-TW" sz="1800" dirty="0">
                <a:latin typeface="Times New Roman" panose="02020603050405020304" pitchFamily="18" charset="0"/>
                <a:cs typeface="Times New Roman" panose="02020603050405020304" pitchFamily="18" charset="0"/>
              </a:rPr>
              <a:t>The chart (second from the left) demonstrates a linear relationship between distance and battery consumption, with each additional mile requiring a similar amount of energy (SOC/km). This supports the earlier finding that linear models outperform tree-based models, with distance being the most important feature (0.92 feature importance).</a:t>
            </a:r>
          </a:p>
          <a:p>
            <a:pPr marL="457200" indent="-457200" algn="l">
              <a:lnSpc>
                <a:spcPct val="110000"/>
              </a:lnSpc>
              <a:buFont typeface="+mj-lt"/>
              <a:buAutoNum type="arabicPeriod"/>
            </a:pPr>
            <a:r>
              <a:rPr lang="en-US" altLang="zh-TW" sz="2200" b="1" dirty="0">
                <a:latin typeface="Times New Roman" panose="02020603050405020304" pitchFamily="18" charset="0"/>
                <a:cs typeface="Times New Roman" panose="02020603050405020304" pitchFamily="18" charset="0"/>
              </a:rPr>
              <a:t>Duration's Limited Importance:</a:t>
            </a:r>
          </a:p>
          <a:p>
            <a:pPr lvl="1" algn="l">
              <a:lnSpc>
                <a:spcPct val="100000"/>
              </a:lnSpc>
            </a:pPr>
            <a:r>
              <a:rPr lang="en-US" altLang="zh-TW" sz="1800" dirty="0">
                <a:latin typeface="Times New Roman" panose="02020603050405020304" pitchFamily="18" charset="0"/>
                <a:cs typeface="Times New Roman" panose="02020603050405020304" pitchFamily="18" charset="0"/>
              </a:rPr>
              <a:t>The strong correlation between SOC/km and temperature (second from the right) confirms that temperature and distance are key predictors of SOC. Trip duration (on the right) has minimal importance (0.02) due to its high correlation with distance, which already captures most of the SOC relationship (&gt;0.92 importance).</a:t>
            </a:r>
          </a:p>
        </p:txBody>
      </p:sp>
      <p:pic>
        <p:nvPicPr>
          <p:cNvPr id="5" name="圖片 4" descr="一張含有 文字, 圖表, 螢幕擷取畫面, 繪圖 的圖片&#10;&#10;自動產生的描述">
            <a:extLst>
              <a:ext uri="{FF2B5EF4-FFF2-40B4-BE49-F238E27FC236}">
                <a16:creationId xmlns:a16="http://schemas.microsoft.com/office/drawing/2014/main" id="{1A402FFD-2E66-6704-0200-7F79E67E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365" y="4887685"/>
            <a:ext cx="2367588" cy="1886494"/>
          </a:xfrm>
          <a:prstGeom prst="rect">
            <a:avLst/>
          </a:prstGeom>
        </p:spPr>
      </p:pic>
      <p:pic>
        <p:nvPicPr>
          <p:cNvPr id="7" name="圖片 6" descr="一張含有 文字, 螢幕擷取畫面, 圖表, 繪圖 的圖片&#10;&#10;自動產生的描述">
            <a:extLst>
              <a:ext uri="{FF2B5EF4-FFF2-40B4-BE49-F238E27FC236}">
                <a16:creationId xmlns:a16="http://schemas.microsoft.com/office/drawing/2014/main" id="{FD550C3B-915E-DD96-D85F-D65359F0E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264" y="4898571"/>
            <a:ext cx="2367588" cy="1890282"/>
          </a:xfrm>
          <a:prstGeom prst="rect">
            <a:avLst/>
          </a:prstGeom>
        </p:spPr>
      </p:pic>
      <p:pic>
        <p:nvPicPr>
          <p:cNvPr id="9" name="圖片 8" descr="一張含有 文字, 螢幕擷取畫面, 圖表, 行 的圖片&#10;&#10;自動產生的描述">
            <a:extLst>
              <a:ext uri="{FF2B5EF4-FFF2-40B4-BE49-F238E27FC236}">
                <a16:creationId xmlns:a16="http://schemas.microsoft.com/office/drawing/2014/main" id="{82D7E139-8E1C-81CC-8B09-3459CEA2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163" y="4887685"/>
            <a:ext cx="2553967" cy="1970315"/>
          </a:xfrm>
          <a:prstGeom prst="rect">
            <a:avLst/>
          </a:prstGeom>
        </p:spPr>
      </p:pic>
      <p:pic>
        <p:nvPicPr>
          <p:cNvPr id="11" name="圖片 10" descr="一張含有 文字, 螢幕擷取畫面, 圖表, 行 的圖片&#10;&#10;自動產生的描述">
            <a:extLst>
              <a:ext uri="{FF2B5EF4-FFF2-40B4-BE49-F238E27FC236}">
                <a16:creationId xmlns:a16="http://schemas.microsoft.com/office/drawing/2014/main" id="{46EF9709-5703-587F-82CA-F0B3395877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3130" y="4847745"/>
            <a:ext cx="2498899" cy="1991934"/>
          </a:xfrm>
          <a:prstGeom prst="rect">
            <a:avLst/>
          </a:prstGeom>
        </p:spPr>
      </p:pic>
    </p:spTree>
    <p:extLst>
      <p:ext uri="{BB962C8B-B14F-4D97-AF65-F5344CB8AC3E}">
        <p14:creationId xmlns:p14="http://schemas.microsoft.com/office/powerpoint/2010/main" val="24198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rgbClr val="FFFDF6"/>
            </a:gs>
            <a:gs pos="4000">
              <a:srgbClr val="FFFDF6"/>
            </a:gs>
            <a:gs pos="56000">
              <a:schemeClr val="bg1"/>
            </a:gs>
            <a:gs pos="46000">
              <a:srgbClr val="FFFDF6"/>
            </a:gs>
            <a:gs pos="30000">
              <a:srgbClr val="FFFDF6"/>
            </a:gs>
            <a:gs pos="92000">
              <a:srgbClr val="FFFDF6"/>
            </a:gs>
          </a:gsLst>
          <a:lin ang="10800000" scaled="1"/>
          <a:tileRect/>
        </a:gradFill>
        <a:effectLst/>
      </p:bgPr>
    </p:bg>
    <p:spTree>
      <p:nvGrpSpPr>
        <p:cNvPr id="1" name="">
          <a:extLst>
            <a:ext uri="{FF2B5EF4-FFF2-40B4-BE49-F238E27FC236}">
              <a16:creationId xmlns:a16="http://schemas.microsoft.com/office/drawing/2014/main" id="{2FAD89C6-71A9-55E3-C88D-5FEA8A1D2F2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4883711-C0FC-C89E-B03B-908F67AF65FC}"/>
              </a:ext>
            </a:extLst>
          </p:cNvPr>
          <p:cNvSpPr txBox="1">
            <a:spLocks/>
          </p:cNvSpPr>
          <p:nvPr/>
        </p:nvSpPr>
        <p:spPr>
          <a:xfrm>
            <a:off x="1230085" y="405266"/>
            <a:ext cx="9731829" cy="11430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Acknowledgment of Team Members - Group 8</a:t>
            </a:r>
          </a:p>
        </p:txBody>
      </p:sp>
      <p:sp>
        <p:nvSpPr>
          <p:cNvPr id="5" name="TextBox 2">
            <a:extLst>
              <a:ext uri="{FF2B5EF4-FFF2-40B4-BE49-F238E27FC236}">
                <a16:creationId xmlns:a16="http://schemas.microsoft.com/office/drawing/2014/main" id="{F79AA0AB-D287-CC9C-2B86-AE1A88526B47}"/>
              </a:ext>
            </a:extLst>
          </p:cNvPr>
          <p:cNvSpPr txBox="1"/>
          <p:nvPr/>
        </p:nvSpPr>
        <p:spPr>
          <a:xfrm>
            <a:off x="2503714" y="1600200"/>
            <a:ext cx="2693366" cy="3693319"/>
          </a:xfrm>
          <a:prstGeom prst="rect">
            <a:avLst/>
          </a:prstGeom>
          <a:noFill/>
        </p:spPr>
        <p:txBody>
          <a:bodyPr wrap="none">
            <a:spAutoFit/>
          </a:bodyPr>
          <a:lstStyle/>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Daniel I Lin</a:t>
            </a:r>
          </a:p>
          <a:p>
            <a:r>
              <a:rPr dirty="0">
                <a:latin typeface="Times New Roman" panose="02020603050405020304" pitchFamily="18" charset="0"/>
                <a:cs typeface="Times New Roman" panose="02020603050405020304" pitchFamily="18" charset="0"/>
              </a:rPr>
              <a:t>UID: 121033345</a:t>
            </a:r>
          </a:p>
          <a:p>
            <a:r>
              <a:rPr dirty="0">
                <a:latin typeface="Times New Roman" panose="02020603050405020304" pitchFamily="18" charset="0"/>
                <a:cs typeface="Times New Roman" panose="02020603050405020304" pitchFamily="18" charset="0"/>
              </a:rPr>
              <a:t>Email: dlin0315@umd.edu</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Hao-Lin Chiang</a:t>
            </a:r>
          </a:p>
          <a:p>
            <a:r>
              <a:rPr dirty="0">
                <a:latin typeface="Times New Roman" panose="02020603050405020304" pitchFamily="18" charset="0"/>
                <a:cs typeface="Times New Roman" panose="02020603050405020304" pitchFamily="18" charset="0"/>
              </a:rPr>
              <a:t>UID: 121166357</a:t>
            </a:r>
          </a:p>
          <a:p>
            <a:r>
              <a:rPr dirty="0">
                <a:latin typeface="Times New Roman" panose="02020603050405020304" pitchFamily="18" charset="0"/>
                <a:cs typeface="Times New Roman" panose="02020603050405020304" pitchFamily="18" charset="0"/>
              </a:rPr>
              <a:t>Email: beas28@umd.edu</a:t>
            </a:r>
          </a:p>
          <a:p>
            <a:endParaRPr dirty="0">
              <a:latin typeface="Times New Roman" panose="02020603050405020304" pitchFamily="18" charset="0"/>
              <a:cs typeface="Times New Roman" panose="02020603050405020304" pitchFamily="18" charset="0"/>
            </a:endParaRPr>
          </a:p>
          <a:p>
            <a:r>
              <a:rPr dirty="0" err="1">
                <a:latin typeface="Times New Roman" panose="02020603050405020304" pitchFamily="18" charset="0"/>
                <a:cs typeface="Times New Roman" panose="02020603050405020304" pitchFamily="18" charset="0"/>
              </a:rPr>
              <a:t>Yang-Shun</a:t>
            </a:r>
            <a:r>
              <a:rPr dirty="0">
                <a:latin typeface="Times New Roman" panose="02020603050405020304" pitchFamily="18" charset="0"/>
                <a:cs typeface="Times New Roman" panose="02020603050405020304" pitchFamily="18" charset="0"/>
              </a:rPr>
              <a:t> Lin</a:t>
            </a:r>
          </a:p>
          <a:p>
            <a:r>
              <a:rPr dirty="0">
                <a:latin typeface="Times New Roman" panose="02020603050405020304" pitchFamily="18" charset="0"/>
                <a:cs typeface="Times New Roman" panose="02020603050405020304" pitchFamily="18" charset="0"/>
              </a:rPr>
              <a:t>UID: 121287762</a:t>
            </a:r>
          </a:p>
          <a:p>
            <a:r>
              <a:rPr dirty="0">
                <a:latin typeface="Times New Roman" panose="02020603050405020304" pitchFamily="18" charset="0"/>
                <a:cs typeface="Times New Roman" panose="02020603050405020304" pitchFamily="18" charset="0"/>
              </a:rPr>
              <a:t>Email: yslin227@umd.edu</a:t>
            </a:r>
          </a:p>
          <a:p>
            <a:endParaRPr dirty="0">
              <a:latin typeface="Times New Roman" panose="02020603050405020304" pitchFamily="18" charset="0"/>
              <a:cs typeface="Times New Roman" panose="02020603050405020304" pitchFamily="18" charset="0"/>
            </a:endParaRPr>
          </a:p>
        </p:txBody>
      </p:sp>
      <p:sp>
        <p:nvSpPr>
          <p:cNvPr id="6" name="TextBox 3">
            <a:extLst>
              <a:ext uri="{FF2B5EF4-FFF2-40B4-BE49-F238E27FC236}">
                <a16:creationId xmlns:a16="http://schemas.microsoft.com/office/drawing/2014/main" id="{AA8EF7C5-2586-15B3-CE09-FF75E492CE56}"/>
              </a:ext>
            </a:extLst>
          </p:cNvPr>
          <p:cNvSpPr txBox="1"/>
          <p:nvPr/>
        </p:nvSpPr>
        <p:spPr>
          <a:xfrm>
            <a:off x="6618514" y="1600200"/>
            <a:ext cx="2744662" cy="3693319"/>
          </a:xfrm>
          <a:prstGeom prst="rect">
            <a:avLst/>
          </a:prstGeom>
          <a:noFill/>
        </p:spPr>
        <p:txBody>
          <a:bodyPr wrap="none">
            <a:spAutoFit/>
          </a:bodyPr>
          <a:lstStyle/>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Sheng-Hsiang Huang</a:t>
            </a:r>
          </a:p>
          <a:p>
            <a:r>
              <a:rPr dirty="0">
                <a:latin typeface="Times New Roman" panose="02020603050405020304" pitchFamily="18" charset="0"/>
                <a:cs typeface="Times New Roman" panose="02020603050405020304" pitchFamily="18" charset="0"/>
              </a:rPr>
              <a:t>UID: 121303554</a:t>
            </a:r>
          </a:p>
          <a:p>
            <a:r>
              <a:rPr dirty="0">
                <a:latin typeface="Times New Roman" panose="02020603050405020304" pitchFamily="18" charset="0"/>
                <a:cs typeface="Times New Roman" panose="02020603050405020304" pitchFamily="18" charset="0"/>
              </a:rPr>
              <a:t>Email: shhuang@umd.edu</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Alexios C Papazoglou</a:t>
            </a:r>
          </a:p>
          <a:p>
            <a:r>
              <a:rPr dirty="0">
                <a:latin typeface="Times New Roman" panose="02020603050405020304" pitchFamily="18" charset="0"/>
                <a:cs typeface="Times New Roman" panose="02020603050405020304" pitchFamily="18" charset="0"/>
              </a:rPr>
              <a:t>UID: 121332967</a:t>
            </a:r>
          </a:p>
          <a:p>
            <a:r>
              <a:rPr dirty="0">
                <a:latin typeface="Times New Roman" panose="02020603050405020304" pitchFamily="18" charset="0"/>
                <a:cs typeface="Times New Roman" panose="02020603050405020304" pitchFamily="18" charset="0"/>
              </a:rPr>
              <a:t>Email: apapazog@umd.edu</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Kai-Wei Hsu</a:t>
            </a:r>
          </a:p>
          <a:p>
            <a:r>
              <a:rPr dirty="0">
                <a:latin typeface="Times New Roman" panose="02020603050405020304" pitchFamily="18" charset="0"/>
                <a:cs typeface="Times New Roman" panose="02020603050405020304" pitchFamily="18" charset="0"/>
              </a:rPr>
              <a:t>UID: 121366191</a:t>
            </a:r>
          </a:p>
          <a:p>
            <a:r>
              <a:rPr dirty="0">
                <a:latin typeface="Times New Roman" panose="02020603050405020304" pitchFamily="18" charset="0"/>
                <a:cs typeface="Times New Roman" panose="02020603050405020304" pitchFamily="18" charset="0"/>
              </a:rPr>
              <a:t>Email: kwhsu@umd.edu</a:t>
            </a:r>
          </a:p>
          <a:p>
            <a:endParaRPr dirty="0">
              <a:latin typeface="Times New Roman" panose="02020603050405020304" pitchFamily="18" charset="0"/>
              <a:cs typeface="Times New Roman" panose="02020603050405020304" pitchFamily="18" charset="0"/>
            </a:endParaRPr>
          </a:p>
        </p:txBody>
      </p:sp>
      <p:sp>
        <p:nvSpPr>
          <p:cNvPr id="7" name="TextBox 4">
            <a:extLst>
              <a:ext uri="{FF2B5EF4-FFF2-40B4-BE49-F238E27FC236}">
                <a16:creationId xmlns:a16="http://schemas.microsoft.com/office/drawing/2014/main" id="{AF7DA775-5113-E77A-708A-0F7DC390A816}"/>
              </a:ext>
            </a:extLst>
          </p:cNvPr>
          <p:cNvSpPr txBox="1"/>
          <p:nvPr/>
        </p:nvSpPr>
        <p:spPr>
          <a:xfrm>
            <a:off x="457200" y="5943600"/>
            <a:ext cx="3320140" cy="646331"/>
          </a:xfrm>
          <a:prstGeom prst="rect">
            <a:avLst/>
          </a:prstGeom>
          <a:noFill/>
        </p:spPr>
        <p:txBody>
          <a:bodyPr wrap="none">
            <a:spAutoFit/>
          </a:bodyPr>
          <a:lstStyle/>
          <a:p>
            <a:r>
              <a:rPr dirty="0">
                <a:latin typeface="Times New Roman" panose="02020603050405020304" pitchFamily="18" charset="0"/>
                <a:cs typeface="Times New Roman" panose="02020603050405020304" pitchFamily="18" charset="0"/>
              </a:rPr>
              <a:t>Thank you for your attention!</a:t>
            </a:r>
          </a:p>
          <a:p>
            <a:r>
              <a:rPr dirty="0">
                <a:latin typeface="Times New Roman" panose="02020603050405020304" pitchFamily="18" charset="0"/>
                <a:cs typeface="Times New Roman" panose="02020603050405020304" pitchFamily="18" charset="0"/>
              </a:rPr>
              <a:t>Group 8 - University of Maryland</a:t>
            </a:r>
          </a:p>
        </p:txBody>
      </p:sp>
    </p:spTree>
    <p:extLst>
      <p:ext uri="{BB962C8B-B14F-4D97-AF65-F5344CB8AC3E}">
        <p14:creationId xmlns:p14="http://schemas.microsoft.com/office/powerpoint/2010/main" val="34040572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516</Words>
  <Application>Microsoft Office PowerPoint</Application>
  <PresentationFormat>寬螢幕</PresentationFormat>
  <Paragraphs>70</Paragraphs>
  <Slides>5</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Aptos</vt:lpstr>
      <vt:lpstr>Aptos Display</vt:lpstr>
      <vt:lpstr>Arial</vt:lpstr>
      <vt:lpstr>Times New Roman</vt:lpstr>
      <vt:lpstr>Wingdings</vt:lpstr>
      <vt:lpstr>Office 佈景主題</vt:lpstr>
      <vt:lpstr>Evaluating High-Voltage Battery Performance in the BMW i3 (60 Ah)</vt:lpstr>
      <vt:lpstr>Project Overview</vt:lpstr>
      <vt:lpstr>Model Performance Summary</vt:lpstr>
      <vt:lpstr>Analysis Results Summary</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YANG-SHUN LIN</dc:creator>
  <cp:lastModifiedBy>YANG-SHUN LIN</cp:lastModifiedBy>
  <cp:revision>80</cp:revision>
  <dcterms:created xsi:type="dcterms:W3CDTF">2024-11-30T16:00:48Z</dcterms:created>
  <dcterms:modified xsi:type="dcterms:W3CDTF">2024-12-02T03:23:40Z</dcterms:modified>
</cp:coreProperties>
</file>