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Ex1.xml" ContentType="application/vnd.ms-office.chartex+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84" r:id="rId4"/>
    <p:sldId id="285" r:id="rId5"/>
    <p:sldId id="257" r:id="rId6"/>
    <p:sldId id="258" r:id="rId7"/>
    <p:sldId id="259" r:id="rId8"/>
    <p:sldId id="286" r:id="rId9"/>
    <p:sldId id="290" r:id="rId10"/>
    <p:sldId id="287" r:id="rId11"/>
    <p:sldId id="261" r:id="rId12"/>
    <p:sldId id="288" r:id="rId13"/>
    <p:sldId id="262" r:id="rId14"/>
    <p:sldId id="289" r:id="rId15"/>
    <p:sldId id="263" r:id="rId16"/>
    <p:sldId id="291" r:id="rId17"/>
    <p:sldId id="292" r:id="rId18"/>
    <p:sldId id="29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94" r:id="rId37"/>
    <p:sldId id="299" r:id="rId38"/>
    <p:sldId id="298"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06"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jaisw\Desktop\Revenue%20generated%20through%20different%20location.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 of Sale Price by Product.csv]Sheet1!PivotTable3</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Sheet1!$A$4:$A$48</c:f>
              <c:strCache>
                <c:ptCount val="44"/>
                <c:pt idx="0">
                  <c:v>10.1'' Business Tablet with MT6582 Quad-Core Processor</c:v>
                </c:pt>
                <c:pt idx="1">
                  <c:v>100%Cotton 4 Piece Short Sleeve T-Shirts - Multicolour</c:v>
                </c:pt>
                <c:pt idx="2">
                  <c:v>6030 3.1 Bluetooth Home Theatre With Remote Control - Black + Free Smartwatch</c:v>
                </c:pt>
                <c:pt idx="3">
                  <c:v>8 Cubes Plastic Wardrobe - Blue/White</c:v>
                </c:pt>
                <c:pt idx="4">
                  <c:v>Aichun Beauty Eight Pack Essential Oil - 30ml</c:v>
                </c:pt>
                <c:pt idx="5">
                  <c:v>Amazon Fire HD 8 Kids Tablet 32GB HDD - 2GB RAM - 8" Blue</c:v>
                </c:pt>
                <c:pt idx="6">
                  <c:v>Avon Soft Musk Eau de Toilette Spray - 50ml</c:v>
                </c:pt>
                <c:pt idx="7">
                  <c:v>B5 HiFi 5.0 Ture Wireless Headsets Auto Pair Touch - Black</c:v>
                </c:pt>
                <c:pt idx="8">
                  <c:v>Blood Pressure Monitor Digital Wrist BP Pulse Monitor Meter Heart Rate Measure</c:v>
                </c:pt>
                <c:pt idx="9">
                  <c:v>Boys Sneakers Casual Kids Sports Shoes-Gold</c:v>
                </c:pt>
                <c:pt idx="10">
                  <c:v>Canon EOS 600D 18MP CMOS DSLR Camera - Black</c:v>
                </c:pt>
                <c:pt idx="11">
                  <c:v>Canon EOS 60D CMOS DSLR Camera Bundle - 18 - 55mm Lens - Black</c:v>
                </c:pt>
                <c:pt idx="12">
                  <c:v>Clere Avocado Milk Body Lotion With Vitamins E+A - 400ml</c:v>
                </c:pt>
                <c:pt idx="13">
                  <c:v>Clere Radiance Oil Control Toner - 100ml</c:v>
                </c:pt>
                <c:pt idx="14">
                  <c:v>Cq Amaigrissant Slimming Tea - 20 Tea Bags</c:v>
                </c:pt>
                <c:pt idx="15">
                  <c:v>Fashion 4-Piece Leather HandBag Set - Black</c:v>
                </c:pt>
                <c:pt idx="16">
                  <c:v>Fashion Boys Sneakers Children Outdoor Shoes-Black</c:v>
                </c:pt>
                <c:pt idx="17">
                  <c:v>Fashion Girl's Dress Kids Children Newborn Baby Dinner Party Princess Dress Ball Gown</c:v>
                </c:pt>
                <c:pt idx="18">
                  <c:v>Fashion Girls' Patent Leather Stitching Shoes - Black</c:v>
                </c:pt>
                <c:pt idx="19">
                  <c:v>Fragrance World Smart Black Eau de Parfum Spray - 100ml</c:v>
                </c:pt>
                <c:pt idx="20">
                  <c:v>Heat Resistant Glass Storage Bowl - 15 Pieces Multicolour</c:v>
                </c:pt>
                <c:pt idx="21">
                  <c:v>Hemani Ultra Slim Tea - 10 Bags</c:v>
                </c:pt>
                <c:pt idx="22">
                  <c:v>Infinix Smart HD X612 (2021) - 32GB HDD - 2GB RAM - Black</c:v>
                </c:pt>
                <c:pt idx="23">
                  <c:v>L A Girl Pro Coverage HD Illuminating Liquid Foundation - Coffee</c:v>
                </c:pt>
                <c:pt idx="24">
                  <c:v>Leather Vintage Bracelet Watch - Black</c:v>
                </c:pt>
                <c:pt idx="25">
                  <c:v>Lindy 12 Cubes Wardrobe 8 Doors - Brown</c:v>
                </c:pt>
                <c:pt idx="26">
                  <c:v>M4 Smart Bracelet Sports Pedometer Watch</c:v>
                </c:pt>
                <c:pt idx="27">
                  <c:v>Maze Batik Designed 3D Wallpaper - 10M - White/Black</c:v>
                </c:pt>
                <c:pt idx="28">
                  <c:v>Muscle Stimulators - Abdominal Muscle Trainer Set - Fitness</c:v>
                </c:pt>
                <c:pt idx="29">
                  <c:v>Optimum Nutrition Creatine Sports - 5000mg per Daily Serve Powder</c:v>
                </c:pt>
                <c:pt idx="30">
                  <c:v>Plastic Storage Bowl - 17 Pieces Green</c:v>
                </c:pt>
                <c:pt idx="31">
                  <c:v>Portable Blood Pressure Monitor - White</c:v>
                </c:pt>
                <c:pt idx="32">
                  <c:v>Potluck Lunch Box - Brown</c:v>
                </c:pt>
                <c:pt idx="33">
                  <c:v>Samsung A3 Core Dual SIM - 16GB HDD - 1GB RAM - Blue</c:v>
                </c:pt>
                <c:pt idx="34">
                  <c:v>Samsung Galaxy A02 - 64GB HDD - 3GB RAM Smartphone - Black</c:v>
                </c:pt>
                <c:pt idx="35">
                  <c:v>Short Sleeve Polo Shirt - Royal Blue</c:v>
                </c:pt>
                <c:pt idx="36">
                  <c:v>Slip On Leather Sneakers - Black</c:v>
                </c:pt>
                <c:pt idx="37">
                  <c:v>Sports Pants - Black</c:v>
                </c:pt>
                <c:pt idx="38">
                  <c:v>Triple Power C20 Super Bass USB Bluetooth Subwoofer - Brown + free S530 V4.0 Bluetooth Headset - Black</c:v>
                </c:pt>
                <c:pt idx="39">
                  <c:v>Trust Leather Buckle Shoes - Black</c:v>
                </c:pt>
                <c:pt idx="40">
                  <c:v>Vida Divina TeDivina (Detox Tea Formula) - 1 Tea Bag</c:v>
                </c:pt>
                <c:pt idx="41">
                  <c:v>voice blood Pressure Monitor Digital BP Pulse Health Vascular Heartbeat Test</c:v>
                </c:pt>
                <c:pt idx="42">
                  <c:v>Yazole Analog Quartz Wrist Watch - Black</c:v>
                </c:pt>
                <c:pt idx="43">
                  <c:v>Yazole Leather Wrist Watch - Black</c:v>
                </c:pt>
              </c:strCache>
            </c:strRef>
          </c:cat>
          <c:val>
            <c:numRef>
              <c:f>Sheet1!$B$4:$B$48</c:f>
              <c:numCache>
                <c:formatCode>General</c:formatCode>
                <c:ptCount val="44"/>
                <c:pt idx="0">
                  <c:v>5293898</c:v>
                </c:pt>
                <c:pt idx="1">
                  <c:v>1160562</c:v>
                </c:pt>
                <c:pt idx="2">
                  <c:v>5405064</c:v>
                </c:pt>
                <c:pt idx="3">
                  <c:v>2513287</c:v>
                </c:pt>
                <c:pt idx="4">
                  <c:v>513528</c:v>
                </c:pt>
                <c:pt idx="5">
                  <c:v>11236628</c:v>
                </c:pt>
                <c:pt idx="6">
                  <c:v>1113510</c:v>
                </c:pt>
                <c:pt idx="7">
                  <c:v>774909</c:v>
                </c:pt>
                <c:pt idx="8">
                  <c:v>933960.6</c:v>
                </c:pt>
                <c:pt idx="9">
                  <c:v>1745896</c:v>
                </c:pt>
                <c:pt idx="10">
                  <c:v>13890491</c:v>
                </c:pt>
                <c:pt idx="11">
                  <c:v>12094365</c:v>
                </c:pt>
                <c:pt idx="12">
                  <c:v>272721</c:v>
                </c:pt>
                <c:pt idx="13">
                  <c:v>270617</c:v>
                </c:pt>
                <c:pt idx="14">
                  <c:v>423412</c:v>
                </c:pt>
                <c:pt idx="15">
                  <c:v>735017</c:v>
                </c:pt>
                <c:pt idx="16">
                  <c:v>1237872</c:v>
                </c:pt>
                <c:pt idx="17">
                  <c:v>1761348</c:v>
                </c:pt>
                <c:pt idx="18">
                  <c:v>2257056</c:v>
                </c:pt>
                <c:pt idx="19">
                  <c:v>925010</c:v>
                </c:pt>
                <c:pt idx="20">
                  <c:v>1454312</c:v>
                </c:pt>
                <c:pt idx="21">
                  <c:v>243540</c:v>
                </c:pt>
                <c:pt idx="22">
                  <c:v>6299125.5999999996</c:v>
                </c:pt>
                <c:pt idx="23">
                  <c:v>621098</c:v>
                </c:pt>
                <c:pt idx="24">
                  <c:v>300777</c:v>
                </c:pt>
                <c:pt idx="25">
                  <c:v>1450470</c:v>
                </c:pt>
                <c:pt idx="26">
                  <c:v>407700</c:v>
                </c:pt>
                <c:pt idx="27">
                  <c:v>1949577</c:v>
                </c:pt>
                <c:pt idx="28">
                  <c:v>806617</c:v>
                </c:pt>
                <c:pt idx="29">
                  <c:v>1668721</c:v>
                </c:pt>
                <c:pt idx="30">
                  <c:v>1029029</c:v>
                </c:pt>
                <c:pt idx="31">
                  <c:v>1471994</c:v>
                </c:pt>
                <c:pt idx="32">
                  <c:v>3133957</c:v>
                </c:pt>
                <c:pt idx="33">
                  <c:v>5527162</c:v>
                </c:pt>
                <c:pt idx="34">
                  <c:v>8989617</c:v>
                </c:pt>
                <c:pt idx="35">
                  <c:v>388072</c:v>
                </c:pt>
                <c:pt idx="36">
                  <c:v>520117</c:v>
                </c:pt>
                <c:pt idx="37">
                  <c:v>728274</c:v>
                </c:pt>
                <c:pt idx="38">
                  <c:v>1436136</c:v>
                </c:pt>
                <c:pt idx="39">
                  <c:v>1019172</c:v>
                </c:pt>
                <c:pt idx="40">
                  <c:v>808339</c:v>
                </c:pt>
                <c:pt idx="41">
                  <c:v>1862459</c:v>
                </c:pt>
                <c:pt idx="42">
                  <c:v>297903</c:v>
                </c:pt>
                <c:pt idx="43">
                  <c:v>259466</c:v>
                </c:pt>
              </c:numCache>
            </c:numRef>
          </c:val>
          <c:extLst>
            <c:ext xmlns:c16="http://schemas.microsoft.com/office/drawing/2014/chart" uri="{C3380CC4-5D6E-409C-BE32-E72D297353CC}">
              <c16:uniqueId val="{00000000-3ECC-48B7-8BB0-8876EA414318}"/>
            </c:ext>
          </c:extLst>
        </c:ser>
        <c:dLbls>
          <c:showLegendKey val="0"/>
          <c:showVal val="0"/>
          <c:showCatName val="0"/>
          <c:showSerName val="0"/>
          <c:showPercent val="0"/>
          <c:showBubbleSize val="0"/>
        </c:dLbls>
        <c:gapWidth val="219"/>
        <c:overlap val="-27"/>
        <c:axId val="420265504"/>
        <c:axId val="420254704"/>
      </c:barChart>
      <c:catAx>
        <c:axId val="4202655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Product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254704"/>
        <c:crosses val="autoZero"/>
        <c:auto val="1"/>
        <c:lblAlgn val="ctr"/>
        <c:lblOffset val="100"/>
        <c:noMultiLvlLbl val="0"/>
      </c:catAx>
      <c:valAx>
        <c:axId val="42025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265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by Month.csv]Sheet1!PivotTable11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Sheet1!$B$4:$B$16</c:f>
              <c:numCache>
                <c:formatCode>General</c:formatCode>
                <c:ptCount val="12"/>
                <c:pt idx="0">
                  <c:v>10109597.4</c:v>
                </c:pt>
                <c:pt idx="1">
                  <c:v>8764467.9499999993</c:v>
                </c:pt>
                <c:pt idx="2">
                  <c:v>9874457.6500000004</c:v>
                </c:pt>
                <c:pt idx="3">
                  <c:v>9725079.0999999996</c:v>
                </c:pt>
                <c:pt idx="4">
                  <c:v>9865324.25</c:v>
                </c:pt>
                <c:pt idx="5">
                  <c:v>8105269.9500000002</c:v>
                </c:pt>
                <c:pt idx="6">
                  <c:v>8616247.75</c:v>
                </c:pt>
                <c:pt idx="7">
                  <c:v>8546118.3000000007</c:v>
                </c:pt>
                <c:pt idx="8">
                  <c:v>8060516</c:v>
                </c:pt>
                <c:pt idx="9">
                  <c:v>8688365.8499999996</c:v>
                </c:pt>
                <c:pt idx="10">
                  <c:v>8285858.9500000002</c:v>
                </c:pt>
                <c:pt idx="11">
                  <c:v>8591483.0500000007</c:v>
                </c:pt>
              </c:numCache>
            </c:numRef>
          </c:val>
          <c:extLst>
            <c:ext xmlns:c16="http://schemas.microsoft.com/office/drawing/2014/chart" uri="{C3380CC4-5D6E-409C-BE32-E72D297353CC}">
              <c16:uniqueId val="{00000000-8101-420A-BD79-0BDBFCA5986F}"/>
            </c:ext>
          </c:extLst>
        </c:ser>
        <c:dLbls>
          <c:showLegendKey val="0"/>
          <c:showVal val="0"/>
          <c:showCatName val="0"/>
          <c:showSerName val="0"/>
          <c:showPercent val="0"/>
          <c:showBubbleSize val="0"/>
        </c:dLbls>
        <c:gapWidth val="219"/>
        <c:overlap val="-27"/>
        <c:axId val="512304648"/>
        <c:axId val="512305368"/>
      </c:barChart>
      <c:catAx>
        <c:axId val="512304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305368"/>
        <c:crosses val="autoZero"/>
        <c:auto val="1"/>
        <c:lblAlgn val="ctr"/>
        <c:lblOffset val="100"/>
        <c:noMultiLvlLbl val="0"/>
      </c:catAx>
      <c:valAx>
        <c:axId val="512305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304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 of Order Quantity by Unit Price.csv]Sheet1!PivotTable14</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none"/>
          </c:marker>
          <c:cat>
            <c:strRef>
              <c:f>Sheet1!$A$4:$A$42</c:f>
              <c:strCache>
                <c:ptCount val="38"/>
                <c:pt idx="0">
                  <c:v>15</c:v>
                </c:pt>
                <c:pt idx="1">
                  <c:v>16</c:v>
                </c:pt>
                <c:pt idx="2">
                  <c:v>17</c:v>
                </c:pt>
                <c:pt idx="3">
                  <c:v>19</c:v>
                </c:pt>
                <c:pt idx="4">
                  <c:v>26</c:v>
                </c:pt>
                <c:pt idx="5">
                  <c:v>27</c:v>
                </c:pt>
                <c:pt idx="6">
                  <c:v>28</c:v>
                </c:pt>
                <c:pt idx="7">
                  <c:v>35</c:v>
                </c:pt>
                <c:pt idx="8">
                  <c:v>42</c:v>
                </c:pt>
                <c:pt idx="9">
                  <c:v>49</c:v>
                </c:pt>
                <c:pt idx="10">
                  <c:v>50</c:v>
                </c:pt>
                <c:pt idx="11">
                  <c:v>52</c:v>
                </c:pt>
                <c:pt idx="12">
                  <c:v>55</c:v>
                </c:pt>
                <c:pt idx="13">
                  <c:v>63</c:v>
                </c:pt>
                <c:pt idx="14">
                  <c:v>63.2</c:v>
                </c:pt>
                <c:pt idx="15">
                  <c:v>70</c:v>
                </c:pt>
                <c:pt idx="16">
                  <c:v>75</c:v>
                </c:pt>
                <c:pt idx="17">
                  <c:v>80</c:v>
                </c:pt>
                <c:pt idx="18">
                  <c:v>86</c:v>
                </c:pt>
                <c:pt idx="19">
                  <c:v>97.75</c:v>
                </c:pt>
                <c:pt idx="20">
                  <c:v>100</c:v>
                </c:pt>
                <c:pt idx="21">
                  <c:v>102</c:v>
                </c:pt>
                <c:pt idx="22">
                  <c:v>115</c:v>
                </c:pt>
                <c:pt idx="23">
                  <c:v>120</c:v>
                </c:pt>
                <c:pt idx="24">
                  <c:v>125</c:v>
                </c:pt>
                <c:pt idx="25">
                  <c:v>129</c:v>
                </c:pt>
                <c:pt idx="26">
                  <c:v>135</c:v>
                </c:pt>
                <c:pt idx="27">
                  <c:v>156</c:v>
                </c:pt>
                <c:pt idx="28">
                  <c:v>175</c:v>
                </c:pt>
                <c:pt idx="29">
                  <c:v>220</c:v>
                </c:pt>
                <c:pt idx="30">
                  <c:v>368</c:v>
                </c:pt>
                <c:pt idx="31">
                  <c:v>385</c:v>
                </c:pt>
                <c:pt idx="32">
                  <c:v>387</c:v>
                </c:pt>
                <c:pt idx="33">
                  <c:v>446.4</c:v>
                </c:pt>
                <c:pt idx="34">
                  <c:v>629</c:v>
                </c:pt>
                <c:pt idx="35">
                  <c:v>795</c:v>
                </c:pt>
                <c:pt idx="36">
                  <c:v>2720</c:v>
                </c:pt>
                <c:pt idx="37">
                  <c:v>4700</c:v>
                </c:pt>
              </c:strCache>
            </c:strRef>
          </c:cat>
          <c:val>
            <c:numRef>
              <c:f>Sheet1!$B$4:$B$42</c:f>
              <c:numCache>
                <c:formatCode>General</c:formatCode>
                <c:ptCount val="38"/>
                <c:pt idx="0">
                  <c:v>14253</c:v>
                </c:pt>
                <c:pt idx="1">
                  <c:v>14389</c:v>
                </c:pt>
                <c:pt idx="2">
                  <c:v>28457</c:v>
                </c:pt>
                <c:pt idx="3">
                  <c:v>28389</c:v>
                </c:pt>
                <c:pt idx="4">
                  <c:v>13802</c:v>
                </c:pt>
                <c:pt idx="5">
                  <c:v>14009</c:v>
                </c:pt>
                <c:pt idx="6">
                  <c:v>14059</c:v>
                </c:pt>
                <c:pt idx="7">
                  <c:v>27856</c:v>
                </c:pt>
                <c:pt idx="8">
                  <c:v>14089</c:v>
                </c:pt>
                <c:pt idx="9">
                  <c:v>14391</c:v>
                </c:pt>
                <c:pt idx="10">
                  <c:v>13965</c:v>
                </c:pt>
                <c:pt idx="11">
                  <c:v>14331</c:v>
                </c:pt>
                <c:pt idx="12">
                  <c:v>28278</c:v>
                </c:pt>
                <c:pt idx="13">
                  <c:v>14217</c:v>
                </c:pt>
                <c:pt idx="14">
                  <c:v>14318</c:v>
                </c:pt>
                <c:pt idx="15">
                  <c:v>28413</c:v>
                </c:pt>
                <c:pt idx="16">
                  <c:v>14444</c:v>
                </c:pt>
                <c:pt idx="17">
                  <c:v>14140</c:v>
                </c:pt>
                <c:pt idx="18">
                  <c:v>14048</c:v>
                </c:pt>
                <c:pt idx="19">
                  <c:v>14392</c:v>
                </c:pt>
                <c:pt idx="20">
                  <c:v>28458</c:v>
                </c:pt>
                <c:pt idx="21">
                  <c:v>14140</c:v>
                </c:pt>
                <c:pt idx="22">
                  <c:v>14254</c:v>
                </c:pt>
                <c:pt idx="23">
                  <c:v>14305</c:v>
                </c:pt>
                <c:pt idx="24">
                  <c:v>13857</c:v>
                </c:pt>
                <c:pt idx="25">
                  <c:v>14207</c:v>
                </c:pt>
                <c:pt idx="26">
                  <c:v>14224</c:v>
                </c:pt>
                <c:pt idx="27">
                  <c:v>14282</c:v>
                </c:pt>
                <c:pt idx="28">
                  <c:v>14194</c:v>
                </c:pt>
                <c:pt idx="29">
                  <c:v>14111</c:v>
                </c:pt>
                <c:pt idx="30">
                  <c:v>14307</c:v>
                </c:pt>
                <c:pt idx="31">
                  <c:v>13962</c:v>
                </c:pt>
                <c:pt idx="32">
                  <c:v>14206</c:v>
                </c:pt>
                <c:pt idx="33">
                  <c:v>14044</c:v>
                </c:pt>
                <c:pt idx="34">
                  <c:v>14245</c:v>
                </c:pt>
                <c:pt idx="35">
                  <c:v>14097</c:v>
                </c:pt>
                <c:pt idx="36">
                  <c:v>5096</c:v>
                </c:pt>
                <c:pt idx="37">
                  <c:v>2567</c:v>
                </c:pt>
              </c:numCache>
            </c:numRef>
          </c:val>
          <c:smooth val="0"/>
          <c:extLst>
            <c:ext xmlns:c16="http://schemas.microsoft.com/office/drawing/2014/chart" uri="{C3380CC4-5D6E-409C-BE32-E72D297353CC}">
              <c16:uniqueId val="{00000000-8D0F-443C-9547-11A0BA5DE82C}"/>
            </c:ext>
          </c:extLst>
        </c:ser>
        <c:dLbls>
          <c:showLegendKey val="0"/>
          <c:showVal val="0"/>
          <c:showCatName val="0"/>
          <c:showSerName val="0"/>
          <c:showPercent val="0"/>
          <c:showBubbleSize val="0"/>
        </c:dLbls>
        <c:smooth val="0"/>
        <c:axId val="425396768"/>
        <c:axId val="425400368"/>
      </c:lineChart>
      <c:catAx>
        <c:axId val="4253967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Unit</a:t>
                </a:r>
                <a:r>
                  <a:rPr lang="en-IN" baseline="0"/>
                  <a:t> price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400368"/>
        <c:crosses val="autoZero"/>
        <c:auto val="1"/>
        <c:lblAlgn val="ctr"/>
        <c:lblOffset val="100"/>
        <c:noMultiLvlLbl val="0"/>
      </c:catAx>
      <c:valAx>
        <c:axId val="42540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units</a:t>
                </a:r>
                <a:r>
                  <a:rPr lang="en-IN" baseline="0"/>
                  <a:t> sold</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396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[Average of delivery day by Product Category.csv]Sheet1!PivotTable16</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5"/>
                <c:pt idx="0">
                  <c:v>Electronics</c:v>
                </c:pt>
                <c:pt idx="1">
                  <c:v>Fashion</c:v>
                </c:pt>
                <c:pt idx="2">
                  <c:v>Health and beauty</c:v>
                </c:pt>
                <c:pt idx="3">
                  <c:v>Home and Office</c:v>
                </c:pt>
                <c:pt idx="4">
                  <c:v>Phones and Tablet</c:v>
                </c:pt>
              </c:strCache>
            </c:strRef>
          </c:cat>
          <c:val>
            <c:numRef>
              <c:f>Sheet1!$B$4:$B$9</c:f>
              <c:numCache>
                <c:formatCode>General</c:formatCode>
                <c:ptCount val="5"/>
                <c:pt idx="0">
                  <c:v>9.56</c:v>
                </c:pt>
                <c:pt idx="1">
                  <c:v>9.51</c:v>
                </c:pt>
                <c:pt idx="2">
                  <c:v>9.5399999999999991</c:v>
                </c:pt>
                <c:pt idx="3">
                  <c:v>9.5299999999999994</c:v>
                </c:pt>
                <c:pt idx="4">
                  <c:v>9.52</c:v>
                </c:pt>
              </c:numCache>
            </c:numRef>
          </c:val>
          <c:extLst>
            <c:ext xmlns:c16="http://schemas.microsoft.com/office/drawing/2014/chart" uri="{C3380CC4-5D6E-409C-BE32-E72D297353CC}">
              <c16:uniqueId val="{00000000-D6F2-41B3-A194-9CD54ED400CE}"/>
            </c:ext>
          </c:extLst>
        </c:ser>
        <c:dLbls>
          <c:dLblPos val="outEnd"/>
          <c:showLegendKey val="0"/>
          <c:showVal val="1"/>
          <c:showCatName val="0"/>
          <c:showSerName val="0"/>
          <c:showPercent val="0"/>
          <c:showBubbleSize val="0"/>
        </c:dLbls>
        <c:gapWidth val="219"/>
        <c:overlap val="-27"/>
        <c:axId val="512304288"/>
        <c:axId val="512306448"/>
      </c:barChart>
      <c:catAx>
        <c:axId val="512304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Product</a:t>
                </a:r>
                <a:r>
                  <a:rPr lang="en-IN" baseline="0"/>
                  <a:t> category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306448"/>
        <c:crosses val="autoZero"/>
        <c:auto val="1"/>
        <c:lblAlgn val="ctr"/>
        <c:lblOffset val="100"/>
        <c:noMultiLvlLbl val="0"/>
      </c:catAx>
      <c:valAx>
        <c:axId val="51230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a:t>
                </a:r>
                <a:r>
                  <a:rPr lang="en-IN" baseline="0"/>
                  <a:t> time for delivery</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30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[Average of delivery day by Delivery Type.csv]Sheet1!PivotTable15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Sheet1!$A$4:$A$7</c:f>
              <c:strCache>
                <c:ptCount val="3"/>
                <c:pt idx="0">
                  <c:v>Express</c:v>
                </c:pt>
                <c:pt idx="1">
                  <c:v>Shipped from Abroad</c:v>
                </c:pt>
                <c:pt idx="2">
                  <c:v>Standard Delivery</c:v>
                </c:pt>
              </c:strCache>
            </c:strRef>
          </c:cat>
          <c:val>
            <c:numRef>
              <c:f>Sheet1!$B$4:$B$7</c:f>
              <c:numCache>
                <c:formatCode>General</c:formatCode>
                <c:ptCount val="3"/>
                <c:pt idx="0">
                  <c:v>3.49</c:v>
                </c:pt>
                <c:pt idx="1">
                  <c:v>15</c:v>
                </c:pt>
                <c:pt idx="2">
                  <c:v>10</c:v>
                </c:pt>
              </c:numCache>
            </c:numRef>
          </c:val>
          <c:extLst>
            <c:ext xmlns:c16="http://schemas.microsoft.com/office/drawing/2014/chart" uri="{C3380CC4-5D6E-409C-BE32-E72D297353CC}">
              <c16:uniqueId val="{00000000-8B1B-43C4-B387-A6231D36DEAC}"/>
            </c:ext>
          </c:extLst>
        </c:ser>
        <c:dLbls>
          <c:dLblPos val="outEnd"/>
          <c:showLegendKey val="0"/>
          <c:showVal val="1"/>
          <c:showCatName val="0"/>
          <c:showSerName val="0"/>
          <c:showPercent val="0"/>
          <c:showBubbleSize val="0"/>
        </c:dLbls>
        <c:gapWidth val="219"/>
        <c:overlap val="-27"/>
        <c:axId val="491222944"/>
        <c:axId val="491216824"/>
      </c:barChart>
      <c:catAx>
        <c:axId val="491222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Delivery</a:t>
                </a:r>
                <a:r>
                  <a:rPr lang="en-IN" baseline="0"/>
                  <a:t> 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216824"/>
        <c:crosses val="autoZero"/>
        <c:auto val="1"/>
        <c:lblAlgn val="ctr"/>
        <c:lblOffset val="100"/>
        <c:noMultiLvlLbl val="0"/>
      </c:catAx>
      <c:valAx>
        <c:axId val="491216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taken for delivery</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222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 of Product Category by Shipping Fee and Product Category.csv]Sheet1!PivotTable17</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Electronics</c:v>
                </c:pt>
              </c:strCache>
            </c:strRef>
          </c:tx>
          <c:spPr>
            <a:solidFill>
              <a:schemeClr val="accent1"/>
            </a:solidFill>
            <a:ln>
              <a:noFill/>
            </a:ln>
            <a:effectLst/>
          </c:spPr>
          <c:invertIfNegative val="0"/>
          <c:cat>
            <c:strRef>
              <c:f>Sheet1!$A$5:$A$23</c:f>
              <c:strCache>
                <c:ptCount val="18"/>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strCache>
            </c:strRef>
          </c:cat>
          <c:val>
            <c:numRef>
              <c:f>Sheet1!$B$5:$B$23</c:f>
              <c:numCache>
                <c:formatCode>General</c:formatCode>
                <c:ptCount val="18"/>
                <c:pt idx="0">
                  <c:v>602</c:v>
                </c:pt>
                <c:pt idx="1">
                  <c:v>566</c:v>
                </c:pt>
                <c:pt idx="2">
                  <c:v>557</c:v>
                </c:pt>
                <c:pt idx="3">
                  <c:v>586</c:v>
                </c:pt>
                <c:pt idx="4">
                  <c:v>566</c:v>
                </c:pt>
                <c:pt idx="5">
                  <c:v>570</c:v>
                </c:pt>
                <c:pt idx="6">
                  <c:v>588</c:v>
                </c:pt>
                <c:pt idx="7">
                  <c:v>572</c:v>
                </c:pt>
                <c:pt idx="8">
                  <c:v>572</c:v>
                </c:pt>
                <c:pt idx="9">
                  <c:v>560</c:v>
                </c:pt>
                <c:pt idx="10">
                  <c:v>570</c:v>
                </c:pt>
                <c:pt idx="11">
                  <c:v>545</c:v>
                </c:pt>
                <c:pt idx="12">
                  <c:v>544</c:v>
                </c:pt>
                <c:pt idx="13">
                  <c:v>532</c:v>
                </c:pt>
                <c:pt idx="14">
                  <c:v>606</c:v>
                </c:pt>
                <c:pt idx="15">
                  <c:v>586</c:v>
                </c:pt>
                <c:pt idx="16">
                  <c:v>611</c:v>
                </c:pt>
                <c:pt idx="17">
                  <c:v>538</c:v>
                </c:pt>
              </c:numCache>
            </c:numRef>
          </c:val>
          <c:extLst>
            <c:ext xmlns:c16="http://schemas.microsoft.com/office/drawing/2014/chart" uri="{C3380CC4-5D6E-409C-BE32-E72D297353CC}">
              <c16:uniqueId val="{00000000-F2F0-43B3-843B-B55A37A1CA31}"/>
            </c:ext>
          </c:extLst>
        </c:ser>
        <c:ser>
          <c:idx val="1"/>
          <c:order val="1"/>
          <c:tx>
            <c:strRef>
              <c:f>Sheet1!$C$3:$C$4</c:f>
              <c:strCache>
                <c:ptCount val="1"/>
                <c:pt idx="0">
                  <c:v>Fashion</c:v>
                </c:pt>
              </c:strCache>
            </c:strRef>
          </c:tx>
          <c:spPr>
            <a:solidFill>
              <a:schemeClr val="accent2"/>
            </a:solidFill>
            <a:ln>
              <a:noFill/>
            </a:ln>
            <a:effectLst/>
          </c:spPr>
          <c:invertIfNegative val="0"/>
          <c:cat>
            <c:strRef>
              <c:f>Sheet1!$A$5:$A$23</c:f>
              <c:strCache>
                <c:ptCount val="18"/>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strCache>
            </c:strRef>
          </c:cat>
          <c:val>
            <c:numRef>
              <c:f>Sheet1!$C$5:$C$23</c:f>
              <c:numCache>
                <c:formatCode>General</c:formatCode>
                <c:ptCount val="18"/>
                <c:pt idx="0">
                  <c:v>1869</c:v>
                </c:pt>
                <c:pt idx="1">
                  <c:v>1845</c:v>
                </c:pt>
                <c:pt idx="2">
                  <c:v>1830</c:v>
                </c:pt>
                <c:pt idx="3">
                  <c:v>1882</c:v>
                </c:pt>
                <c:pt idx="4">
                  <c:v>1853</c:v>
                </c:pt>
                <c:pt idx="5">
                  <c:v>1904</c:v>
                </c:pt>
                <c:pt idx="6">
                  <c:v>1874</c:v>
                </c:pt>
                <c:pt idx="7">
                  <c:v>1833</c:v>
                </c:pt>
                <c:pt idx="8">
                  <c:v>1851</c:v>
                </c:pt>
                <c:pt idx="9">
                  <c:v>1852</c:v>
                </c:pt>
                <c:pt idx="10">
                  <c:v>1821</c:v>
                </c:pt>
                <c:pt idx="11">
                  <c:v>1851</c:v>
                </c:pt>
                <c:pt idx="12">
                  <c:v>1914</c:v>
                </c:pt>
                <c:pt idx="13">
                  <c:v>1841</c:v>
                </c:pt>
                <c:pt idx="14">
                  <c:v>1876</c:v>
                </c:pt>
                <c:pt idx="15">
                  <c:v>1819</c:v>
                </c:pt>
                <c:pt idx="16">
                  <c:v>1804</c:v>
                </c:pt>
                <c:pt idx="17">
                  <c:v>1864</c:v>
                </c:pt>
              </c:numCache>
            </c:numRef>
          </c:val>
          <c:extLst>
            <c:ext xmlns:c16="http://schemas.microsoft.com/office/drawing/2014/chart" uri="{C3380CC4-5D6E-409C-BE32-E72D297353CC}">
              <c16:uniqueId val="{00000001-F2F0-43B3-843B-B55A37A1CA31}"/>
            </c:ext>
          </c:extLst>
        </c:ser>
        <c:ser>
          <c:idx val="2"/>
          <c:order val="2"/>
          <c:tx>
            <c:strRef>
              <c:f>Sheet1!$D$3:$D$4</c:f>
              <c:strCache>
                <c:ptCount val="1"/>
                <c:pt idx="0">
                  <c:v>Health and beauty</c:v>
                </c:pt>
              </c:strCache>
            </c:strRef>
          </c:tx>
          <c:spPr>
            <a:solidFill>
              <a:schemeClr val="accent3"/>
            </a:solidFill>
            <a:ln>
              <a:noFill/>
            </a:ln>
            <a:effectLst/>
          </c:spPr>
          <c:invertIfNegative val="0"/>
          <c:cat>
            <c:strRef>
              <c:f>Sheet1!$A$5:$A$23</c:f>
              <c:strCache>
                <c:ptCount val="18"/>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strCache>
            </c:strRef>
          </c:cat>
          <c:val>
            <c:numRef>
              <c:f>Sheet1!$D$5:$D$23</c:f>
              <c:numCache>
                <c:formatCode>General</c:formatCode>
                <c:ptCount val="18"/>
                <c:pt idx="0">
                  <c:v>1977</c:v>
                </c:pt>
                <c:pt idx="1">
                  <c:v>2040</c:v>
                </c:pt>
                <c:pt idx="2">
                  <c:v>1901</c:v>
                </c:pt>
                <c:pt idx="3">
                  <c:v>1925</c:v>
                </c:pt>
                <c:pt idx="4">
                  <c:v>2031</c:v>
                </c:pt>
                <c:pt idx="5">
                  <c:v>2002</c:v>
                </c:pt>
                <c:pt idx="6">
                  <c:v>1946</c:v>
                </c:pt>
                <c:pt idx="7">
                  <c:v>1933</c:v>
                </c:pt>
                <c:pt idx="8">
                  <c:v>2029</c:v>
                </c:pt>
                <c:pt idx="9">
                  <c:v>2022</c:v>
                </c:pt>
                <c:pt idx="10">
                  <c:v>1977</c:v>
                </c:pt>
                <c:pt idx="11">
                  <c:v>2076</c:v>
                </c:pt>
                <c:pt idx="12">
                  <c:v>2034</c:v>
                </c:pt>
                <c:pt idx="13">
                  <c:v>2009</c:v>
                </c:pt>
                <c:pt idx="14">
                  <c:v>2044</c:v>
                </c:pt>
                <c:pt idx="15">
                  <c:v>2007</c:v>
                </c:pt>
                <c:pt idx="16">
                  <c:v>1993</c:v>
                </c:pt>
                <c:pt idx="17">
                  <c:v>2005</c:v>
                </c:pt>
              </c:numCache>
            </c:numRef>
          </c:val>
          <c:extLst>
            <c:ext xmlns:c16="http://schemas.microsoft.com/office/drawing/2014/chart" uri="{C3380CC4-5D6E-409C-BE32-E72D297353CC}">
              <c16:uniqueId val="{00000002-F2F0-43B3-843B-B55A37A1CA31}"/>
            </c:ext>
          </c:extLst>
        </c:ser>
        <c:ser>
          <c:idx val="3"/>
          <c:order val="3"/>
          <c:tx>
            <c:strRef>
              <c:f>Sheet1!$E$3:$E$4</c:f>
              <c:strCache>
                <c:ptCount val="1"/>
                <c:pt idx="0">
                  <c:v>Home and Office</c:v>
                </c:pt>
              </c:strCache>
            </c:strRef>
          </c:tx>
          <c:spPr>
            <a:solidFill>
              <a:schemeClr val="accent4"/>
            </a:solidFill>
            <a:ln>
              <a:noFill/>
            </a:ln>
            <a:effectLst/>
          </c:spPr>
          <c:invertIfNegative val="0"/>
          <c:cat>
            <c:strRef>
              <c:f>Sheet1!$A$5:$A$23</c:f>
              <c:strCache>
                <c:ptCount val="18"/>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strCache>
            </c:strRef>
          </c:cat>
          <c:val>
            <c:numRef>
              <c:f>Sheet1!$E$5:$E$23</c:f>
              <c:numCache>
                <c:formatCode>General</c:formatCode>
                <c:ptCount val="18"/>
                <c:pt idx="0">
                  <c:v>901</c:v>
                </c:pt>
                <c:pt idx="1">
                  <c:v>948</c:v>
                </c:pt>
                <c:pt idx="2">
                  <c:v>857</c:v>
                </c:pt>
                <c:pt idx="3">
                  <c:v>861</c:v>
                </c:pt>
                <c:pt idx="4">
                  <c:v>799</c:v>
                </c:pt>
                <c:pt idx="5">
                  <c:v>825</c:v>
                </c:pt>
                <c:pt idx="6">
                  <c:v>822</c:v>
                </c:pt>
                <c:pt idx="7">
                  <c:v>850</c:v>
                </c:pt>
                <c:pt idx="8">
                  <c:v>859</c:v>
                </c:pt>
                <c:pt idx="9">
                  <c:v>806</c:v>
                </c:pt>
                <c:pt idx="10">
                  <c:v>830</c:v>
                </c:pt>
                <c:pt idx="11">
                  <c:v>887</c:v>
                </c:pt>
                <c:pt idx="12">
                  <c:v>825</c:v>
                </c:pt>
                <c:pt idx="13">
                  <c:v>857</c:v>
                </c:pt>
                <c:pt idx="14">
                  <c:v>900</c:v>
                </c:pt>
                <c:pt idx="15">
                  <c:v>869</c:v>
                </c:pt>
                <c:pt idx="16">
                  <c:v>873</c:v>
                </c:pt>
                <c:pt idx="17">
                  <c:v>839</c:v>
                </c:pt>
              </c:numCache>
            </c:numRef>
          </c:val>
          <c:extLst>
            <c:ext xmlns:c16="http://schemas.microsoft.com/office/drawing/2014/chart" uri="{C3380CC4-5D6E-409C-BE32-E72D297353CC}">
              <c16:uniqueId val="{00000003-F2F0-43B3-843B-B55A37A1CA31}"/>
            </c:ext>
          </c:extLst>
        </c:ser>
        <c:ser>
          <c:idx val="4"/>
          <c:order val="4"/>
          <c:tx>
            <c:strRef>
              <c:f>Sheet1!$F$3:$F$4</c:f>
              <c:strCache>
                <c:ptCount val="1"/>
                <c:pt idx="0">
                  <c:v>Phones and Tablet</c:v>
                </c:pt>
              </c:strCache>
            </c:strRef>
          </c:tx>
          <c:spPr>
            <a:solidFill>
              <a:schemeClr val="accent5"/>
            </a:solidFill>
            <a:ln>
              <a:noFill/>
            </a:ln>
            <a:effectLst/>
          </c:spPr>
          <c:invertIfNegative val="0"/>
          <c:cat>
            <c:strRef>
              <c:f>Sheet1!$A$5:$A$23</c:f>
              <c:strCache>
                <c:ptCount val="18"/>
                <c:pt idx="0">
                  <c:v>3</c:v>
                </c:pt>
                <c:pt idx="1">
                  <c:v>4</c:v>
                </c:pt>
                <c:pt idx="2">
                  <c:v>5</c:v>
                </c:pt>
                <c:pt idx="3">
                  <c:v>6</c:v>
                </c:pt>
                <c:pt idx="4">
                  <c:v>7</c:v>
                </c:pt>
                <c:pt idx="5">
                  <c:v>8</c:v>
                </c:pt>
                <c:pt idx="6">
                  <c:v>9</c:v>
                </c:pt>
                <c:pt idx="7">
                  <c:v>10</c:v>
                </c:pt>
                <c:pt idx="8">
                  <c:v>11</c:v>
                </c:pt>
                <c:pt idx="9">
                  <c:v>12</c:v>
                </c:pt>
                <c:pt idx="10">
                  <c:v>13</c:v>
                </c:pt>
                <c:pt idx="11">
                  <c:v>14</c:v>
                </c:pt>
                <c:pt idx="12">
                  <c:v>15</c:v>
                </c:pt>
                <c:pt idx="13">
                  <c:v>16</c:v>
                </c:pt>
                <c:pt idx="14">
                  <c:v>17</c:v>
                </c:pt>
                <c:pt idx="15">
                  <c:v>18</c:v>
                </c:pt>
                <c:pt idx="16">
                  <c:v>19</c:v>
                </c:pt>
                <c:pt idx="17">
                  <c:v>20</c:v>
                </c:pt>
              </c:strCache>
            </c:strRef>
          </c:cat>
          <c:val>
            <c:numRef>
              <c:f>Sheet1!$F$5:$F$23</c:f>
              <c:numCache>
                <c:formatCode>General</c:formatCode>
                <c:ptCount val="18"/>
                <c:pt idx="0">
                  <c:v>997</c:v>
                </c:pt>
                <c:pt idx="1">
                  <c:v>995</c:v>
                </c:pt>
                <c:pt idx="2">
                  <c:v>989</c:v>
                </c:pt>
                <c:pt idx="3">
                  <c:v>976</c:v>
                </c:pt>
                <c:pt idx="4">
                  <c:v>1036</c:v>
                </c:pt>
                <c:pt idx="5">
                  <c:v>1022</c:v>
                </c:pt>
                <c:pt idx="6">
                  <c:v>1011</c:v>
                </c:pt>
                <c:pt idx="7">
                  <c:v>998</c:v>
                </c:pt>
                <c:pt idx="8">
                  <c:v>1018</c:v>
                </c:pt>
                <c:pt idx="9">
                  <c:v>967</c:v>
                </c:pt>
                <c:pt idx="10">
                  <c:v>1003</c:v>
                </c:pt>
                <c:pt idx="11">
                  <c:v>951</c:v>
                </c:pt>
                <c:pt idx="12">
                  <c:v>1085</c:v>
                </c:pt>
                <c:pt idx="13">
                  <c:v>990</c:v>
                </c:pt>
                <c:pt idx="14">
                  <c:v>984</c:v>
                </c:pt>
                <c:pt idx="15">
                  <c:v>1002</c:v>
                </c:pt>
                <c:pt idx="16">
                  <c:v>948</c:v>
                </c:pt>
                <c:pt idx="17">
                  <c:v>1005</c:v>
                </c:pt>
              </c:numCache>
            </c:numRef>
          </c:val>
          <c:extLst>
            <c:ext xmlns:c16="http://schemas.microsoft.com/office/drawing/2014/chart" uri="{C3380CC4-5D6E-409C-BE32-E72D297353CC}">
              <c16:uniqueId val="{00000004-F2F0-43B3-843B-B55A37A1CA31}"/>
            </c:ext>
          </c:extLst>
        </c:ser>
        <c:dLbls>
          <c:showLegendKey val="0"/>
          <c:showVal val="0"/>
          <c:showCatName val="0"/>
          <c:showSerName val="0"/>
          <c:showPercent val="0"/>
          <c:showBubbleSize val="0"/>
        </c:dLbls>
        <c:gapWidth val="150"/>
        <c:overlap val="100"/>
        <c:axId val="420637824"/>
        <c:axId val="420630624"/>
      </c:barChart>
      <c:catAx>
        <c:axId val="4206378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Unit</a:t>
                </a:r>
                <a:r>
                  <a:rPr lang="en-IN" baseline="0"/>
                  <a:t> price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630624"/>
        <c:crosses val="autoZero"/>
        <c:auto val="1"/>
        <c:lblAlgn val="ctr"/>
        <c:lblOffset val="100"/>
        <c:noMultiLvlLbl val="0"/>
      </c:catAx>
      <c:valAx>
        <c:axId val="420630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Product</a:t>
                </a:r>
                <a:r>
                  <a:rPr lang="en-IN" baseline="0"/>
                  <a:t> Type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637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 of Sale Price by Product Category.csv]Sheet1!PivotTable1</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5"/>
                <c:pt idx="0">
                  <c:v>Electronics</c:v>
                </c:pt>
                <c:pt idx="1">
                  <c:v>Fashion</c:v>
                </c:pt>
                <c:pt idx="2">
                  <c:v>Health and beauty</c:v>
                </c:pt>
                <c:pt idx="3">
                  <c:v>Home and Office</c:v>
                </c:pt>
                <c:pt idx="4">
                  <c:v>Phones and Tablet</c:v>
                </c:pt>
              </c:strCache>
            </c:strRef>
          </c:cat>
          <c:val>
            <c:numRef>
              <c:f>Sheet1!$B$4:$B$9</c:f>
              <c:numCache>
                <c:formatCode>General</c:formatCode>
                <c:ptCount val="5"/>
                <c:pt idx="0">
                  <c:v>32826056</c:v>
                </c:pt>
                <c:pt idx="1">
                  <c:v>12411532</c:v>
                </c:pt>
                <c:pt idx="2">
                  <c:v>11935526.6</c:v>
                </c:pt>
                <c:pt idx="3">
                  <c:v>11530632</c:v>
                </c:pt>
                <c:pt idx="4">
                  <c:v>38529039.600000001</c:v>
                </c:pt>
              </c:numCache>
            </c:numRef>
          </c:val>
          <c:extLst>
            <c:ext xmlns:c16="http://schemas.microsoft.com/office/drawing/2014/chart" uri="{C3380CC4-5D6E-409C-BE32-E72D297353CC}">
              <c16:uniqueId val="{00000000-18FB-4B47-B20A-C5018F89E8A8}"/>
            </c:ext>
          </c:extLst>
        </c:ser>
        <c:dLbls>
          <c:dLblPos val="outEnd"/>
          <c:showLegendKey val="0"/>
          <c:showVal val="1"/>
          <c:showCatName val="0"/>
          <c:showSerName val="0"/>
          <c:showPercent val="0"/>
          <c:showBubbleSize val="0"/>
        </c:dLbls>
        <c:gapWidth val="219"/>
        <c:overlap val="-27"/>
        <c:axId val="416414552"/>
        <c:axId val="416419592"/>
      </c:barChart>
      <c:catAx>
        <c:axId val="416414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Product</a:t>
                </a:r>
                <a:r>
                  <a:rPr lang="en-IN" baseline="0"/>
                  <a:t> Category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419592"/>
        <c:crosses val="autoZero"/>
        <c:auto val="1"/>
        <c:lblAlgn val="ctr"/>
        <c:lblOffset val="100"/>
        <c:noMultiLvlLbl val="0"/>
      </c:catAx>
      <c:valAx>
        <c:axId val="416419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414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 of Sale Price by SubCategory.csv]Sheet1!PivotTable1</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Sheet1!$A$4:$A$20</c:f>
              <c:strCache>
                <c:ptCount val="16"/>
                <c:pt idx="0">
                  <c:v>Beauty and personal care</c:v>
                </c:pt>
                <c:pt idx="1">
                  <c:v>Boy's fashion</c:v>
                </c:pt>
                <c:pt idx="2">
                  <c:v>Digital Cameras</c:v>
                </c:pt>
                <c:pt idx="3">
                  <c:v>Fragrances</c:v>
                </c:pt>
                <c:pt idx="4">
                  <c:v>Girl's fashion</c:v>
                </c:pt>
                <c:pt idx="5">
                  <c:v>Home and Furniture</c:v>
                </c:pt>
                <c:pt idx="6">
                  <c:v>Home Audio</c:v>
                </c:pt>
                <c:pt idx="7">
                  <c:v>Kitchen and dinning</c:v>
                </c:pt>
                <c:pt idx="8">
                  <c:v>Medical supplies and Equipment</c:v>
                </c:pt>
                <c:pt idx="9">
                  <c:v>Men's fashion</c:v>
                </c:pt>
                <c:pt idx="10">
                  <c:v>Mobile accessories</c:v>
                </c:pt>
                <c:pt idx="11">
                  <c:v>Mobile phones</c:v>
                </c:pt>
                <c:pt idx="12">
                  <c:v>Tablets</c:v>
                </c:pt>
                <c:pt idx="13">
                  <c:v>Tools and Home Improvement</c:v>
                </c:pt>
                <c:pt idx="14">
                  <c:v>Vitamins &amp; Dietary Supplements</c:v>
                </c:pt>
                <c:pt idx="15">
                  <c:v>Women's fashion</c:v>
                </c:pt>
              </c:strCache>
            </c:strRef>
          </c:cat>
          <c:val>
            <c:numRef>
              <c:f>Sheet1!$B$4:$B$20</c:f>
              <c:numCache>
                <c:formatCode>General</c:formatCode>
                <c:ptCount val="16"/>
                <c:pt idx="0">
                  <c:v>1164436</c:v>
                </c:pt>
                <c:pt idx="1">
                  <c:v>3371840</c:v>
                </c:pt>
                <c:pt idx="2">
                  <c:v>25984856</c:v>
                </c:pt>
                <c:pt idx="3">
                  <c:v>2038520</c:v>
                </c:pt>
                <c:pt idx="4">
                  <c:v>5037576</c:v>
                </c:pt>
                <c:pt idx="5">
                  <c:v>3963757</c:v>
                </c:pt>
                <c:pt idx="6">
                  <c:v>6841200</c:v>
                </c:pt>
                <c:pt idx="7">
                  <c:v>5617298</c:v>
                </c:pt>
                <c:pt idx="8">
                  <c:v>5075030.5999999996</c:v>
                </c:pt>
                <c:pt idx="9">
                  <c:v>2706856</c:v>
                </c:pt>
                <c:pt idx="10">
                  <c:v>1182609</c:v>
                </c:pt>
                <c:pt idx="11">
                  <c:v>20815904.600000001</c:v>
                </c:pt>
                <c:pt idx="12">
                  <c:v>16530526</c:v>
                </c:pt>
                <c:pt idx="13">
                  <c:v>1949577</c:v>
                </c:pt>
                <c:pt idx="14">
                  <c:v>3657540</c:v>
                </c:pt>
                <c:pt idx="15">
                  <c:v>1295260</c:v>
                </c:pt>
              </c:numCache>
            </c:numRef>
          </c:val>
          <c:extLst>
            <c:ext xmlns:c16="http://schemas.microsoft.com/office/drawing/2014/chart" uri="{C3380CC4-5D6E-409C-BE32-E72D297353CC}">
              <c16:uniqueId val="{00000000-8121-4B2B-B9B6-82C4434068C8}"/>
            </c:ext>
          </c:extLst>
        </c:ser>
        <c:dLbls>
          <c:showLegendKey val="0"/>
          <c:showVal val="0"/>
          <c:showCatName val="0"/>
          <c:showSerName val="0"/>
          <c:showPercent val="0"/>
          <c:showBubbleSize val="0"/>
        </c:dLbls>
        <c:gapWidth val="219"/>
        <c:overlap val="-27"/>
        <c:axId val="421754912"/>
        <c:axId val="421758512"/>
      </c:barChart>
      <c:catAx>
        <c:axId val="421754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800" b="0" i="0" u="none" strike="noStrike" kern="1200" baseline="0">
                    <a:solidFill>
                      <a:sysClr val="windowText" lastClr="000000">
                        <a:lumMod val="65000"/>
                        <a:lumOff val="35000"/>
                      </a:sysClr>
                    </a:solidFill>
                  </a:rPr>
                  <a:t>Sub-Category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758512"/>
        <c:crosses val="autoZero"/>
        <c:auto val="1"/>
        <c:lblAlgn val="ctr"/>
        <c:lblOffset val="100"/>
        <c:noMultiLvlLbl val="0"/>
      </c:catAx>
      <c:valAx>
        <c:axId val="421758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75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unique customers by Year.csv]Sheet2!PivotTable4</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Sheet2!$A$4:$A$10</c:f>
              <c:strCache>
                <c:ptCount val="6"/>
                <c:pt idx="0">
                  <c:v>2015</c:v>
                </c:pt>
                <c:pt idx="1">
                  <c:v>2016</c:v>
                </c:pt>
                <c:pt idx="2">
                  <c:v>2017</c:v>
                </c:pt>
                <c:pt idx="3">
                  <c:v>2018</c:v>
                </c:pt>
                <c:pt idx="4">
                  <c:v>2019</c:v>
                </c:pt>
                <c:pt idx="5">
                  <c:v>2020</c:v>
                </c:pt>
              </c:strCache>
            </c:strRef>
          </c:cat>
          <c:val>
            <c:numRef>
              <c:f>Sheet2!$B$4:$B$10</c:f>
              <c:numCache>
                <c:formatCode>General</c:formatCode>
                <c:ptCount val="6"/>
                <c:pt idx="0">
                  <c:v>17624</c:v>
                </c:pt>
                <c:pt idx="1">
                  <c:v>17631</c:v>
                </c:pt>
                <c:pt idx="2">
                  <c:v>17669</c:v>
                </c:pt>
                <c:pt idx="3">
                  <c:v>17352</c:v>
                </c:pt>
                <c:pt idx="4">
                  <c:v>17535</c:v>
                </c:pt>
                <c:pt idx="5">
                  <c:v>25179</c:v>
                </c:pt>
              </c:numCache>
            </c:numRef>
          </c:val>
          <c:extLst>
            <c:ext xmlns:c16="http://schemas.microsoft.com/office/drawing/2014/chart" uri="{C3380CC4-5D6E-409C-BE32-E72D297353CC}">
              <c16:uniqueId val="{00000000-89D7-4478-87F8-65106B2C4206}"/>
            </c:ext>
          </c:extLst>
        </c:ser>
        <c:dLbls>
          <c:dLblPos val="outEnd"/>
          <c:showLegendKey val="0"/>
          <c:showVal val="1"/>
          <c:showCatName val="0"/>
          <c:showSerName val="0"/>
          <c:showPercent val="0"/>
          <c:showBubbleSize val="0"/>
        </c:dLbls>
        <c:gapWidth val="219"/>
        <c:overlap val="-27"/>
        <c:axId val="433337480"/>
        <c:axId val="433337840"/>
      </c:barChart>
      <c:catAx>
        <c:axId val="433337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337840"/>
        <c:crosses val="autoZero"/>
        <c:auto val="1"/>
        <c:lblAlgn val="ctr"/>
        <c:lblOffset val="100"/>
        <c:noMultiLvlLbl val="0"/>
      </c:catAx>
      <c:valAx>
        <c:axId val="433337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customers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337480"/>
        <c:crosses val="autoZero"/>
        <c:crossBetween val="between"/>
      </c:valAx>
      <c:spPr>
        <a:solidFill>
          <a:schemeClr val="accent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unique customers by Year.csv]Sheet2!PivotTable4</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dLblPos val="outEnd"/>
          <c:showLegendKey val="0"/>
          <c:showVal val="1"/>
          <c:showCatName val="0"/>
          <c:showSerName val="0"/>
          <c:showPercent val="0"/>
          <c:showBubbleSize val="0"/>
        </c:dLbls>
        <c:gapWidth val="219"/>
        <c:overlap val="-27"/>
        <c:axId val="433337480"/>
        <c:axId val="433337840"/>
      </c:barChart>
      <c:catAx>
        <c:axId val="433337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337840"/>
        <c:crosses val="autoZero"/>
        <c:auto val="1"/>
        <c:lblAlgn val="ctr"/>
        <c:lblOffset val="100"/>
        <c:noMultiLvlLbl val="0"/>
      </c:catAx>
      <c:valAx>
        <c:axId val="433337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customers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337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unique customers by Year.csv]Sheet2!PivotTable4</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dLblPos val="outEnd"/>
          <c:showLegendKey val="0"/>
          <c:showVal val="1"/>
          <c:showCatName val="0"/>
          <c:showSerName val="0"/>
          <c:showPercent val="0"/>
          <c:showBubbleSize val="0"/>
        </c:dLbls>
        <c:gapWidth val="219"/>
        <c:overlap val="-27"/>
        <c:axId val="433337480"/>
        <c:axId val="433337840"/>
      </c:barChart>
      <c:catAx>
        <c:axId val="433337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337840"/>
        <c:crosses val="autoZero"/>
        <c:auto val="1"/>
        <c:lblAlgn val="ctr"/>
        <c:lblOffset val="100"/>
        <c:noMultiLvlLbl val="0"/>
      </c:catAx>
      <c:valAx>
        <c:axId val="433337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customers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337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[Status.csv]Sheet2!PivotTable4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86-4F6E-BB6F-EFF4405AA0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86-4F6E-BB6F-EFF4405AA04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Sheet2!$A$4:$A$6</c:f>
              <c:strCache>
                <c:ptCount val="2"/>
                <c:pt idx="0">
                  <c:v>Delivered</c:v>
                </c:pt>
                <c:pt idx="1">
                  <c:v>Returned</c:v>
                </c:pt>
              </c:strCache>
            </c:strRef>
          </c:cat>
          <c:val>
            <c:numRef>
              <c:f>Sheet2!$B$4:$B$6</c:f>
              <c:numCache>
                <c:formatCode>General</c:formatCode>
                <c:ptCount val="2"/>
                <c:pt idx="0">
                  <c:v>82467</c:v>
                </c:pt>
                <c:pt idx="1">
                  <c:v>30523</c:v>
                </c:pt>
              </c:numCache>
            </c:numRef>
          </c:val>
          <c:extLst>
            <c:ext xmlns:c16="http://schemas.microsoft.com/office/drawing/2014/chart" uri="{C3380CC4-5D6E-409C-BE32-E72D297353CC}">
              <c16:uniqueId val="{00000004-B786-4F6E-BB6F-EFF4405AA04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[Reason.csv]Sheet1!PivotTable5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REASON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Sheet1!$B$3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E7-4B91-8881-CB457B5751E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E7-4B91-8881-CB457B5751E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E7-4B91-8881-CB457B5751E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E7-4B91-8881-CB457B5751E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CE7-4B91-8881-CB457B5751E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CE7-4B91-8881-CB457B5751E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Sheet1!$A$4:$A$10</c:f>
              <c:strCache>
                <c:ptCount val="6"/>
                <c:pt idx="0">
                  <c:v>Delivery-Wrong item</c:v>
                </c:pt>
                <c:pt idx="1">
                  <c:v>Delivey - Missing item/part</c:v>
                </c:pt>
                <c:pt idx="2">
                  <c:v>Onsite -Description mismatch</c:v>
                </c:pt>
                <c:pt idx="3">
                  <c:v>Product - Not fitting expectation</c:v>
                </c:pt>
                <c:pt idx="4">
                  <c:v>Quality-Defective item</c:v>
                </c:pt>
                <c:pt idx="5">
                  <c:v>Reason not specified</c:v>
                </c:pt>
              </c:strCache>
            </c:strRef>
          </c:cat>
          <c:val>
            <c:numRef>
              <c:f>Sheet1!$B$4:$B$10</c:f>
              <c:numCache>
                <c:formatCode>General</c:formatCode>
                <c:ptCount val="6"/>
                <c:pt idx="0">
                  <c:v>5868</c:v>
                </c:pt>
                <c:pt idx="1">
                  <c:v>6012</c:v>
                </c:pt>
                <c:pt idx="2">
                  <c:v>5826</c:v>
                </c:pt>
                <c:pt idx="3">
                  <c:v>5871</c:v>
                </c:pt>
                <c:pt idx="4">
                  <c:v>6065</c:v>
                </c:pt>
                <c:pt idx="5">
                  <c:v>881</c:v>
                </c:pt>
              </c:numCache>
            </c:numRef>
          </c:val>
          <c:extLst>
            <c:ext xmlns:c16="http://schemas.microsoft.com/office/drawing/2014/chart" uri="{C3380CC4-5D6E-409C-BE32-E72D297353CC}">
              <c16:uniqueId val="{0000000C-ECE7-4B91-8881-CB457B5751E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 value by Rating.csv]Sheet1!PivotTable7</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5"/>
                <c:pt idx="0">
                  <c:v>1</c:v>
                </c:pt>
                <c:pt idx="1">
                  <c:v>2</c:v>
                </c:pt>
                <c:pt idx="2">
                  <c:v>3</c:v>
                </c:pt>
                <c:pt idx="3">
                  <c:v>4</c:v>
                </c:pt>
                <c:pt idx="4">
                  <c:v>5</c:v>
                </c:pt>
              </c:strCache>
            </c:strRef>
          </c:cat>
          <c:val>
            <c:numRef>
              <c:f>Sheet1!$B$4:$B$9</c:f>
              <c:numCache>
                <c:formatCode>General</c:formatCode>
                <c:ptCount val="5"/>
                <c:pt idx="0">
                  <c:v>25423487.449999999</c:v>
                </c:pt>
                <c:pt idx="1">
                  <c:v>25612720.850000001</c:v>
                </c:pt>
                <c:pt idx="2">
                  <c:v>25040376.550000001</c:v>
                </c:pt>
                <c:pt idx="3">
                  <c:v>15629450.300000001</c:v>
                </c:pt>
                <c:pt idx="4">
                  <c:v>15526751.050000001</c:v>
                </c:pt>
              </c:numCache>
            </c:numRef>
          </c:val>
          <c:extLst>
            <c:ext xmlns:c16="http://schemas.microsoft.com/office/drawing/2014/chart" uri="{C3380CC4-5D6E-409C-BE32-E72D297353CC}">
              <c16:uniqueId val="{00000000-7F9E-43DE-BB74-F33D56C920D6}"/>
            </c:ext>
          </c:extLst>
        </c:ser>
        <c:dLbls>
          <c:dLblPos val="outEnd"/>
          <c:showLegendKey val="0"/>
          <c:showVal val="1"/>
          <c:showCatName val="0"/>
          <c:showSerName val="0"/>
          <c:showPercent val="0"/>
          <c:showBubbleSize val="0"/>
        </c:dLbls>
        <c:gapWidth val="182"/>
        <c:axId val="491222944"/>
        <c:axId val="491218984"/>
      </c:barChart>
      <c:catAx>
        <c:axId val="491222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218984"/>
        <c:crosses val="autoZero"/>
        <c:auto val="1"/>
        <c:lblAlgn val="ctr"/>
        <c:lblOffset val="100"/>
        <c:noMultiLvlLbl val="0"/>
      </c:catAx>
      <c:valAx>
        <c:axId val="4912189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Sale</a:t>
                </a:r>
                <a:r>
                  <a:rPr lang="en-IN" baseline="0"/>
                  <a:t> Value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222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'Revenue generated through diffe'!$A$2:$A$27</cx:f>
        <cx:lvl ptCount="26">
          <cx:pt idx="0">Greater Accra</cx:pt>
          <cx:pt idx="1">Ashanti</cx:pt>
          <cx:pt idx="2">Western</cx:pt>
          <cx:pt idx="3">Weija</cx:pt>
          <cx:pt idx="4">Upper West</cx:pt>
          <cx:pt idx="5">Volta</cx:pt>
          <cx:pt idx="6">Upper East</cx:pt>
          <cx:pt idx="7">Prampram</cx:pt>
          <cx:pt idx="8">Savannah</cx:pt>
          <cx:pt idx="9">Oti</cx:pt>
          <cx:pt idx="10">Oyarifa</cx:pt>
          <cx:pt idx="11">Northern</cx:pt>
          <cx:pt idx="12">North East</cx:pt>
          <cx:pt idx="13">Kitase</cx:pt>
          <cx:pt idx="14">Kasoa</cx:pt>
          <cx:pt idx="15">Dodowa</cx:pt>
          <cx:pt idx="16">Gbawe</cx:pt>
          <cx:pt idx="17">Eastern</cx:pt>
          <cx:pt idx="18">Bono</cx:pt>
          <cx:pt idx="19">Western North</cx:pt>
          <cx:pt idx="20">Brong-Ahafo</cx:pt>
          <cx:pt idx="21">Ahafo</cx:pt>
          <cx:pt idx="22">Central</cx:pt>
          <cx:pt idx="23">Amasaman</cx:pt>
          <cx:pt idx="24">Dawhenya</cx:pt>
          <cx:pt idx="25">Bono East</cx:pt>
        </cx:lvl>
      </cx:strDim>
      <cx:numDim type="size">
        <cx:f>'Revenue generated through diffe'!$B$2:$B$27</cx:f>
        <cx:lvl ptCount="26" formatCode="General">
          <cx:pt idx="0">27067073.199999999</cx:pt>
          <cx:pt idx="1">22612615.25</cx:pt>
          <cx:pt idx="2">16641203.85</cx:pt>
          <cx:pt idx="3">12974877.550000001</cx:pt>
          <cx:pt idx="4">5370988.7999999998</cx:pt>
          <cx:pt idx="5">4814933.6500000004</cx:pt>
          <cx:pt idx="6">3198652.1499999999</cx:pt>
          <cx:pt idx="7">2266998.8999999999</cx:pt>
          <cx:pt idx="8">2241186.7999999998</cx:pt>
          <cx:pt idx="9">1417236.8</cx:pt>
          <cx:pt idx="10">1285776.5</cx:pt>
          <cx:pt idx="11">1190434.1000000001</cx:pt>
          <cx:pt idx="12">1053922.2</cx:pt>
          <cx:pt idx="13">861862.09999999998</cx:pt>
          <cx:pt idx="14">698710.25</cx:pt>
          <cx:pt idx="15">610246.40000000002</cx:pt>
          <cx:pt idx="16">607161.55000000005</cx:pt>
          <cx:pt idx="17">604115.55000000005</cx:pt>
          <cx:pt idx="18">402245.09999999998</cx:pt>
          <cx:pt idx="19">387853.29999999999</cx:pt>
          <cx:pt idx="20">366713.70000000001</cx:pt>
          <cx:pt idx="21">185725.5</cx:pt>
          <cx:pt idx="22">152173.04999999999</cx:pt>
          <cx:pt idx="23">132704.14999999999</cx:pt>
          <cx:pt idx="24">85420.800000000003</cx:pt>
          <cx:pt idx="25">1955</cx:pt>
        </cx:lvl>
      </cx:numDim>
    </cx:data>
  </cx:chartData>
  <cx:chart>
    <cx:plotArea>
      <cx:plotAreaRegion>
        <cx:series layoutId="treemap" uniqueId="{9965B66D-7F97-44F9-A0B0-E31B85C9643E}">
          <cx:tx>
            <cx:txData>
              <cx:f>'Revenue generated through diffe'!$B$1</cx:f>
              <cx:v>Sum of Sale Price</cx:v>
            </cx:txData>
          </cx:tx>
          <cx:dataLabels pos="inEnd">
            <cx:visibility seriesName="0" categoryName="1" value="0"/>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Jeff_Bezos" TargetMode="External"/><Relationship Id="rId3" Type="http://schemas.openxmlformats.org/officeDocument/2006/relationships/hyperlink" Target="https://en.wikipedia.org/wiki/E-commerce" TargetMode="External"/><Relationship Id="rId7" Type="http://schemas.openxmlformats.org/officeDocument/2006/relationships/hyperlink" Target="https://en.wikipedia.org/wiki/Artificial_intelligence" TargetMode="External"/><Relationship Id="rId2" Type="http://schemas.openxmlformats.org/officeDocument/2006/relationships/image" Target="../media/image2.webp"/><Relationship Id="rId1" Type="http://schemas.openxmlformats.org/officeDocument/2006/relationships/slideLayout" Target="../slideLayouts/slideLayout4.xml"/><Relationship Id="rId6" Type="http://schemas.openxmlformats.org/officeDocument/2006/relationships/hyperlink" Target="https://en.wikipedia.org/wiki/Digital_streaming" TargetMode="External"/><Relationship Id="rId5" Type="http://schemas.openxmlformats.org/officeDocument/2006/relationships/hyperlink" Target="https://en.wikipedia.org/wiki/Online_advertising" TargetMode="External"/><Relationship Id="rId4" Type="http://schemas.openxmlformats.org/officeDocument/2006/relationships/hyperlink" Target="https://en.wikipedia.org/wiki/Cloud_computing" TargetMode="External"/><Relationship Id="rId9" Type="http://schemas.openxmlformats.org/officeDocument/2006/relationships/hyperlink" Target="https://en.wikipedia.org/wiki/Bellevue,_Washingt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4BF5C735-D492-3C37-02FA-E23AA685D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80"/>
            <a:ext cx="12192000" cy="691082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949C73A-30EE-0310-FBEC-3323EC39C212}"/>
              </a:ext>
            </a:extLst>
          </p:cNvPr>
          <p:cNvSpPr>
            <a:spLocks noGrp="1"/>
          </p:cNvSpPr>
          <p:nvPr>
            <p:ph type="title"/>
          </p:nvPr>
        </p:nvSpPr>
        <p:spPr>
          <a:xfrm>
            <a:off x="-349125" y="4013912"/>
            <a:ext cx="10806454" cy="1320800"/>
          </a:xfrm>
        </p:spPr>
        <p:txBody>
          <a:bodyPr>
            <a:normAutofit/>
          </a:bodyPr>
          <a:lstStyle/>
          <a:p>
            <a:r>
              <a:rPr lang="en-US" sz="6000" b="1" dirty="0">
                <a:solidFill>
                  <a:schemeClr val="tx2">
                    <a:lumMod val="50000"/>
                  </a:schemeClr>
                </a:solidFill>
                <a:latin typeface="Algerian" panose="04020705040A02060702" pitchFamily="82" charset="0"/>
              </a:rPr>
              <a:t>                    E-Commerce</a:t>
            </a:r>
            <a:endParaRPr lang="en-IN" sz="6000" b="1" dirty="0">
              <a:solidFill>
                <a:schemeClr val="tx2">
                  <a:lumMod val="50000"/>
                </a:schemeClr>
              </a:solidFill>
              <a:latin typeface="Algerian" panose="04020705040A02060702" pitchFamily="82" charset="0"/>
            </a:endParaRPr>
          </a:p>
        </p:txBody>
      </p:sp>
      <p:sp>
        <p:nvSpPr>
          <p:cNvPr id="2" name="Content Placeholder 1">
            <a:extLst>
              <a:ext uri="{FF2B5EF4-FFF2-40B4-BE49-F238E27FC236}">
                <a16:creationId xmlns:a16="http://schemas.microsoft.com/office/drawing/2014/main" id="{749487D5-E527-4DBC-AE66-714784297731}"/>
              </a:ext>
            </a:extLst>
          </p:cNvPr>
          <p:cNvSpPr>
            <a:spLocks noGrp="1"/>
          </p:cNvSpPr>
          <p:nvPr>
            <p:ph idx="1"/>
          </p:nvPr>
        </p:nvSpPr>
        <p:spPr>
          <a:xfrm>
            <a:off x="717675" y="5334712"/>
            <a:ext cx="8009466" cy="1213868"/>
          </a:xfrm>
        </p:spPr>
        <p:txBody>
          <a:bodyPr>
            <a:normAutofit fontScale="92500" lnSpcReduction="20000"/>
          </a:bodyPr>
          <a:lstStyle/>
          <a:p>
            <a:pPr marL="0" indent="0">
              <a:buNone/>
            </a:pPr>
            <a:r>
              <a:rPr lang="en-US" sz="4000" b="1" dirty="0">
                <a:latin typeface="Bauhaus 93" panose="04030905020B02020C02" pitchFamily="82" charset="0"/>
              </a:rPr>
              <a:t>SHUBHAM JAISWAL</a:t>
            </a:r>
          </a:p>
          <a:p>
            <a:pPr marL="0" indent="0">
              <a:buNone/>
            </a:pPr>
            <a:r>
              <a:rPr lang="en-US" sz="4000" b="1" dirty="0">
                <a:latin typeface="Bauhaus 93" panose="04030905020B02020C02" pitchFamily="82" charset="0"/>
              </a:rPr>
              <a:t>27 FEB 2024</a:t>
            </a:r>
            <a:endParaRPr lang="en-IN" sz="4000" b="1" dirty="0">
              <a:latin typeface="Bauhaus 93" panose="04030905020B02020C02" pitchFamily="82" charset="0"/>
            </a:endParaRPr>
          </a:p>
        </p:txBody>
      </p:sp>
    </p:spTree>
    <p:extLst>
      <p:ext uri="{BB962C8B-B14F-4D97-AF65-F5344CB8AC3E}">
        <p14:creationId xmlns:p14="http://schemas.microsoft.com/office/powerpoint/2010/main" val="85260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FA4DE-EB9D-B546-0C1E-3A4BEF98356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48810A-E4E2-C2AC-2DE9-55C3B80B7FB4}"/>
              </a:ext>
            </a:extLst>
          </p:cNvPr>
          <p:cNvPicPr>
            <a:picLocks noGrp="1" noChangeAspect="1"/>
          </p:cNvPicPr>
          <p:nvPr>
            <p:ph idx="1"/>
          </p:nvPr>
        </p:nvPicPr>
        <p:blipFill>
          <a:blip r:embed="rId2"/>
          <a:stretch>
            <a:fillRect/>
          </a:stretch>
        </p:blipFill>
        <p:spPr>
          <a:xfrm>
            <a:off x="677334" y="1344706"/>
            <a:ext cx="10819901" cy="5513294"/>
          </a:xfrm>
        </p:spPr>
      </p:pic>
      <p:sp>
        <p:nvSpPr>
          <p:cNvPr id="2" name="Title 1">
            <a:extLst>
              <a:ext uri="{FF2B5EF4-FFF2-40B4-BE49-F238E27FC236}">
                <a16:creationId xmlns:a16="http://schemas.microsoft.com/office/drawing/2014/main" id="{0C7A5916-7322-E2F3-B9D0-1CBD88BD6E0C}"/>
              </a:ext>
            </a:extLst>
          </p:cNvPr>
          <p:cNvSpPr>
            <a:spLocks noGrp="1"/>
          </p:cNvSpPr>
          <p:nvPr>
            <p:ph type="title"/>
          </p:nvPr>
        </p:nvSpPr>
        <p:spPr/>
        <p:txBody>
          <a:bodyPr/>
          <a:lstStyle/>
          <a:p>
            <a:r>
              <a:rPr lang="en-US" sz="3600" b="1" dirty="0">
                <a:solidFill>
                  <a:schemeClr val="tx1"/>
                </a:solidFill>
                <a:highlight>
                  <a:srgbClr val="FFFF00"/>
                </a:highlight>
                <a:latin typeface="Algerian" panose="04020705040A02060702" pitchFamily="82" charset="0"/>
              </a:rPr>
              <a:t>popularity of products</a:t>
            </a:r>
            <a:endParaRPr lang="en-IN" dirty="0">
              <a:solidFill>
                <a:schemeClr val="tx1"/>
              </a:solidFill>
              <a:highlight>
                <a:srgbClr val="FFFF00"/>
              </a:highlight>
            </a:endParaRPr>
          </a:p>
        </p:txBody>
      </p:sp>
    </p:spTree>
    <p:extLst>
      <p:ext uri="{BB962C8B-B14F-4D97-AF65-F5344CB8AC3E}">
        <p14:creationId xmlns:p14="http://schemas.microsoft.com/office/powerpoint/2010/main" val="277761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0C6E-24A9-FBD2-24C9-127337CCB081}"/>
              </a:ext>
            </a:extLst>
          </p:cNvPr>
          <p:cNvSpPr>
            <a:spLocks noGrp="1"/>
          </p:cNvSpPr>
          <p:nvPr>
            <p:ph type="title"/>
          </p:nvPr>
        </p:nvSpPr>
        <p:spPr/>
        <p:txBody>
          <a:bodyPr/>
          <a:lstStyle/>
          <a:p>
            <a:r>
              <a:rPr lang="en-US" sz="3600" b="1" dirty="0">
                <a:solidFill>
                  <a:schemeClr val="tx1"/>
                </a:solidFill>
                <a:highlight>
                  <a:srgbClr val="FFFF00"/>
                </a:highlight>
                <a:latin typeface="Algerian" panose="04020705040A02060702" pitchFamily="82" charset="0"/>
              </a:rPr>
              <a:t>popularity of products</a:t>
            </a:r>
            <a:endParaRPr lang="en-IN"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E592D994-29E6-8414-62EB-513727CD9C52}"/>
              </a:ext>
            </a:extLst>
          </p:cNvPr>
          <p:cNvSpPr>
            <a:spLocks noGrp="1"/>
          </p:cNvSpPr>
          <p:nvPr>
            <p:ph idx="1"/>
          </p:nvPr>
        </p:nvSpPr>
        <p:spPr>
          <a:xfrm>
            <a:off x="1013510" y="2039565"/>
            <a:ext cx="8596668" cy="3880773"/>
          </a:xfrm>
        </p:spPr>
        <p:txBody>
          <a:bodyPr>
            <a:normAutofit fontScale="92500" lnSpcReduction="10000"/>
          </a:bodyPr>
          <a:lstStyle/>
          <a:p>
            <a:pPr marL="114300" indent="0" fontAlgn="base">
              <a:spcBef>
                <a:spcPts val="1000"/>
              </a:spcBef>
              <a:buNone/>
            </a:pPr>
            <a:r>
              <a:rPr lang="en-US" sz="2400" dirty="0">
                <a:solidFill>
                  <a:srgbClr val="000000"/>
                </a:solidFill>
                <a:latin typeface="Bell MT" panose="02020503060305020303" pitchFamily="18" charset="0"/>
                <a:ea typeface="Times New Roman" panose="02020603050405020304" pitchFamily="18" charset="0"/>
              </a:rPr>
              <a:t>The products in demand are to be kept in stock every time, </a:t>
            </a:r>
          </a:p>
          <a:p>
            <a:pPr marL="114300" indent="0" fontAlgn="base">
              <a:spcBef>
                <a:spcPts val="1000"/>
              </a:spcBef>
              <a:buNone/>
            </a:pPr>
            <a:r>
              <a:rPr lang="en-US" sz="2400" dirty="0">
                <a:solidFill>
                  <a:srgbClr val="000000"/>
                </a:solidFill>
                <a:latin typeface="Bell MT" panose="02020503060305020303" pitchFamily="18" charset="0"/>
                <a:ea typeface="Times New Roman" panose="02020603050405020304" pitchFamily="18" charset="0"/>
              </a:rPr>
              <a:t>Among the products the </a:t>
            </a:r>
            <a:r>
              <a:rPr lang="en-IN" sz="2400" dirty="0">
                <a:solidFill>
                  <a:srgbClr val="000000"/>
                </a:solidFill>
                <a:latin typeface="Bell MT" panose="02020503060305020303" pitchFamily="18" charset="0"/>
                <a:ea typeface="Times New Roman" panose="02020603050405020304" pitchFamily="18" charset="0"/>
              </a:rPr>
              <a:t>t</a:t>
            </a:r>
            <a:r>
              <a:rPr lang="en-IN" sz="2400" dirty="0">
                <a:solidFill>
                  <a:srgbClr val="000000"/>
                </a:solidFill>
                <a:effectLst/>
                <a:latin typeface="Bell MT" panose="02020503060305020303" pitchFamily="18" charset="0"/>
                <a:ea typeface="Times New Roman" panose="02020603050405020304" pitchFamily="18" charset="0"/>
              </a:rPr>
              <a:t>op 5 best selling products are- </a:t>
            </a:r>
            <a:endParaRPr lang="en-IN" sz="2400" dirty="0">
              <a:effectLst/>
              <a:latin typeface="Bell MT" panose="02020503060305020303" pitchFamily="18" charset="0"/>
              <a:ea typeface="Times New Roman" panose="02020603050405020304" pitchFamily="18" charset="0"/>
            </a:endParaRPr>
          </a:p>
          <a:p>
            <a:pPr marL="342900" lvl="0" indent="-342900">
              <a:lnSpc>
                <a:spcPct val="107000"/>
              </a:lnSpc>
              <a:buFont typeface="+mj-lt"/>
              <a:buAutoNum type="arabicPeriod"/>
            </a:pPr>
            <a:r>
              <a:rPr lang="en-IN" sz="2400"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Avon Soft Musk Eau de Toilette Spray - 50ml </a:t>
            </a:r>
            <a:r>
              <a:rPr lang="en-IN" sz="2400" b="1"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(14444 units)</a:t>
            </a:r>
            <a:endParaRPr lang="en-IN" sz="2400" kern="100" dirty="0">
              <a:effectLst/>
              <a:latin typeface="Bell MT" panose="020205030603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400"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Triple Power C20 Super Bass USB Bluetooth Subwoofer - Brown + free S530 V4.0 Bluetooth Headset – Black </a:t>
            </a:r>
            <a:r>
              <a:rPr lang="en-IN" sz="2400" b="1"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(14392 units)</a:t>
            </a:r>
            <a:endParaRPr lang="en-IN" sz="2400" kern="100" dirty="0">
              <a:effectLst/>
              <a:latin typeface="Bell MT" panose="020205030603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400"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Fashion 4-Piece Leather </a:t>
            </a:r>
            <a:r>
              <a:rPr lang="en-IN" sz="2400" kern="0" dirty="0" err="1">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HandBag</a:t>
            </a:r>
            <a:r>
              <a:rPr lang="en-IN" sz="2400"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 Set – Black </a:t>
            </a:r>
            <a:r>
              <a:rPr lang="en-IN" sz="2400" b="1"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(14391 units)</a:t>
            </a:r>
            <a:endParaRPr lang="en-IN" sz="2400" kern="100" dirty="0">
              <a:effectLst/>
              <a:latin typeface="Bell MT" panose="020205030603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400" kern="0" dirty="0" err="1">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Yazole</a:t>
            </a:r>
            <a:r>
              <a:rPr lang="en-IN" sz="2400"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 Leather Wrist Watch – Black </a:t>
            </a:r>
            <a:r>
              <a:rPr lang="en-IN" sz="2400" b="1"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(14389 units)</a:t>
            </a:r>
            <a:endParaRPr lang="en-IN" sz="2400" kern="100" dirty="0">
              <a:effectLst/>
              <a:latin typeface="Bell MT" panose="020205030603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400"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B5 HiFi 5.0 Ture Wireless Headsets Auto Pair Touch – Black </a:t>
            </a:r>
            <a:r>
              <a:rPr lang="en-IN" sz="2400" b="1"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(14331 units)</a:t>
            </a:r>
            <a:endParaRPr lang="en-IN" sz="2400" kern="100" dirty="0">
              <a:effectLst/>
              <a:latin typeface="Bell MT" panose="0202050306030502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6395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C22D5-CC90-5548-555C-A59353375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6C415-838D-E42E-4897-C21CF7E06261}"/>
              </a:ext>
            </a:extLst>
          </p:cNvPr>
          <p:cNvSpPr>
            <a:spLocks noGrp="1"/>
          </p:cNvSpPr>
          <p:nvPr>
            <p:ph type="title"/>
          </p:nvPr>
        </p:nvSpPr>
        <p:spPr/>
        <p:txBody>
          <a:bodyPr/>
          <a:lstStyle/>
          <a:p>
            <a:r>
              <a:rPr lang="en-US" sz="3600" b="1" dirty="0">
                <a:solidFill>
                  <a:schemeClr val="tx1"/>
                </a:solidFill>
                <a:highlight>
                  <a:srgbClr val="FFFF00"/>
                </a:highlight>
                <a:latin typeface="Algerian" panose="04020705040A02060702" pitchFamily="82" charset="0"/>
              </a:rPr>
              <a:t>popular product category</a:t>
            </a:r>
            <a:endParaRPr lang="en-IN" dirty="0">
              <a:solidFill>
                <a:schemeClr val="tx1"/>
              </a:solidFill>
              <a:highlight>
                <a:srgbClr val="FFFF00"/>
              </a:highlight>
            </a:endParaRPr>
          </a:p>
        </p:txBody>
      </p:sp>
      <p:pic>
        <p:nvPicPr>
          <p:cNvPr id="5" name="Content Placeholder 4">
            <a:extLst>
              <a:ext uri="{FF2B5EF4-FFF2-40B4-BE49-F238E27FC236}">
                <a16:creationId xmlns:a16="http://schemas.microsoft.com/office/drawing/2014/main" id="{295B9C8F-DEBB-FEAE-F846-EF09DC758300}"/>
              </a:ext>
            </a:extLst>
          </p:cNvPr>
          <p:cNvPicPr>
            <a:picLocks noGrp="1" noChangeAspect="1"/>
          </p:cNvPicPr>
          <p:nvPr>
            <p:ph idx="1"/>
          </p:nvPr>
        </p:nvPicPr>
        <p:blipFill>
          <a:blip r:embed="rId2"/>
          <a:stretch>
            <a:fillRect/>
          </a:stretch>
        </p:blipFill>
        <p:spPr>
          <a:xfrm>
            <a:off x="1573306" y="1723636"/>
            <a:ext cx="6199094" cy="4524764"/>
          </a:xfrm>
        </p:spPr>
      </p:pic>
    </p:spTree>
    <p:extLst>
      <p:ext uri="{BB962C8B-B14F-4D97-AF65-F5344CB8AC3E}">
        <p14:creationId xmlns:p14="http://schemas.microsoft.com/office/powerpoint/2010/main" val="353335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6DF7-B243-0A20-62E8-FE56F474F876}"/>
              </a:ext>
            </a:extLst>
          </p:cNvPr>
          <p:cNvSpPr>
            <a:spLocks noGrp="1"/>
          </p:cNvSpPr>
          <p:nvPr>
            <p:ph type="title"/>
          </p:nvPr>
        </p:nvSpPr>
        <p:spPr/>
        <p:txBody>
          <a:bodyPr/>
          <a:lstStyle/>
          <a:p>
            <a:r>
              <a:rPr lang="en-US" sz="3600" b="1" dirty="0">
                <a:solidFill>
                  <a:schemeClr val="tx1"/>
                </a:solidFill>
                <a:highlight>
                  <a:srgbClr val="FFFF00"/>
                </a:highlight>
                <a:latin typeface="Algerian" panose="04020705040A02060702" pitchFamily="82" charset="0"/>
              </a:rPr>
              <a:t>popular product category</a:t>
            </a:r>
            <a:endParaRPr lang="en-IN"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D4595925-78DE-E221-50FE-1527E10D0A8A}"/>
              </a:ext>
            </a:extLst>
          </p:cNvPr>
          <p:cNvSpPr>
            <a:spLocks noGrp="1"/>
          </p:cNvSpPr>
          <p:nvPr>
            <p:ph idx="1"/>
          </p:nvPr>
        </p:nvSpPr>
        <p:spPr/>
        <p:txBody>
          <a:bodyPr>
            <a:normAutofit lnSpcReduction="10000"/>
          </a:bodyPr>
          <a:lstStyle/>
          <a:p>
            <a:pPr marL="0" lvl="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The popular product category could be known by the order received in that category. </a:t>
            </a:r>
          </a:p>
          <a:p>
            <a:pPr marL="0" lvl="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By the graph, the number of orders received in different product categories are- </a:t>
            </a: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Health and beauty </a:t>
            </a:r>
            <a:r>
              <a:rPr lang="en-IN" sz="2400" b="1" dirty="0">
                <a:solidFill>
                  <a:srgbClr val="000000"/>
                </a:solidFill>
                <a:effectLst/>
                <a:latin typeface="Bell MT" panose="02020503060305020303" pitchFamily="18" charset="0"/>
                <a:ea typeface="Times New Roman" panose="02020603050405020304" pitchFamily="18" charset="0"/>
              </a:rPr>
              <a:t>(35951 order)</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Fashion </a:t>
            </a:r>
            <a:r>
              <a:rPr lang="en-IN" sz="2400" b="1" dirty="0">
                <a:solidFill>
                  <a:srgbClr val="000000"/>
                </a:solidFill>
                <a:effectLst/>
                <a:latin typeface="Bell MT" panose="02020503060305020303" pitchFamily="18" charset="0"/>
                <a:ea typeface="Times New Roman" panose="02020603050405020304" pitchFamily="18" charset="0"/>
              </a:rPr>
              <a:t>(33383 order)</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Phones and Tablet </a:t>
            </a:r>
            <a:r>
              <a:rPr lang="en-IN" sz="2400" b="1" dirty="0">
                <a:solidFill>
                  <a:srgbClr val="000000"/>
                </a:solidFill>
                <a:effectLst/>
                <a:latin typeface="Bell MT" panose="02020503060305020303" pitchFamily="18" charset="0"/>
                <a:ea typeface="Times New Roman" panose="02020603050405020304" pitchFamily="18" charset="0"/>
              </a:rPr>
              <a:t>(17977 order)</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Home and office </a:t>
            </a:r>
            <a:r>
              <a:rPr lang="en-IN" sz="2400" b="1" dirty="0">
                <a:solidFill>
                  <a:srgbClr val="000000"/>
                </a:solidFill>
                <a:effectLst/>
                <a:latin typeface="Bell MT" panose="02020503060305020303" pitchFamily="18" charset="0"/>
                <a:ea typeface="Times New Roman" panose="02020603050405020304" pitchFamily="18" charset="0"/>
              </a:rPr>
              <a:t>(15408 order)</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Electronics </a:t>
            </a:r>
            <a:r>
              <a:rPr lang="en-IN" sz="2400" b="1" dirty="0">
                <a:solidFill>
                  <a:srgbClr val="000000"/>
                </a:solidFill>
                <a:effectLst/>
                <a:latin typeface="Bell MT" panose="02020503060305020303" pitchFamily="18" charset="0"/>
                <a:ea typeface="Times New Roman" panose="02020603050405020304" pitchFamily="18" charset="0"/>
              </a:rPr>
              <a:t>(10271 order)</a:t>
            </a:r>
            <a:endParaRPr lang="en-IN" sz="2400" dirty="0">
              <a:effectLst/>
              <a:latin typeface="Bell MT" panose="020205030603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4799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8BB1D-0880-75ED-8D6E-139391D23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9EE11A-D19B-4760-5F0F-171AF0C6CEA7}"/>
              </a:ext>
            </a:extLst>
          </p:cNvPr>
          <p:cNvSpPr>
            <a:spLocks noGrp="1"/>
          </p:cNvSpPr>
          <p:nvPr>
            <p:ph type="title"/>
          </p:nvPr>
        </p:nvSpPr>
        <p:spPr/>
        <p:txBody>
          <a:bodyPr/>
          <a:lstStyle/>
          <a:p>
            <a:r>
              <a:rPr lang="en-US" sz="3600" b="1" dirty="0">
                <a:solidFill>
                  <a:schemeClr val="tx1"/>
                </a:solidFill>
                <a:highlight>
                  <a:srgbClr val="FFFF00"/>
                </a:highlight>
                <a:latin typeface="Algerian" panose="04020705040A02060702" pitchFamily="82" charset="0"/>
              </a:rPr>
              <a:t>popular product sub-category</a:t>
            </a:r>
            <a:endParaRPr lang="en-IN" dirty="0">
              <a:solidFill>
                <a:schemeClr val="tx1"/>
              </a:solidFill>
              <a:highlight>
                <a:srgbClr val="FFFF00"/>
              </a:highlight>
            </a:endParaRPr>
          </a:p>
        </p:txBody>
      </p:sp>
      <p:pic>
        <p:nvPicPr>
          <p:cNvPr id="5" name="Content Placeholder 4">
            <a:extLst>
              <a:ext uri="{FF2B5EF4-FFF2-40B4-BE49-F238E27FC236}">
                <a16:creationId xmlns:a16="http://schemas.microsoft.com/office/drawing/2014/main" id="{FE0725F8-3606-C491-6530-0F8F51DD682F}"/>
              </a:ext>
            </a:extLst>
          </p:cNvPr>
          <p:cNvPicPr>
            <a:picLocks noGrp="1" noChangeAspect="1"/>
          </p:cNvPicPr>
          <p:nvPr>
            <p:ph idx="1"/>
          </p:nvPr>
        </p:nvPicPr>
        <p:blipFill>
          <a:blip r:embed="rId2"/>
          <a:stretch>
            <a:fillRect/>
          </a:stretch>
        </p:blipFill>
        <p:spPr>
          <a:xfrm>
            <a:off x="793376" y="1801906"/>
            <a:ext cx="8480625" cy="4679576"/>
          </a:xfrm>
        </p:spPr>
      </p:pic>
    </p:spTree>
    <p:extLst>
      <p:ext uri="{BB962C8B-B14F-4D97-AF65-F5344CB8AC3E}">
        <p14:creationId xmlns:p14="http://schemas.microsoft.com/office/powerpoint/2010/main" val="134977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8AC2-E725-788B-340D-2A7B93F47CDF}"/>
              </a:ext>
            </a:extLst>
          </p:cNvPr>
          <p:cNvSpPr>
            <a:spLocks noGrp="1"/>
          </p:cNvSpPr>
          <p:nvPr>
            <p:ph type="title"/>
          </p:nvPr>
        </p:nvSpPr>
        <p:spPr/>
        <p:txBody>
          <a:bodyPr/>
          <a:lstStyle/>
          <a:p>
            <a:r>
              <a:rPr lang="en-US" sz="3600" b="1" dirty="0">
                <a:solidFill>
                  <a:schemeClr val="tx1"/>
                </a:solidFill>
                <a:highlight>
                  <a:srgbClr val="FFFF00"/>
                </a:highlight>
                <a:latin typeface="Algerian" panose="04020705040A02060702" pitchFamily="82" charset="0"/>
              </a:rPr>
              <a:t>popular product sub-category</a:t>
            </a:r>
            <a:endParaRPr lang="en-IN"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35C76EDC-4F0E-C871-CDD8-BC4BFE8505D8}"/>
              </a:ext>
            </a:extLst>
          </p:cNvPr>
          <p:cNvSpPr>
            <a:spLocks noGrp="1"/>
          </p:cNvSpPr>
          <p:nvPr>
            <p:ph idx="1"/>
          </p:nvPr>
        </p:nvSpPr>
        <p:spPr/>
        <p:txBody>
          <a:bodyPr/>
          <a:lstStyle/>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In the sam</a:t>
            </a:r>
            <a:r>
              <a:rPr lang="en-IN" sz="2400" dirty="0">
                <a:solidFill>
                  <a:srgbClr val="000000"/>
                </a:solidFill>
                <a:latin typeface="Bell MT" panose="02020503060305020303" pitchFamily="18" charset="0"/>
                <a:ea typeface="Times New Roman" panose="02020603050405020304" pitchFamily="18" charset="0"/>
              </a:rPr>
              <a:t>e way as the above –</a:t>
            </a:r>
          </a:p>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Top 5 best selling sub-categories are-</a:t>
            </a:r>
            <a:endParaRPr lang="en-IN" sz="2400" dirty="0">
              <a:effectLst/>
              <a:latin typeface="Bell MT" panose="02020503060305020303" pitchFamily="18" charset="0"/>
              <a:ea typeface="Times New Roman" panose="02020603050405020304" pitchFamily="18" charset="0"/>
            </a:endParaRPr>
          </a:p>
          <a:p>
            <a:pPr marL="342900" lvl="0" indent="-342900" fontAlgn="base">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Vitamins &amp; Dietary Supplements </a:t>
            </a:r>
            <a:r>
              <a:rPr lang="en-IN" sz="2400" b="1" dirty="0">
                <a:solidFill>
                  <a:srgbClr val="000000"/>
                </a:solidFill>
                <a:effectLst/>
                <a:latin typeface="Bell MT" panose="02020503060305020303" pitchFamily="18" charset="0"/>
                <a:ea typeface="Times New Roman" panose="02020603050405020304" pitchFamily="18" charset="0"/>
              </a:rPr>
              <a:t>(12838 order)</a:t>
            </a:r>
            <a:endParaRPr lang="en-IN" sz="2400" dirty="0">
              <a:effectLst/>
              <a:latin typeface="Bell MT" panose="02020503060305020303" pitchFamily="18" charset="0"/>
              <a:ea typeface="Times New Roman" panose="02020603050405020304" pitchFamily="18" charset="0"/>
            </a:endParaRPr>
          </a:p>
          <a:p>
            <a:pPr marL="342900" lvl="0" indent="-342900" fontAlgn="base">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Men's fashion </a:t>
            </a:r>
            <a:r>
              <a:rPr lang="en-IN" sz="2400" b="1" dirty="0">
                <a:solidFill>
                  <a:srgbClr val="000000"/>
                </a:solidFill>
                <a:effectLst/>
                <a:latin typeface="Bell MT" panose="02020503060305020303" pitchFamily="18" charset="0"/>
                <a:ea typeface="Times New Roman" panose="02020603050405020304" pitchFamily="18" charset="0"/>
              </a:rPr>
              <a:t>(10272 order)</a:t>
            </a:r>
            <a:endParaRPr lang="en-IN" sz="2400" dirty="0">
              <a:effectLst/>
              <a:latin typeface="Bell MT" panose="02020503060305020303" pitchFamily="18" charset="0"/>
              <a:ea typeface="Times New Roman" panose="02020603050405020304" pitchFamily="18" charset="0"/>
            </a:endParaRPr>
          </a:p>
          <a:p>
            <a:pPr marL="342900" lvl="0" indent="-342900" fontAlgn="base">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Medical supplies and Equipment </a:t>
            </a:r>
            <a:r>
              <a:rPr lang="en-IN" sz="2400" b="1" dirty="0">
                <a:solidFill>
                  <a:srgbClr val="000000"/>
                </a:solidFill>
                <a:effectLst/>
                <a:latin typeface="Bell MT" panose="02020503060305020303" pitchFamily="18" charset="0"/>
                <a:ea typeface="Times New Roman" panose="02020603050405020304" pitchFamily="18" charset="0"/>
              </a:rPr>
              <a:t>(7707 order)</a:t>
            </a:r>
            <a:r>
              <a:rPr lang="en-IN" sz="2400" dirty="0">
                <a:solidFill>
                  <a:srgbClr val="000000"/>
                </a:solidFill>
                <a:effectLst/>
                <a:latin typeface="Bell MT" panose="02020503060305020303" pitchFamily="18" charset="0"/>
                <a:ea typeface="Times New Roman" panose="02020603050405020304" pitchFamily="18" charset="0"/>
              </a:rPr>
              <a:t> </a:t>
            </a:r>
            <a:endParaRPr lang="en-IN" sz="2400" dirty="0">
              <a:effectLst/>
              <a:latin typeface="Bell MT" panose="02020503060305020303" pitchFamily="18" charset="0"/>
              <a:ea typeface="Times New Roman" panose="02020603050405020304" pitchFamily="18" charset="0"/>
            </a:endParaRPr>
          </a:p>
          <a:p>
            <a:pPr marL="342900" lvl="0" indent="-342900" fontAlgn="base">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Beauty and personal care </a:t>
            </a:r>
            <a:r>
              <a:rPr lang="en-IN" sz="2400" b="1" dirty="0">
                <a:solidFill>
                  <a:srgbClr val="000000"/>
                </a:solidFill>
                <a:effectLst/>
                <a:latin typeface="Bell MT" panose="02020503060305020303" pitchFamily="18" charset="0"/>
                <a:ea typeface="Times New Roman" panose="02020603050405020304" pitchFamily="18" charset="0"/>
              </a:rPr>
              <a:t>(7704 order)</a:t>
            </a:r>
            <a:endParaRPr lang="en-IN" sz="2400" dirty="0">
              <a:effectLst/>
              <a:latin typeface="Bell MT" panose="02020503060305020303" pitchFamily="18" charset="0"/>
              <a:ea typeface="Times New Roman" panose="02020603050405020304" pitchFamily="18" charset="0"/>
            </a:endParaRPr>
          </a:p>
          <a:p>
            <a:pPr marL="342900" lvl="0" indent="-342900" fontAlgn="base">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Boy's fashion </a:t>
            </a:r>
            <a:r>
              <a:rPr lang="en-IN" sz="2400" b="1" dirty="0">
                <a:solidFill>
                  <a:srgbClr val="000000"/>
                </a:solidFill>
                <a:effectLst/>
                <a:latin typeface="Bell MT" panose="02020503060305020303" pitchFamily="18" charset="0"/>
                <a:ea typeface="Times New Roman" panose="02020603050405020304" pitchFamily="18" charset="0"/>
              </a:rPr>
              <a:t>(7704 order)</a:t>
            </a:r>
            <a:endParaRPr lang="en-IN" sz="2400" dirty="0">
              <a:effectLst/>
              <a:latin typeface="Bell MT" panose="020205030603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3478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BC1CD-FF9D-7854-C61F-A286C0546ACF}"/>
            </a:ext>
          </a:extLst>
        </p:cNvPr>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ADED4BD-1AFA-9621-35F4-7FEA96C8862D}"/>
              </a:ext>
            </a:extLst>
          </p:cNvPr>
          <p:cNvPicPr>
            <a:picLocks noGrp="1" noChangeAspect="1"/>
          </p:cNvPicPr>
          <p:nvPr>
            <p:ph sz="half" idx="4294967295"/>
          </p:nvPr>
        </p:nvPicPr>
        <p:blipFill>
          <a:blip r:embed="rId2"/>
          <a:stretch>
            <a:fillRect/>
          </a:stretch>
        </p:blipFill>
        <p:spPr>
          <a:xfrm>
            <a:off x="0" y="12700"/>
            <a:ext cx="12192000" cy="6858000"/>
          </a:xfrm>
        </p:spPr>
      </p:pic>
      <p:sp>
        <p:nvSpPr>
          <p:cNvPr id="4" name="Title 3">
            <a:extLst>
              <a:ext uri="{FF2B5EF4-FFF2-40B4-BE49-F238E27FC236}">
                <a16:creationId xmlns:a16="http://schemas.microsoft.com/office/drawing/2014/main" id="{B71E8FA9-4366-2C7F-7DD9-581681F083B0}"/>
              </a:ext>
            </a:extLst>
          </p:cNvPr>
          <p:cNvSpPr>
            <a:spLocks noGrp="1"/>
          </p:cNvSpPr>
          <p:nvPr>
            <p:ph type="title"/>
          </p:nvPr>
        </p:nvSpPr>
        <p:spPr>
          <a:xfrm>
            <a:off x="226359" y="3653305"/>
            <a:ext cx="11282082" cy="1320800"/>
          </a:xfrm>
        </p:spPr>
        <p:txBody>
          <a:bodyPr>
            <a:normAutofit fontScale="90000"/>
          </a:bodyPr>
          <a:lstStyle/>
          <a:p>
            <a:pPr marL="457200" algn="ctr" fontAlgn="base">
              <a:spcBef>
                <a:spcPts val="1000"/>
              </a:spcBef>
              <a:spcAft>
                <a:spcPts val="1000"/>
              </a:spcAft>
            </a:pPr>
            <a:r>
              <a:rPr lang="en-US" sz="5300" b="1" dirty="0">
                <a:solidFill>
                  <a:schemeClr val="tx1"/>
                </a:solidFill>
                <a:highlight>
                  <a:srgbClr val="FFFF00"/>
                </a:highlight>
                <a:latin typeface="Algerian" panose="04020705040A02060702" pitchFamily="82" charset="0"/>
              </a:rPr>
              <a:t>Product performance over the year </a:t>
            </a:r>
            <a:br>
              <a:rPr lang="en-US" sz="3600" b="1" dirty="0">
                <a:solidFill>
                  <a:schemeClr val="tx1"/>
                </a:solidFill>
                <a:latin typeface="Algerian" panose="04020705040A02060702" pitchFamily="82" charset="0"/>
              </a:rPr>
            </a:br>
            <a:br>
              <a:rPr lang="en-US" sz="3600" b="1" dirty="0">
                <a:latin typeface="Algerian" panose="04020705040A02060702" pitchFamily="82" charset="0"/>
              </a:rPr>
            </a:b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9" name="Content Placeholder 8">
            <a:extLst>
              <a:ext uri="{FF2B5EF4-FFF2-40B4-BE49-F238E27FC236}">
                <a16:creationId xmlns:a16="http://schemas.microsoft.com/office/drawing/2014/main" id="{D91C13E4-F2D2-2CA8-D4D7-49D52063EC4C}"/>
              </a:ext>
            </a:extLst>
          </p:cNvPr>
          <p:cNvGraphicFramePr>
            <a:graphicFrameLocks noGrp="1"/>
          </p:cNvGraphicFramePr>
          <p:nvPr>
            <p:ph idx="1"/>
            <p:extLst>
              <p:ext uri="{D42A27DB-BD31-4B8C-83A1-F6EECF244321}">
                <p14:modId xmlns:p14="http://schemas.microsoft.com/office/powerpoint/2010/main" val="3601006725"/>
              </p:ext>
            </p:extLst>
          </p:nvPr>
        </p:nvGraphicFramePr>
        <p:xfrm>
          <a:off x="-155855" y="-676741"/>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539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E592-2755-B02F-FE59-14B0F185DD75}"/>
              </a:ext>
            </a:extLst>
          </p:cNvPr>
          <p:cNvSpPr>
            <a:spLocks noGrp="1"/>
          </p:cNvSpPr>
          <p:nvPr>
            <p:ph type="title"/>
          </p:nvPr>
        </p:nvSpPr>
        <p:spPr>
          <a:xfrm>
            <a:off x="179793" y="98611"/>
            <a:ext cx="9434854" cy="1004047"/>
          </a:xfrm>
        </p:spPr>
        <p:txBody>
          <a:bodyPr/>
          <a:lstStyle/>
          <a:p>
            <a:r>
              <a:rPr lang="en-US" sz="3600" b="1" dirty="0">
                <a:solidFill>
                  <a:schemeClr val="tx1"/>
                </a:solidFill>
                <a:highlight>
                  <a:srgbClr val="FFFF00"/>
                </a:highlight>
                <a:latin typeface="Algerian" panose="04020705040A02060702" pitchFamily="82" charset="0"/>
              </a:rPr>
              <a:t>Product performance over the year</a:t>
            </a:r>
            <a:endParaRPr lang="en-IN" dirty="0"/>
          </a:p>
        </p:txBody>
      </p:sp>
      <p:pic>
        <p:nvPicPr>
          <p:cNvPr id="5" name="Content Placeholder 4">
            <a:extLst>
              <a:ext uri="{FF2B5EF4-FFF2-40B4-BE49-F238E27FC236}">
                <a16:creationId xmlns:a16="http://schemas.microsoft.com/office/drawing/2014/main" id="{E342E44E-5CB2-DD6F-890D-1281C2F1DCA2}"/>
              </a:ext>
            </a:extLst>
          </p:cNvPr>
          <p:cNvPicPr>
            <a:picLocks noGrp="1" noChangeAspect="1"/>
          </p:cNvPicPr>
          <p:nvPr>
            <p:ph idx="1"/>
          </p:nvPr>
        </p:nvPicPr>
        <p:blipFill>
          <a:blip r:embed="rId2"/>
          <a:stretch>
            <a:fillRect/>
          </a:stretch>
        </p:blipFill>
        <p:spPr>
          <a:xfrm>
            <a:off x="0" y="766482"/>
            <a:ext cx="12191999" cy="6091518"/>
          </a:xfrm>
        </p:spPr>
      </p:pic>
    </p:spTree>
    <p:extLst>
      <p:ext uri="{BB962C8B-B14F-4D97-AF65-F5344CB8AC3E}">
        <p14:creationId xmlns:p14="http://schemas.microsoft.com/office/powerpoint/2010/main" val="198768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3484-F223-0514-48F6-547488BF064C}"/>
              </a:ext>
            </a:extLst>
          </p:cNvPr>
          <p:cNvSpPr>
            <a:spLocks noGrp="1"/>
          </p:cNvSpPr>
          <p:nvPr>
            <p:ph type="title"/>
          </p:nvPr>
        </p:nvSpPr>
        <p:spPr>
          <a:xfrm>
            <a:off x="677333" y="609600"/>
            <a:ext cx="9219701" cy="1320800"/>
          </a:xfrm>
        </p:spPr>
        <p:txBody>
          <a:bodyPr/>
          <a:lstStyle/>
          <a:p>
            <a:r>
              <a:rPr lang="en-US" sz="3600" b="1" dirty="0">
                <a:solidFill>
                  <a:schemeClr val="tx1"/>
                </a:solidFill>
                <a:highlight>
                  <a:srgbClr val="FFFF00"/>
                </a:highlight>
                <a:latin typeface="Algerian" panose="04020705040A02060702" pitchFamily="82" charset="0"/>
              </a:rPr>
              <a:t>Product performance over the year</a:t>
            </a:r>
            <a:endParaRPr lang="en-IN" dirty="0"/>
          </a:p>
        </p:txBody>
      </p:sp>
      <p:sp>
        <p:nvSpPr>
          <p:cNvPr id="3" name="Content Placeholder 2">
            <a:extLst>
              <a:ext uri="{FF2B5EF4-FFF2-40B4-BE49-F238E27FC236}">
                <a16:creationId xmlns:a16="http://schemas.microsoft.com/office/drawing/2014/main" id="{11E99D6E-6E21-E36C-F30A-6D937410568E}"/>
              </a:ext>
            </a:extLst>
          </p:cNvPr>
          <p:cNvSpPr>
            <a:spLocks noGrp="1"/>
          </p:cNvSpPr>
          <p:nvPr>
            <p:ph idx="1"/>
          </p:nvPr>
        </p:nvSpPr>
        <p:spPr/>
        <p:txBody>
          <a:bodyPr>
            <a:normAutofit fontScale="92500"/>
          </a:bodyPr>
          <a:lstStyle/>
          <a:p>
            <a:pPr marL="114300" indent="0" fontAlgn="base">
              <a:spcBef>
                <a:spcPts val="1000"/>
              </a:spcBef>
              <a:spcAft>
                <a:spcPts val="1000"/>
              </a:spcAft>
              <a:buNone/>
            </a:pPr>
            <a:r>
              <a:rPr lang="en-IN" sz="2000" dirty="0">
                <a:solidFill>
                  <a:srgbClr val="000000"/>
                </a:solidFill>
                <a:effectLst/>
                <a:latin typeface="Bell MT" panose="02020503060305020303" pitchFamily="18" charset="0"/>
                <a:ea typeface="Times New Roman" panose="02020603050405020304" pitchFamily="18" charset="0"/>
              </a:rPr>
              <a:t>If we go through the product sale in each year we will find the below outcomes –</a:t>
            </a:r>
          </a:p>
          <a:p>
            <a:pPr marL="114300" indent="0" fontAlgn="base">
              <a:spcBef>
                <a:spcPts val="1000"/>
              </a:spcBef>
              <a:spcAft>
                <a:spcPts val="1000"/>
              </a:spcAft>
              <a:buNone/>
            </a:pPr>
            <a:endParaRPr lang="en-IN" sz="2000" dirty="0">
              <a:solidFill>
                <a:srgbClr val="000000"/>
              </a:solidFill>
              <a:effectLst/>
              <a:latin typeface="Bell MT" panose="02020503060305020303" pitchFamily="18" charset="0"/>
              <a:ea typeface="Times New Roman" panose="02020603050405020304" pitchFamily="18" charset="0"/>
            </a:endParaRPr>
          </a:p>
          <a:p>
            <a:pPr marL="457200" fontAlgn="base">
              <a:spcBef>
                <a:spcPts val="1000"/>
              </a:spcBef>
              <a:spcAft>
                <a:spcPts val="1000"/>
              </a:spcAft>
            </a:pPr>
            <a:r>
              <a:rPr lang="en-IN" sz="2000" dirty="0">
                <a:solidFill>
                  <a:srgbClr val="000000"/>
                </a:solidFill>
                <a:effectLst/>
                <a:latin typeface="Bell MT" panose="02020503060305020303" pitchFamily="18" charset="0"/>
                <a:ea typeface="Times New Roman" panose="02020603050405020304" pitchFamily="18" charset="0"/>
              </a:rPr>
              <a:t>Most of the products have seen an increase in the sales over the years.</a:t>
            </a:r>
            <a:endParaRPr lang="en-IN" sz="2000" dirty="0">
              <a:effectLst/>
              <a:latin typeface="Bell MT" panose="02020503060305020303" pitchFamily="18" charset="0"/>
              <a:ea typeface="Times New Roman" panose="02020603050405020304" pitchFamily="18" charset="0"/>
            </a:endParaRPr>
          </a:p>
          <a:p>
            <a:pPr marL="457200" fontAlgn="base">
              <a:spcBef>
                <a:spcPts val="1000"/>
              </a:spcBef>
              <a:spcAft>
                <a:spcPts val="1000"/>
              </a:spcAft>
            </a:pPr>
            <a:r>
              <a:rPr lang="en-IN" sz="2000" dirty="0">
                <a:solidFill>
                  <a:srgbClr val="000000"/>
                </a:solidFill>
                <a:effectLst/>
                <a:latin typeface="Bell MT" panose="02020503060305020303" pitchFamily="18" charset="0"/>
                <a:ea typeface="Times New Roman" panose="02020603050405020304" pitchFamily="18" charset="0"/>
              </a:rPr>
              <a:t>Top 3 top performing products are-</a:t>
            </a:r>
            <a:endParaRPr lang="en-IN" sz="2000" dirty="0">
              <a:effectLst/>
              <a:latin typeface="Bell MT" panose="02020503060305020303" pitchFamily="18" charset="0"/>
              <a:ea typeface="Times New Roman" panose="02020603050405020304" pitchFamily="18" charset="0"/>
            </a:endParaRPr>
          </a:p>
          <a:p>
            <a:pPr marL="342900" lvl="0" indent="-342900" fontAlgn="base">
              <a:spcBef>
                <a:spcPts val="1000"/>
              </a:spcBef>
              <a:spcAft>
                <a:spcPts val="1000"/>
              </a:spcAft>
              <a:buFont typeface="+mj-lt"/>
              <a:buAutoNum type="arabicPeriod"/>
            </a:pPr>
            <a:r>
              <a:rPr lang="en-IN" sz="2000" dirty="0">
                <a:solidFill>
                  <a:srgbClr val="000000"/>
                </a:solidFill>
                <a:effectLst/>
                <a:latin typeface="Bell MT" panose="02020503060305020303" pitchFamily="18" charset="0"/>
                <a:ea typeface="Times New Roman" panose="02020603050405020304" pitchFamily="18" charset="0"/>
              </a:rPr>
              <a:t>Canon EOS 600D 18MP CMOS DSLR Camera – Black</a:t>
            </a:r>
            <a:endParaRPr lang="en-IN" sz="2000" dirty="0">
              <a:effectLst/>
              <a:latin typeface="Bell MT" panose="02020503060305020303" pitchFamily="18" charset="0"/>
              <a:ea typeface="Times New Roman" panose="02020603050405020304" pitchFamily="18" charset="0"/>
            </a:endParaRPr>
          </a:p>
          <a:p>
            <a:pPr marL="342900" lvl="0" indent="-342900">
              <a:lnSpc>
                <a:spcPct val="107000"/>
              </a:lnSpc>
              <a:spcAft>
                <a:spcPts val="800"/>
              </a:spcAft>
              <a:buFont typeface="+mj-lt"/>
              <a:buAutoNum type="arabicPeriod"/>
            </a:pPr>
            <a:r>
              <a:rPr lang="en-IN" sz="2000" kern="0" dirty="0">
                <a:solidFill>
                  <a:srgbClr val="000000"/>
                </a:solidFill>
                <a:effectLst/>
                <a:latin typeface="Bell MT" panose="02020503060305020303" pitchFamily="18" charset="0"/>
                <a:ea typeface="Times New Roman" panose="02020603050405020304" pitchFamily="18" charset="0"/>
                <a:cs typeface="Times New Roman" panose="02020603050405020304" pitchFamily="18" charset="0"/>
              </a:rPr>
              <a:t>Canon EOS 60D CMOS DSLR Camera Bundle - 18 - 55mm Lens - Black</a:t>
            </a:r>
            <a:endParaRPr lang="en-IN" sz="2000" kern="100" dirty="0">
              <a:effectLst/>
              <a:latin typeface="Bell MT" panose="02020503060305020303" pitchFamily="18" charset="0"/>
              <a:ea typeface="Calibri" panose="020F0502020204030204" pitchFamily="34" charset="0"/>
              <a:cs typeface="Times New Roman" panose="02020603050405020304" pitchFamily="18" charset="0"/>
            </a:endParaRPr>
          </a:p>
          <a:p>
            <a:pPr marL="342900" lvl="0" indent="-342900" fontAlgn="base">
              <a:spcBef>
                <a:spcPts val="1000"/>
              </a:spcBef>
              <a:spcAft>
                <a:spcPts val="1000"/>
              </a:spcAft>
              <a:buFont typeface="+mj-lt"/>
              <a:buAutoNum type="arabicPeriod"/>
            </a:pPr>
            <a:r>
              <a:rPr lang="en-IN" sz="2000" dirty="0">
                <a:solidFill>
                  <a:srgbClr val="000000"/>
                </a:solidFill>
                <a:effectLst/>
                <a:latin typeface="Bell MT" panose="02020503060305020303" pitchFamily="18" charset="0"/>
                <a:ea typeface="Times New Roman" panose="02020603050405020304" pitchFamily="18" charset="0"/>
              </a:rPr>
              <a:t>Amazon Fire HD 8 Kids Tablet 32GB HDD - 2GB RAM - 8" Blue</a:t>
            </a:r>
            <a:endParaRPr lang="en-IN" sz="2000" dirty="0">
              <a:effectLst/>
              <a:latin typeface="Bell MT" panose="020205030603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6485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834BD-3144-0C5F-5DFD-25B776B5B1EF}"/>
              </a:ext>
            </a:extLst>
          </p:cNvPr>
          <p:cNvSpPr>
            <a:spLocks noGrp="1"/>
          </p:cNvSpPr>
          <p:nvPr>
            <p:ph type="title"/>
          </p:nvPr>
        </p:nvSpPr>
        <p:spPr>
          <a:xfrm>
            <a:off x="161365" y="609600"/>
            <a:ext cx="12030635" cy="627529"/>
          </a:xfrm>
        </p:spPr>
        <p:txBody>
          <a:bodyPr>
            <a:normAutofit/>
          </a:bodyPr>
          <a:lstStyle/>
          <a:p>
            <a:r>
              <a:rPr lang="en-US" sz="3200" b="1" dirty="0">
                <a:solidFill>
                  <a:schemeClr val="tx1"/>
                </a:solidFill>
                <a:highlight>
                  <a:srgbClr val="FFFF00"/>
                </a:highlight>
                <a:latin typeface="Algerian" panose="04020705040A02060702" pitchFamily="82" charset="0"/>
              </a:rPr>
              <a:t>Revenue generated by products in different year</a:t>
            </a:r>
            <a:endParaRPr lang="en-IN" sz="3200" dirty="0">
              <a:solidFill>
                <a:schemeClr val="tx1"/>
              </a:solidFill>
              <a:highlight>
                <a:srgbClr val="FFFF00"/>
              </a:highlight>
            </a:endParaRPr>
          </a:p>
        </p:txBody>
      </p:sp>
      <p:pic>
        <p:nvPicPr>
          <p:cNvPr id="6" name="Content Placeholder 5">
            <a:extLst>
              <a:ext uri="{FF2B5EF4-FFF2-40B4-BE49-F238E27FC236}">
                <a16:creationId xmlns:a16="http://schemas.microsoft.com/office/drawing/2014/main" id="{66586F78-9525-62CF-C12C-F5CAAF336BB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730" y="1237130"/>
            <a:ext cx="11080376" cy="5513294"/>
          </a:xfrm>
          <a:prstGeom prst="rect">
            <a:avLst/>
          </a:prstGeom>
          <a:noFill/>
          <a:ln>
            <a:noFill/>
          </a:ln>
        </p:spPr>
      </p:pic>
    </p:spTree>
    <p:extLst>
      <p:ext uri="{BB962C8B-B14F-4D97-AF65-F5344CB8AC3E}">
        <p14:creationId xmlns:p14="http://schemas.microsoft.com/office/powerpoint/2010/main" val="340971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1F343E-C597-3815-931A-0ADBE3158FF2}"/>
              </a:ext>
            </a:extLst>
          </p:cNvPr>
          <p:cNvPicPr>
            <a:picLocks noGrp="1" noChangeAspect="1"/>
          </p:cNvPicPr>
          <p:nvPr>
            <p:ph sz="half" idx="1"/>
          </p:nvPr>
        </p:nvPicPr>
        <p:blipFill>
          <a:blip r:embed="rId2"/>
          <a:stretch>
            <a:fillRect/>
          </a:stretch>
        </p:blipFill>
        <p:spPr>
          <a:xfrm>
            <a:off x="0" y="0"/>
            <a:ext cx="12192000" cy="6857999"/>
          </a:xfrm>
        </p:spPr>
      </p:pic>
      <p:sp>
        <p:nvSpPr>
          <p:cNvPr id="2" name="Title 1">
            <a:extLst>
              <a:ext uri="{FF2B5EF4-FFF2-40B4-BE49-F238E27FC236}">
                <a16:creationId xmlns:a16="http://schemas.microsoft.com/office/drawing/2014/main" id="{41E2750E-7F37-FA09-C8EC-25E4D5ADC49E}"/>
              </a:ext>
            </a:extLst>
          </p:cNvPr>
          <p:cNvSpPr>
            <a:spLocks noGrp="1"/>
          </p:cNvSpPr>
          <p:nvPr>
            <p:ph type="title"/>
          </p:nvPr>
        </p:nvSpPr>
        <p:spPr/>
        <p:txBody>
          <a:bodyPr/>
          <a:lstStyle/>
          <a:p>
            <a:r>
              <a:rPr lang="en-US" b="1" dirty="0">
                <a:solidFill>
                  <a:schemeClr val="accent2">
                    <a:lumMod val="75000"/>
                  </a:schemeClr>
                </a:solidFill>
                <a:latin typeface="Algerian" panose="04020705040A02060702" pitchFamily="82" charset="0"/>
              </a:rPr>
              <a:t>INTRODUCTION</a:t>
            </a:r>
            <a:endParaRPr lang="en-IN" dirty="0"/>
          </a:p>
        </p:txBody>
      </p:sp>
      <p:sp>
        <p:nvSpPr>
          <p:cNvPr id="6" name="Content Placeholder 5">
            <a:extLst>
              <a:ext uri="{FF2B5EF4-FFF2-40B4-BE49-F238E27FC236}">
                <a16:creationId xmlns:a16="http://schemas.microsoft.com/office/drawing/2014/main" id="{86018ADD-BE6C-A264-A341-12CD1F35DD2F}"/>
              </a:ext>
            </a:extLst>
          </p:cNvPr>
          <p:cNvSpPr>
            <a:spLocks noGrp="1"/>
          </p:cNvSpPr>
          <p:nvPr>
            <p:ph sz="half" idx="2"/>
          </p:nvPr>
        </p:nvSpPr>
        <p:spPr>
          <a:xfrm>
            <a:off x="1053852" y="3088437"/>
            <a:ext cx="8596670" cy="3880773"/>
          </a:xfrm>
        </p:spPr>
        <p:txBody>
          <a:bodyPr/>
          <a:lstStyle/>
          <a:p>
            <a:pPr marL="0" indent="0">
              <a:buNone/>
            </a:pPr>
            <a:r>
              <a:rPr lang="en-US" sz="2400" b="0" i="0" dirty="0">
                <a:solidFill>
                  <a:srgbClr val="FFFF00"/>
                </a:solidFill>
                <a:effectLst/>
                <a:highlight>
                  <a:srgbClr val="FF00FF"/>
                </a:highlight>
                <a:latin typeface="Bauhaus 93" panose="04030905020B02020C02" pitchFamily="82" charset="0"/>
              </a:rPr>
              <a:t>Amazon is an American multinational technology company focusing on </a:t>
            </a:r>
            <a:r>
              <a:rPr lang="en-US" sz="2400" b="0" i="0" u="none" strike="noStrike" dirty="0">
                <a:solidFill>
                  <a:srgbClr val="FFFF00"/>
                </a:solidFill>
                <a:effectLst/>
                <a:highlight>
                  <a:srgbClr val="FF00FF"/>
                </a:highlight>
                <a:latin typeface="Bauhaus 93" panose="04030905020B02020C02" pitchFamily="82" charset="0"/>
                <a:hlinkClick r:id="rId3" tooltip="E-commerce">
                  <a:extLst>
                    <a:ext uri="{A12FA001-AC4F-418D-AE19-62706E023703}">
                      <ahyp:hlinkClr xmlns:ahyp="http://schemas.microsoft.com/office/drawing/2018/hyperlinkcolor" val="tx"/>
                    </a:ext>
                  </a:extLst>
                </a:hlinkClick>
              </a:rPr>
              <a:t>e-commerce</a:t>
            </a:r>
            <a:r>
              <a:rPr lang="en-US" sz="2400" b="0" i="0" dirty="0">
                <a:solidFill>
                  <a:srgbClr val="FFFF00"/>
                </a:solidFill>
                <a:effectLst/>
                <a:highlight>
                  <a:srgbClr val="FF00FF"/>
                </a:highlight>
                <a:latin typeface="Bauhaus 93" panose="04030905020B02020C02" pitchFamily="82" charset="0"/>
              </a:rPr>
              <a:t>, </a:t>
            </a:r>
            <a:r>
              <a:rPr lang="en-US" sz="2400" b="0" i="0" u="none" strike="noStrike" dirty="0">
                <a:solidFill>
                  <a:srgbClr val="FFFF00"/>
                </a:solidFill>
                <a:effectLst/>
                <a:highlight>
                  <a:srgbClr val="FF00FF"/>
                </a:highlight>
                <a:latin typeface="Bauhaus 93" panose="04030905020B02020C02" pitchFamily="82" charset="0"/>
                <a:hlinkClick r:id="rId4" tooltip="Cloud computing">
                  <a:extLst>
                    <a:ext uri="{A12FA001-AC4F-418D-AE19-62706E023703}">
                      <ahyp:hlinkClr xmlns:ahyp="http://schemas.microsoft.com/office/drawing/2018/hyperlinkcolor" val="tx"/>
                    </a:ext>
                  </a:extLst>
                </a:hlinkClick>
              </a:rPr>
              <a:t>cloud computing</a:t>
            </a:r>
            <a:r>
              <a:rPr lang="en-US" sz="2400" b="0" i="0" dirty="0">
                <a:solidFill>
                  <a:srgbClr val="FFFF00"/>
                </a:solidFill>
                <a:effectLst/>
                <a:highlight>
                  <a:srgbClr val="FF00FF"/>
                </a:highlight>
                <a:latin typeface="Bauhaus 93" panose="04030905020B02020C02" pitchFamily="82" charset="0"/>
              </a:rPr>
              <a:t>, </a:t>
            </a:r>
            <a:r>
              <a:rPr lang="en-US" sz="2400" b="0" i="0" u="none" strike="noStrike" dirty="0">
                <a:solidFill>
                  <a:srgbClr val="FFFF00"/>
                </a:solidFill>
                <a:effectLst/>
                <a:highlight>
                  <a:srgbClr val="FF00FF"/>
                </a:highlight>
                <a:latin typeface="Bauhaus 93" panose="04030905020B02020C02" pitchFamily="82" charset="0"/>
                <a:hlinkClick r:id="rId5" tooltip="Online advertising">
                  <a:extLst>
                    <a:ext uri="{A12FA001-AC4F-418D-AE19-62706E023703}">
                      <ahyp:hlinkClr xmlns:ahyp="http://schemas.microsoft.com/office/drawing/2018/hyperlinkcolor" val="tx"/>
                    </a:ext>
                  </a:extLst>
                </a:hlinkClick>
              </a:rPr>
              <a:t>online advertising</a:t>
            </a:r>
            <a:r>
              <a:rPr lang="en-US" sz="2400" b="0" i="0" dirty="0">
                <a:solidFill>
                  <a:srgbClr val="FFFF00"/>
                </a:solidFill>
                <a:effectLst/>
                <a:highlight>
                  <a:srgbClr val="FF00FF"/>
                </a:highlight>
                <a:latin typeface="Bauhaus 93" panose="04030905020B02020C02" pitchFamily="82" charset="0"/>
              </a:rPr>
              <a:t>, </a:t>
            </a:r>
            <a:r>
              <a:rPr lang="en-US" sz="2400" b="0" i="0" u="none" strike="noStrike" dirty="0">
                <a:solidFill>
                  <a:srgbClr val="FFFF00"/>
                </a:solidFill>
                <a:effectLst/>
                <a:highlight>
                  <a:srgbClr val="FF00FF"/>
                </a:highlight>
                <a:latin typeface="Bauhaus 93" panose="04030905020B02020C02" pitchFamily="82" charset="0"/>
                <a:hlinkClick r:id="rId6" tooltip="Digital streaming">
                  <a:extLst>
                    <a:ext uri="{A12FA001-AC4F-418D-AE19-62706E023703}">
                      <ahyp:hlinkClr xmlns:ahyp="http://schemas.microsoft.com/office/drawing/2018/hyperlinkcolor" val="tx"/>
                    </a:ext>
                  </a:extLst>
                </a:hlinkClick>
              </a:rPr>
              <a:t>digital streaming</a:t>
            </a:r>
            <a:r>
              <a:rPr lang="en-US" sz="2400" b="0" i="0" dirty="0">
                <a:solidFill>
                  <a:srgbClr val="FFFF00"/>
                </a:solidFill>
                <a:effectLst/>
                <a:highlight>
                  <a:srgbClr val="FF00FF"/>
                </a:highlight>
                <a:latin typeface="Bauhaus 93" panose="04030905020B02020C02" pitchFamily="82" charset="0"/>
              </a:rPr>
              <a:t>, and </a:t>
            </a:r>
            <a:r>
              <a:rPr lang="en-US" sz="2400" b="0" i="0" u="none" strike="noStrike" dirty="0">
                <a:solidFill>
                  <a:srgbClr val="FFFF00"/>
                </a:solidFill>
                <a:effectLst/>
                <a:highlight>
                  <a:srgbClr val="FF00FF"/>
                </a:highlight>
                <a:latin typeface="Bauhaus 93" panose="04030905020B02020C02" pitchFamily="82" charset="0"/>
                <a:hlinkClick r:id="rId7" tooltip="Artificial intelligence">
                  <a:extLst>
                    <a:ext uri="{A12FA001-AC4F-418D-AE19-62706E023703}">
                      <ahyp:hlinkClr xmlns:ahyp="http://schemas.microsoft.com/office/drawing/2018/hyperlinkcolor" val="tx"/>
                    </a:ext>
                  </a:extLst>
                </a:hlinkClick>
              </a:rPr>
              <a:t>artificial intelligence</a:t>
            </a:r>
            <a:r>
              <a:rPr lang="en-US" sz="2400" b="0" i="0" dirty="0">
                <a:solidFill>
                  <a:srgbClr val="FFFF00"/>
                </a:solidFill>
                <a:effectLst/>
                <a:highlight>
                  <a:srgbClr val="FF00FF"/>
                </a:highlight>
                <a:latin typeface="Bauhaus 93" panose="04030905020B02020C02" pitchFamily="82" charset="0"/>
              </a:rPr>
              <a:t>.</a:t>
            </a:r>
          </a:p>
          <a:p>
            <a:pPr marL="0" indent="0">
              <a:buNone/>
            </a:pPr>
            <a:r>
              <a:rPr lang="en-US" sz="2400" b="0" i="0" dirty="0">
                <a:solidFill>
                  <a:srgbClr val="FFFF00"/>
                </a:solidFill>
                <a:effectLst/>
                <a:highlight>
                  <a:srgbClr val="FF00FF"/>
                </a:highlight>
                <a:latin typeface="Bauhaus 93" panose="04030905020B02020C02" pitchFamily="82" charset="0"/>
              </a:rPr>
              <a:t>Amazon was founded on July 5, 1994, by </a:t>
            </a:r>
            <a:r>
              <a:rPr lang="en-US" sz="2400" b="0" i="0" u="none" strike="noStrike" dirty="0">
                <a:solidFill>
                  <a:srgbClr val="FFFF00"/>
                </a:solidFill>
                <a:effectLst/>
                <a:highlight>
                  <a:srgbClr val="FF00FF"/>
                </a:highlight>
                <a:latin typeface="Bauhaus 93" panose="04030905020B02020C02" pitchFamily="82" charset="0"/>
                <a:hlinkClick r:id="rId8" tooltip="Jeff Bezos">
                  <a:extLst>
                    <a:ext uri="{A12FA001-AC4F-418D-AE19-62706E023703}">
                      <ahyp:hlinkClr xmlns:ahyp="http://schemas.microsoft.com/office/drawing/2018/hyperlinkcolor" val="tx"/>
                    </a:ext>
                  </a:extLst>
                </a:hlinkClick>
              </a:rPr>
              <a:t>Jeff Bezos</a:t>
            </a:r>
            <a:r>
              <a:rPr lang="en-US" sz="2400" b="0" i="0" dirty="0">
                <a:solidFill>
                  <a:srgbClr val="FFFF00"/>
                </a:solidFill>
                <a:effectLst/>
                <a:highlight>
                  <a:srgbClr val="FF00FF"/>
                </a:highlight>
                <a:latin typeface="Bauhaus 93" panose="04030905020B02020C02" pitchFamily="82" charset="0"/>
              </a:rPr>
              <a:t> from his garage in </a:t>
            </a:r>
            <a:r>
              <a:rPr lang="en-US" sz="2400" b="0" i="0" u="none" strike="noStrike" dirty="0">
                <a:solidFill>
                  <a:srgbClr val="FFFF00"/>
                </a:solidFill>
                <a:effectLst/>
                <a:highlight>
                  <a:srgbClr val="FF00FF"/>
                </a:highlight>
                <a:latin typeface="Bauhaus 93" panose="04030905020B02020C02" pitchFamily="82" charset="0"/>
                <a:hlinkClick r:id="rId9" tooltip="Bellevue, Washington">
                  <a:extLst>
                    <a:ext uri="{A12FA001-AC4F-418D-AE19-62706E023703}">
                      <ahyp:hlinkClr xmlns:ahyp="http://schemas.microsoft.com/office/drawing/2018/hyperlinkcolor" val="tx"/>
                    </a:ext>
                  </a:extLst>
                </a:hlinkClick>
              </a:rPr>
              <a:t>Bellevue, </a:t>
            </a:r>
            <a:r>
              <a:rPr lang="en-US" sz="2400" b="0" i="0" u="none" strike="noStrike" dirty="0" err="1">
                <a:solidFill>
                  <a:srgbClr val="FFFF00"/>
                </a:solidFill>
                <a:effectLst/>
                <a:highlight>
                  <a:srgbClr val="FF00FF"/>
                </a:highlight>
                <a:latin typeface="Bauhaus 93" panose="04030905020B02020C02" pitchFamily="82" charset="0"/>
                <a:hlinkClick r:id="rId9" tooltip="Bellevue, Washington">
                  <a:extLst>
                    <a:ext uri="{A12FA001-AC4F-418D-AE19-62706E023703}">
                      <ahyp:hlinkClr xmlns:ahyp="http://schemas.microsoft.com/office/drawing/2018/hyperlinkcolor" val="tx"/>
                    </a:ext>
                  </a:extLst>
                </a:hlinkClick>
              </a:rPr>
              <a:t>Washington</a:t>
            </a:r>
            <a:r>
              <a:rPr lang="en-US" sz="2400" b="0" i="0" dirty="0" err="1">
                <a:solidFill>
                  <a:srgbClr val="FFFF00"/>
                </a:solidFill>
                <a:effectLst/>
                <a:highlight>
                  <a:srgbClr val="FF00FF"/>
                </a:highlight>
                <a:latin typeface="Bauhaus 93" panose="04030905020B02020C02" pitchFamily="82" charset="0"/>
              </a:rPr>
              <a:t>.The</a:t>
            </a:r>
            <a:r>
              <a:rPr lang="en-US" sz="2400" b="0" i="0" dirty="0">
                <a:solidFill>
                  <a:srgbClr val="FFFF00"/>
                </a:solidFill>
                <a:effectLst/>
                <a:highlight>
                  <a:srgbClr val="FF00FF"/>
                </a:highlight>
                <a:latin typeface="Bauhaus 93" panose="04030905020B02020C02" pitchFamily="82" charset="0"/>
              </a:rPr>
              <a:t> company initially was an online marketplace for books, but incrementally expanded into a multitude of product categories.</a:t>
            </a:r>
          </a:p>
          <a:p>
            <a:endParaRPr lang="en-IN" dirty="0"/>
          </a:p>
        </p:txBody>
      </p:sp>
    </p:spTree>
    <p:extLst>
      <p:ext uri="{BB962C8B-B14F-4D97-AF65-F5344CB8AC3E}">
        <p14:creationId xmlns:p14="http://schemas.microsoft.com/office/powerpoint/2010/main" val="379715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48CC-7B18-D4D0-CFBB-352D3EBD66E0}"/>
              </a:ext>
            </a:extLst>
          </p:cNvPr>
          <p:cNvSpPr>
            <a:spLocks noGrp="1"/>
          </p:cNvSpPr>
          <p:nvPr>
            <p:ph type="title"/>
          </p:nvPr>
        </p:nvSpPr>
        <p:spPr>
          <a:xfrm>
            <a:off x="677334" y="1281953"/>
            <a:ext cx="8596668" cy="1320800"/>
          </a:xfrm>
        </p:spPr>
        <p:txBody>
          <a:bodyPr>
            <a:normAutofit fontScale="90000"/>
          </a:bodyPr>
          <a:lstStyle/>
          <a:p>
            <a:pPr marL="457200" fontAlgn="base">
              <a:spcBef>
                <a:spcPts val="1000"/>
              </a:spcBef>
            </a:pPr>
            <a:r>
              <a:rPr lang="en-IN" sz="3200" dirty="0">
                <a:solidFill>
                  <a:srgbClr val="000000"/>
                </a:solidFill>
                <a:latin typeface="Bell MT" panose="02020503060305020303" pitchFamily="18" charset="0"/>
                <a:ea typeface="Times New Roman" panose="02020603050405020304" pitchFamily="18" charset="0"/>
              </a:rPr>
              <a:t>From the above data we can identify the low performing products </a:t>
            </a:r>
            <a:r>
              <a:rPr lang="en-IN" sz="2400" dirty="0">
                <a:solidFill>
                  <a:srgbClr val="000000"/>
                </a:solidFill>
                <a:latin typeface="Bell MT" panose="02020503060305020303" pitchFamily="18" charset="0"/>
                <a:ea typeface="Times New Roman" panose="02020603050405020304" pitchFamily="18" charset="0"/>
              </a:rPr>
              <a:t> </a:t>
            </a:r>
            <a:br>
              <a:rPr lang="en-IN" sz="1800" dirty="0">
                <a:effectLst/>
                <a:latin typeface="Bell MT" panose="02020503060305020303" pitchFamily="18" charset="0"/>
                <a:ea typeface="Times New Roman" panose="02020603050405020304" pitchFamily="18" charset="0"/>
              </a:rPr>
            </a:b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7F214454-FDC9-09EB-3D16-780E697395AB}"/>
              </a:ext>
            </a:extLst>
          </p:cNvPr>
          <p:cNvSpPr>
            <a:spLocks noGrp="1"/>
          </p:cNvSpPr>
          <p:nvPr>
            <p:ph idx="1"/>
          </p:nvPr>
        </p:nvSpPr>
        <p:spPr>
          <a:xfrm>
            <a:off x="677334" y="3213847"/>
            <a:ext cx="8596668" cy="2827515"/>
          </a:xfrm>
        </p:spPr>
        <p:txBody>
          <a:bodyPr>
            <a:normAutofit/>
          </a:bodyPr>
          <a:lstStyle/>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To increase the sales of low selling we can do the following things-</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Give some discounts on those products</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Ensure safe and secure delivery</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Understanding customer need</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Be more realistic on product description</a:t>
            </a:r>
            <a:endParaRPr lang="en-IN" sz="2400" dirty="0">
              <a:effectLst/>
              <a:latin typeface="Bell MT" panose="02020503060305020303" pitchFamily="18" charset="0"/>
              <a:ea typeface="Times New Roman" panose="02020603050405020304" pitchFamily="18" charset="0"/>
            </a:endParaRPr>
          </a:p>
          <a:p>
            <a:endParaRPr lang="en-IN" sz="2400" dirty="0">
              <a:latin typeface="Brush Script MT" panose="03060802040406070304" pitchFamily="66" charset="0"/>
            </a:endParaRPr>
          </a:p>
        </p:txBody>
      </p:sp>
    </p:spTree>
    <p:extLst>
      <p:ext uri="{BB962C8B-B14F-4D97-AF65-F5344CB8AC3E}">
        <p14:creationId xmlns:p14="http://schemas.microsoft.com/office/powerpoint/2010/main" val="353026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A390-C30D-C757-DF52-0E7A238FDDE2}"/>
              </a:ext>
            </a:extLst>
          </p:cNvPr>
          <p:cNvSpPr>
            <a:spLocks noGrp="1"/>
          </p:cNvSpPr>
          <p:nvPr>
            <p:ph type="title"/>
          </p:nvPr>
        </p:nvSpPr>
        <p:spPr>
          <a:xfrm>
            <a:off x="1188322" y="3429000"/>
            <a:ext cx="8596668" cy="1320800"/>
          </a:xfrm>
        </p:spPr>
        <p:txBody>
          <a:bodyPr/>
          <a:lstStyle/>
          <a:p>
            <a:r>
              <a:rPr lang="en-US" sz="8000" b="1" dirty="0">
                <a:latin typeface="Algerian" panose="04020705040A02060702" pitchFamily="82" charset="0"/>
              </a:rPr>
              <a:t>Delivery </a:t>
            </a:r>
            <a:endParaRPr lang="en-IN" b="1" dirty="0">
              <a:latin typeface="Algerian" panose="04020705040A02060702" pitchFamily="82" charset="0"/>
            </a:endParaRPr>
          </a:p>
        </p:txBody>
      </p:sp>
    </p:spTree>
    <p:extLst>
      <p:ext uri="{BB962C8B-B14F-4D97-AF65-F5344CB8AC3E}">
        <p14:creationId xmlns:p14="http://schemas.microsoft.com/office/powerpoint/2010/main" val="2747513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5280-D0F9-DE7C-1BE1-94CD594B783E}"/>
              </a:ext>
            </a:extLst>
          </p:cNvPr>
          <p:cNvSpPr>
            <a:spLocks noGrp="1"/>
          </p:cNvSpPr>
          <p:nvPr>
            <p:ph type="title"/>
          </p:nvPr>
        </p:nvSpPr>
        <p:spPr/>
        <p:txBody>
          <a:bodyPr/>
          <a:lstStyle/>
          <a:p>
            <a:r>
              <a:rPr lang="en-US" b="1" dirty="0">
                <a:solidFill>
                  <a:schemeClr val="tx1"/>
                </a:solidFill>
                <a:highlight>
                  <a:srgbClr val="FFFF00"/>
                </a:highlight>
                <a:latin typeface="Algerian" panose="04020705040A02060702" pitchFamily="82" charset="0"/>
              </a:rPr>
              <a:t>Delivery status</a:t>
            </a:r>
            <a:endParaRPr lang="en-IN" b="1" dirty="0">
              <a:solidFill>
                <a:schemeClr val="tx1"/>
              </a:solidFill>
              <a:highlight>
                <a:srgbClr val="FFFF00"/>
              </a:highlight>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76E91DCF-9939-AC20-869A-8D7BB0946D98}"/>
              </a:ext>
            </a:extLst>
          </p:cNvPr>
          <p:cNvGraphicFramePr>
            <a:graphicFrameLocks noGrp="1"/>
          </p:cNvGraphicFramePr>
          <p:nvPr>
            <p:ph sz="half" idx="1"/>
            <p:extLst>
              <p:ext uri="{D42A27DB-BD31-4B8C-83A1-F6EECF244321}">
                <p14:modId xmlns:p14="http://schemas.microsoft.com/office/powerpoint/2010/main" val="470339428"/>
              </p:ext>
            </p:extLst>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4">
            <a:extLst>
              <a:ext uri="{FF2B5EF4-FFF2-40B4-BE49-F238E27FC236}">
                <a16:creationId xmlns:a16="http://schemas.microsoft.com/office/drawing/2014/main" id="{47C99007-8D1D-FB2A-792D-83B28BA931ED}"/>
              </a:ext>
            </a:extLst>
          </p:cNvPr>
          <p:cNvSpPr>
            <a:spLocks noGrp="1"/>
          </p:cNvSpPr>
          <p:nvPr>
            <p:ph sz="half" idx="2"/>
          </p:nvPr>
        </p:nvSpPr>
        <p:spPr>
          <a:xfrm>
            <a:off x="5239060" y="2160588"/>
            <a:ext cx="4184034" cy="3880773"/>
          </a:xfrm>
        </p:spPr>
        <p:txBody>
          <a:bodyPr>
            <a:normAutofit fontScale="92500"/>
          </a:bodyPr>
          <a:lstStyle/>
          <a:p>
            <a:pPr marL="0" indent="0">
              <a:buNone/>
            </a:pPr>
            <a:r>
              <a:rPr lang="en-US" sz="2400" dirty="0">
                <a:latin typeface="Bell MT" panose="02020503060305020303" pitchFamily="18" charset="0"/>
              </a:rPr>
              <a:t>The delivery status plays a crucial role in profit, as a successful delivery will cut extra cost of collecting the damaged product and delivering it again. </a:t>
            </a:r>
          </a:p>
          <a:p>
            <a:pPr marL="0" indent="0">
              <a:buNone/>
            </a:pPr>
            <a:r>
              <a:rPr lang="en-US" sz="2400" dirty="0">
                <a:latin typeface="Bell MT" panose="02020503060305020303" pitchFamily="18" charset="0"/>
              </a:rPr>
              <a:t>From the graph, the outcome is-</a:t>
            </a:r>
          </a:p>
          <a:p>
            <a:pPr marL="0" indent="0">
              <a:buNone/>
            </a:pPr>
            <a:r>
              <a:rPr lang="en-US" sz="2400" dirty="0">
                <a:latin typeface="Bell MT" panose="02020503060305020303" pitchFamily="18" charset="0"/>
              </a:rPr>
              <a:t>After the product is delivered , 82467 among them is successful and 30523 orders were returned</a:t>
            </a:r>
            <a:r>
              <a:rPr lang="en-US" sz="2400" dirty="0">
                <a:latin typeface="Brush Script MT" panose="03060802040406070304" pitchFamily="66" charset="0"/>
              </a:rPr>
              <a:t>.</a:t>
            </a:r>
            <a:endParaRPr lang="en-IN" sz="2400" dirty="0">
              <a:latin typeface="Brush Script MT" panose="03060802040406070304" pitchFamily="66" charset="0"/>
            </a:endParaRPr>
          </a:p>
        </p:txBody>
      </p:sp>
    </p:spTree>
    <p:extLst>
      <p:ext uri="{BB962C8B-B14F-4D97-AF65-F5344CB8AC3E}">
        <p14:creationId xmlns:p14="http://schemas.microsoft.com/office/powerpoint/2010/main" val="229751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BA3A-FB31-9413-B36C-181AD7E809B4}"/>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Reason for returning order</a:t>
            </a:r>
            <a:endParaRPr lang="en-IN" dirty="0">
              <a:solidFill>
                <a:schemeClr val="tx1"/>
              </a:solidFill>
              <a:highlight>
                <a:srgbClr val="FFFF00"/>
              </a:highlight>
              <a:latin typeface="Algerian" panose="04020705040A02060702" pitchFamily="82" charset="0"/>
            </a:endParaRPr>
          </a:p>
        </p:txBody>
      </p:sp>
      <p:sp>
        <p:nvSpPr>
          <p:cNvPr id="4" name="Content Placeholder 3">
            <a:extLst>
              <a:ext uri="{FF2B5EF4-FFF2-40B4-BE49-F238E27FC236}">
                <a16:creationId xmlns:a16="http://schemas.microsoft.com/office/drawing/2014/main" id="{6C4A07DB-D9DB-6505-1144-70AE2B4F99E5}"/>
              </a:ext>
            </a:extLst>
          </p:cNvPr>
          <p:cNvSpPr>
            <a:spLocks noGrp="1"/>
          </p:cNvSpPr>
          <p:nvPr>
            <p:ph sz="half" idx="2"/>
          </p:nvPr>
        </p:nvSpPr>
        <p:spPr>
          <a:xfrm>
            <a:off x="5701552" y="2160589"/>
            <a:ext cx="4208930" cy="3880773"/>
          </a:xfrm>
        </p:spPr>
        <p:txBody>
          <a:bodyPr>
            <a:normAutofit fontScale="85000" lnSpcReduction="20000"/>
          </a:bodyPr>
          <a:lstStyle/>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The reasons for returning the product by the customers were as follows - </a:t>
            </a:r>
          </a:p>
          <a:p>
            <a:pPr marL="457200" fontAlgn="base">
              <a:spcBef>
                <a:spcPts val="1000"/>
              </a:spcBef>
            </a:pPr>
            <a:r>
              <a:rPr lang="en-IN" sz="2400" dirty="0">
                <a:solidFill>
                  <a:srgbClr val="000000"/>
                </a:solidFill>
                <a:effectLst/>
                <a:latin typeface="Bell MT" panose="02020503060305020303" pitchFamily="18" charset="0"/>
                <a:ea typeface="Times New Roman" panose="02020603050405020304" pitchFamily="18" charset="0"/>
              </a:rPr>
              <a:t>If we see chart, the most of the reason to return the product is delivery of defected items which would be because of improper handling of the product at the delivery end, which needs to be overcome.</a:t>
            </a:r>
            <a:endParaRPr lang="en-IN" sz="2400" dirty="0">
              <a:effectLst/>
              <a:latin typeface="Bell MT" panose="02020503060305020303" pitchFamily="18" charset="0"/>
              <a:ea typeface="Times New Roman" panose="02020603050405020304" pitchFamily="18" charset="0"/>
            </a:endParaRPr>
          </a:p>
          <a:p>
            <a:pPr marL="457200" fontAlgn="base">
              <a:spcBef>
                <a:spcPts val="1000"/>
              </a:spcBef>
            </a:pPr>
            <a:r>
              <a:rPr lang="en-IN" sz="2400" dirty="0">
                <a:solidFill>
                  <a:srgbClr val="000000"/>
                </a:solidFill>
                <a:effectLst/>
                <a:latin typeface="Bell MT" panose="02020503060305020303" pitchFamily="18" charset="0"/>
                <a:ea typeface="Times New Roman" panose="02020603050405020304" pitchFamily="18" charset="0"/>
              </a:rPr>
              <a:t>The second reason is description mismatch which could be overcome by being more realistic at the describing the product.</a:t>
            </a:r>
            <a:endParaRPr lang="en-IN" sz="2400" dirty="0">
              <a:effectLst/>
              <a:latin typeface="Bell MT" panose="02020503060305020303" pitchFamily="18" charset="0"/>
              <a:ea typeface="Times New Roman" panose="02020603050405020304" pitchFamily="18" charset="0"/>
            </a:endParaRPr>
          </a:p>
          <a:p>
            <a:pPr marL="0" indent="0">
              <a:buNone/>
            </a:pPr>
            <a:endParaRPr lang="en-IN" dirty="0"/>
          </a:p>
        </p:txBody>
      </p:sp>
      <p:graphicFrame>
        <p:nvGraphicFramePr>
          <p:cNvPr id="5" name="Content Placeholder 4">
            <a:extLst>
              <a:ext uri="{FF2B5EF4-FFF2-40B4-BE49-F238E27FC236}">
                <a16:creationId xmlns:a16="http://schemas.microsoft.com/office/drawing/2014/main" id="{82295819-0C89-910D-0CEC-F29C0DB312F0}"/>
              </a:ext>
            </a:extLst>
          </p:cNvPr>
          <p:cNvGraphicFramePr>
            <a:graphicFrameLocks noGrp="1"/>
          </p:cNvGraphicFramePr>
          <p:nvPr>
            <p:ph sz="half" idx="1"/>
            <p:extLst>
              <p:ext uri="{D42A27DB-BD31-4B8C-83A1-F6EECF244321}">
                <p14:modId xmlns:p14="http://schemas.microsoft.com/office/powerpoint/2010/main" val="335686665"/>
              </p:ext>
            </p:extLst>
          </p:nvPr>
        </p:nvGraphicFramePr>
        <p:xfrm>
          <a:off x="677862" y="2160588"/>
          <a:ext cx="4889219"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906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9026-2BA2-45BF-09DE-AA56DBCDCA83}"/>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Sale according to product ratings</a:t>
            </a:r>
            <a:endParaRPr lang="en-IN" dirty="0">
              <a:solidFill>
                <a:schemeClr val="tx1"/>
              </a:solidFill>
              <a:highlight>
                <a:srgbClr val="FFFF00"/>
              </a:highlight>
              <a:latin typeface="Algerian" panose="04020705040A02060702" pitchFamily="82" charset="0"/>
            </a:endParaRPr>
          </a:p>
        </p:txBody>
      </p:sp>
      <p:sp>
        <p:nvSpPr>
          <p:cNvPr id="4" name="Content Placeholder 3">
            <a:extLst>
              <a:ext uri="{FF2B5EF4-FFF2-40B4-BE49-F238E27FC236}">
                <a16:creationId xmlns:a16="http://schemas.microsoft.com/office/drawing/2014/main" id="{BA9F3F74-F316-D644-D21B-7C6F07C6012F}"/>
              </a:ext>
            </a:extLst>
          </p:cNvPr>
          <p:cNvSpPr>
            <a:spLocks noGrp="1"/>
          </p:cNvSpPr>
          <p:nvPr>
            <p:ph sz="half" idx="2"/>
          </p:nvPr>
        </p:nvSpPr>
        <p:spPr>
          <a:xfrm>
            <a:off x="6096000" y="2160589"/>
            <a:ext cx="3178004" cy="3880773"/>
          </a:xfrm>
        </p:spPr>
        <p:txBody>
          <a:bodyPr/>
          <a:lstStyle/>
          <a:p>
            <a:pPr marL="0" indent="0">
              <a:buNone/>
            </a:pPr>
            <a:r>
              <a:rPr lang="en-IN" sz="2400" dirty="0">
                <a:solidFill>
                  <a:srgbClr val="000000"/>
                </a:solidFill>
                <a:effectLst/>
                <a:latin typeface="Bell MT" panose="02020503060305020303" pitchFamily="18" charset="0"/>
                <a:ea typeface="Times New Roman" panose="02020603050405020304" pitchFamily="18" charset="0"/>
              </a:rPr>
              <a:t>Ratings of the product don’t impact the sales value as we can see through the above chart that high rated products have low sale value as compared to low rating products.</a:t>
            </a:r>
            <a:endParaRPr lang="en-IN" sz="2400" dirty="0">
              <a:effectLst/>
              <a:latin typeface="Bell MT" panose="02020503060305020303" pitchFamily="18" charset="0"/>
              <a:ea typeface="Times New Roman" panose="02020603050405020304" pitchFamily="18" charset="0"/>
            </a:endParaRPr>
          </a:p>
          <a:p>
            <a:endParaRPr lang="en-IN" dirty="0"/>
          </a:p>
        </p:txBody>
      </p:sp>
      <p:graphicFrame>
        <p:nvGraphicFramePr>
          <p:cNvPr id="5" name="Content Placeholder 4">
            <a:extLst>
              <a:ext uri="{FF2B5EF4-FFF2-40B4-BE49-F238E27FC236}">
                <a16:creationId xmlns:a16="http://schemas.microsoft.com/office/drawing/2014/main" id="{822022F7-143F-695E-1E6A-4283234E8222}"/>
              </a:ext>
            </a:extLst>
          </p:cNvPr>
          <p:cNvGraphicFramePr>
            <a:graphicFrameLocks noGrp="1"/>
          </p:cNvGraphicFramePr>
          <p:nvPr>
            <p:ph sz="half" idx="1"/>
            <p:extLst>
              <p:ext uri="{D42A27DB-BD31-4B8C-83A1-F6EECF244321}">
                <p14:modId xmlns:p14="http://schemas.microsoft.com/office/powerpoint/2010/main" val="3845120834"/>
              </p:ext>
            </p:extLst>
          </p:nvPr>
        </p:nvGraphicFramePr>
        <p:xfrm>
          <a:off x="677862" y="2160588"/>
          <a:ext cx="5418137"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648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D680-78CA-AA29-EA2B-9FFA835E8059}"/>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Sales according to location</a:t>
            </a:r>
            <a:endParaRPr lang="en-IN" dirty="0">
              <a:solidFill>
                <a:schemeClr val="tx1"/>
              </a:solidFill>
              <a:highlight>
                <a:srgbClr val="FFFF00"/>
              </a:highlight>
              <a:latin typeface="Algerian" panose="04020705040A02060702" pitchFamily="82" charset="0"/>
            </a:endParaRP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1CDF17BC-1A5B-C14B-FE43-4627AC0CBD7C}"/>
                  </a:ext>
                </a:extLst>
              </p:cNvPr>
              <p:cNvGraphicFramePr>
                <a:graphicFrameLocks noGrp="1"/>
              </p:cNvGraphicFramePr>
              <p:nvPr>
                <p:ph idx="1"/>
                <p:extLst>
                  <p:ext uri="{D42A27DB-BD31-4B8C-83A1-F6EECF244321}">
                    <p14:modId xmlns:p14="http://schemas.microsoft.com/office/powerpoint/2010/main" val="2360368066"/>
                  </p:ext>
                </p:extLst>
              </p:nvPr>
            </p:nvGraphicFramePr>
            <p:xfrm>
              <a:off x="677862" y="2160588"/>
              <a:ext cx="10550432" cy="38814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1CDF17BC-1A5B-C14B-FE43-4627AC0CBD7C}"/>
                  </a:ext>
                </a:extLst>
              </p:cNvPr>
              <p:cNvPicPr>
                <a:picLocks noGrp="1" noRot="1" noChangeAspect="1" noMove="1" noResize="1" noEditPoints="1" noAdjustHandles="1" noChangeArrowheads="1" noChangeShapeType="1"/>
              </p:cNvPicPr>
              <p:nvPr/>
            </p:nvPicPr>
            <p:blipFill>
              <a:blip r:embed="rId3"/>
              <a:stretch>
                <a:fillRect/>
              </a:stretch>
            </p:blipFill>
            <p:spPr>
              <a:xfrm>
                <a:off x="677862" y="2160588"/>
                <a:ext cx="10550432" cy="3881437"/>
              </a:xfrm>
              <a:prstGeom prst="rect">
                <a:avLst/>
              </a:prstGeom>
            </p:spPr>
          </p:pic>
        </mc:Fallback>
      </mc:AlternateContent>
    </p:spTree>
    <p:extLst>
      <p:ext uri="{BB962C8B-B14F-4D97-AF65-F5344CB8AC3E}">
        <p14:creationId xmlns:p14="http://schemas.microsoft.com/office/powerpoint/2010/main" val="200738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363E-DB8A-3B6E-20C4-D6E6FFDC9AA4}"/>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Sales according to location</a:t>
            </a:r>
            <a:endParaRPr lang="en-IN"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FF904BD7-B92E-1F59-4BEE-ACD4033CF64F}"/>
              </a:ext>
            </a:extLst>
          </p:cNvPr>
          <p:cNvSpPr>
            <a:spLocks noGrp="1"/>
          </p:cNvSpPr>
          <p:nvPr>
            <p:ph idx="1"/>
          </p:nvPr>
        </p:nvSpPr>
        <p:spPr/>
        <p:txBody>
          <a:bodyPr>
            <a:normAutofit fontScale="92500" lnSpcReduction="10000"/>
          </a:bodyPr>
          <a:lstStyle/>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Top 5 high revenue locations are-</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Greater Accra </a:t>
            </a:r>
            <a:r>
              <a:rPr lang="en-IN" sz="2400" b="1" dirty="0">
                <a:solidFill>
                  <a:srgbClr val="000000"/>
                </a:solidFill>
                <a:effectLst/>
                <a:latin typeface="Bell MT" panose="02020503060305020303" pitchFamily="18" charset="0"/>
                <a:ea typeface="Times New Roman" panose="02020603050405020304" pitchFamily="18" charset="0"/>
              </a:rPr>
              <a:t>(27 million sale value)</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Ashanti </a:t>
            </a:r>
            <a:r>
              <a:rPr lang="en-IN" sz="2400" b="1" dirty="0">
                <a:solidFill>
                  <a:srgbClr val="000000"/>
                </a:solidFill>
                <a:effectLst/>
                <a:latin typeface="Bell MT" panose="02020503060305020303" pitchFamily="18" charset="0"/>
                <a:ea typeface="Times New Roman" panose="02020603050405020304" pitchFamily="18" charset="0"/>
              </a:rPr>
              <a:t>(23 million sale value)</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Western </a:t>
            </a:r>
            <a:r>
              <a:rPr lang="en-IN" sz="2400" b="1" dirty="0">
                <a:solidFill>
                  <a:srgbClr val="000000"/>
                </a:solidFill>
                <a:effectLst/>
                <a:latin typeface="Bell MT" panose="02020503060305020303" pitchFamily="18" charset="0"/>
                <a:ea typeface="Times New Roman" panose="02020603050405020304" pitchFamily="18" charset="0"/>
              </a:rPr>
              <a:t>(17 million sale value)</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Weija </a:t>
            </a:r>
            <a:r>
              <a:rPr lang="en-IN" sz="2400" b="1" dirty="0">
                <a:solidFill>
                  <a:srgbClr val="000000"/>
                </a:solidFill>
                <a:effectLst/>
                <a:latin typeface="Bell MT" panose="02020503060305020303" pitchFamily="18" charset="0"/>
                <a:ea typeface="Times New Roman" panose="02020603050405020304" pitchFamily="18" charset="0"/>
              </a:rPr>
              <a:t>(13 million sale value)</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Upper West </a:t>
            </a:r>
            <a:r>
              <a:rPr lang="en-IN" sz="2400" b="1" dirty="0">
                <a:solidFill>
                  <a:srgbClr val="000000"/>
                </a:solidFill>
                <a:effectLst/>
                <a:latin typeface="Bell MT" panose="02020503060305020303" pitchFamily="18" charset="0"/>
                <a:ea typeface="Times New Roman" panose="02020603050405020304" pitchFamily="18" charset="0"/>
              </a:rPr>
              <a:t>(5 million sale value)</a:t>
            </a:r>
            <a:endParaRPr lang="en-IN" sz="2400" b="1" dirty="0">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endParaRPr lang="en-IN" sz="2400" b="1" dirty="0">
              <a:solidFill>
                <a:srgbClr val="000000"/>
              </a:solidFill>
              <a:effectLst/>
              <a:latin typeface="Brush Script MT" panose="03060802040406070304" pitchFamily="66" charset="0"/>
              <a:ea typeface="Times New Roman" panose="02020603050405020304" pitchFamily="18" charset="0"/>
            </a:endParaRPr>
          </a:p>
          <a:p>
            <a:pPr marL="0" lvl="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Company should focus on the above mention location more as they are companies best consumer areas.</a:t>
            </a:r>
            <a:endParaRPr lang="en-IN" sz="2400" dirty="0">
              <a:effectLst/>
              <a:latin typeface="Bell MT" panose="02020503060305020303"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87846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D57E-7260-FEA8-7815-D936E601F5AF}"/>
              </a:ext>
            </a:extLst>
          </p:cNvPr>
          <p:cNvSpPr>
            <a:spLocks noGrp="1"/>
          </p:cNvSpPr>
          <p:nvPr>
            <p:ph type="title"/>
          </p:nvPr>
        </p:nvSpPr>
        <p:spPr>
          <a:xfrm>
            <a:off x="677333" y="609600"/>
            <a:ext cx="9676901" cy="1320800"/>
          </a:xfrm>
        </p:spPr>
        <p:txBody>
          <a:bodyPr/>
          <a:lstStyle/>
          <a:p>
            <a:r>
              <a:rPr lang="en-US" dirty="0">
                <a:solidFill>
                  <a:schemeClr val="tx1"/>
                </a:solidFill>
                <a:highlight>
                  <a:srgbClr val="FFFF00"/>
                </a:highlight>
                <a:latin typeface="Algerian" panose="04020705040A02060702" pitchFamily="82" charset="0"/>
              </a:rPr>
              <a:t>Sales according to different month</a:t>
            </a:r>
            <a:endParaRPr lang="en-IN" dirty="0">
              <a:solidFill>
                <a:schemeClr val="tx1"/>
              </a:solidFill>
              <a:highlight>
                <a:srgbClr val="FFFF00"/>
              </a:highlight>
              <a:latin typeface="Algerian" panose="04020705040A02060702" pitchFamily="82" charset="0"/>
            </a:endParaRPr>
          </a:p>
        </p:txBody>
      </p:sp>
      <p:sp>
        <p:nvSpPr>
          <p:cNvPr id="5" name="Content Placeholder 4">
            <a:extLst>
              <a:ext uri="{FF2B5EF4-FFF2-40B4-BE49-F238E27FC236}">
                <a16:creationId xmlns:a16="http://schemas.microsoft.com/office/drawing/2014/main" id="{34A2EBAF-A57D-4AE4-4650-508A0E312738}"/>
              </a:ext>
            </a:extLst>
          </p:cNvPr>
          <p:cNvSpPr>
            <a:spLocks noGrp="1"/>
          </p:cNvSpPr>
          <p:nvPr>
            <p:ph sz="half" idx="2"/>
          </p:nvPr>
        </p:nvSpPr>
        <p:spPr>
          <a:xfrm>
            <a:off x="6952128" y="2160589"/>
            <a:ext cx="3872753" cy="3880773"/>
          </a:xfrm>
        </p:spPr>
        <p:txBody>
          <a:bodyPr>
            <a:normAutofit fontScale="92500"/>
          </a:bodyPr>
          <a:lstStyle/>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When the sale of product in different month of each year was graphed, we found that -</a:t>
            </a:r>
          </a:p>
          <a:p>
            <a:pPr marL="457200" fontAlgn="base">
              <a:spcBef>
                <a:spcPts val="1000"/>
              </a:spcBef>
            </a:pPr>
            <a:r>
              <a:rPr lang="en-IN" sz="2400" dirty="0">
                <a:solidFill>
                  <a:srgbClr val="000000"/>
                </a:solidFill>
                <a:effectLst/>
                <a:latin typeface="Bell MT" panose="02020503060305020303" pitchFamily="18" charset="0"/>
                <a:ea typeface="Times New Roman" panose="02020603050405020304" pitchFamily="18" charset="0"/>
              </a:rPr>
              <a:t>June and September months are low performing.</a:t>
            </a:r>
            <a:endParaRPr lang="en-IN" sz="2400" dirty="0">
              <a:effectLst/>
              <a:latin typeface="Bell MT" panose="02020503060305020303" pitchFamily="18" charset="0"/>
              <a:ea typeface="Times New Roman" panose="02020603050405020304" pitchFamily="18" charset="0"/>
            </a:endParaRPr>
          </a:p>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To boost the sale in these month </a:t>
            </a:r>
            <a:r>
              <a:rPr lang="en-IN" sz="2400" dirty="0">
                <a:solidFill>
                  <a:srgbClr val="000000"/>
                </a:solidFill>
                <a:latin typeface="Bell MT" panose="02020503060305020303" pitchFamily="18" charset="0"/>
                <a:ea typeface="Times New Roman" panose="02020603050405020304" pitchFamily="18" charset="0"/>
              </a:rPr>
              <a:t>w</a:t>
            </a:r>
            <a:r>
              <a:rPr lang="en-IN" sz="2400" dirty="0">
                <a:solidFill>
                  <a:srgbClr val="000000"/>
                </a:solidFill>
                <a:effectLst/>
                <a:latin typeface="Bell MT" panose="02020503060305020303" pitchFamily="18" charset="0"/>
                <a:ea typeface="Times New Roman" panose="02020603050405020304" pitchFamily="18" charset="0"/>
              </a:rPr>
              <a:t>e can have some sale or additional discounts on cart value to boost the sales.</a:t>
            </a:r>
            <a:endParaRPr lang="en-IN" sz="2400" dirty="0">
              <a:effectLst/>
              <a:latin typeface="Bell MT" panose="02020503060305020303" pitchFamily="18" charset="0"/>
              <a:ea typeface="Times New Roman" panose="02020603050405020304" pitchFamily="18" charset="0"/>
            </a:endParaRPr>
          </a:p>
          <a:p>
            <a:endParaRPr lang="en-IN" dirty="0"/>
          </a:p>
        </p:txBody>
      </p:sp>
      <p:graphicFrame>
        <p:nvGraphicFramePr>
          <p:cNvPr id="6" name="Content Placeholder 5">
            <a:extLst>
              <a:ext uri="{FF2B5EF4-FFF2-40B4-BE49-F238E27FC236}">
                <a16:creationId xmlns:a16="http://schemas.microsoft.com/office/drawing/2014/main" id="{BB3173F8-00AA-9970-1EA0-40A5171DA4F3}"/>
              </a:ext>
            </a:extLst>
          </p:cNvPr>
          <p:cNvGraphicFramePr>
            <a:graphicFrameLocks noGrp="1"/>
          </p:cNvGraphicFramePr>
          <p:nvPr>
            <p:ph sz="half" idx="1"/>
            <p:extLst>
              <p:ext uri="{D42A27DB-BD31-4B8C-83A1-F6EECF244321}">
                <p14:modId xmlns:p14="http://schemas.microsoft.com/office/powerpoint/2010/main" val="1579538135"/>
              </p:ext>
            </p:extLst>
          </p:nvPr>
        </p:nvGraphicFramePr>
        <p:xfrm>
          <a:off x="677862" y="2160588"/>
          <a:ext cx="6274267"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761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583F-2098-E6EF-42AE-B2222DA74CD8}"/>
              </a:ext>
            </a:extLst>
          </p:cNvPr>
          <p:cNvSpPr>
            <a:spLocks noGrp="1"/>
          </p:cNvSpPr>
          <p:nvPr>
            <p:ph type="title"/>
          </p:nvPr>
        </p:nvSpPr>
        <p:spPr>
          <a:xfrm>
            <a:off x="677333" y="609600"/>
            <a:ext cx="10053419" cy="1320800"/>
          </a:xfrm>
        </p:spPr>
        <p:txBody>
          <a:bodyPr/>
          <a:lstStyle/>
          <a:p>
            <a:r>
              <a:rPr lang="en-US" dirty="0">
                <a:solidFill>
                  <a:schemeClr val="tx1"/>
                </a:solidFill>
                <a:highlight>
                  <a:srgbClr val="FFFF00"/>
                </a:highlight>
                <a:latin typeface="Algerian" panose="04020705040A02060702" pitchFamily="82" charset="0"/>
              </a:rPr>
              <a:t>Underperforming products according to unit price</a:t>
            </a:r>
            <a:endParaRPr lang="en-IN" dirty="0">
              <a:solidFill>
                <a:schemeClr val="tx1"/>
              </a:solidFill>
              <a:highlight>
                <a:srgbClr val="FFFF00"/>
              </a:highlight>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4D1EDF30-7E0F-D9F8-D035-F4EB212A88A2}"/>
              </a:ext>
            </a:extLst>
          </p:cNvPr>
          <p:cNvGraphicFramePr>
            <a:graphicFrameLocks noGrp="1"/>
          </p:cNvGraphicFramePr>
          <p:nvPr>
            <p:ph idx="1"/>
            <p:extLst>
              <p:ext uri="{D42A27DB-BD31-4B8C-83A1-F6EECF244321}">
                <p14:modId xmlns:p14="http://schemas.microsoft.com/office/powerpoint/2010/main" val="3481773632"/>
              </p:ext>
            </p:extLst>
          </p:nvPr>
        </p:nvGraphicFramePr>
        <p:xfrm>
          <a:off x="677862" y="2160588"/>
          <a:ext cx="9528455" cy="42805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8089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B637-5DEA-2D68-8647-3263C8398F08}"/>
              </a:ext>
            </a:extLst>
          </p:cNvPr>
          <p:cNvSpPr>
            <a:spLocks noGrp="1"/>
          </p:cNvSpPr>
          <p:nvPr>
            <p:ph type="title"/>
          </p:nvPr>
        </p:nvSpPr>
        <p:spPr>
          <a:xfrm>
            <a:off x="677334" y="609600"/>
            <a:ext cx="9959290" cy="1320800"/>
          </a:xfrm>
        </p:spPr>
        <p:txBody>
          <a:bodyPr/>
          <a:lstStyle/>
          <a:p>
            <a:r>
              <a:rPr lang="en-US" dirty="0">
                <a:solidFill>
                  <a:schemeClr val="tx1"/>
                </a:solidFill>
                <a:highlight>
                  <a:srgbClr val="FFFF00"/>
                </a:highlight>
                <a:latin typeface="Algerian" panose="04020705040A02060702" pitchFamily="82" charset="0"/>
              </a:rPr>
              <a:t>Underperforming products according to unit price</a:t>
            </a:r>
            <a:endParaRPr lang="en-IN"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32B666C0-F04E-71A3-DE17-8C217126A55D}"/>
              </a:ext>
            </a:extLst>
          </p:cNvPr>
          <p:cNvSpPr>
            <a:spLocks noGrp="1"/>
          </p:cNvSpPr>
          <p:nvPr>
            <p:ph idx="1"/>
          </p:nvPr>
        </p:nvSpPr>
        <p:spPr>
          <a:xfrm>
            <a:off x="677334" y="3052482"/>
            <a:ext cx="8596668" cy="2988880"/>
          </a:xfrm>
        </p:spPr>
        <p:txBody>
          <a:bodyPr/>
          <a:lstStyle/>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Items which have high price but low performance are-</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Product of unit price 4700 – 2567 units sold</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Product of unit price 2720 – 5096 units sold</a:t>
            </a:r>
            <a:endParaRPr lang="en-IN" sz="2400" dirty="0">
              <a:effectLst/>
              <a:latin typeface="Bell MT" panose="02020503060305020303" pitchFamily="18" charset="0"/>
              <a:ea typeface="Times New Roman" panose="02020603050405020304" pitchFamily="18" charset="0"/>
            </a:endParaRPr>
          </a:p>
          <a:p>
            <a:pPr marL="0" indent="0">
              <a:buNone/>
            </a:pPr>
            <a:endParaRPr lang="en-IN" dirty="0">
              <a:latin typeface="Bell MT" panose="02020503060305020303" pitchFamily="18" charset="0"/>
            </a:endParaRPr>
          </a:p>
        </p:txBody>
      </p:sp>
    </p:spTree>
    <p:extLst>
      <p:ext uri="{BB962C8B-B14F-4D97-AF65-F5344CB8AC3E}">
        <p14:creationId xmlns:p14="http://schemas.microsoft.com/office/powerpoint/2010/main" val="64471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E304B27-2FB3-1E91-2BDA-5680B9316A55}"/>
              </a:ext>
            </a:extLst>
          </p:cNvPr>
          <p:cNvPicPr>
            <a:picLocks noGrp="1" noChangeAspect="1"/>
          </p:cNvPicPr>
          <p:nvPr>
            <p:ph sz="half" idx="1"/>
          </p:nvPr>
        </p:nvPicPr>
        <p:blipFill>
          <a:blip r:embed="rId2"/>
          <a:stretch>
            <a:fillRect/>
          </a:stretch>
        </p:blipFill>
        <p:spPr>
          <a:xfrm>
            <a:off x="0" y="2540001"/>
            <a:ext cx="12192000" cy="4318000"/>
          </a:xfrm>
        </p:spPr>
      </p:pic>
      <p:pic>
        <p:nvPicPr>
          <p:cNvPr id="9" name="Content Placeholder 5">
            <a:extLst>
              <a:ext uri="{FF2B5EF4-FFF2-40B4-BE49-F238E27FC236}">
                <a16:creationId xmlns:a16="http://schemas.microsoft.com/office/drawing/2014/main" id="{DE116DB4-0DB9-F9FC-4916-F609A46A2715}"/>
              </a:ext>
            </a:extLst>
          </p:cNvPr>
          <p:cNvPicPr>
            <a:picLocks noGrp="1" noChangeAspect="1"/>
          </p:cNvPicPr>
          <p:nvPr>
            <p:ph sz="half" idx="1"/>
          </p:nvPr>
        </p:nvPicPr>
        <p:blipFill>
          <a:blip r:embed="rId3"/>
          <a:stretch>
            <a:fillRect/>
          </a:stretch>
        </p:blipFill>
        <p:spPr>
          <a:xfrm>
            <a:off x="-107576" y="0"/>
            <a:ext cx="9628094" cy="2540001"/>
          </a:xfrm>
        </p:spPr>
      </p:pic>
      <p:sp>
        <p:nvSpPr>
          <p:cNvPr id="2" name="Title 1">
            <a:extLst>
              <a:ext uri="{FF2B5EF4-FFF2-40B4-BE49-F238E27FC236}">
                <a16:creationId xmlns:a16="http://schemas.microsoft.com/office/drawing/2014/main" id="{B44863C3-8E77-087E-FCD3-F6018DFA8630}"/>
              </a:ext>
            </a:extLst>
          </p:cNvPr>
          <p:cNvSpPr>
            <a:spLocks noGrp="1"/>
          </p:cNvSpPr>
          <p:nvPr>
            <p:ph type="title"/>
          </p:nvPr>
        </p:nvSpPr>
        <p:spPr/>
        <p:txBody>
          <a:bodyPr/>
          <a:lstStyle/>
          <a:p>
            <a:r>
              <a:rPr lang="en-US" dirty="0"/>
              <a:t> </a:t>
            </a:r>
            <a:endParaRPr lang="en-IN" dirty="0"/>
          </a:p>
        </p:txBody>
      </p:sp>
      <p:sp>
        <p:nvSpPr>
          <p:cNvPr id="4" name="Content Placeholder 3">
            <a:extLst>
              <a:ext uri="{FF2B5EF4-FFF2-40B4-BE49-F238E27FC236}">
                <a16:creationId xmlns:a16="http://schemas.microsoft.com/office/drawing/2014/main" id="{A9E3DAD3-BBB2-21EA-B783-81D4C3C511C1}"/>
              </a:ext>
            </a:extLst>
          </p:cNvPr>
          <p:cNvSpPr>
            <a:spLocks noGrp="1"/>
          </p:cNvSpPr>
          <p:nvPr>
            <p:ph sz="half" idx="2"/>
          </p:nvPr>
        </p:nvSpPr>
        <p:spPr>
          <a:xfrm>
            <a:off x="0" y="2540000"/>
            <a:ext cx="12192000" cy="4141998"/>
          </a:xfrm>
        </p:spPr>
        <p:txBody>
          <a:bodyPr>
            <a:normAutofit/>
          </a:bodyPr>
          <a:lstStyle/>
          <a:p>
            <a:pPr marL="0" indent="0">
              <a:buNone/>
            </a:pPr>
            <a:r>
              <a:rPr lang="en-US" sz="2400" dirty="0">
                <a:solidFill>
                  <a:schemeClr val="accent4">
                    <a:lumMod val="75000"/>
                  </a:schemeClr>
                </a:solidFill>
              </a:rPr>
              <a:t>As a business analyst at amazon our work is to maintain the company performance and seek improvement.</a:t>
            </a:r>
          </a:p>
          <a:p>
            <a:pPr marL="0" indent="0">
              <a:buNone/>
            </a:pPr>
            <a:r>
              <a:rPr lang="en-US" sz="2400" dirty="0">
                <a:solidFill>
                  <a:schemeClr val="accent4">
                    <a:lumMod val="75000"/>
                  </a:schemeClr>
                </a:solidFill>
              </a:rPr>
              <a:t>We have to keep working in improving the performance  by seeking new strategies which will benefit both the customers and company too.</a:t>
            </a:r>
          </a:p>
          <a:p>
            <a:pPr marL="0" indent="0">
              <a:buNone/>
            </a:pPr>
            <a:r>
              <a:rPr lang="en-US" sz="2400" dirty="0">
                <a:solidFill>
                  <a:schemeClr val="accent4">
                    <a:lumMod val="75000"/>
                  </a:schemeClr>
                </a:solidFill>
              </a:rPr>
              <a:t>Here we will see the performance over the year and will try to implement new rules to increase the sales and will also introduce a prime membership for our loyal and regular customers. </a:t>
            </a:r>
            <a:endParaRPr lang="en-IN" sz="2400" dirty="0">
              <a:solidFill>
                <a:schemeClr val="accent4">
                  <a:lumMod val="75000"/>
                </a:schemeClr>
              </a:solidFill>
            </a:endParaRPr>
          </a:p>
        </p:txBody>
      </p:sp>
    </p:spTree>
    <p:extLst>
      <p:ext uri="{BB962C8B-B14F-4D97-AF65-F5344CB8AC3E}">
        <p14:creationId xmlns:p14="http://schemas.microsoft.com/office/powerpoint/2010/main" val="3869603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B3E8-260F-9E71-A7E5-0ED040E0B83A}"/>
              </a:ext>
            </a:extLst>
          </p:cNvPr>
          <p:cNvSpPr>
            <a:spLocks noGrp="1"/>
          </p:cNvSpPr>
          <p:nvPr>
            <p:ph type="title"/>
          </p:nvPr>
        </p:nvSpPr>
        <p:spPr>
          <a:xfrm>
            <a:off x="677334" y="609600"/>
            <a:ext cx="10604748" cy="1320800"/>
          </a:xfrm>
        </p:spPr>
        <p:txBody>
          <a:bodyPr/>
          <a:lstStyle/>
          <a:p>
            <a:r>
              <a:rPr lang="en-US" dirty="0">
                <a:solidFill>
                  <a:schemeClr val="tx1"/>
                </a:solidFill>
                <a:highlight>
                  <a:srgbClr val="FFFF00"/>
                </a:highlight>
                <a:latin typeface="Algerian" panose="04020705040A02060702" pitchFamily="82" charset="0"/>
              </a:rPr>
              <a:t>Products whose sales needs to be boosted</a:t>
            </a:r>
            <a:endParaRPr lang="en-IN" dirty="0">
              <a:solidFill>
                <a:schemeClr val="tx1"/>
              </a:solidFill>
              <a:highlight>
                <a:srgbClr val="FF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0B44E576-E51E-D7BC-1146-73A6DB611830}"/>
              </a:ext>
            </a:extLst>
          </p:cNvPr>
          <p:cNvSpPr>
            <a:spLocks noGrp="1"/>
          </p:cNvSpPr>
          <p:nvPr>
            <p:ph idx="1"/>
          </p:nvPr>
        </p:nvSpPr>
        <p:spPr/>
        <p:txBody>
          <a:bodyPr/>
          <a:lstStyle/>
          <a:p>
            <a:pPr marL="114300" indent="0" fontAlgn="base">
              <a:buNone/>
            </a:pPr>
            <a:r>
              <a:rPr lang="en-IN" sz="2400" dirty="0">
                <a:solidFill>
                  <a:srgbClr val="000000"/>
                </a:solidFill>
                <a:effectLst/>
                <a:latin typeface="Bell MT" panose="02020503060305020303" pitchFamily="18" charset="0"/>
                <a:ea typeface="Times New Roman" panose="02020603050405020304" pitchFamily="18" charset="0"/>
              </a:rPr>
              <a:t>These two items are least sold products which needs to have discounts to increase their sale - </a:t>
            </a:r>
            <a:endParaRPr lang="en-IN" sz="2400" dirty="0">
              <a:effectLst/>
              <a:latin typeface="Bell MT" panose="02020503060305020303" pitchFamily="18" charset="0"/>
              <a:ea typeface="Times New Roman" panose="02020603050405020304" pitchFamily="18" charset="0"/>
            </a:endParaRPr>
          </a:p>
          <a:p>
            <a:pPr marL="342900" lvl="0" indent="-342900" fontAlgn="base">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Canon EOS 60D CMOS DSLR Camera Bundle - 18 - 55mm Lens - Black</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mj-lt"/>
              <a:buAutoNum type="arabicPeriod"/>
            </a:pPr>
            <a:r>
              <a:rPr lang="en-IN" sz="2400" dirty="0">
                <a:solidFill>
                  <a:srgbClr val="000000"/>
                </a:solidFill>
                <a:effectLst/>
                <a:latin typeface="Bell MT" panose="02020503060305020303" pitchFamily="18" charset="0"/>
                <a:ea typeface="Times New Roman" panose="02020603050405020304" pitchFamily="18" charset="0"/>
              </a:rPr>
              <a:t>Canon EOS 600D 18MP CMOS DSLR Camera – Black</a:t>
            </a:r>
            <a:endParaRPr lang="en-IN" sz="2400" dirty="0">
              <a:effectLst/>
              <a:latin typeface="Bell MT" panose="020205030603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9698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1BA3-2D25-6CE9-1006-6159FFBBAF98}"/>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Loyalty program</a:t>
            </a:r>
            <a:endParaRPr lang="en-IN" dirty="0">
              <a:solidFill>
                <a:schemeClr val="tx1"/>
              </a:solidFill>
              <a:highlight>
                <a:srgbClr val="FF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40EA1D88-5BA8-6956-DEB5-17AC8764B6D4}"/>
              </a:ext>
            </a:extLst>
          </p:cNvPr>
          <p:cNvSpPr>
            <a:spLocks noGrp="1"/>
          </p:cNvSpPr>
          <p:nvPr>
            <p:ph idx="1"/>
          </p:nvPr>
        </p:nvSpPr>
        <p:spPr/>
        <p:txBody>
          <a:bodyPr/>
          <a:lstStyle/>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The customers who order products with high cart value can be given some discounts to motivate them in buying more.</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Customers having multiple orders can be given concession on shipping charges.</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Products which have high unit price can be shipped freely.</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Those standard deliveries which take less time can have reduced shipping charges.</a:t>
            </a:r>
            <a:endParaRPr lang="en-IN" sz="2400" dirty="0">
              <a:effectLst/>
              <a:latin typeface="Bell MT" panose="02020503060305020303" pitchFamily="18" charset="0"/>
              <a:ea typeface="Times New Roman" panose="02020603050405020304"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1818759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61CD-963D-FCFB-9672-58C1A2476172}"/>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Effect of product category on delivery time</a:t>
            </a:r>
            <a:endParaRPr lang="en-IN" dirty="0">
              <a:solidFill>
                <a:schemeClr val="tx1"/>
              </a:solidFill>
              <a:highlight>
                <a:srgbClr val="FFFF00"/>
              </a:highlight>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25081B70-1CA0-9F33-F5A5-7D8579C6E229}"/>
              </a:ext>
            </a:extLst>
          </p:cNvPr>
          <p:cNvGraphicFramePr>
            <a:graphicFrameLocks noGrp="1"/>
          </p:cNvGraphicFramePr>
          <p:nvPr>
            <p:ph sz="half" idx="1"/>
            <p:extLst>
              <p:ext uri="{D42A27DB-BD31-4B8C-83A1-F6EECF244321}">
                <p14:modId xmlns:p14="http://schemas.microsoft.com/office/powerpoint/2010/main" val="2963090378"/>
              </p:ext>
            </p:extLst>
          </p:nvPr>
        </p:nvGraphicFramePr>
        <p:xfrm>
          <a:off x="677863" y="2160588"/>
          <a:ext cx="716177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4">
            <a:extLst>
              <a:ext uri="{FF2B5EF4-FFF2-40B4-BE49-F238E27FC236}">
                <a16:creationId xmlns:a16="http://schemas.microsoft.com/office/drawing/2014/main" id="{6B129976-6102-E9B2-E025-8EFB89D46095}"/>
              </a:ext>
            </a:extLst>
          </p:cNvPr>
          <p:cNvSpPr>
            <a:spLocks noGrp="1"/>
          </p:cNvSpPr>
          <p:nvPr>
            <p:ph sz="half" idx="2"/>
          </p:nvPr>
        </p:nvSpPr>
        <p:spPr>
          <a:xfrm>
            <a:off x="8269940" y="2160589"/>
            <a:ext cx="3065931" cy="3880773"/>
          </a:xfrm>
        </p:spPr>
        <p:txBody>
          <a:bodyPr>
            <a:normAutofit/>
          </a:bodyPr>
          <a:lstStyle/>
          <a:p>
            <a:pPr marL="0" indent="0">
              <a:buNone/>
            </a:pPr>
            <a:r>
              <a:rPr lang="en-US" sz="2400" dirty="0">
                <a:latin typeface="Bell MT" panose="02020503060305020303" pitchFamily="18" charset="0"/>
              </a:rPr>
              <a:t>If we see the data the time taken for delivery is almost same for all the product category.</a:t>
            </a:r>
            <a:endParaRPr lang="en-IN" sz="2400" dirty="0">
              <a:latin typeface="Bell MT" panose="02020503060305020303" pitchFamily="18" charset="0"/>
            </a:endParaRPr>
          </a:p>
        </p:txBody>
      </p:sp>
    </p:spTree>
    <p:extLst>
      <p:ext uri="{BB962C8B-B14F-4D97-AF65-F5344CB8AC3E}">
        <p14:creationId xmlns:p14="http://schemas.microsoft.com/office/powerpoint/2010/main" val="338798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84A0-2A8E-1063-8BC4-7515B5BBF2F9}"/>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Effect of delivery type on delivery time</a:t>
            </a:r>
            <a:endParaRPr lang="en-IN" dirty="0">
              <a:solidFill>
                <a:schemeClr val="tx1"/>
              </a:solidFill>
              <a:highlight>
                <a:srgbClr val="FFFF00"/>
              </a:highlight>
            </a:endParaRPr>
          </a:p>
        </p:txBody>
      </p:sp>
      <p:sp>
        <p:nvSpPr>
          <p:cNvPr id="4" name="Content Placeholder 3">
            <a:extLst>
              <a:ext uri="{FF2B5EF4-FFF2-40B4-BE49-F238E27FC236}">
                <a16:creationId xmlns:a16="http://schemas.microsoft.com/office/drawing/2014/main" id="{5EB74723-4A13-6AC2-D9C9-D3171DFA4DBB}"/>
              </a:ext>
            </a:extLst>
          </p:cNvPr>
          <p:cNvSpPr>
            <a:spLocks noGrp="1"/>
          </p:cNvSpPr>
          <p:nvPr>
            <p:ph sz="half" idx="2"/>
          </p:nvPr>
        </p:nvSpPr>
        <p:spPr>
          <a:xfrm>
            <a:off x="5822576" y="2160589"/>
            <a:ext cx="3451428" cy="3880773"/>
          </a:xfrm>
        </p:spPr>
        <p:txBody>
          <a:bodyPr>
            <a:normAutofit/>
          </a:bodyPr>
          <a:lstStyle/>
          <a:p>
            <a:pPr marL="0" indent="0">
              <a:buNone/>
            </a:pPr>
            <a:r>
              <a:rPr lang="en-US" sz="2400" dirty="0">
                <a:latin typeface="Bell MT" panose="02020503060305020303" pitchFamily="18" charset="0"/>
              </a:rPr>
              <a:t>Time taken by the shipment from abroad is taking much time and the express delivery is taking least time.</a:t>
            </a:r>
            <a:endParaRPr lang="en-IN" sz="2400" dirty="0">
              <a:latin typeface="Bell MT" panose="02020503060305020303" pitchFamily="18" charset="0"/>
            </a:endParaRPr>
          </a:p>
        </p:txBody>
      </p:sp>
      <p:graphicFrame>
        <p:nvGraphicFramePr>
          <p:cNvPr id="5" name="Content Placeholder 4">
            <a:extLst>
              <a:ext uri="{FF2B5EF4-FFF2-40B4-BE49-F238E27FC236}">
                <a16:creationId xmlns:a16="http://schemas.microsoft.com/office/drawing/2014/main" id="{DA9D412F-96F6-6B05-7559-FFD5DB7EE10C}"/>
              </a:ext>
            </a:extLst>
          </p:cNvPr>
          <p:cNvGraphicFramePr>
            <a:graphicFrameLocks noGrp="1"/>
          </p:cNvGraphicFramePr>
          <p:nvPr>
            <p:ph sz="half" idx="1"/>
            <p:extLst>
              <p:ext uri="{D42A27DB-BD31-4B8C-83A1-F6EECF244321}">
                <p14:modId xmlns:p14="http://schemas.microsoft.com/office/powerpoint/2010/main" val="3615852065"/>
              </p:ext>
            </p:extLst>
          </p:nvPr>
        </p:nvGraphicFramePr>
        <p:xfrm>
          <a:off x="677863" y="2160588"/>
          <a:ext cx="502369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7126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AD28-7A8D-2605-0CB9-F2303BA15676}"/>
              </a:ext>
            </a:extLst>
          </p:cNvPr>
          <p:cNvSpPr>
            <a:spLocks noGrp="1"/>
          </p:cNvSpPr>
          <p:nvPr>
            <p:ph type="title"/>
          </p:nvPr>
        </p:nvSpPr>
        <p:spPr>
          <a:xfrm>
            <a:off x="677333" y="609600"/>
            <a:ext cx="9797925" cy="1320800"/>
          </a:xfrm>
        </p:spPr>
        <p:txBody>
          <a:bodyPr/>
          <a:lstStyle/>
          <a:p>
            <a:r>
              <a:rPr lang="en-US" dirty="0">
                <a:solidFill>
                  <a:schemeClr val="tx1"/>
                </a:solidFill>
                <a:highlight>
                  <a:srgbClr val="FFFF00"/>
                </a:highlight>
                <a:latin typeface="Algerian" panose="04020705040A02060702" pitchFamily="82" charset="0"/>
              </a:rPr>
              <a:t>Relation between shipping charge and product type</a:t>
            </a:r>
            <a:endParaRPr lang="en-IN" dirty="0">
              <a:solidFill>
                <a:schemeClr val="tx1"/>
              </a:solidFill>
              <a:highlight>
                <a:srgbClr val="FFFF00"/>
              </a:highlight>
              <a:latin typeface="Algerian" panose="04020705040A02060702" pitchFamily="82" charset="0"/>
            </a:endParaRPr>
          </a:p>
        </p:txBody>
      </p:sp>
      <p:graphicFrame>
        <p:nvGraphicFramePr>
          <p:cNvPr id="6" name="Content Placeholder 5">
            <a:extLst>
              <a:ext uri="{FF2B5EF4-FFF2-40B4-BE49-F238E27FC236}">
                <a16:creationId xmlns:a16="http://schemas.microsoft.com/office/drawing/2014/main" id="{4749643B-C4CC-2D39-F6EC-E57C2F5A7CBA}"/>
              </a:ext>
            </a:extLst>
          </p:cNvPr>
          <p:cNvGraphicFramePr>
            <a:graphicFrameLocks noGrp="1"/>
          </p:cNvGraphicFramePr>
          <p:nvPr>
            <p:ph idx="1"/>
            <p:extLst>
              <p:ext uri="{D42A27DB-BD31-4B8C-83A1-F6EECF244321}">
                <p14:modId xmlns:p14="http://schemas.microsoft.com/office/powerpoint/2010/main" val="2500902439"/>
              </p:ext>
            </p:extLst>
          </p:nvPr>
        </p:nvGraphicFramePr>
        <p:xfrm>
          <a:off x="677862" y="2160588"/>
          <a:ext cx="9797395" cy="4320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0991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73C6-EAB6-1B92-C035-1ADDC1D58C2D}"/>
              </a:ext>
            </a:extLst>
          </p:cNvPr>
          <p:cNvSpPr>
            <a:spLocks noGrp="1"/>
          </p:cNvSpPr>
          <p:nvPr>
            <p:ph type="title"/>
          </p:nvPr>
        </p:nvSpPr>
        <p:spPr/>
        <p:txBody>
          <a:bodyPr/>
          <a:lstStyle/>
          <a:p>
            <a:r>
              <a:rPr lang="en-US" dirty="0">
                <a:solidFill>
                  <a:schemeClr val="tx1"/>
                </a:solidFill>
                <a:highlight>
                  <a:srgbClr val="FFFF00"/>
                </a:highlight>
                <a:latin typeface="Algerian" panose="04020705040A02060702" pitchFamily="82" charset="0"/>
              </a:rPr>
              <a:t>Steps to increase rating of low rated product</a:t>
            </a:r>
            <a:endParaRPr lang="en-IN" dirty="0">
              <a:solidFill>
                <a:schemeClr val="tx1"/>
              </a:solidFill>
              <a:highlight>
                <a:srgbClr val="FF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0FC0F3BD-7A21-D31E-4B6E-93766B79ED1E}"/>
              </a:ext>
            </a:extLst>
          </p:cNvPr>
          <p:cNvSpPr>
            <a:spLocks noGrp="1"/>
          </p:cNvSpPr>
          <p:nvPr>
            <p:ph idx="1"/>
          </p:nvPr>
        </p:nvSpPr>
        <p:spPr/>
        <p:txBody>
          <a:bodyPr/>
          <a:lstStyle/>
          <a:p>
            <a:pPr marL="114300" indent="0" fontAlgn="base">
              <a:spcBef>
                <a:spcPts val="1000"/>
              </a:spcBef>
              <a:buNone/>
            </a:pPr>
            <a:r>
              <a:rPr lang="en-IN" sz="2400" dirty="0">
                <a:solidFill>
                  <a:srgbClr val="000000"/>
                </a:solidFill>
                <a:effectLst/>
                <a:latin typeface="Bell MT" panose="02020503060305020303" pitchFamily="18" charset="0"/>
                <a:ea typeface="Times New Roman" panose="02020603050405020304" pitchFamily="18" charset="0"/>
              </a:rPr>
              <a:t>Following steps could be taken to increase the ratings of low rated products-</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The rates of the low rated product can be decreased</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Their delivery should be more fast</a:t>
            </a:r>
            <a:endParaRPr lang="en-IN" sz="2400" dirty="0">
              <a:effectLst/>
              <a:latin typeface="Bell MT" panose="02020503060305020303" pitchFamily="18" charset="0"/>
              <a:ea typeface="Times New Roman" panose="02020603050405020304" pitchFamily="18" charset="0"/>
            </a:endParaRPr>
          </a:p>
          <a:p>
            <a:pPr marL="342900" lvl="0" indent="-342900" fontAlgn="base">
              <a:spcBef>
                <a:spcPts val="1000"/>
              </a:spcBef>
              <a:buFont typeface="Symbol" panose="05050102010706020507" pitchFamily="18" charset="2"/>
              <a:buChar char=""/>
            </a:pPr>
            <a:r>
              <a:rPr lang="en-IN" sz="2400" dirty="0">
                <a:solidFill>
                  <a:srgbClr val="000000"/>
                </a:solidFill>
                <a:effectLst/>
                <a:latin typeface="Bell MT" panose="02020503060305020303" pitchFamily="18" charset="0"/>
                <a:ea typeface="Times New Roman" panose="02020603050405020304" pitchFamily="18" charset="0"/>
              </a:rPr>
              <a:t>It should be delivered through express deliveries.</a:t>
            </a:r>
            <a:endParaRPr lang="en-IN" sz="2400" dirty="0">
              <a:effectLst/>
              <a:latin typeface="Bell MT" panose="02020503060305020303" pitchFamily="18" charset="0"/>
              <a:ea typeface="Times New Roman" panose="02020603050405020304"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1475078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326EF-5FA6-AA5C-2CEA-FA99F5FA233C}"/>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C60A709B-F179-5C47-F60A-B6B982FB2E2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55960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326EF-5FA6-AA5C-2CEA-FA99F5FA233C}"/>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8516182E-2A8D-5FD8-13EE-37705424AACD}"/>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145500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9326EF-5FA6-AA5C-2CEA-FA99F5FA233C}"/>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FA995ADD-9F56-7623-CE0E-7A9F510AFD7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96298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1A5B1E-A27F-17B1-C8B8-38E01169A81C}"/>
              </a:ext>
            </a:extLst>
          </p:cNvPr>
          <p:cNvSpPr>
            <a:spLocks noGrp="1"/>
          </p:cNvSpPr>
          <p:nvPr>
            <p:ph type="title"/>
          </p:nvPr>
        </p:nvSpPr>
        <p:spPr/>
        <p:txBody>
          <a:bodyPr/>
          <a:lstStyle/>
          <a:p>
            <a:pPr algn="ctr"/>
            <a:r>
              <a:rPr lang="en-US" dirty="0">
                <a:latin typeface="Algerian" panose="04020705040A02060702" pitchFamily="82" charset="0"/>
              </a:rPr>
              <a:t>CONCLUSION</a:t>
            </a:r>
            <a:endParaRPr lang="en-IN" dirty="0"/>
          </a:p>
        </p:txBody>
      </p:sp>
      <p:sp>
        <p:nvSpPr>
          <p:cNvPr id="4" name="Content Placeholder 3">
            <a:extLst>
              <a:ext uri="{FF2B5EF4-FFF2-40B4-BE49-F238E27FC236}">
                <a16:creationId xmlns:a16="http://schemas.microsoft.com/office/drawing/2014/main" id="{CD174DD2-1ABB-639D-95D0-5016671F3113}"/>
              </a:ext>
            </a:extLst>
          </p:cNvPr>
          <p:cNvSpPr>
            <a:spLocks noGrp="1"/>
          </p:cNvSpPr>
          <p:nvPr>
            <p:ph idx="1"/>
          </p:nvPr>
        </p:nvSpPr>
        <p:spPr/>
        <p:txBody>
          <a:bodyPr>
            <a:normAutofit lnSpcReduction="10000"/>
          </a:bodyPr>
          <a:lstStyle/>
          <a:p>
            <a:pPr marL="0" indent="0">
              <a:buNone/>
            </a:pPr>
            <a:r>
              <a:rPr lang="en-US" sz="2800" b="0" i="0" dirty="0">
                <a:solidFill>
                  <a:srgbClr val="0D0D0D"/>
                </a:solidFill>
                <a:effectLst/>
                <a:latin typeface="Showcard Gothic" panose="04020904020102020604" pitchFamily="82" charset="0"/>
              </a:rPr>
              <a:t>Our presentation has highlighted the key elements that define Amazon's success: its customer-centric approach, commitment to technological advancement, expansive logistics network, and diversified service offerings. Moreover, we have explored the company's impact on various industries, its sustainability efforts, and its future outlook.</a:t>
            </a:r>
            <a:endParaRPr lang="en-IN" sz="2800" dirty="0">
              <a:latin typeface="Showcard Gothic" panose="04020904020102020604" pitchFamily="82" charset="0"/>
            </a:endParaRPr>
          </a:p>
        </p:txBody>
      </p:sp>
    </p:spTree>
    <p:extLst>
      <p:ext uri="{BB962C8B-B14F-4D97-AF65-F5344CB8AC3E}">
        <p14:creationId xmlns:p14="http://schemas.microsoft.com/office/powerpoint/2010/main" val="23467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FDBFCE0-A6EB-3F84-0E8A-C36B6EEFD7E8}"/>
              </a:ext>
            </a:extLst>
          </p:cNvPr>
          <p:cNvPicPr>
            <a:picLocks noGrp="1" noChangeAspect="1"/>
          </p:cNvPicPr>
          <p:nvPr>
            <p:ph sz="half" idx="1"/>
          </p:nvPr>
        </p:nvPicPr>
        <p:blipFill>
          <a:blip r:embed="rId2"/>
          <a:stretch>
            <a:fillRect/>
          </a:stretch>
        </p:blipFill>
        <p:spPr>
          <a:xfrm>
            <a:off x="0" y="0"/>
            <a:ext cx="12191999" cy="6858000"/>
          </a:xfrm>
        </p:spPr>
      </p:pic>
      <p:sp>
        <p:nvSpPr>
          <p:cNvPr id="4" name="Title 3">
            <a:extLst>
              <a:ext uri="{FF2B5EF4-FFF2-40B4-BE49-F238E27FC236}">
                <a16:creationId xmlns:a16="http://schemas.microsoft.com/office/drawing/2014/main" id="{B0AB4C12-673E-B733-CB13-96B281279B09}"/>
              </a:ext>
            </a:extLst>
          </p:cNvPr>
          <p:cNvSpPr>
            <a:spLocks noGrp="1"/>
          </p:cNvSpPr>
          <p:nvPr>
            <p:ph type="title"/>
          </p:nvPr>
        </p:nvSpPr>
        <p:spPr/>
        <p:txBody>
          <a:bodyPr/>
          <a:lstStyle/>
          <a:p>
            <a:r>
              <a:rPr lang="en-US" sz="4000" b="1" dirty="0">
                <a:solidFill>
                  <a:schemeClr val="tx1"/>
                </a:solidFill>
                <a:highlight>
                  <a:srgbClr val="FFFF00"/>
                </a:highlight>
                <a:latin typeface="Algerian" panose="04020705040A02060702" pitchFamily="82" charset="0"/>
              </a:rPr>
              <a:t>products available</a:t>
            </a:r>
            <a:endParaRPr lang="en-IN" dirty="0">
              <a:solidFill>
                <a:schemeClr val="tx1"/>
              </a:solidFill>
              <a:highlight>
                <a:srgbClr val="FFFF00"/>
              </a:highlight>
            </a:endParaRPr>
          </a:p>
        </p:txBody>
      </p:sp>
      <p:sp>
        <p:nvSpPr>
          <p:cNvPr id="6" name="Content Placeholder 5">
            <a:extLst>
              <a:ext uri="{FF2B5EF4-FFF2-40B4-BE49-F238E27FC236}">
                <a16:creationId xmlns:a16="http://schemas.microsoft.com/office/drawing/2014/main" id="{B416BA72-9C27-F8C0-4542-5CE7CAD50E67}"/>
              </a:ext>
            </a:extLst>
          </p:cNvPr>
          <p:cNvSpPr>
            <a:spLocks noGrp="1"/>
          </p:cNvSpPr>
          <p:nvPr>
            <p:ph sz="half" idx="2"/>
          </p:nvPr>
        </p:nvSpPr>
        <p:spPr>
          <a:xfrm>
            <a:off x="677334" y="2160589"/>
            <a:ext cx="8596670" cy="3880773"/>
          </a:xfrm>
        </p:spPr>
        <p:txBody>
          <a:bodyPr>
            <a:normAutofit lnSpcReduction="10000"/>
          </a:bodyPr>
          <a:lstStyle/>
          <a:p>
            <a:pPr marL="0" indent="0">
              <a:buNone/>
            </a:pPr>
            <a:r>
              <a:rPr lang="en-US" sz="3600" dirty="0">
                <a:solidFill>
                  <a:schemeClr val="tx1"/>
                </a:solidFill>
                <a:highlight>
                  <a:srgbClr val="FFFF00"/>
                </a:highlight>
                <a:latin typeface="Bell MT" panose="02020503060305020303" pitchFamily="18" charset="0"/>
              </a:rPr>
              <a:t>if we go through the data provided by the company we will observe that a total of 107232786 sale value is generated by the 44 unique products available in the  company. </a:t>
            </a:r>
          </a:p>
          <a:p>
            <a:pPr marL="0" indent="0">
              <a:buNone/>
            </a:pPr>
            <a:r>
              <a:rPr lang="en-US" sz="3600" dirty="0">
                <a:solidFill>
                  <a:schemeClr val="tx1"/>
                </a:solidFill>
                <a:highlight>
                  <a:srgbClr val="FFFF00"/>
                </a:highlight>
                <a:latin typeface="Bell MT" panose="02020503060305020303" pitchFamily="18" charset="0"/>
              </a:rPr>
              <a:t>These 44 products are divided in 5 categories in which there are 16 sub-categories.</a:t>
            </a:r>
          </a:p>
          <a:p>
            <a:endParaRPr lang="en-IN" dirty="0"/>
          </a:p>
        </p:txBody>
      </p:sp>
    </p:spTree>
    <p:extLst>
      <p:ext uri="{BB962C8B-B14F-4D97-AF65-F5344CB8AC3E}">
        <p14:creationId xmlns:p14="http://schemas.microsoft.com/office/powerpoint/2010/main" val="334039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78B0-7209-DFA1-3D8B-77D96F8A5A0F}"/>
              </a:ext>
            </a:extLst>
          </p:cNvPr>
          <p:cNvSpPr>
            <a:spLocks noGrp="1"/>
          </p:cNvSpPr>
          <p:nvPr>
            <p:ph type="title"/>
          </p:nvPr>
        </p:nvSpPr>
        <p:spPr>
          <a:xfrm>
            <a:off x="677334" y="609600"/>
            <a:ext cx="11357784" cy="1320800"/>
          </a:xfrm>
        </p:spPr>
        <p:txBody>
          <a:bodyPr/>
          <a:lstStyle/>
          <a:p>
            <a:r>
              <a:rPr lang="en-US" b="1" dirty="0">
                <a:solidFill>
                  <a:schemeClr val="tx1"/>
                </a:solidFill>
                <a:highlight>
                  <a:srgbClr val="FFFF00"/>
                </a:highlight>
                <a:latin typeface="Algerian" panose="04020705040A02060702" pitchFamily="82" charset="0"/>
              </a:rPr>
              <a:t>Revenue generated by products available on Amazon</a:t>
            </a:r>
            <a:endParaRPr lang="en-IN" b="1" dirty="0">
              <a:solidFill>
                <a:schemeClr val="tx1"/>
              </a:solidFill>
              <a:highlight>
                <a:srgbClr val="FFFF00"/>
              </a:highlight>
              <a:latin typeface="Algerian" panose="04020705040A02060702" pitchFamily="82" charset="0"/>
            </a:endParaRPr>
          </a:p>
        </p:txBody>
      </p:sp>
      <p:graphicFrame>
        <p:nvGraphicFramePr>
          <p:cNvPr id="6" name="Content Placeholder 5">
            <a:extLst>
              <a:ext uri="{FF2B5EF4-FFF2-40B4-BE49-F238E27FC236}">
                <a16:creationId xmlns:a16="http://schemas.microsoft.com/office/drawing/2014/main" id="{86F4E00D-17FC-B3C8-0335-12B66A0226A3}"/>
              </a:ext>
            </a:extLst>
          </p:cNvPr>
          <p:cNvGraphicFramePr>
            <a:graphicFrameLocks noGrp="1"/>
          </p:cNvGraphicFramePr>
          <p:nvPr>
            <p:ph idx="1"/>
            <p:extLst>
              <p:ext uri="{D42A27DB-BD31-4B8C-83A1-F6EECF244321}">
                <p14:modId xmlns:p14="http://schemas.microsoft.com/office/powerpoint/2010/main" val="853152958"/>
              </p:ext>
            </p:extLst>
          </p:nvPr>
        </p:nvGraphicFramePr>
        <p:xfrm>
          <a:off x="677690" y="1828800"/>
          <a:ext cx="8596312"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362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2EAB-4FDF-6059-2788-E02F3A6A7FAD}"/>
              </a:ext>
            </a:extLst>
          </p:cNvPr>
          <p:cNvSpPr>
            <a:spLocks noGrp="1"/>
          </p:cNvSpPr>
          <p:nvPr>
            <p:ph type="title"/>
          </p:nvPr>
        </p:nvSpPr>
        <p:spPr>
          <a:xfrm>
            <a:off x="242047" y="609600"/>
            <a:ext cx="11949953" cy="1320800"/>
          </a:xfrm>
        </p:spPr>
        <p:txBody>
          <a:bodyPr>
            <a:normAutofit/>
          </a:bodyPr>
          <a:lstStyle/>
          <a:p>
            <a:r>
              <a:rPr lang="en-US" sz="3200" b="1" dirty="0">
                <a:solidFill>
                  <a:schemeClr val="tx1"/>
                </a:solidFill>
                <a:highlight>
                  <a:srgbClr val="FFFF00"/>
                </a:highlight>
                <a:latin typeface="Algerian" panose="04020705040A02060702" pitchFamily="82" charset="0"/>
              </a:rPr>
              <a:t>Revenue generated by different product category</a:t>
            </a:r>
            <a:endParaRPr lang="en-IN" sz="3200" b="1" dirty="0">
              <a:solidFill>
                <a:schemeClr val="tx1"/>
              </a:solidFill>
              <a:highlight>
                <a:srgbClr val="FFFF00"/>
              </a:highlight>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E0560902-8F36-BB33-FAF4-46004BCBC498}"/>
              </a:ext>
            </a:extLst>
          </p:cNvPr>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140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C44-721C-12E9-B40B-8F5DE363486E}"/>
              </a:ext>
            </a:extLst>
          </p:cNvPr>
          <p:cNvSpPr>
            <a:spLocks noGrp="1"/>
          </p:cNvSpPr>
          <p:nvPr>
            <p:ph type="title"/>
          </p:nvPr>
        </p:nvSpPr>
        <p:spPr>
          <a:xfrm>
            <a:off x="677333" y="609600"/>
            <a:ext cx="10389595" cy="1320800"/>
          </a:xfrm>
        </p:spPr>
        <p:txBody>
          <a:bodyPr>
            <a:normAutofit/>
          </a:bodyPr>
          <a:lstStyle/>
          <a:p>
            <a:r>
              <a:rPr lang="en-US" sz="3600" b="1" dirty="0">
                <a:solidFill>
                  <a:schemeClr val="tx1"/>
                </a:solidFill>
                <a:highlight>
                  <a:srgbClr val="FFFF00"/>
                </a:highlight>
                <a:latin typeface="Algerian" panose="04020705040A02060702" pitchFamily="82" charset="0"/>
              </a:rPr>
              <a:t>Revenue generated by different product Sub-category</a:t>
            </a:r>
            <a:endParaRPr lang="en-IN" dirty="0">
              <a:solidFill>
                <a:schemeClr val="tx1"/>
              </a:solidFill>
              <a:highlight>
                <a:srgbClr val="FFFF00"/>
              </a:highlight>
            </a:endParaRPr>
          </a:p>
        </p:txBody>
      </p:sp>
      <p:graphicFrame>
        <p:nvGraphicFramePr>
          <p:cNvPr id="4" name="Content Placeholder 3">
            <a:extLst>
              <a:ext uri="{FF2B5EF4-FFF2-40B4-BE49-F238E27FC236}">
                <a16:creationId xmlns:a16="http://schemas.microsoft.com/office/drawing/2014/main" id="{81C98DAF-B7D4-9144-9941-16A30AE9BE2B}"/>
              </a:ext>
            </a:extLst>
          </p:cNvPr>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741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9FBB827-48FC-B102-BD9E-5D73DABC7B16}"/>
              </a:ext>
            </a:extLst>
          </p:cNvPr>
          <p:cNvPicPr>
            <a:picLocks noGrp="1" noChangeAspect="1"/>
          </p:cNvPicPr>
          <p:nvPr>
            <p:ph sz="half" idx="2"/>
          </p:nvPr>
        </p:nvPicPr>
        <p:blipFill>
          <a:blip r:embed="rId2"/>
          <a:stretch>
            <a:fillRect/>
          </a:stretch>
        </p:blipFill>
        <p:spPr>
          <a:xfrm>
            <a:off x="0" y="13447"/>
            <a:ext cx="12192000" cy="6857999"/>
          </a:xfrm>
        </p:spPr>
      </p:pic>
      <p:sp>
        <p:nvSpPr>
          <p:cNvPr id="4" name="Title 3">
            <a:extLst>
              <a:ext uri="{FF2B5EF4-FFF2-40B4-BE49-F238E27FC236}">
                <a16:creationId xmlns:a16="http://schemas.microsoft.com/office/drawing/2014/main" id="{B9D33F51-9250-F20B-75F6-8968D5F7CF0E}"/>
              </a:ext>
            </a:extLst>
          </p:cNvPr>
          <p:cNvSpPr>
            <a:spLocks noGrp="1"/>
          </p:cNvSpPr>
          <p:nvPr>
            <p:ph type="title"/>
          </p:nvPr>
        </p:nvSpPr>
        <p:spPr>
          <a:xfrm>
            <a:off x="134471" y="609599"/>
            <a:ext cx="4370293" cy="6248399"/>
          </a:xfrm>
        </p:spPr>
        <p:txBody>
          <a:bodyPr>
            <a:normAutofit fontScale="90000"/>
          </a:bodyPr>
          <a:lstStyle/>
          <a:p>
            <a:pPr marL="457200" algn="ctr" fontAlgn="base">
              <a:spcBef>
                <a:spcPts val="1000"/>
              </a:spcBef>
              <a:spcAft>
                <a:spcPts val="1000"/>
              </a:spcAft>
            </a:pPr>
            <a:r>
              <a:rPr lang="en-US" sz="3600" b="1" dirty="0">
                <a:solidFill>
                  <a:schemeClr val="tx1"/>
                </a:solidFill>
                <a:highlight>
                  <a:srgbClr val="FFFF00"/>
                </a:highlight>
                <a:latin typeface="Algerian" panose="04020705040A02060702" pitchFamily="82" charset="0"/>
              </a:rPr>
              <a:t>Customers over the years</a:t>
            </a:r>
            <a:br>
              <a:rPr lang="en-US" sz="3600" b="1" dirty="0">
                <a:solidFill>
                  <a:schemeClr val="tx1"/>
                </a:solidFill>
                <a:latin typeface="Algerian" panose="04020705040A02060702" pitchFamily="82" charset="0"/>
              </a:rPr>
            </a:br>
            <a:br>
              <a:rPr lang="en-US" sz="3600" b="1" dirty="0">
                <a:latin typeface="Algerian" panose="04020705040A02060702" pitchFamily="82" charset="0"/>
              </a:rPr>
            </a:br>
            <a:r>
              <a:rPr lang="en-IN" sz="2800" dirty="0">
                <a:solidFill>
                  <a:srgbClr val="000000"/>
                </a:solidFill>
                <a:effectLst/>
                <a:highlight>
                  <a:srgbClr val="FFFF00"/>
                </a:highlight>
                <a:latin typeface="Arial" panose="020B0604020202020204" pitchFamily="34" charset="0"/>
                <a:ea typeface="Times New Roman" panose="02020603050405020304" pitchFamily="18" charset="0"/>
              </a:rPr>
              <a:t>looking the graph we can find the customers who ordered products over the year</a:t>
            </a:r>
            <a:br>
              <a:rPr lang="en-IN" sz="2800" dirty="0">
                <a:solidFill>
                  <a:srgbClr val="000000"/>
                </a:solidFill>
                <a:effectLst/>
                <a:highlight>
                  <a:srgbClr val="FFFF00"/>
                </a:highlight>
                <a:latin typeface="Arial" panose="020B0604020202020204" pitchFamily="34" charset="0"/>
                <a:ea typeface="Times New Roman" panose="02020603050405020304" pitchFamily="18" charset="0"/>
              </a:rPr>
            </a:br>
            <a:r>
              <a:rPr lang="en-IN" sz="2800" dirty="0">
                <a:solidFill>
                  <a:srgbClr val="000000"/>
                </a:solidFill>
                <a:effectLst/>
                <a:highlight>
                  <a:srgbClr val="FFFF00"/>
                </a:highlight>
                <a:latin typeface="Arial" panose="020B0604020202020204" pitchFamily="34" charset="0"/>
                <a:ea typeface="Times New Roman" panose="02020603050405020304" pitchFamily="18" charset="0"/>
              </a:rPr>
              <a:t>2015 - 17624</a:t>
            </a:r>
            <a:br>
              <a:rPr lang="en-IN" sz="2800" dirty="0">
                <a:effectLst/>
                <a:highlight>
                  <a:srgbClr val="FFFF00"/>
                </a:highlight>
                <a:latin typeface="Times New Roman" panose="02020603050405020304" pitchFamily="18" charset="0"/>
                <a:ea typeface="Times New Roman" panose="02020603050405020304" pitchFamily="18" charset="0"/>
              </a:rPr>
            </a:br>
            <a:r>
              <a:rPr lang="en-IN" sz="2800" dirty="0">
                <a:solidFill>
                  <a:srgbClr val="000000"/>
                </a:solidFill>
                <a:effectLst/>
                <a:highlight>
                  <a:srgbClr val="FFFF00"/>
                </a:highlight>
                <a:latin typeface="Arial" panose="020B0604020202020204" pitchFamily="34" charset="0"/>
                <a:ea typeface="Times New Roman" panose="02020603050405020304" pitchFamily="18" charset="0"/>
              </a:rPr>
              <a:t>2016 - 17631</a:t>
            </a:r>
            <a:br>
              <a:rPr lang="en-IN" sz="2800" dirty="0">
                <a:effectLst/>
                <a:highlight>
                  <a:srgbClr val="FFFF00"/>
                </a:highlight>
                <a:latin typeface="Times New Roman" panose="02020603050405020304" pitchFamily="18" charset="0"/>
                <a:ea typeface="Times New Roman" panose="02020603050405020304" pitchFamily="18" charset="0"/>
              </a:rPr>
            </a:br>
            <a:r>
              <a:rPr lang="en-IN" sz="2800" dirty="0">
                <a:solidFill>
                  <a:srgbClr val="000000"/>
                </a:solidFill>
                <a:effectLst/>
                <a:highlight>
                  <a:srgbClr val="FFFF00"/>
                </a:highlight>
                <a:latin typeface="Arial" panose="020B0604020202020204" pitchFamily="34" charset="0"/>
                <a:ea typeface="Times New Roman" panose="02020603050405020304" pitchFamily="18" charset="0"/>
              </a:rPr>
              <a:t>2017 - 17669</a:t>
            </a:r>
            <a:br>
              <a:rPr lang="en-IN" sz="2800" dirty="0">
                <a:effectLst/>
                <a:highlight>
                  <a:srgbClr val="FFFF00"/>
                </a:highlight>
                <a:latin typeface="Times New Roman" panose="02020603050405020304" pitchFamily="18" charset="0"/>
                <a:ea typeface="Times New Roman" panose="02020603050405020304" pitchFamily="18" charset="0"/>
              </a:rPr>
            </a:br>
            <a:r>
              <a:rPr lang="en-IN" sz="2800" dirty="0">
                <a:solidFill>
                  <a:srgbClr val="000000"/>
                </a:solidFill>
                <a:effectLst/>
                <a:highlight>
                  <a:srgbClr val="FFFF00"/>
                </a:highlight>
                <a:latin typeface="Arial" panose="020B0604020202020204" pitchFamily="34" charset="0"/>
                <a:ea typeface="Times New Roman" panose="02020603050405020304" pitchFamily="18" charset="0"/>
              </a:rPr>
              <a:t>2018 - 17352</a:t>
            </a:r>
            <a:br>
              <a:rPr lang="en-IN" sz="2800" dirty="0">
                <a:effectLst/>
                <a:highlight>
                  <a:srgbClr val="FFFF00"/>
                </a:highlight>
                <a:latin typeface="Times New Roman" panose="02020603050405020304" pitchFamily="18" charset="0"/>
                <a:ea typeface="Times New Roman" panose="02020603050405020304" pitchFamily="18" charset="0"/>
              </a:rPr>
            </a:br>
            <a:r>
              <a:rPr lang="en-IN" sz="2800" dirty="0">
                <a:solidFill>
                  <a:srgbClr val="000000"/>
                </a:solidFill>
                <a:effectLst/>
                <a:highlight>
                  <a:srgbClr val="FFFF00"/>
                </a:highlight>
                <a:latin typeface="Arial" panose="020B0604020202020204" pitchFamily="34" charset="0"/>
                <a:ea typeface="Times New Roman" panose="02020603050405020304" pitchFamily="18" charset="0"/>
              </a:rPr>
              <a:t>2019 - 17535</a:t>
            </a:r>
            <a:br>
              <a:rPr lang="en-IN" sz="2800" dirty="0">
                <a:effectLst/>
                <a:highlight>
                  <a:srgbClr val="FFFF00"/>
                </a:highlight>
                <a:latin typeface="Times New Roman" panose="02020603050405020304" pitchFamily="18" charset="0"/>
                <a:ea typeface="Times New Roman" panose="02020603050405020304" pitchFamily="18" charset="0"/>
              </a:rPr>
            </a:br>
            <a:r>
              <a:rPr lang="en-IN" sz="2800" dirty="0">
                <a:solidFill>
                  <a:srgbClr val="000000"/>
                </a:solidFill>
                <a:effectLst/>
                <a:highlight>
                  <a:srgbClr val="FFFF00"/>
                </a:highlight>
                <a:latin typeface="Arial" panose="020B0604020202020204" pitchFamily="34" charset="0"/>
                <a:ea typeface="Times New Roman" panose="02020603050405020304" pitchFamily="18" charset="0"/>
              </a:rPr>
              <a:t>2020 – 25179</a:t>
            </a:r>
            <a:br>
              <a:rPr lang="en-IN" sz="1800" dirty="0">
                <a:effectLst/>
                <a:latin typeface="Times New Roman" panose="02020603050405020304" pitchFamily="18" charset="0"/>
                <a:ea typeface="Times New Roman" panose="02020603050405020304" pitchFamily="18" charset="0"/>
              </a:rPr>
            </a:br>
            <a:r>
              <a:rPr lang="en-IN" sz="1800" dirty="0">
                <a:solidFill>
                  <a:srgbClr val="000000"/>
                </a:solidFill>
                <a:effectLst/>
                <a:highlight>
                  <a:srgbClr val="FFFF00"/>
                </a:highlight>
                <a:latin typeface="Arial" panose="020B0604020202020204" pitchFamily="34" charset="0"/>
                <a:ea typeface="Times New Roman" panose="02020603050405020304" pitchFamily="18" charset="0"/>
              </a:rPr>
              <a:t>If we look at data from 2015 to 2019 the number of customers is approximately same but in 2020 it increased by 40%.</a:t>
            </a: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9" name="Content Placeholder 8">
            <a:extLst>
              <a:ext uri="{FF2B5EF4-FFF2-40B4-BE49-F238E27FC236}">
                <a16:creationId xmlns:a16="http://schemas.microsoft.com/office/drawing/2014/main" id="{70C17265-227E-6C3F-64C9-6870A7B31C44}"/>
              </a:ext>
            </a:extLst>
          </p:cNvPr>
          <p:cNvGraphicFramePr>
            <a:graphicFrameLocks noGrp="1"/>
          </p:cNvGraphicFramePr>
          <p:nvPr>
            <p:ph sz="half" idx="1"/>
            <p:extLst>
              <p:ext uri="{D42A27DB-BD31-4B8C-83A1-F6EECF244321}">
                <p14:modId xmlns:p14="http://schemas.microsoft.com/office/powerpoint/2010/main" val="4181030622"/>
              </p:ext>
            </p:extLst>
          </p:nvPr>
        </p:nvGraphicFramePr>
        <p:xfrm>
          <a:off x="4379259" y="2504281"/>
          <a:ext cx="7812741" cy="4562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280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5B3B0-2D36-EAAD-C576-DB5A9A8800DE}"/>
            </a:ext>
          </a:extLst>
        </p:cNvPr>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BAB0C84-9B25-ED2E-D8B1-4CDA06C91AA8}"/>
              </a:ext>
            </a:extLst>
          </p:cNvPr>
          <p:cNvPicPr>
            <a:picLocks noGrp="1" noChangeAspect="1"/>
          </p:cNvPicPr>
          <p:nvPr>
            <p:ph sz="half" idx="4294967295"/>
          </p:nvPr>
        </p:nvPicPr>
        <p:blipFill>
          <a:blip r:embed="rId2"/>
          <a:stretch>
            <a:fillRect/>
          </a:stretch>
        </p:blipFill>
        <p:spPr>
          <a:xfrm>
            <a:off x="0" y="12700"/>
            <a:ext cx="12192000" cy="6858000"/>
          </a:xfrm>
        </p:spPr>
      </p:pic>
      <p:sp>
        <p:nvSpPr>
          <p:cNvPr id="4" name="Title 3">
            <a:extLst>
              <a:ext uri="{FF2B5EF4-FFF2-40B4-BE49-F238E27FC236}">
                <a16:creationId xmlns:a16="http://schemas.microsoft.com/office/drawing/2014/main" id="{8B260DF4-3B14-503C-7778-E853A4289904}"/>
              </a:ext>
            </a:extLst>
          </p:cNvPr>
          <p:cNvSpPr>
            <a:spLocks noGrp="1"/>
          </p:cNvSpPr>
          <p:nvPr>
            <p:ph type="title"/>
          </p:nvPr>
        </p:nvSpPr>
        <p:spPr>
          <a:xfrm>
            <a:off x="1355370" y="3890682"/>
            <a:ext cx="8596668" cy="1320800"/>
          </a:xfrm>
        </p:spPr>
        <p:txBody>
          <a:bodyPr>
            <a:normAutofit fontScale="90000"/>
          </a:bodyPr>
          <a:lstStyle/>
          <a:p>
            <a:pPr marL="457200" algn="ctr" fontAlgn="base">
              <a:spcBef>
                <a:spcPts val="1000"/>
              </a:spcBef>
              <a:spcAft>
                <a:spcPts val="1000"/>
              </a:spcAft>
            </a:pPr>
            <a:r>
              <a:rPr lang="en-US" sz="5300" b="1" dirty="0">
                <a:solidFill>
                  <a:schemeClr val="tx1"/>
                </a:solidFill>
                <a:highlight>
                  <a:srgbClr val="FFFF00"/>
                </a:highlight>
                <a:latin typeface="Algerian" panose="04020705040A02060702" pitchFamily="82" charset="0"/>
              </a:rPr>
              <a:t>Product performance </a:t>
            </a:r>
            <a:br>
              <a:rPr lang="en-US" sz="3600" b="1" dirty="0">
                <a:solidFill>
                  <a:schemeClr val="tx1"/>
                </a:solidFill>
                <a:latin typeface="Algerian" panose="04020705040A02060702" pitchFamily="82" charset="0"/>
              </a:rPr>
            </a:br>
            <a:br>
              <a:rPr lang="en-US" sz="3600" b="1" dirty="0">
                <a:latin typeface="Algerian" panose="04020705040A02060702" pitchFamily="82" charset="0"/>
              </a:rPr>
            </a:b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9" name="Content Placeholder 8">
            <a:extLst>
              <a:ext uri="{FF2B5EF4-FFF2-40B4-BE49-F238E27FC236}">
                <a16:creationId xmlns:a16="http://schemas.microsoft.com/office/drawing/2014/main" id="{D161AE90-831B-AF65-B4CE-A7C7D6AAA4D0}"/>
              </a:ext>
            </a:extLst>
          </p:cNvPr>
          <p:cNvGraphicFramePr>
            <a:graphicFrameLocks noGrp="1"/>
          </p:cNvGraphicFramePr>
          <p:nvPr>
            <p:ph idx="1"/>
            <p:extLst>
              <p:ext uri="{D42A27DB-BD31-4B8C-83A1-F6EECF244321}">
                <p14:modId xmlns:p14="http://schemas.microsoft.com/office/powerpoint/2010/main" val="1850154911"/>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9175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504</TotalTime>
  <Words>1303</Words>
  <Application>Microsoft Office PowerPoint</Application>
  <PresentationFormat>Widescreen</PresentationFormat>
  <Paragraphs>140</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Algerian</vt:lpstr>
      <vt:lpstr>Arial</vt:lpstr>
      <vt:lpstr>Bauhaus 93</vt:lpstr>
      <vt:lpstr>Bell MT</vt:lpstr>
      <vt:lpstr>Brush Script MT</vt:lpstr>
      <vt:lpstr>Showcard Gothic</vt:lpstr>
      <vt:lpstr>Symbol</vt:lpstr>
      <vt:lpstr>Times New Roman</vt:lpstr>
      <vt:lpstr>Trebuchet MS</vt:lpstr>
      <vt:lpstr>Wingdings 3</vt:lpstr>
      <vt:lpstr>Facet</vt:lpstr>
      <vt:lpstr>                    E-Commerce</vt:lpstr>
      <vt:lpstr>INTRODUCTION</vt:lpstr>
      <vt:lpstr> </vt:lpstr>
      <vt:lpstr>products available</vt:lpstr>
      <vt:lpstr>Revenue generated by products available on Amazon</vt:lpstr>
      <vt:lpstr>Revenue generated by different product category</vt:lpstr>
      <vt:lpstr>Revenue generated by different product Sub-category</vt:lpstr>
      <vt:lpstr>Customers over the years  looking the graph we can find the customers who ordered products over the year 2015 - 17624 2016 - 17631 2017 - 17669 2018 - 17352 2019 - 17535 2020 – 25179 If we look at data from 2015 to 2019 the number of customers is approximately same but in 2020 it increased by 40%. </vt:lpstr>
      <vt:lpstr>Product performance    </vt:lpstr>
      <vt:lpstr>popularity of products</vt:lpstr>
      <vt:lpstr>popularity of products</vt:lpstr>
      <vt:lpstr>popular product category</vt:lpstr>
      <vt:lpstr>popular product category</vt:lpstr>
      <vt:lpstr>popular product sub-category</vt:lpstr>
      <vt:lpstr>popular product sub-category</vt:lpstr>
      <vt:lpstr>Product performance over the year    </vt:lpstr>
      <vt:lpstr>Product performance over the year</vt:lpstr>
      <vt:lpstr>Product performance over the year</vt:lpstr>
      <vt:lpstr>Revenue generated by products in different year</vt:lpstr>
      <vt:lpstr>From the above data we can identify the low performing products   </vt:lpstr>
      <vt:lpstr>Delivery </vt:lpstr>
      <vt:lpstr>Delivery status</vt:lpstr>
      <vt:lpstr>Reason for returning order</vt:lpstr>
      <vt:lpstr>Sale according to product ratings</vt:lpstr>
      <vt:lpstr>Sales according to location</vt:lpstr>
      <vt:lpstr>Sales according to location</vt:lpstr>
      <vt:lpstr>Sales according to different month</vt:lpstr>
      <vt:lpstr>Underperforming products according to unit price</vt:lpstr>
      <vt:lpstr>Underperforming products according to unit price</vt:lpstr>
      <vt:lpstr>Products whose sales needs to be boosted</vt:lpstr>
      <vt:lpstr>Loyalty program</vt:lpstr>
      <vt:lpstr>Effect of product category on delivery time</vt:lpstr>
      <vt:lpstr>Effect of delivery type on delivery time</vt:lpstr>
      <vt:lpstr>Relation between shipping charge and product type</vt:lpstr>
      <vt:lpstr>Steps to increase rating of low rated product</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Amazon E-Commerce</dc:title>
  <dc:creator>Avadhesh Jaiswal</dc:creator>
  <cp:lastModifiedBy>Avadhesh Jaiswal</cp:lastModifiedBy>
  <cp:revision>10</cp:revision>
  <dcterms:created xsi:type="dcterms:W3CDTF">2024-01-20T07:13:44Z</dcterms:created>
  <dcterms:modified xsi:type="dcterms:W3CDTF">2024-05-28T06:08:54Z</dcterms:modified>
</cp:coreProperties>
</file>