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2" r:id="rId6"/>
    <p:sldId id="283" r:id="rId7"/>
    <p:sldId id="284" r:id="rId8"/>
    <p:sldId id="286" r:id="rId9"/>
    <p:sldId id="285" r:id="rId10"/>
    <p:sldId id="288" r:id="rId11"/>
    <p:sldId id="287" r:id="rId12"/>
    <p:sldId id="289" r:id="rId13"/>
    <p:sldId id="291" r:id="rId14"/>
    <p:sldId id="315" r:id="rId15"/>
    <p:sldId id="316"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7" d="100"/>
          <a:sy n="67" d="100"/>
        </p:scale>
        <p:origin x="8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422274"/>
            <a:ext cx="10353762" cy="1257300"/>
          </a:xfrm>
        </p:spPr>
        <p:txBody>
          <a:bodyPr>
            <a:normAutofit/>
          </a:bodyPr>
          <a:lstStyle/>
          <a:p>
            <a:pPr algn="l"/>
            <a:r>
              <a:rPr lang="en-IN" sz="4400" b="1" dirty="0">
                <a:solidFill>
                  <a:srgbClr val="FFFF00"/>
                </a:solidFill>
                <a:effectLst/>
                <a:highlight>
                  <a:srgbClr val="0000FF"/>
                </a:highlight>
                <a:latin typeface="Lato" panose="020F0502020204030203" pitchFamily="34" charset="0"/>
                <a:ea typeface="Times New Roman" panose="02020603050405020304" pitchFamily="18" charset="0"/>
              </a:rPr>
              <a:t>Analytical CRM Development for a Bank</a:t>
            </a:r>
            <a:br>
              <a:rPr lang="en-IN" sz="1800" dirty="0">
                <a:effectLst/>
                <a:latin typeface="Times New Roman" panose="02020603050405020304" pitchFamily="18" charset="0"/>
                <a:ea typeface="Times New Roman" panose="02020603050405020304" pitchFamily="18" charset="0"/>
              </a:rPr>
            </a:b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0" y="5629275"/>
            <a:ext cx="3484563" cy="1027113"/>
          </a:xfrm>
        </p:spPr>
        <p:txBody>
          <a:bodyPr>
            <a:normAutofit/>
          </a:bodyPr>
          <a:lstStyle/>
          <a:p>
            <a:pPr algn="l"/>
            <a:r>
              <a:rPr lang="en-US" sz="2300" dirty="0">
                <a:solidFill>
                  <a:srgbClr val="FFFF00"/>
                </a:solidFill>
              </a:rPr>
              <a:t>By –</a:t>
            </a:r>
          </a:p>
          <a:p>
            <a:pPr algn="l"/>
            <a:r>
              <a:rPr lang="en-US" dirty="0">
                <a:solidFill>
                  <a:srgbClr val="FFFF00"/>
                </a:solidFill>
              </a:rPr>
              <a:t>Shubham Jaiswal</a:t>
            </a:r>
            <a:endParaRPr lang="en-US" sz="2300" dirty="0">
              <a:solidFill>
                <a:srgbClr val="FFFF00"/>
              </a:solidFill>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422274"/>
            <a:ext cx="10353762" cy="1257300"/>
          </a:xfrm>
        </p:spPr>
        <p:txBody>
          <a:bodyPr>
            <a:normAutofit fontScale="90000"/>
          </a:bodyPr>
          <a:lstStyle/>
          <a:p>
            <a:r>
              <a:rPr lang="en-IN" sz="8900" b="1" dirty="0">
                <a:solidFill>
                  <a:srgbClr val="FFFF00"/>
                </a:solidFill>
                <a:effectLst/>
                <a:highlight>
                  <a:srgbClr val="0000FF"/>
                </a:highlight>
                <a:latin typeface="Lato" panose="020F0502020204030203" pitchFamily="34" charset="0"/>
                <a:ea typeface="Times New Roman" panose="02020603050405020304" pitchFamily="18" charset="0"/>
              </a:rPr>
              <a:t>Bank Churn</a:t>
            </a:r>
            <a:br>
              <a:rPr lang="en-IN" sz="1800" dirty="0">
                <a:effectLst/>
                <a:latin typeface="Times New Roman" panose="02020603050405020304" pitchFamily="18" charset="0"/>
                <a:ea typeface="Times New Roman" panose="02020603050405020304" pitchFamily="18" charset="0"/>
              </a:rPr>
            </a:b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dirty="0">
                <a:solidFill>
                  <a:srgbClr val="0D0D0D"/>
                </a:solidFill>
                <a:effectLst/>
                <a:highlight>
                  <a:srgbClr val="FFFFFF"/>
                </a:highlight>
                <a:latin typeface="ui-sans-serif"/>
              </a:rPr>
              <a:t>Distribution of account balances around different regions –</a:t>
            </a:r>
          </a:p>
          <a:p>
            <a:pPr marL="36900" indent="0" algn="ctr">
              <a:buNone/>
            </a:pPr>
            <a:r>
              <a:rPr lang="en-US" dirty="0">
                <a:solidFill>
                  <a:srgbClr val="0D0D0D"/>
                </a:solidFill>
                <a:effectLst/>
                <a:highlight>
                  <a:srgbClr val="FFFFFF"/>
                </a:highlight>
                <a:latin typeface="ui-sans-serif"/>
              </a:rPr>
              <a:t>France – 311332479.49 </a:t>
            </a:r>
          </a:p>
          <a:p>
            <a:pPr marL="36900" indent="0" algn="ctr">
              <a:buNone/>
            </a:pPr>
            <a:r>
              <a:rPr lang="en-US" dirty="0">
                <a:solidFill>
                  <a:srgbClr val="0D0D0D"/>
                </a:solidFill>
                <a:effectLst/>
                <a:highlight>
                  <a:srgbClr val="FFFFFF"/>
                </a:highlight>
                <a:latin typeface="ui-sans-serif"/>
              </a:rPr>
              <a:t>Spain – 153123552.01</a:t>
            </a:r>
          </a:p>
          <a:p>
            <a:pPr marL="36900" indent="0" algn="ctr">
              <a:buNone/>
            </a:pPr>
            <a:r>
              <a:rPr lang="en-US" dirty="0">
                <a:solidFill>
                  <a:srgbClr val="0D0D0D"/>
                </a:solidFill>
                <a:effectLst/>
                <a:highlight>
                  <a:srgbClr val="FFFFFF"/>
                </a:highlight>
                <a:latin typeface="ui-sans-serif"/>
              </a:rPr>
              <a:t>Germany – 300402861.38</a:t>
            </a:r>
          </a:p>
          <a:p>
            <a:pPr marL="36900" indent="0" algn="ctr">
              <a:buNone/>
            </a:pPr>
            <a:r>
              <a:rPr lang="en-US" dirty="0">
                <a:solidFill>
                  <a:srgbClr val="0D0D0D"/>
                </a:solidFill>
                <a:effectLst/>
                <a:highlight>
                  <a:srgbClr val="FFFFFF"/>
                </a:highlight>
                <a:latin typeface="ui-sans-serif"/>
              </a:rPr>
              <a:t>Average number of product used by customers who have a credit card is 1.5314 </a:t>
            </a:r>
          </a:p>
          <a:p>
            <a:pPr marL="36900" indent="0" algn="ctr">
              <a:buNone/>
            </a:pPr>
            <a:r>
              <a:rPr lang="en-US" dirty="0">
                <a:solidFill>
                  <a:srgbClr val="0D0D0D"/>
                </a:solidFill>
                <a:effectLst/>
                <a:highlight>
                  <a:srgbClr val="FFFFFF"/>
                </a:highlight>
                <a:latin typeface="ui-sans-serif"/>
              </a:rPr>
              <a:t> </a:t>
            </a:r>
          </a:p>
          <a:p>
            <a:pPr algn="ctr"/>
            <a:endParaRPr lang="en-US" dirty="0">
              <a:solidFill>
                <a:srgbClr val="0D0D0D"/>
              </a:solidFill>
              <a:effectLst/>
              <a:highlight>
                <a:srgbClr val="FFFFFF"/>
              </a:highlight>
              <a:latin typeface="ui-sans-serif"/>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spTree>
    <p:extLst>
      <p:ext uri="{BB962C8B-B14F-4D97-AF65-F5344CB8AC3E}">
        <p14:creationId xmlns:p14="http://schemas.microsoft.com/office/powerpoint/2010/main" val="183593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422274"/>
            <a:ext cx="10353762" cy="1257300"/>
          </a:xfrm>
        </p:spPr>
        <p:txBody>
          <a:bodyPr>
            <a:normAutofit fontScale="90000"/>
          </a:bodyPr>
          <a:lstStyle/>
          <a:p>
            <a:r>
              <a:rPr lang="en-IN" sz="8900" b="1" dirty="0">
                <a:solidFill>
                  <a:srgbClr val="FFFF00"/>
                </a:solidFill>
                <a:effectLst/>
                <a:highlight>
                  <a:srgbClr val="0000FF"/>
                </a:highlight>
                <a:latin typeface="Lato" panose="020F0502020204030203" pitchFamily="34" charset="0"/>
                <a:ea typeface="Times New Roman" panose="02020603050405020304" pitchFamily="18" charset="0"/>
              </a:rPr>
              <a:t>Outliers</a:t>
            </a:r>
            <a:br>
              <a:rPr lang="en-IN" sz="1800" dirty="0">
                <a:effectLst/>
                <a:latin typeface="Times New Roman" panose="02020603050405020304" pitchFamily="18" charset="0"/>
                <a:ea typeface="Times New Roman" panose="02020603050405020304" pitchFamily="18" charset="0"/>
              </a:rPr>
            </a:b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endParaRPr lang="en-US" sz="2300" dirty="0">
              <a:solidFill>
                <a:srgbClr val="FFFF00"/>
              </a:solidFill>
            </a:endParaRPr>
          </a:p>
        </p:txBody>
      </p:sp>
      <p:pic>
        <p:nvPicPr>
          <p:cNvPr id="7" name="Picture 6">
            <a:extLst>
              <a:ext uri="{FF2B5EF4-FFF2-40B4-BE49-F238E27FC236}">
                <a16:creationId xmlns:a16="http://schemas.microsoft.com/office/drawing/2014/main" id="{086FB97B-BD74-EED6-CF8E-742BA03DD739}"/>
              </a:ext>
            </a:extLst>
          </p:cNvPr>
          <p:cNvPicPr>
            <a:picLocks noChangeAspect="1"/>
          </p:cNvPicPr>
          <p:nvPr/>
        </p:nvPicPr>
        <p:blipFill>
          <a:blip r:embed="rId4"/>
          <a:stretch>
            <a:fillRect/>
          </a:stretch>
        </p:blipFill>
        <p:spPr>
          <a:xfrm>
            <a:off x="293455" y="1357313"/>
            <a:ext cx="11605090" cy="5253830"/>
          </a:xfrm>
          <a:prstGeom prst="rect">
            <a:avLst/>
          </a:prstGeom>
        </p:spPr>
      </p:pic>
    </p:spTree>
    <p:extLst>
      <p:ext uri="{BB962C8B-B14F-4D97-AF65-F5344CB8AC3E}">
        <p14:creationId xmlns:p14="http://schemas.microsoft.com/office/powerpoint/2010/main" val="1741903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422274"/>
            <a:ext cx="10353762" cy="1257300"/>
          </a:xfrm>
        </p:spPr>
        <p:txBody>
          <a:bodyPr>
            <a:normAutofit fontScale="90000"/>
          </a:bodyPr>
          <a:lstStyle/>
          <a:p>
            <a:r>
              <a:rPr lang="en-IN" sz="8900" b="1" dirty="0">
                <a:solidFill>
                  <a:srgbClr val="FFFF00"/>
                </a:solidFill>
                <a:effectLst/>
                <a:highlight>
                  <a:srgbClr val="0000FF"/>
                </a:highlight>
                <a:latin typeface="Lato" panose="020F0502020204030203" pitchFamily="34" charset="0"/>
                <a:ea typeface="Times New Roman" panose="02020603050405020304" pitchFamily="18" charset="0"/>
              </a:rPr>
              <a:t>Outliers</a:t>
            </a:r>
            <a:br>
              <a:rPr lang="en-IN" sz="1800" dirty="0">
                <a:effectLst/>
                <a:latin typeface="Times New Roman" panose="02020603050405020304" pitchFamily="18" charset="0"/>
                <a:ea typeface="Times New Roman" panose="02020603050405020304" pitchFamily="18" charset="0"/>
              </a:rPr>
            </a:b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543050"/>
            <a:ext cx="11615738" cy="5068093"/>
          </a:xfrm>
        </p:spPr>
        <p:txBody>
          <a:bodyPr>
            <a:normAutofit/>
          </a:bodyPr>
          <a:lstStyle/>
          <a:p>
            <a:pPr marL="457200" fontAlgn="base">
              <a:spcBef>
                <a:spcPts val="1500"/>
              </a:spcBef>
            </a:pPr>
            <a:r>
              <a:rPr lang="en-IN" sz="2400" dirty="0">
                <a:solidFill>
                  <a:srgbClr val="000000"/>
                </a:solidFill>
                <a:effectLst/>
                <a:highlight>
                  <a:srgbClr val="C0C0C0"/>
                </a:highlight>
                <a:latin typeface="ui-sans-serif"/>
                <a:ea typeface="Times New Roman" panose="02020603050405020304" pitchFamily="18" charset="0"/>
              </a:rPr>
              <a:t>If we will notice the above graphs we will notice that people who are remained with bank have following outliers – </a:t>
            </a:r>
            <a:endParaRPr lang="en-IN" sz="2400" dirty="0">
              <a:effectLst/>
              <a:highlight>
                <a:srgbClr val="C0C0C0"/>
              </a:highlight>
              <a:latin typeface="ui-sans-serif"/>
              <a:ea typeface="Times New Roman" panose="02020603050405020304" pitchFamily="18" charset="0"/>
            </a:endParaRPr>
          </a:p>
          <a:p>
            <a:pPr marL="342900" lvl="0" indent="-342900" fontAlgn="base">
              <a:spcBef>
                <a:spcPts val="1500"/>
              </a:spcBef>
              <a:buFont typeface="Symbol" panose="05050102010706020507" pitchFamily="18" charset="2"/>
              <a:buChar char=""/>
            </a:pPr>
            <a:r>
              <a:rPr lang="en-IN" sz="2400" dirty="0">
                <a:solidFill>
                  <a:srgbClr val="000000"/>
                </a:solidFill>
                <a:effectLst/>
                <a:highlight>
                  <a:srgbClr val="C0C0C0"/>
                </a:highlight>
                <a:latin typeface="ui-sans-serif"/>
                <a:ea typeface="Times New Roman" panose="02020603050405020304" pitchFamily="18" charset="0"/>
              </a:rPr>
              <a:t>They use mostly 1 product</a:t>
            </a:r>
            <a:endParaRPr lang="en-IN" sz="2400" dirty="0">
              <a:effectLst/>
              <a:highlight>
                <a:srgbClr val="C0C0C0"/>
              </a:highlight>
              <a:latin typeface="ui-sans-serif"/>
              <a:ea typeface="Times New Roman" panose="02020603050405020304" pitchFamily="18" charset="0"/>
            </a:endParaRPr>
          </a:p>
          <a:p>
            <a:pPr marL="342900" lvl="0" indent="-342900" fontAlgn="base">
              <a:spcBef>
                <a:spcPts val="1500"/>
              </a:spcBef>
              <a:buFont typeface="Symbol" panose="05050102010706020507" pitchFamily="18" charset="2"/>
              <a:buChar char=""/>
            </a:pPr>
            <a:r>
              <a:rPr lang="en-IN" sz="2400" dirty="0">
                <a:solidFill>
                  <a:srgbClr val="000000"/>
                </a:solidFill>
                <a:effectLst/>
                <a:highlight>
                  <a:srgbClr val="C0C0C0"/>
                </a:highlight>
                <a:latin typeface="ui-sans-serif"/>
                <a:ea typeface="Times New Roman" panose="02020603050405020304" pitchFamily="18" charset="0"/>
              </a:rPr>
              <a:t>Most of the customers are those who have completed 4 years with bank</a:t>
            </a:r>
            <a:endParaRPr lang="en-IN" sz="2400" dirty="0">
              <a:effectLst/>
              <a:highlight>
                <a:srgbClr val="C0C0C0"/>
              </a:highlight>
              <a:latin typeface="ui-sans-serif"/>
              <a:ea typeface="Times New Roman" panose="02020603050405020304" pitchFamily="18" charset="0"/>
            </a:endParaRPr>
          </a:p>
          <a:p>
            <a:pPr marL="342900" lvl="0" indent="-342900" fontAlgn="base">
              <a:spcBef>
                <a:spcPts val="1500"/>
              </a:spcBef>
              <a:buFont typeface="Symbol" panose="05050102010706020507" pitchFamily="18" charset="2"/>
              <a:buChar char=""/>
            </a:pPr>
            <a:r>
              <a:rPr lang="en-IN" sz="2400" dirty="0">
                <a:solidFill>
                  <a:srgbClr val="000000"/>
                </a:solidFill>
                <a:effectLst/>
                <a:highlight>
                  <a:srgbClr val="C0C0C0"/>
                </a:highlight>
                <a:latin typeface="ui-sans-serif"/>
                <a:ea typeface="Times New Roman" panose="02020603050405020304" pitchFamily="18" charset="0"/>
              </a:rPr>
              <a:t>Most of the customers have credit card </a:t>
            </a:r>
            <a:endParaRPr lang="en-IN" sz="2400" dirty="0">
              <a:effectLst/>
              <a:highlight>
                <a:srgbClr val="C0C0C0"/>
              </a:highlight>
              <a:latin typeface="ui-sans-serif"/>
              <a:ea typeface="Times New Roman" panose="02020603050405020304" pitchFamily="18" charset="0"/>
            </a:endParaRPr>
          </a:p>
          <a:p>
            <a:pPr marL="342900" lvl="0" indent="-342900" fontAlgn="base">
              <a:spcBef>
                <a:spcPts val="1500"/>
              </a:spcBef>
              <a:buFont typeface="Symbol" panose="05050102010706020507" pitchFamily="18" charset="2"/>
              <a:buChar char=""/>
            </a:pPr>
            <a:r>
              <a:rPr lang="en-IN" sz="2400" dirty="0">
                <a:solidFill>
                  <a:srgbClr val="000000"/>
                </a:solidFill>
                <a:effectLst/>
                <a:highlight>
                  <a:srgbClr val="C0C0C0"/>
                </a:highlight>
                <a:latin typeface="ui-sans-serif"/>
                <a:ea typeface="Times New Roman" panose="02020603050405020304" pitchFamily="18" charset="0"/>
              </a:rPr>
              <a:t>Many of the customers are from France</a:t>
            </a:r>
            <a:endParaRPr lang="en-IN" sz="2400" dirty="0">
              <a:effectLst/>
              <a:highlight>
                <a:srgbClr val="C0C0C0"/>
              </a:highlight>
              <a:latin typeface="ui-sans-serif"/>
              <a:ea typeface="Times New Roman" panose="02020603050405020304" pitchFamily="18" charset="0"/>
            </a:endParaRPr>
          </a:p>
          <a:p>
            <a:pPr marL="342900" lvl="0" indent="-342900" fontAlgn="base">
              <a:spcBef>
                <a:spcPts val="1500"/>
              </a:spcBef>
              <a:buFont typeface="Symbol" panose="05050102010706020507" pitchFamily="18" charset="2"/>
              <a:buChar char=""/>
            </a:pPr>
            <a:r>
              <a:rPr lang="en-IN" sz="2400" dirty="0">
                <a:solidFill>
                  <a:srgbClr val="000000"/>
                </a:solidFill>
                <a:effectLst/>
                <a:highlight>
                  <a:srgbClr val="C0C0C0"/>
                </a:highlight>
                <a:latin typeface="ui-sans-serif"/>
                <a:ea typeface="Times New Roman" panose="02020603050405020304" pitchFamily="18" charset="0"/>
              </a:rPr>
              <a:t>More than half of the customers are male </a:t>
            </a:r>
            <a:endParaRPr lang="en-IN" sz="2400" dirty="0">
              <a:effectLst/>
              <a:highlight>
                <a:srgbClr val="C0C0C0"/>
              </a:highlight>
              <a:latin typeface="ui-sans-serif"/>
              <a:ea typeface="Times New Roman" panose="02020603050405020304" pitchFamily="18" charset="0"/>
            </a:endParaRPr>
          </a:p>
          <a:p>
            <a:pPr marL="36900" indent="0" algn="ctr">
              <a:buNone/>
            </a:pPr>
            <a:endParaRPr lang="en-US" sz="2400" dirty="0">
              <a:solidFill>
                <a:srgbClr val="FFFF00"/>
              </a:solidFill>
              <a:highlight>
                <a:srgbClr val="C0C0C0"/>
              </a:highlight>
              <a:latin typeface="ui-sans-serif"/>
            </a:endParaRPr>
          </a:p>
        </p:txBody>
      </p:sp>
    </p:spTree>
    <p:extLst>
      <p:ext uri="{BB962C8B-B14F-4D97-AF65-F5344CB8AC3E}">
        <p14:creationId xmlns:p14="http://schemas.microsoft.com/office/powerpoint/2010/main" val="241466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422274"/>
            <a:ext cx="10353762" cy="1257300"/>
          </a:xfrm>
        </p:spPr>
        <p:txBody>
          <a:bodyPr>
            <a:noAutofit/>
          </a:bodyPr>
          <a:lstStyle/>
          <a:p>
            <a:r>
              <a:rPr lang="en-IN" sz="7200" b="1" dirty="0">
                <a:solidFill>
                  <a:srgbClr val="FFFF00"/>
                </a:solidFill>
                <a:effectLst/>
                <a:highlight>
                  <a:srgbClr val="0000FF"/>
                </a:highlight>
                <a:latin typeface="Lato" panose="020F0502020204030203" pitchFamily="34" charset="0"/>
                <a:ea typeface="Times New Roman" panose="02020603050405020304" pitchFamily="18" charset="0"/>
              </a:rPr>
              <a:t>Credit segment of bank</a:t>
            </a:r>
            <a:br>
              <a:rPr lang="en-IN" sz="1400" dirty="0">
                <a:effectLst/>
                <a:latin typeface="Times New Roman" panose="02020603050405020304" pitchFamily="18" charset="0"/>
                <a:ea typeface="Times New Roman" panose="02020603050405020304" pitchFamily="18" charset="0"/>
              </a:rPr>
            </a:br>
            <a:endParaRPr lang="en-US" sz="3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dirty="0">
                <a:solidFill>
                  <a:srgbClr val="0D0D0D"/>
                </a:solidFill>
                <a:effectLst/>
                <a:highlight>
                  <a:srgbClr val="FFFFFF"/>
                </a:highlight>
                <a:latin typeface="ui-sans-serif"/>
              </a:rPr>
              <a:t>The bank has five category of customer according to their credit score –</a:t>
            </a:r>
          </a:p>
          <a:p>
            <a:pPr marL="494100" indent="-457200" algn="ctr">
              <a:buFont typeface="+mj-lt"/>
              <a:buAutoNum type="arabicPeriod"/>
            </a:pPr>
            <a:r>
              <a:rPr lang="en-US" dirty="0">
                <a:solidFill>
                  <a:srgbClr val="0D0D0D"/>
                </a:solidFill>
                <a:effectLst/>
                <a:highlight>
                  <a:srgbClr val="FFFFFF"/>
                </a:highlight>
                <a:latin typeface="ui-sans-serif"/>
              </a:rPr>
              <a:t>Poor (&lt;580) – 2362</a:t>
            </a:r>
          </a:p>
          <a:p>
            <a:pPr marL="494100" indent="-457200" algn="ctr">
              <a:buFont typeface="+mj-lt"/>
              <a:buAutoNum type="arabicPeriod"/>
            </a:pPr>
            <a:r>
              <a:rPr lang="en-US" dirty="0">
                <a:solidFill>
                  <a:srgbClr val="0D0D0D"/>
                </a:solidFill>
                <a:effectLst/>
                <a:highlight>
                  <a:srgbClr val="FFFFFF"/>
                </a:highlight>
                <a:latin typeface="ui-sans-serif"/>
              </a:rPr>
              <a:t>Fair (580-700) – 3331</a:t>
            </a:r>
          </a:p>
          <a:p>
            <a:pPr marL="494100" indent="-457200" algn="ctr">
              <a:buFont typeface="+mj-lt"/>
              <a:buAutoNum type="arabicPeriod"/>
            </a:pPr>
            <a:r>
              <a:rPr lang="en-US" dirty="0">
                <a:solidFill>
                  <a:srgbClr val="0D0D0D"/>
                </a:solidFill>
                <a:effectLst/>
                <a:highlight>
                  <a:srgbClr val="FFFFFF"/>
                </a:highlight>
                <a:latin typeface="ui-sans-serif"/>
              </a:rPr>
              <a:t>Good (700-740) – 2428</a:t>
            </a:r>
          </a:p>
          <a:p>
            <a:pPr marL="494100" indent="-457200" algn="ctr">
              <a:buFont typeface="+mj-lt"/>
              <a:buAutoNum type="arabicPeriod"/>
            </a:pPr>
            <a:r>
              <a:rPr lang="en-US" dirty="0">
                <a:solidFill>
                  <a:srgbClr val="0D0D0D"/>
                </a:solidFill>
                <a:effectLst/>
                <a:highlight>
                  <a:srgbClr val="FFFFFF"/>
                </a:highlight>
                <a:latin typeface="ui-sans-serif"/>
              </a:rPr>
              <a:t>Very good (740-800) – 1224</a:t>
            </a:r>
          </a:p>
          <a:p>
            <a:pPr marL="494100" indent="-457200" algn="ctr">
              <a:buFont typeface="+mj-lt"/>
              <a:buAutoNum type="arabicPeriod"/>
            </a:pPr>
            <a:r>
              <a:rPr lang="en-US" dirty="0">
                <a:solidFill>
                  <a:srgbClr val="0D0D0D"/>
                </a:solidFill>
                <a:effectLst/>
                <a:highlight>
                  <a:srgbClr val="FFFFFF"/>
                </a:highlight>
                <a:latin typeface="ui-sans-serif"/>
              </a:rPr>
              <a:t>Excellent (&gt;800) – 655</a:t>
            </a:r>
          </a:p>
          <a:p>
            <a:pPr marL="36900" indent="0" algn="ctr">
              <a:buNone/>
            </a:pPr>
            <a:r>
              <a:rPr lang="en-US" dirty="0">
                <a:solidFill>
                  <a:srgbClr val="0D0D0D"/>
                </a:solidFill>
                <a:effectLst/>
                <a:highlight>
                  <a:srgbClr val="FFFFFF"/>
                </a:highlight>
                <a:latin typeface="ui-sans-serif"/>
              </a:rPr>
              <a:t> </a:t>
            </a:r>
          </a:p>
          <a:p>
            <a:pPr algn="ctr"/>
            <a:endParaRPr lang="en-US" dirty="0">
              <a:solidFill>
                <a:srgbClr val="0D0D0D"/>
              </a:solidFill>
              <a:effectLst/>
              <a:highlight>
                <a:srgbClr val="FFFFFF"/>
              </a:highlight>
              <a:latin typeface="ui-sans-serif"/>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spTree>
    <p:extLst>
      <p:ext uri="{BB962C8B-B14F-4D97-AF65-F5344CB8AC3E}">
        <p14:creationId xmlns:p14="http://schemas.microsoft.com/office/powerpoint/2010/main" val="3427350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422274"/>
            <a:ext cx="10353762" cy="1257300"/>
          </a:xfrm>
        </p:spPr>
        <p:txBody>
          <a:bodyPr>
            <a:noAutofit/>
          </a:bodyPr>
          <a:lstStyle/>
          <a:p>
            <a:r>
              <a:rPr lang="en-IN" sz="6000" b="1" dirty="0">
                <a:solidFill>
                  <a:srgbClr val="FFFF00"/>
                </a:solidFill>
                <a:effectLst/>
                <a:highlight>
                  <a:srgbClr val="0000FF"/>
                </a:highlight>
                <a:latin typeface="Lato" panose="020F0502020204030203" pitchFamily="34" charset="0"/>
                <a:ea typeface="Times New Roman" panose="02020603050405020304" pitchFamily="18" charset="0"/>
              </a:rPr>
              <a:t>Customer Behaviour Analysis</a:t>
            </a:r>
            <a:br>
              <a:rPr lang="en-IN" sz="1400" dirty="0">
                <a:effectLst/>
                <a:latin typeface="Times New Roman" panose="02020603050405020304" pitchFamily="18" charset="0"/>
                <a:ea typeface="Times New Roman" panose="02020603050405020304" pitchFamily="18" charset="0"/>
              </a:rPr>
            </a:br>
            <a:endParaRPr lang="en-US" sz="3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dirty="0">
                <a:solidFill>
                  <a:srgbClr val="0D0D0D"/>
                </a:solidFill>
                <a:effectLst/>
                <a:highlight>
                  <a:srgbClr val="FFFFFF"/>
                </a:highlight>
                <a:latin typeface="ui-sans-serif"/>
              </a:rPr>
              <a:t> </a:t>
            </a:r>
          </a:p>
          <a:p>
            <a:pPr algn="ctr"/>
            <a:endParaRPr lang="en-US" dirty="0">
              <a:solidFill>
                <a:srgbClr val="0D0D0D"/>
              </a:solidFill>
              <a:effectLst/>
              <a:highlight>
                <a:srgbClr val="FFFFFF"/>
              </a:highlight>
              <a:latin typeface="ui-sans-serif"/>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pic>
        <p:nvPicPr>
          <p:cNvPr id="4" name="Picture 3">
            <a:extLst>
              <a:ext uri="{FF2B5EF4-FFF2-40B4-BE49-F238E27FC236}">
                <a16:creationId xmlns:a16="http://schemas.microsoft.com/office/drawing/2014/main" id="{718FC653-1721-6B2B-9F98-6B1882D2B1DD}"/>
              </a:ext>
            </a:extLst>
          </p:cNvPr>
          <p:cNvPicPr>
            <a:picLocks noChangeAspect="1"/>
          </p:cNvPicPr>
          <p:nvPr/>
        </p:nvPicPr>
        <p:blipFill>
          <a:blip r:embed="rId4"/>
          <a:stretch>
            <a:fillRect/>
          </a:stretch>
        </p:blipFill>
        <p:spPr>
          <a:xfrm>
            <a:off x="282807" y="1240971"/>
            <a:ext cx="11615738" cy="5194755"/>
          </a:xfrm>
          <a:prstGeom prst="rect">
            <a:avLst/>
          </a:prstGeom>
        </p:spPr>
      </p:pic>
    </p:spTree>
    <p:extLst>
      <p:ext uri="{BB962C8B-B14F-4D97-AF65-F5344CB8AC3E}">
        <p14:creationId xmlns:p14="http://schemas.microsoft.com/office/powerpoint/2010/main" val="4134062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422274"/>
            <a:ext cx="10353762" cy="1257300"/>
          </a:xfrm>
        </p:spPr>
        <p:txBody>
          <a:bodyPr>
            <a:noAutofit/>
          </a:bodyPr>
          <a:lstStyle/>
          <a:p>
            <a:r>
              <a:rPr lang="en-IN" sz="6000" b="1" dirty="0">
                <a:solidFill>
                  <a:srgbClr val="FFFF00"/>
                </a:solidFill>
                <a:effectLst/>
                <a:highlight>
                  <a:srgbClr val="0000FF"/>
                </a:highlight>
                <a:latin typeface="Lato" panose="020F0502020204030203" pitchFamily="34" charset="0"/>
                <a:ea typeface="Times New Roman" panose="02020603050405020304" pitchFamily="18" charset="0"/>
              </a:rPr>
              <a:t>Customer Behaviour Analysis</a:t>
            </a:r>
            <a:br>
              <a:rPr lang="en-IN" sz="1400" dirty="0">
                <a:effectLst/>
                <a:latin typeface="Times New Roman" panose="02020603050405020304" pitchFamily="18" charset="0"/>
                <a:ea typeface="Times New Roman" panose="02020603050405020304" pitchFamily="18" charset="0"/>
              </a:rPr>
            </a:br>
            <a:endParaRPr lang="en-US" sz="3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dirty="0">
                <a:solidFill>
                  <a:srgbClr val="0D0D0D"/>
                </a:solidFill>
                <a:effectLst/>
                <a:highlight>
                  <a:srgbClr val="FFFFFF"/>
                </a:highlight>
                <a:latin typeface="ui-sans-serif"/>
              </a:rPr>
              <a:t> </a:t>
            </a:r>
          </a:p>
          <a:p>
            <a:pPr algn="ctr"/>
            <a:endParaRPr lang="en-US" dirty="0">
              <a:solidFill>
                <a:srgbClr val="0D0D0D"/>
              </a:solidFill>
              <a:effectLst/>
              <a:highlight>
                <a:srgbClr val="FFFFFF"/>
              </a:highlight>
              <a:latin typeface="ui-sans-serif"/>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sp>
        <p:nvSpPr>
          <p:cNvPr id="7" name="TextBox 6">
            <a:extLst>
              <a:ext uri="{FF2B5EF4-FFF2-40B4-BE49-F238E27FC236}">
                <a16:creationId xmlns:a16="http://schemas.microsoft.com/office/drawing/2014/main" id="{0CA71E66-D88B-E9F4-1034-B02EC50A5E9B}"/>
              </a:ext>
            </a:extLst>
          </p:cNvPr>
          <p:cNvSpPr txBox="1"/>
          <p:nvPr/>
        </p:nvSpPr>
        <p:spPr>
          <a:xfrm>
            <a:off x="913795" y="2140731"/>
            <a:ext cx="10353762" cy="2562881"/>
          </a:xfrm>
          <a:prstGeom prst="rect">
            <a:avLst/>
          </a:prstGeom>
          <a:noFill/>
        </p:spPr>
        <p:txBody>
          <a:bodyPr wrap="square">
            <a:spAutoFit/>
          </a:bodyPr>
          <a:lstStyle/>
          <a:p>
            <a:pPr marL="914400" fontAlgn="base">
              <a:lnSpc>
                <a:spcPct val="107000"/>
              </a:lnSpc>
              <a:spcAft>
                <a:spcPts val="1000"/>
              </a:spcAft>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From the above data it can be observed that old customers spend less on buying products and are less active as compared to those customers who have completed around 4 years with the bank.</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spcAft>
                <a:spcPts val="1000"/>
              </a:spcAft>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From the pattern it can said that as the customers spends the time in bank, they become less active and spend less on buying the product</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3582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422274"/>
            <a:ext cx="10353762" cy="1257300"/>
          </a:xfrm>
        </p:spPr>
        <p:txBody>
          <a:bodyPr>
            <a:noAutofit/>
          </a:bodyPr>
          <a:lstStyle/>
          <a:p>
            <a:r>
              <a:rPr lang="en-IN" sz="6000" b="1" dirty="0">
                <a:solidFill>
                  <a:srgbClr val="FFFF00"/>
                </a:solidFill>
                <a:effectLst/>
                <a:highlight>
                  <a:srgbClr val="0000FF"/>
                </a:highlight>
                <a:latin typeface="Lato" panose="020F0502020204030203" pitchFamily="34" charset="0"/>
                <a:ea typeface="Times New Roman" panose="02020603050405020304" pitchFamily="18" charset="0"/>
              </a:rPr>
              <a:t>Product Affinity Study</a:t>
            </a:r>
            <a:endParaRPr lang="en-US" sz="3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dirty="0">
                <a:solidFill>
                  <a:srgbClr val="0D0D0D"/>
                </a:solidFill>
                <a:effectLst/>
                <a:highlight>
                  <a:srgbClr val="FFFFFF"/>
                </a:highlight>
                <a:latin typeface="ui-sans-serif"/>
              </a:rPr>
              <a:t> </a:t>
            </a:r>
          </a:p>
          <a:p>
            <a:pPr algn="ctr"/>
            <a:endParaRPr lang="en-US" dirty="0">
              <a:solidFill>
                <a:srgbClr val="0D0D0D"/>
              </a:solidFill>
              <a:effectLst/>
              <a:highlight>
                <a:srgbClr val="FFFFFF"/>
              </a:highlight>
              <a:latin typeface="ui-sans-serif"/>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pic>
        <p:nvPicPr>
          <p:cNvPr id="4" name="Picture 3">
            <a:extLst>
              <a:ext uri="{FF2B5EF4-FFF2-40B4-BE49-F238E27FC236}">
                <a16:creationId xmlns:a16="http://schemas.microsoft.com/office/drawing/2014/main" id="{5045176A-2008-D1F3-28E4-7C829FC19DBF}"/>
              </a:ext>
            </a:extLst>
          </p:cNvPr>
          <p:cNvPicPr>
            <a:picLocks noChangeAspect="1"/>
          </p:cNvPicPr>
          <p:nvPr/>
        </p:nvPicPr>
        <p:blipFill>
          <a:blip r:embed="rId4"/>
          <a:stretch>
            <a:fillRect/>
          </a:stretch>
        </p:blipFill>
        <p:spPr>
          <a:xfrm>
            <a:off x="293455" y="1485900"/>
            <a:ext cx="11605090" cy="4949825"/>
          </a:xfrm>
          <a:prstGeom prst="rect">
            <a:avLst/>
          </a:prstGeom>
        </p:spPr>
      </p:pic>
    </p:spTree>
    <p:extLst>
      <p:ext uri="{BB962C8B-B14F-4D97-AF65-F5344CB8AC3E}">
        <p14:creationId xmlns:p14="http://schemas.microsoft.com/office/powerpoint/2010/main" val="673876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422274"/>
            <a:ext cx="10353762" cy="1257300"/>
          </a:xfrm>
        </p:spPr>
        <p:txBody>
          <a:bodyPr>
            <a:noAutofit/>
          </a:bodyPr>
          <a:lstStyle/>
          <a:p>
            <a:r>
              <a:rPr lang="en-IN" sz="6000" b="1" dirty="0">
                <a:solidFill>
                  <a:srgbClr val="FFFF00"/>
                </a:solidFill>
                <a:effectLst/>
                <a:highlight>
                  <a:srgbClr val="0000FF"/>
                </a:highlight>
                <a:latin typeface="Lato" panose="020F0502020204030203" pitchFamily="34" charset="0"/>
                <a:ea typeface="Times New Roman" panose="02020603050405020304" pitchFamily="18" charset="0"/>
              </a:rPr>
              <a:t>Product Affinity Study</a:t>
            </a:r>
            <a:endParaRPr lang="en-US" sz="3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dirty="0">
                <a:solidFill>
                  <a:srgbClr val="0D0D0D"/>
                </a:solidFill>
                <a:effectLst/>
                <a:highlight>
                  <a:srgbClr val="FFFFFF"/>
                </a:highlight>
                <a:latin typeface="ui-sans-serif"/>
              </a:rPr>
              <a:t> </a:t>
            </a:r>
          </a:p>
          <a:p>
            <a:pPr marL="36900" indent="0" algn="ctr">
              <a:buNone/>
            </a:pPr>
            <a:endParaRPr lang="en-US" sz="3200" dirty="0">
              <a:solidFill>
                <a:srgbClr val="0D0D0D"/>
              </a:solidFill>
              <a:effectLst/>
              <a:highlight>
                <a:srgbClr val="FFFFFF"/>
              </a:highlight>
              <a:latin typeface="ui-sans-serif"/>
            </a:endParaRPr>
          </a:p>
          <a:p>
            <a:pPr marL="608400" indent="0" fontAlgn="base">
              <a:lnSpc>
                <a:spcPct val="107000"/>
              </a:lnSpc>
              <a:spcAft>
                <a:spcPts val="1000"/>
              </a:spcAft>
              <a:buNone/>
            </a:pPr>
            <a:r>
              <a:rPr lang="en-IN" sz="28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The credit card facility of the bank is most common service of the bank used by over 70% of the customers.</a:t>
            </a:r>
            <a:endParaRPr lang="en-IN" sz="2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608400" indent="0" fontAlgn="base">
              <a:lnSpc>
                <a:spcPct val="107000"/>
              </a:lnSpc>
              <a:spcAft>
                <a:spcPts val="1000"/>
              </a:spcAft>
              <a:buNone/>
            </a:pPr>
            <a:r>
              <a:rPr lang="en-IN" sz="28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Most of the customers buy mostly one or two products from the bank</a:t>
            </a:r>
            <a:r>
              <a:rPr lang="en-IN" sz="18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a:t>
            </a:r>
            <a:endParaRPr lang="en-IN"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spTree>
    <p:extLst>
      <p:ext uri="{BB962C8B-B14F-4D97-AF65-F5344CB8AC3E}">
        <p14:creationId xmlns:p14="http://schemas.microsoft.com/office/powerpoint/2010/main" val="1519222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422274"/>
            <a:ext cx="10353762" cy="1257300"/>
          </a:xfrm>
        </p:spPr>
        <p:txBody>
          <a:bodyPr>
            <a:noAutofit/>
          </a:bodyPr>
          <a:lstStyle/>
          <a:p>
            <a:r>
              <a:rPr lang="en-IN" sz="6000" b="1" dirty="0">
                <a:solidFill>
                  <a:srgbClr val="FFFF00"/>
                </a:solidFill>
                <a:effectLst/>
                <a:highlight>
                  <a:srgbClr val="0000FF"/>
                </a:highlight>
                <a:latin typeface="Lato" panose="020F0502020204030203" pitchFamily="34" charset="0"/>
                <a:ea typeface="Times New Roman" panose="02020603050405020304" pitchFamily="18" charset="0"/>
              </a:rPr>
              <a:t>Geographic Market Trends</a:t>
            </a:r>
            <a:endParaRPr lang="en-US" sz="3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dirty="0">
                <a:solidFill>
                  <a:srgbClr val="0D0D0D"/>
                </a:solidFill>
                <a:effectLst/>
                <a:highlight>
                  <a:srgbClr val="FFFFFF"/>
                </a:highlight>
                <a:latin typeface="ui-sans-serif"/>
              </a:rPr>
              <a:t> </a:t>
            </a:r>
          </a:p>
          <a:p>
            <a:pPr marL="36900" indent="0" algn="ctr">
              <a:buNone/>
            </a:pPr>
            <a:endParaRPr lang="en-US" sz="3200" dirty="0">
              <a:solidFill>
                <a:srgbClr val="0D0D0D"/>
              </a:solidFill>
              <a:effectLst/>
              <a:highlight>
                <a:srgbClr val="FFFFFF"/>
              </a:highlight>
              <a:latin typeface="ui-sans-serif"/>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pic>
        <p:nvPicPr>
          <p:cNvPr id="4" name="Picture 3">
            <a:extLst>
              <a:ext uri="{FF2B5EF4-FFF2-40B4-BE49-F238E27FC236}">
                <a16:creationId xmlns:a16="http://schemas.microsoft.com/office/drawing/2014/main" id="{045F0BDE-92D0-D912-A4A7-40F8906FD92E}"/>
              </a:ext>
            </a:extLst>
          </p:cNvPr>
          <p:cNvPicPr>
            <a:picLocks noChangeAspect="1"/>
          </p:cNvPicPr>
          <p:nvPr/>
        </p:nvPicPr>
        <p:blipFill>
          <a:blip r:embed="rId4"/>
          <a:stretch>
            <a:fillRect/>
          </a:stretch>
        </p:blipFill>
        <p:spPr>
          <a:xfrm>
            <a:off x="293455" y="1453243"/>
            <a:ext cx="11605090" cy="4982483"/>
          </a:xfrm>
          <a:prstGeom prst="rect">
            <a:avLst/>
          </a:prstGeom>
        </p:spPr>
      </p:pic>
    </p:spTree>
    <p:extLst>
      <p:ext uri="{BB962C8B-B14F-4D97-AF65-F5344CB8AC3E}">
        <p14:creationId xmlns:p14="http://schemas.microsoft.com/office/powerpoint/2010/main" val="3955899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422274"/>
            <a:ext cx="10353762" cy="1257300"/>
          </a:xfrm>
        </p:spPr>
        <p:txBody>
          <a:bodyPr>
            <a:noAutofit/>
          </a:bodyPr>
          <a:lstStyle/>
          <a:p>
            <a:r>
              <a:rPr lang="en-IN" sz="6000" b="1" dirty="0">
                <a:solidFill>
                  <a:srgbClr val="FFFF00"/>
                </a:solidFill>
                <a:effectLst/>
                <a:highlight>
                  <a:srgbClr val="0000FF"/>
                </a:highlight>
                <a:latin typeface="Lato" panose="020F0502020204030203" pitchFamily="34" charset="0"/>
                <a:ea typeface="Times New Roman" panose="02020603050405020304" pitchFamily="18" charset="0"/>
              </a:rPr>
              <a:t>Geographic Market Trends</a:t>
            </a:r>
            <a:endParaRPr lang="en-US" sz="3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dirty="0">
                <a:solidFill>
                  <a:srgbClr val="0D0D0D"/>
                </a:solidFill>
                <a:effectLst/>
                <a:highlight>
                  <a:srgbClr val="FFFFFF"/>
                </a:highlight>
                <a:latin typeface="ui-sans-serif"/>
              </a:rPr>
              <a:t> </a:t>
            </a:r>
          </a:p>
          <a:p>
            <a:pPr marL="36900" indent="0" algn="ctr">
              <a:buNone/>
            </a:pPr>
            <a:endParaRPr lang="en-US" sz="3200" dirty="0">
              <a:solidFill>
                <a:srgbClr val="0D0D0D"/>
              </a:solidFill>
              <a:effectLst/>
              <a:highlight>
                <a:srgbClr val="FFFFFF"/>
              </a:highlight>
              <a:latin typeface="ui-sans-serif"/>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sp>
        <p:nvSpPr>
          <p:cNvPr id="9" name="TextBox 8">
            <a:extLst>
              <a:ext uri="{FF2B5EF4-FFF2-40B4-BE49-F238E27FC236}">
                <a16:creationId xmlns:a16="http://schemas.microsoft.com/office/drawing/2014/main" id="{1164DBBE-A8AD-078D-C011-8C0F874A31C7}"/>
              </a:ext>
            </a:extLst>
          </p:cNvPr>
          <p:cNvSpPr txBox="1"/>
          <p:nvPr/>
        </p:nvSpPr>
        <p:spPr>
          <a:xfrm>
            <a:off x="293455" y="2501214"/>
            <a:ext cx="11605090" cy="2374240"/>
          </a:xfrm>
          <a:prstGeom prst="rect">
            <a:avLst/>
          </a:prstGeom>
          <a:noFill/>
        </p:spPr>
        <p:txBody>
          <a:bodyPr wrap="square">
            <a:spAutoFit/>
          </a:bodyPr>
          <a:lstStyle/>
          <a:p>
            <a:pPr marL="685800" fontAlgn="base">
              <a:lnSpc>
                <a:spcPct val="107000"/>
              </a:lnSpc>
              <a:spcAft>
                <a:spcPts val="1000"/>
              </a:spcAft>
            </a:pPr>
            <a:r>
              <a:rPr lang="en-IN" sz="28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According to the geographic trends, the number of customers from France(5014) is double than the customers from Germany(2509) and Spain(2477). But the balance of account is almost equal for France(311 Million) and Germany(300 Million) and half of that is of Spain(153 Million).</a:t>
            </a:r>
            <a:endParaRPr lang="en-IN" sz="20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5381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422274"/>
            <a:ext cx="10353762" cy="1257300"/>
          </a:xfrm>
        </p:spPr>
        <p:txBody>
          <a:bodyPr>
            <a:normAutofit fontScale="90000"/>
          </a:bodyPr>
          <a:lstStyle/>
          <a:p>
            <a:r>
              <a:rPr lang="en-IN" sz="8900" b="1" dirty="0">
                <a:solidFill>
                  <a:srgbClr val="FFFF00"/>
                </a:solidFill>
                <a:effectLst/>
                <a:highlight>
                  <a:srgbClr val="0000FF"/>
                </a:highlight>
                <a:latin typeface="Lato" panose="020F0502020204030203" pitchFamily="34" charset="0"/>
                <a:ea typeface="Times New Roman" panose="02020603050405020304" pitchFamily="18" charset="0"/>
              </a:rPr>
              <a:t>Introduction</a:t>
            </a:r>
            <a:br>
              <a:rPr lang="en-IN" sz="1800" dirty="0">
                <a:effectLst/>
                <a:latin typeface="Times New Roman" panose="02020603050405020304" pitchFamily="18" charset="0"/>
                <a:ea typeface="Times New Roman" panose="02020603050405020304" pitchFamily="18" charset="0"/>
              </a:rPr>
            </a:b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b="0" i="0" dirty="0">
                <a:solidFill>
                  <a:srgbClr val="0D0D0D"/>
                </a:solidFill>
                <a:effectLst/>
                <a:highlight>
                  <a:srgbClr val="FFFFFF"/>
                </a:highlight>
                <a:latin typeface="ui-sans-serif"/>
              </a:rPr>
              <a:t>Banks play a crucial role in the financial stability and economic growth of societies. They provide essential services such as savings and checking accounts, loans, mortgages, and investment products to individuals and businesses. In a highly competitive market, maintaining strong relationships with customers is vital for a bank’s success. This is where Customer Relationship Management (CRM) comes into play.</a:t>
            </a:r>
          </a:p>
          <a:p>
            <a:pPr marL="36900" indent="0" algn="ctr">
              <a:buNone/>
            </a:pPr>
            <a:r>
              <a:rPr lang="en-US" b="0" i="0" dirty="0">
                <a:solidFill>
                  <a:srgbClr val="0D0D0D"/>
                </a:solidFill>
                <a:effectLst/>
                <a:highlight>
                  <a:srgbClr val="FFFFFF"/>
                </a:highlight>
                <a:latin typeface="ui-sans-serif"/>
              </a:rPr>
              <a:t>Customer Relationship Management (CRM) in banking is a strategic approach that focuses on creating and maintaining long-term relationships with customers. It involves using technology and data to understand customer needs, preferences, and behaviors. By leveraging CRM systems, banks can provide personalized services, enhance customer satisfaction, and build loyalty</a:t>
            </a:r>
          </a:p>
          <a:p>
            <a:pPr marL="36900" indent="0" algn="ctr">
              <a:buNone/>
            </a:pPr>
            <a:endParaRPr lang="en-US" sz="2300" dirty="0">
              <a:solidFill>
                <a:srgbClr val="FFFF00"/>
              </a:solidFill>
            </a:endParaRPr>
          </a:p>
        </p:txBody>
      </p:sp>
    </p:spTree>
    <p:extLst>
      <p:ext uri="{BB962C8B-B14F-4D97-AF65-F5344CB8AC3E}">
        <p14:creationId xmlns:p14="http://schemas.microsoft.com/office/powerpoint/2010/main" val="1437008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422274"/>
            <a:ext cx="10353762" cy="1257300"/>
          </a:xfrm>
        </p:spPr>
        <p:txBody>
          <a:bodyPr>
            <a:noAutofit/>
          </a:bodyPr>
          <a:lstStyle/>
          <a:p>
            <a:r>
              <a:rPr lang="en-IN" sz="6000" b="1" dirty="0">
                <a:solidFill>
                  <a:srgbClr val="FFFF00"/>
                </a:solidFill>
                <a:effectLst/>
                <a:highlight>
                  <a:srgbClr val="0000FF"/>
                </a:highlight>
                <a:latin typeface="Lato" panose="020F0502020204030203" pitchFamily="34" charset="0"/>
                <a:ea typeface="Times New Roman" panose="02020603050405020304" pitchFamily="18" charset="0"/>
              </a:rPr>
              <a:t>Geographic Market Trends</a:t>
            </a:r>
            <a:endParaRPr lang="en-US" sz="3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dirty="0">
                <a:solidFill>
                  <a:srgbClr val="0D0D0D"/>
                </a:solidFill>
                <a:effectLst/>
                <a:highlight>
                  <a:srgbClr val="FFFFFF"/>
                </a:highlight>
                <a:latin typeface="ui-sans-serif"/>
              </a:rPr>
              <a:t> </a:t>
            </a:r>
          </a:p>
          <a:p>
            <a:pPr marL="36900" indent="0" algn="ctr">
              <a:buNone/>
            </a:pPr>
            <a:endParaRPr lang="en-US" sz="3200" dirty="0">
              <a:solidFill>
                <a:srgbClr val="0D0D0D"/>
              </a:solidFill>
              <a:effectLst/>
              <a:highlight>
                <a:srgbClr val="FFFFFF"/>
              </a:highlight>
              <a:latin typeface="ui-sans-serif"/>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sp>
        <p:nvSpPr>
          <p:cNvPr id="9" name="TextBox 8">
            <a:extLst>
              <a:ext uri="{FF2B5EF4-FFF2-40B4-BE49-F238E27FC236}">
                <a16:creationId xmlns:a16="http://schemas.microsoft.com/office/drawing/2014/main" id="{1164DBBE-A8AD-078D-C011-8C0F874A31C7}"/>
              </a:ext>
            </a:extLst>
          </p:cNvPr>
          <p:cNvSpPr txBox="1"/>
          <p:nvPr/>
        </p:nvSpPr>
        <p:spPr>
          <a:xfrm>
            <a:off x="282807" y="2101848"/>
            <a:ext cx="11605090" cy="3875035"/>
          </a:xfrm>
          <a:prstGeom prst="rect">
            <a:avLst/>
          </a:prstGeom>
          <a:noFill/>
        </p:spPr>
        <p:txBody>
          <a:bodyPr wrap="square">
            <a:spAutoFit/>
          </a:bodyPr>
          <a:lstStyle/>
          <a:p>
            <a:pPr marL="685800" fontAlgn="base">
              <a:lnSpc>
                <a:spcPct val="107000"/>
              </a:lnSpc>
              <a:spcAft>
                <a:spcPts val="1000"/>
              </a:spcAft>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It can be seen that out of the total customers of different countries following of them are active – </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1000"/>
              </a:spcAft>
              <a:buFont typeface="+mj-lt"/>
              <a:buAutoNum type="arabicPeriod"/>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France – 2591 out of 5014</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1000"/>
              </a:spcAft>
              <a:buFont typeface="+mj-lt"/>
              <a:buAutoNum type="arabicPeriod"/>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Germany – 1248 out of 2509</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1000"/>
              </a:spcAft>
              <a:buFont typeface="+mj-lt"/>
              <a:buAutoNum type="arabicPeriod"/>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Spain – 1312 out of 2477 </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spcAft>
                <a:spcPts val="1000"/>
              </a:spcAft>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 </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1000"/>
              </a:spcAft>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Out of the total active members France has 50% of the total active member then Spain 26% then Germany.24%</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27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422274"/>
            <a:ext cx="10353762" cy="1257300"/>
          </a:xfrm>
        </p:spPr>
        <p:txBody>
          <a:bodyPr>
            <a:noAutofit/>
          </a:bodyPr>
          <a:lstStyle/>
          <a:p>
            <a:r>
              <a:rPr lang="en-IN" sz="6000" b="1" dirty="0">
                <a:solidFill>
                  <a:srgbClr val="FFFF00"/>
                </a:solidFill>
                <a:effectLst/>
                <a:highlight>
                  <a:srgbClr val="0000FF"/>
                </a:highlight>
                <a:latin typeface="Lato" panose="020F0502020204030203" pitchFamily="34" charset="0"/>
                <a:ea typeface="Times New Roman" panose="02020603050405020304" pitchFamily="18" charset="0"/>
              </a:rPr>
              <a:t>Geographic Market Trends</a:t>
            </a:r>
            <a:endParaRPr lang="en-US" sz="3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dirty="0">
                <a:solidFill>
                  <a:srgbClr val="0D0D0D"/>
                </a:solidFill>
                <a:effectLst/>
                <a:highlight>
                  <a:srgbClr val="FFFFFF"/>
                </a:highlight>
                <a:latin typeface="ui-sans-serif"/>
              </a:rPr>
              <a:t> </a:t>
            </a:r>
          </a:p>
          <a:p>
            <a:pPr marL="36900" indent="0" algn="ctr">
              <a:buNone/>
            </a:pPr>
            <a:endParaRPr lang="en-US" sz="3200" dirty="0">
              <a:solidFill>
                <a:srgbClr val="0D0D0D"/>
              </a:solidFill>
              <a:effectLst/>
              <a:highlight>
                <a:srgbClr val="FFFFFF"/>
              </a:highlight>
              <a:latin typeface="ui-sans-serif"/>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sp>
        <p:nvSpPr>
          <p:cNvPr id="9" name="TextBox 8">
            <a:extLst>
              <a:ext uri="{FF2B5EF4-FFF2-40B4-BE49-F238E27FC236}">
                <a16:creationId xmlns:a16="http://schemas.microsoft.com/office/drawing/2014/main" id="{1164DBBE-A8AD-078D-C011-8C0F874A31C7}"/>
              </a:ext>
            </a:extLst>
          </p:cNvPr>
          <p:cNvSpPr txBox="1"/>
          <p:nvPr/>
        </p:nvSpPr>
        <p:spPr>
          <a:xfrm>
            <a:off x="282807" y="2101848"/>
            <a:ext cx="11605090" cy="4400820"/>
          </a:xfrm>
          <a:prstGeom prst="rect">
            <a:avLst/>
          </a:prstGeom>
          <a:noFill/>
        </p:spPr>
        <p:txBody>
          <a:bodyPr wrap="square">
            <a:spAutoFit/>
          </a:bodyPr>
          <a:lstStyle/>
          <a:p>
            <a:pPr marL="685800" fontAlgn="base">
              <a:lnSpc>
                <a:spcPct val="107000"/>
              </a:lnSpc>
              <a:spcAft>
                <a:spcPts val="1000"/>
              </a:spcAft>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It can also be seen that out of the total customers of different countries following of them have exited the bank – </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1000"/>
              </a:spcAft>
              <a:buFont typeface="+mj-lt"/>
              <a:buAutoNum type="arabicPeriod"/>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France – 810 out of 5014</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1000"/>
              </a:spcAft>
              <a:buFont typeface="+mj-lt"/>
              <a:buAutoNum type="arabicPeriod"/>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Germany – 814 out of 2509</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1000"/>
              </a:spcAft>
              <a:buFont typeface="+mj-lt"/>
              <a:buAutoNum type="arabicPeriod"/>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Spain – 413 out of 2477</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1143000" fontAlgn="base">
              <a:lnSpc>
                <a:spcPct val="107000"/>
              </a:lnSpc>
              <a:spcAft>
                <a:spcPts val="1000"/>
              </a:spcAft>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 </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1000"/>
              </a:spcAft>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Out of the total customers who left the bank France has 40% of the total exited customers then Germany 40% then Spain 20%.</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685800" fontAlgn="base">
              <a:lnSpc>
                <a:spcPct val="107000"/>
              </a:lnSpc>
              <a:spcAft>
                <a:spcPts val="1000"/>
              </a:spcAft>
            </a:pP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8083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p:txBody>
          <a:bodyPr>
            <a:noAutofit/>
          </a:bodyPr>
          <a:lstStyle/>
          <a:p>
            <a:r>
              <a:rPr lang="en-IN" sz="6000" b="1" dirty="0">
                <a:solidFill>
                  <a:srgbClr val="FFFF00"/>
                </a:solidFill>
                <a:effectLst/>
                <a:highlight>
                  <a:srgbClr val="0000FF"/>
                </a:highlight>
                <a:latin typeface="Lato" panose="020F0502020204030203" pitchFamily="34" charset="0"/>
                <a:ea typeface="Times New Roman" panose="02020603050405020304" pitchFamily="18" charset="0"/>
              </a:rPr>
              <a:t>Risk Management Asset</a:t>
            </a:r>
            <a:endParaRPr lang="en-US" sz="3200" dirty="0"/>
          </a:p>
        </p:txBody>
      </p:sp>
      <p:sp>
        <p:nvSpPr>
          <p:cNvPr id="20" name="Text Placeholder 19">
            <a:extLst>
              <a:ext uri="{FF2B5EF4-FFF2-40B4-BE49-F238E27FC236}">
                <a16:creationId xmlns:a16="http://schemas.microsoft.com/office/drawing/2014/main" id="{3ADE8350-9E68-4C31-51AD-97AAF595FCE9}"/>
              </a:ext>
            </a:extLst>
          </p:cNvPr>
          <p:cNvSpPr>
            <a:spLocks noGrp="1"/>
          </p:cNvSpPr>
          <p:nvPr>
            <p:ph type="body" idx="1"/>
          </p:nvPr>
        </p:nvSpPr>
        <p:spPr>
          <a:xfrm>
            <a:off x="1046013" y="1855152"/>
            <a:ext cx="4764764" cy="3890483"/>
          </a:xfrm>
        </p:spPr>
        <p:txBody>
          <a:bodyPr/>
          <a:lstStyle/>
          <a:p>
            <a:endParaRPr lang="en-IN" dirty="0"/>
          </a:p>
        </p:txBody>
      </p:sp>
      <p:sp>
        <p:nvSpPr>
          <p:cNvPr id="3" name="Subtitle 2">
            <a:extLst>
              <a:ext uri="{FF2B5EF4-FFF2-40B4-BE49-F238E27FC236}">
                <a16:creationId xmlns:a16="http://schemas.microsoft.com/office/drawing/2014/main" id="{DB93FB3F-A8D4-46D3-A1C6-C79C64563729}"/>
              </a:ext>
            </a:extLst>
          </p:cNvPr>
          <p:cNvSpPr>
            <a:spLocks noGrp="1"/>
          </p:cNvSpPr>
          <p:nvPr>
            <p:ph sz="half" idx="2"/>
          </p:nvPr>
        </p:nvSpPr>
        <p:spPr/>
        <p:txBody>
          <a:bodyPr>
            <a:normAutofit/>
          </a:bodyPr>
          <a:lstStyle/>
          <a:p>
            <a:pPr marL="36900" indent="0" algn="ctr">
              <a:buNone/>
            </a:pPr>
            <a:r>
              <a:rPr lang="en-US" dirty="0">
                <a:solidFill>
                  <a:srgbClr val="0D0D0D"/>
                </a:solidFill>
                <a:effectLst/>
                <a:highlight>
                  <a:srgbClr val="FFFFFF"/>
                </a:highlight>
                <a:latin typeface="ui-sans-serif"/>
              </a:rPr>
              <a:t> </a:t>
            </a:r>
          </a:p>
          <a:p>
            <a:pPr marL="36900" indent="0" algn="ctr">
              <a:buNone/>
            </a:pPr>
            <a:endParaRPr lang="en-US" sz="3200" dirty="0">
              <a:solidFill>
                <a:srgbClr val="0D0D0D"/>
              </a:solidFill>
              <a:effectLst/>
              <a:highlight>
                <a:srgbClr val="FFFFFF"/>
              </a:highlight>
              <a:latin typeface="ui-sans-serif"/>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sp>
        <p:nvSpPr>
          <p:cNvPr id="21" name="Text Placeholder 20">
            <a:extLst>
              <a:ext uri="{FF2B5EF4-FFF2-40B4-BE49-F238E27FC236}">
                <a16:creationId xmlns:a16="http://schemas.microsoft.com/office/drawing/2014/main" id="{A5276CA5-54B8-CDC3-88A2-EED0E7624264}"/>
              </a:ext>
            </a:extLst>
          </p:cNvPr>
          <p:cNvSpPr>
            <a:spLocks noGrp="1"/>
          </p:cNvSpPr>
          <p:nvPr>
            <p:ph type="body" sz="quarter" idx="3"/>
          </p:nvPr>
        </p:nvSpPr>
        <p:spPr/>
        <p:txBody>
          <a:bodyPr/>
          <a:lstStyle/>
          <a:p>
            <a:endParaRPr lang="en-IN" dirty="0"/>
          </a:p>
        </p:txBody>
      </p:sp>
      <p:sp>
        <p:nvSpPr>
          <p:cNvPr id="22" name="Content Placeholder 21">
            <a:extLst>
              <a:ext uri="{FF2B5EF4-FFF2-40B4-BE49-F238E27FC236}">
                <a16:creationId xmlns:a16="http://schemas.microsoft.com/office/drawing/2014/main" id="{E343CC80-BFCA-A90C-C30A-06C2FCD0AD5E}"/>
              </a:ext>
            </a:extLst>
          </p:cNvPr>
          <p:cNvSpPr>
            <a:spLocks noGrp="1"/>
          </p:cNvSpPr>
          <p:nvPr>
            <p:ph sz="quarter" idx="4"/>
          </p:nvPr>
        </p:nvSpPr>
        <p:spPr/>
        <p:txBody>
          <a:bodyPr/>
          <a:lstStyle/>
          <a:p>
            <a:endParaRPr lang="en-IN" dirty="0"/>
          </a:p>
        </p:txBody>
      </p:sp>
      <p:pic>
        <p:nvPicPr>
          <p:cNvPr id="23" name="Content Placeholder 4">
            <a:extLst>
              <a:ext uri="{FF2B5EF4-FFF2-40B4-BE49-F238E27FC236}">
                <a16:creationId xmlns:a16="http://schemas.microsoft.com/office/drawing/2014/main" id="{24F8BBDC-9ADC-8A33-B003-8541A705B91B}"/>
              </a:ext>
            </a:extLst>
          </p:cNvPr>
          <p:cNvPicPr>
            <a:picLocks noGrp="1" noChangeAspect="1"/>
          </p:cNvPicPr>
          <p:nvPr>
            <p:ph sz="quarter" idx="4"/>
          </p:nvPr>
        </p:nvPicPr>
        <p:blipFill>
          <a:blip r:embed="rId4"/>
          <a:stretch>
            <a:fillRect/>
          </a:stretch>
        </p:blipFill>
        <p:spPr>
          <a:xfrm>
            <a:off x="345613" y="1855150"/>
            <a:ext cx="4764763" cy="4393250"/>
          </a:xfrm>
          <a:prstGeom prst="rect">
            <a:avLst/>
          </a:prstGeom>
        </p:spPr>
      </p:pic>
      <p:pic>
        <p:nvPicPr>
          <p:cNvPr id="24" name="Picture 23">
            <a:extLst>
              <a:ext uri="{FF2B5EF4-FFF2-40B4-BE49-F238E27FC236}">
                <a16:creationId xmlns:a16="http://schemas.microsoft.com/office/drawing/2014/main" id="{5A4D011C-766F-FF3A-1533-EAF1BF4F403C}"/>
              </a:ext>
            </a:extLst>
          </p:cNvPr>
          <p:cNvPicPr>
            <a:picLocks noChangeAspect="1"/>
          </p:cNvPicPr>
          <p:nvPr/>
        </p:nvPicPr>
        <p:blipFill>
          <a:blip r:embed="rId5"/>
          <a:stretch>
            <a:fillRect/>
          </a:stretch>
        </p:blipFill>
        <p:spPr>
          <a:xfrm>
            <a:off x="5110376" y="1855150"/>
            <a:ext cx="6736011" cy="4393250"/>
          </a:xfrm>
          <a:prstGeom prst="rect">
            <a:avLst/>
          </a:prstGeom>
        </p:spPr>
      </p:pic>
    </p:spTree>
    <p:extLst>
      <p:ext uri="{BB962C8B-B14F-4D97-AF65-F5344CB8AC3E}">
        <p14:creationId xmlns:p14="http://schemas.microsoft.com/office/powerpoint/2010/main" val="521113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422274"/>
            <a:ext cx="10353762" cy="1257300"/>
          </a:xfrm>
        </p:spPr>
        <p:txBody>
          <a:bodyPr>
            <a:noAutofit/>
          </a:bodyPr>
          <a:lstStyle/>
          <a:p>
            <a:r>
              <a:rPr lang="en-IN" sz="6000" b="1" dirty="0">
                <a:solidFill>
                  <a:srgbClr val="FFFF00"/>
                </a:solidFill>
                <a:effectLst/>
                <a:highlight>
                  <a:srgbClr val="0000FF"/>
                </a:highlight>
                <a:latin typeface="Lato" panose="020F0502020204030203" pitchFamily="34" charset="0"/>
                <a:ea typeface="Times New Roman" panose="02020603050405020304" pitchFamily="18" charset="0"/>
              </a:rPr>
              <a:t>Risk Management Asset</a:t>
            </a:r>
            <a:endParaRPr lang="en-US" sz="3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dirty="0">
                <a:solidFill>
                  <a:srgbClr val="0D0D0D"/>
                </a:solidFill>
                <a:effectLst/>
                <a:highlight>
                  <a:srgbClr val="FFFFFF"/>
                </a:highlight>
                <a:latin typeface="ui-sans-serif"/>
              </a:rPr>
              <a:t> </a:t>
            </a:r>
          </a:p>
          <a:p>
            <a:pPr marL="36900" indent="0" algn="ctr">
              <a:buNone/>
            </a:pPr>
            <a:endParaRPr lang="en-US" sz="3200" dirty="0">
              <a:solidFill>
                <a:srgbClr val="0D0D0D"/>
              </a:solidFill>
              <a:effectLst/>
              <a:highlight>
                <a:srgbClr val="FFFFFF"/>
              </a:highlight>
              <a:latin typeface="ui-sans-serif"/>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sp>
        <p:nvSpPr>
          <p:cNvPr id="5" name="TextBox 4">
            <a:extLst>
              <a:ext uri="{FF2B5EF4-FFF2-40B4-BE49-F238E27FC236}">
                <a16:creationId xmlns:a16="http://schemas.microsoft.com/office/drawing/2014/main" id="{04D0523D-A22B-F2CF-D485-8113E387976E}"/>
              </a:ext>
            </a:extLst>
          </p:cNvPr>
          <p:cNvSpPr txBox="1"/>
          <p:nvPr/>
        </p:nvSpPr>
        <p:spPr>
          <a:xfrm>
            <a:off x="293456" y="2266868"/>
            <a:ext cx="11479444" cy="2041456"/>
          </a:xfrm>
          <a:prstGeom prst="rect">
            <a:avLst/>
          </a:prstGeom>
          <a:noFill/>
        </p:spPr>
        <p:txBody>
          <a:bodyPr wrap="square">
            <a:spAutoFit/>
          </a:bodyPr>
          <a:lstStyle/>
          <a:p>
            <a:pPr fontAlgn="base">
              <a:lnSpc>
                <a:spcPct val="107000"/>
              </a:lnSpc>
              <a:spcAft>
                <a:spcPts val="1000"/>
              </a:spcAft>
            </a:pPr>
            <a:r>
              <a:rPr lang="en-IN" sz="28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The customers who are of the age between 40-50 are leaving the bank at very high rate which can turn into financial loss to the bank.</a:t>
            </a:r>
            <a:endParaRPr lang="en-IN" sz="20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1000"/>
              </a:spcAft>
            </a:pPr>
            <a:r>
              <a:rPr lang="en-IN" sz="28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Also people from Germany and France are leaving the bank which could turn into financial loss.</a:t>
            </a:r>
            <a:endParaRPr lang="en-IN" sz="20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4625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198523"/>
            <a:ext cx="10353762" cy="970450"/>
          </a:xfrm>
        </p:spPr>
        <p:txBody>
          <a:bodyPr>
            <a:noAutofit/>
          </a:bodyPr>
          <a:lstStyle/>
          <a:p>
            <a:r>
              <a:rPr lang="en-IN" sz="5400" b="1" dirty="0">
                <a:solidFill>
                  <a:srgbClr val="FFFF00"/>
                </a:solidFill>
                <a:effectLst/>
                <a:highlight>
                  <a:srgbClr val="0000FF"/>
                </a:highlight>
                <a:latin typeface="Lato" panose="020F0502020204030203" pitchFamily="34" charset="0"/>
                <a:ea typeface="Times New Roman" panose="02020603050405020304" pitchFamily="18" charset="0"/>
              </a:rPr>
              <a:t>Customer Tenure Value Forecast </a:t>
            </a:r>
            <a:endParaRPr lang="en-US" sz="2800" dirty="0"/>
          </a:p>
        </p:txBody>
      </p:sp>
      <p:sp>
        <p:nvSpPr>
          <p:cNvPr id="20" name="Text Placeholder 19">
            <a:extLst>
              <a:ext uri="{FF2B5EF4-FFF2-40B4-BE49-F238E27FC236}">
                <a16:creationId xmlns:a16="http://schemas.microsoft.com/office/drawing/2014/main" id="{3ADE8350-9E68-4C31-51AD-97AAF595FCE9}"/>
              </a:ext>
            </a:extLst>
          </p:cNvPr>
          <p:cNvSpPr>
            <a:spLocks noGrp="1"/>
          </p:cNvSpPr>
          <p:nvPr>
            <p:ph type="body" idx="1"/>
          </p:nvPr>
        </p:nvSpPr>
        <p:spPr>
          <a:xfrm>
            <a:off x="1046013" y="1855152"/>
            <a:ext cx="4764764" cy="3890483"/>
          </a:xfrm>
        </p:spPr>
        <p:txBody>
          <a:bodyPr/>
          <a:lstStyle/>
          <a:p>
            <a:endParaRPr lang="en-IN" dirty="0"/>
          </a:p>
        </p:txBody>
      </p:sp>
      <p:sp>
        <p:nvSpPr>
          <p:cNvPr id="3" name="Subtitle 2">
            <a:extLst>
              <a:ext uri="{FF2B5EF4-FFF2-40B4-BE49-F238E27FC236}">
                <a16:creationId xmlns:a16="http://schemas.microsoft.com/office/drawing/2014/main" id="{DB93FB3F-A8D4-46D3-A1C6-C79C64563729}"/>
              </a:ext>
            </a:extLst>
          </p:cNvPr>
          <p:cNvSpPr>
            <a:spLocks noGrp="1"/>
          </p:cNvSpPr>
          <p:nvPr>
            <p:ph sz="half" idx="2"/>
          </p:nvPr>
        </p:nvSpPr>
        <p:spPr/>
        <p:txBody>
          <a:bodyPr>
            <a:normAutofit/>
          </a:bodyPr>
          <a:lstStyle/>
          <a:p>
            <a:pPr marL="36900" indent="0" algn="ctr">
              <a:buNone/>
            </a:pPr>
            <a:r>
              <a:rPr lang="en-US" dirty="0">
                <a:solidFill>
                  <a:srgbClr val="0D0D0D"/>
                </a:solidFill>
                <a:effectLst/>
                <a:highlight>
                  <a:srgbClr val="FFFFFF"/>
                </a:highlight>
                <a:latin typeface="ui-sans-serif"/>
              </a:rPr>
              <a:t> </a:t>
            </a:r>
          </a:p>
          <a:p>
            <a:pPr marL="36900" indent="0" algn="ctr">
              <a:buNone/>
            </a:pPr>
            <a:endParaRPr lang="en-US" sz="3200" dirty="0">
              <a:solidFill>
                <a:srgbClr val="0D0D0D"/>
              </a:solidFill>
              <a:effectLst/>
              <a:highlight>
                <a:srgbClr val="FFFFFF"/>
              </a:highlight>
              <a:latin typeface="ui-sans-serif"/>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sp>
        <p:nvSpPr>
          <p:cNvPr id="21" name="Text Placeholder 20">
            <a:extLst>
              <a:ext uri="{FF2B5EF4-FFF2-40B4-BE49-F238E27FC236}">
                <a16:creationId xmlns:a16="http://schemas.microsoft.com/office/drawing/2014/main" id="{A5276CA5-54B8-CDC3-88A2-EED0E7624264}"/>
              </a:ext>
            </a:extLst>
          </p:cNvPr>
          <p:cNvSpPr>
            <a:spLocks noGrp="1"/>
          </p:cNvSpPr>
          <p:nvPr>
            <p:ph type="body" sz="quarter" idx="3"/>
          </p:nvPr>
        </p:nvSpPr>
        <p:spPr/>
        <p:txBody>
          <a:bodyPr/>
          <a:lstStyle/>
          <a:p>
            <a:endParaRPr lang="en-IN" dirty="0"/>
          </a:p>
        </p:txBody>
      </p:sp>
      <p:sp>
        <p:nvSpPr>
          <p:cNvPr id="22" name="Content Placeholder 21">
            <a:extLst>
              <a:ext uri="{FF2B5EF4-FFF2-40B4-BE49-F238E27FC236}">
                <a16:creationId xmlns:a16="http://schemas.microsoft.com/office/drawing/2014/main" id="{E343CC80-BFCA-A90C-C30A-06C2FCD0AD5E}"/>
              </a:ext>
            </a:extLst>
          </p:cNvPr>
          <p:cNvSpPr>
            <a:spLocks noGrp="1"/>
          </p:cNvSpPr>
          <p:nvPr>
            <p:ph sz="quarter" idx="4"/>
          </p:nvPr>
        </p:nvSpPr>
        <p:spPr>
          <a:xfrm>
            <a:off x="3941185" y="2278626"/>
            <a:ext cx="4779581" cy="3043533"/>
          </a:xfrm>
        </p:spPr>
        <p:txBody>
          <a:bodyPr/>
          <a:lstStyle/>
          <a:p>
            <a:endParaRPr lang="en-IN" dirty="0"/>
          </a:p>
        </p:txBody>
      </p:sp>
      <p:sp>
        <p:nvSpPr>
          <p:cNvPr id="5" name="Content Placeholder 4">
            <a:extLst>
              <a:ext uri="{FF2B5EF4-FFF2-40B4-BE49-F238E27FC236}">
                <a16:creationId xmlns:a16="http://schemas.microsoft.com/office/drawing/2014/main" id="{521EEDED-33E4-AD66-EA57-00D3E32C4073}"/>
              </a:ext>
            </a:extLst>
          </p:cNvPr>
          <p:cNvSpPr>
            <a:spLocks noGrp="1"/>
          </p:cNvSpPr>
          <p:nvPr>
            <p:ph sz="quarter" idx="4"/>
          </p:nvPr>
        </p:nvSpPr>
        <p:spPr>
          <a:xfrm>
            <a:off x="9343963" y="1168973"/>
            <a:ext cx="2351173" cy="5378785"/>
          </a:xfrm>
        </p:spPr>
        <p:txBody>
          <a:bodyPr>
            <a:normAutofit/>
          </a:bodyPr>
          <a:lstStyle/>
          <a:p>
            <a:pPr marL="36900" indent="0">
              <a:buNone/>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On observing the data we can predict that most of the customers in every segment have an average tenure of 5 years. </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pic>
        <p:nvPicPr>
          <p:cNvPr id="7" name="Picture 6">
            <a:extLst>
              <a:ext uri="{FF2B5EF4-FFF2-40B4-BE49-F238E27FC236}">
                <a16:creationId xmlns:a16="http://schemas.microsoft.com/office/drawing/2014/main" id="{B9D141F4-AC00-532B-BA54-0EB8D3C03FA5}"/>
              </a:ext>
            </a:extLst>
          </p:cNvPr>
          <p:cNvPicPr>
            <a:picLocks noChangeAspect="1"/>
          </p:cNvPicPr>
          <p:nvPr/>
        </p:nvPicPr>
        <p:blipFill>
          <a:blip r:embed="rId4"/>
          <a:stretch>
            <a:fillRect/>
          </a:stretch>
        </p:blipFill>
        <p:spPr>
          <a:xfrm>
            <a:off x="228600" y="1112364"/>
            <a:ext cx="9115363" cy="5435394"/>
          </a:xfrm>
          <a:prstGeom prst="rect">
            <a:avLst/>
          </a:prstGeom>
        </p:spPr>
      </p:pic>
    </p:spTree>
    <p:extLst>
      <p:ext uri="{BB962C8B-B14F-4D97-AF65-F5344CB8AC3E}">
        <p14:creationId xmlns:p14="http://schemas.microsoft.com/office/powerpoint/2010/main" val="2144056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122147"/>
            <a:ext cx="10353762" cy="1257300"/>
          </a:xfrm>
        </p:spPr>
        <p:txBody>
          <a:bodyPr>
            <a:noAutofit/>
          </a:bodyPr>
          <a:lstStyle/>
          <a:p>
            <a:r>
              <a:rPr lang="en-IN" sz="4800" b="1" dirty="0">
                <a:solidFill>
                  <a:srgbClr val="FFFF00"/>
                </a:solidFill>
                <a:effectLst/>
                <a:highlight>
                  <a:srgbClr val="0000FF"/>
                </a:highlight>
                <a:latin typeface="Lato" panose="020F0502020204030203" pitchFamily="34" charset="0"/>
                <a:ea typeface="Times New Roman" panose="02020603050405020304" pitchFamily="18" charset="0"/>
              </a:rPr>
              <a:t>Marketing Campaign Effectiveness </a:t>
            </a:r>
            <a:endParaRPr lang="en-US" sz="24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dirty="0">
                <a:solidFill>
                  <a:srgbClr val="0D0D0D"/>
                </a:solidFill>
                <a:effectLst/>
                <a:highlight>
                  <a:srgbClr val="FFFFFF"/>
                </a:highlight>
                <a:latin typeface="ui-sans-serif"/>
              </a:rPr>
              <a:t> </a:t>
            </a:r>
          </a:p>
          <a:p>
            <a:pPr marL="36900" indent="0" algn="ctr">
              <a:buNone/>
            </a:pPr>
            <a:endParaRPr lang="en-US" sz="3200" dirty="0">
              <a:solidFill>
                <a:srgbClr val="0D0D0D"/>
              </a:solidFill>
              <a:effectLst/>
              <a:highlight>
                <a:srgbClr val="FFFFFF"/>
              </a:highlight>
              <a:latin typeface="ui-sans-serif"/>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pic>
        <p:nvPicPr>
          <p:cNvPr id="4" name="Picture 3">
            <a:extLst>
              <a:ext uri="{FF2B5EF4-FFF2-40B4-BE49-F238E27FC236}">
                <a16:creationId xmlns:a16="http://schemas.microsoft.com/office/drawing/2014/main" id="{D082F7D5-38B5-97B5-4A5D-D927AED60290}"/>
              </a:ext>
            </a:extLst>
          </p:cNvPr>
          <p:cNvPicPr>
            <a:picLocks noChangeAspect="1"/>
          </p:cNvPicPr>
          <p:nvPr/>
        </p:nvPicPr>
        <p:blipFill>
          <a:blip r:embed="rId4"/>
          <a:stretch>
            <a:fillRect/>
          </a:stretch>
        </p:blipFill>
        <p:spPr>
          <a:xfrm>
            <a:off x="350954" y="1094014"/>
            <a:ext cx="11364448" cy="5517129"/>
          </a:xfrm>
          <a:prstGeom prst="rect">
            <a:avLst/>
          </a:prstGeom>
        </p:spPr>
      </p:pic>
    </p:spTree>
    <p:extLst>
      <p:ext uri="{BB962C8B-B14F-4D97-AF65-F5344CB8AC3E}">
        <p14:creationId xmlns:p14="http://schemas.microsoft.com/office/powerpoint/2010/main" val="3963474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122147"/>
            <a:ext cx="10353762" cy="1257300"/>
          </a:xfrm>
        </p:spPr>
        <p:txBody>
          <a:bodyPr>
            <a:noAutofit/>
          </a:bodyPr>
          <a:lstStyle/>
          <a:p>
            <a:r>
              <a:rPr lang="en-IN" sz="4800" b="1" dirty="0">
                <a:solidFill>
                  <a:srgbClr val="FFFF00"/>
                </a:solidFill>
                <a:effectLst/>
                <a:highlight>
                  <a:srgbClr val="0000FF"/>
                </a:highlight>
                <a:latin typeface="Lato" panose="020F0502020204030203" pitchFamily="34" charset="0"/>
                <a:ea typeface="Times New Roman" panose="02020603050405020304" pitchFamily="18" charset="0"/>
              </a:rPr>
              <a:t>Marketing Campaign Effectiveness </a:t>
            </a:r>
            <a:endParaRPr lang="en-US" sz="24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dirty="0">
                <a:solidFill>
                  <a:srgbClr val="0D0D0D"/>
                </a:solidFill>
                <a:effectLst/>
                <a:highlight>
                  <a:srgbClr val="FFFFFF"/>
                </a:highlight>
                <a:latin typeface="ui-sans-serif"/>
              </a:rPr>
              <a:t> </a:t>
            </a:r>
          </a:p>
          <a:p>
            <a:pPr marL="36900" indent="0" algn="ctr">
              <a:buNone/>
            </a:pPr>
            <a:endParaRPr lang="en-US" sz="3200" dirty="0">
              <a:solidFill>
                <a:srgbClr val="0D0D0D"/>
              </a:solidFill>
              <a:effectLst/>
              <a:highlight>
                <a:srgbClr val="FFFFFF"/>
              </a:highlight>
              <a:latin typeface="ui-sans-serif"/>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sp>
        <p:nvSpPr>
          <p:cNvPr id="7" name="TextBox 6">
            <a:extLst>
              <a:ext uri="{FF2B5EF4-FFF2-40B4-BE49-F238E27FC236}">
                <a16:creationId xmlns:a16="http://schemas.microsoft.com/office/drawing/2014/main" id="{7AD417DA-0AC6-C66D-154B-220FAC9C8F94}"/>
              </a:ext>
            </a:extLst>
          </p:cNvPr>
          <p:cNvSpPr txBox="1"/>
          <p:nvPr/>
        </p:nvSpPr>
        <p:spPr>
          <a:xfrm>
            <a:off x="293455" y="1379447"/>
            <a:ext cx="11605090" cy="4665380"/>
          </a:xfrm>
          <a:prstGeom prst="rect">
            <a:avLst/>
          </a:prstGeom>
          <a:noFill/>
        </p:spPr>
        <p:txBody>
          <a:bodyPr wrap="square">
            <a:spAutoFit/>
          </a:bodyPr>
          <a:lstStyle/>
          <a:p>
            <a:pPr marL="914400" fontAlgn="base">
              <a:lnSpc>
                <a:spcPct val="107000"/>
              </a:lnSpc>
              <a:spcAft>
                <a:spcPts val="1000"/>
              </a:spcAft>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The bank should focus on area where the exit rate is high, from the above graph it can be seen that France &amp; Germany has high exit and also bank should focus on the areas which have less active members like Germany &amp; Spain.</a:t>
            </a:r>
            <a:endParaRPr lang="en-IN"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spcAft>
                <a:spcPts val="1000"/>
              </a:spcAft>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Through the marketing campaign bank should promote its scheme and motivate the people of particular areas to join the bank.</a:t>
            </a:r>
            <a:endParaRPr lang="en-IN"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spcAft>
                <a:spcPts val="1000"/>
              </a:spcAft>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To make the marketing campaign more effective, following points may help-</a:t>
            </a:r>
            <a:endParaRPr lang="en-IN"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1000"/>
              </a:spcAft>
              <a:buFont typeface="Symbol" panose="05050102010706020507" pitchFamily="18" charset="2"/>
              <a:buChar char=""/>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If we could know the bank locations whether in remote area or in main city.</a:t>
            </a:r>
            <a:endParaRPr lang="en-IN"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1000"/>
              </a:spcAft>
              <a:buFont typeface="Symbol" panose="05050102010706020507" pitchFamily="18" charset="2"/>
              <a:buChar char=""/>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Number of bank available in any area.</a:t>
            </a:r>
            <a:endParaRPr lang="en-IN"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1000"/>
              </a:spcAft>
              <a:buFont typeface="Symbol" panose="05050102010706020507" pitchFamily="18" charset="2"/>
              <a:buChar char=""/>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What facilities people aspect from the bank</a:t>
            </a:r>
            <a:endParaRPr lang="en-IN"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6109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122147"/>
            <a:ext cx="10353762" cy="1257300"/>
          </a:xfrm>
        </p:spPr>
        <p:txBody>
          <a:bodyPr>
            <a:noAutofit/>
          </a:bodyPr>
          <a:lstStyle/>
          <a:p>
            <a:r>
              <a:rPr lang="en-IN" sz="4800" b="1" dirty="0">
                <a:solidFill>
                  <a:srgbClr val="FFFF00"/>
                </a:solidFill>
                <a:effectLst/>
                <a:highlight>
                  <a:srgbClr val="0000FF"/>
                </a:highlight>
                <a:latin typeface="Lato" panose="020F0502020204030203" pitchFamily="34" charset="0"/>
                <a:ea typeface="Times New Roman" panose="02020603050405020304" pitchFamily="18" charset="0"/>
              </a:rPr>
              <a:t>Customers Exit Reasons Exploration </a:t>
            </a:r>
            <a:endParaRPr lang="en-US" sz="24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dirty="0">
                <a:solidFill>
                  <a:srgbClr val="0D0D0D"/>
                </a:solidFill>
                <a:effectLst/>
                <a:highlight>
                  <a:srgbClr val="FFFFFF"/>
                </a:highlight>
                <a:latin typeface="ui-sans-serif"/>
              </a:rPr>
              <a:t> </a:t>
            </a:r>
          </a:p>
          <a:p>
            <a:pPr marL="36900" indent="0" algn="ctr">
              <a:buNone/>
            </a:pPr>
            <a:endParaRPr lang="en-US" sz="3200" dirty="0">
              <a:solidFill>
                <a:srgbClr val="0D0D0D"/>
              </a:solidFill>
              <a:effectLst/>
              <a:highlight>
                <a:srgbClr val="FFFFFF"/>
              </a:highlight>
              <a:latin typeface="ui-sans-serif"/>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pic>
        <p:nvPicPr>
          <p:cNvPr id="4" name="Picture 3">
            <a:extLst>
              <a:ext uri="{FF2B5EF4-FFF2-40B4-BE49-F238E27FC236}">
                <a16:creationId xmlns:a16="http://schemas.microsoft.com/office/drawing/2014/main" id="{0AE7D8BA-9122-A6C3-0200-4E399C69FCB8}"/>
              </a:ext>
            </a:extLst>
          </p:cNvPr>
          <p:cNvPicPr>
            <a:picLocks noChangeAspect="1"/>
          </p:cNvPicPr>
          <p:nvPr/>
        </p:nvPicPr>
        <p:blipFill>
          <a:blip r:embed="rId4"/>
          <a:stretch>
            <a:fillRect/>
          </a:stretch>
        </p:blipFill>
        <p:spPr>
          <a:xfrm>
            <a:off x="293455" y="1126671"/>
            <a:ext cx="11605090" cy="5484472"/>
          </a:xfrm>
          <a:prstGeom prst="rect">
            <a:avLst/>
          </a:prstGeom>
        </p:spPr>
      </p:pic>
    </p:spTree>
    <p:extLst>
      <p:ext uri="{BB962C8B-B14F-4D97-AF65-F5344CB8AC3E}">
        <p14:creationId xmlns:p14="http://schemas.microsoft.com/office/powerpoint/2010/main" val="2988172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122147"/>
            <a:ext cx="10353762" cy="1257300"/>
          </a:xfrm>
        </p:spPr>
        <p:txBody>
          <a:bodyPr>
            <a:noAutofit/>
          </a:bodyPr>
          <a:lstStyle/>
          <a:p>
            <a:r>
              <a:rPr lang="en-IN" sz="4800" b="1" dirty="0">
                <a:solidFill>
                  <a:srgbClr val="FFFF00"/>
                </a:solidFill>
                <a:effectLst/>
                <a:highlight>
                  <a:srgbClr val="0000FF"/>
                </a:highlight>
                <a:latin typeface="Lato" panose="020F0502020204030203" pitchFamily="34" charset="0"/>
                <a:ea typeface="Times New Roman" panose="02020603050405020304" pitchFamily="18" charset="0"/>
              </a:rPr>
              <a:t>Customers Exit Reasons Exploration </a:t>
            </a:r>
            <a:endParaRPr lang="en-US" sz="24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dirty="0">
                <a:solidFill>
                  <a:srgbClr val="0D0D0D"/>
                </a:solidFill>
                <a:effectLst/>
                <a:highlight>
                  <a:srgbClr val="FFFFFF"/>
                </a:highlight>
                <a:latin typeface="ui-sans-serif"/>
              </a:rPr>
              <a:t> </a:t>
            </a:r>
          </a:p>
          <a:p>
            <a:pPr marL="36900" indent="0" algn="ctr">
              <a:buNone/>
            </a:pPr>
            <a:endParaRPr lang="en-US" sz="3200" dirty="0">
              <a:solidFill>
                <a:srgbClr val="0D0D0D"/>
              </a:solidFill>
              <a:effectLst/>
              <a:highlight>
                <a:srgbClr val="FFFFFF"/>
              </a:highlight>
              <a:latin typeface="ui-sans-serif"/>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sp>
        <p:nvSpPr>
          <p:cNvPr id="7" name="TextBox 6">
            <a:extLst>
              <a:ext uri="{FF2B5EF4-FFF2-40B4-BE49-F238E27FC236}">
                <a16:creationId xmlns:a16="http://schemas.microsoft.com/office/drawing/2014/main" id="{DA706CA9-0B20-4491-D460-03F3BC9E4812}"/>
              </a:ext>
            </a:extLst>
          </p:cNvPr>
          <p:cNvSpPr txBox="1"/>
          <p:nvPr/>
        </p:nvSpPr>
        <p:spPr>
          <a:xfrm>
            <a:off x="293455" y="1379447"/>
            <a:ext cx="11605090" cy="4859535"/>
          </a:xfrm>
          <a:prstGeom prst="rect">
            <a:avLst/>
          </a:prstGeom>
          <a:noFill/>
        </p:spPr>
        <p:txBody>
          <a:bodyPr wrap="square">
            <a:spAutoFit/>
          </a:bodyPr>
          <a:lstStyle/>
          <a:p>
            <a:pPr marL="914400" fontAlgn="base">
              <a:lnSpc>
                <a:spcPct val="107000"/>
              </a:lnSpc>
              <a:spcAft>
                <a:spcPts val="1000"/>
              </a:spcAft>
            </a:pPr>
            <a:r>
              <a:rPr lang="en-IN" sz="28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From the graphs, it can be seen that customers after completing 4-5 years start leaving the bank.</a:t>
            </a:r>
            <a:endParaRPr lang="en-IN" sz="20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spcAft>
                <a:spcPts val="1000"/>
              </a:spcAft>
            </a:pPr>
            <a:r>
              <a:rPr lang="en-IN" sz="28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Also, customers with low credit score leave the bank.</a:t>
            </a:r>
            <a:endParaRPr lang="en-IN" sz="20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spcAft>
                <a:spcPts val="1000"/>
              </a:spcAft>
            </a:pPr>
            <a:r>
              <a:rPr lang="en-IN" sz="28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 </a:t>
            </a:r>
            <a:endParaRPr lang="en-IN" sz="20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spcAft>
                <a:spcPts val="1000"/>
              </a:spcAft>
            </a:pPr>
            <a:r>
              <a:rPr lang="en-IN" sz="2800" u="sng"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Reasons for leaving-</a:t>
            </a:r>
            <a:endParaRPr lang="en-IN" sz="20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spcAft>
                <a:spcPts val="1000"/>
              </a:spcAft>
            </a:pPr>
            <a:r>
              <a:rPr lang="en-IN" sz="28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May be people are coming to a location for job and after completing 4-5 years they get transferred.</a:t>
            </a:r>
            <a:endParaRPr lang="en-IN" sz="20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spcAft>
                <a:spcPts val="1000"/>
              </a:spcAft>
            </a:pPr>
            <a:r>
              <a:rPr lang="en-IN" sz="28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May be people are not liking the services provided by the bank like high credit interests, low returns etc.</a:t>
            </a:r>
            <a:endParaRPr lang="en-IN" sz="20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4992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122147"/>
            <a:ext cx="10353762" cy="1257300"/>
          </a:xfrm>
        </p:spPr>
        <p:txBody>
          <a:bodyPr>
            <a:noAutofit/>
          </a:bodyPr>
          <a:lstStyle/>
          <a:p>
            <a:r>
              <a:rPr lang="en-IN" sz="6000" b="1" dirty="0">
                <a:solidFill>
                  <a:srgbClr val="FFFF00"/>
                </a:solidFill>
                <a:effectLst/>
                <a:highlight>
                  <a:srgbClr val="0000FF"/>
                </a:highlight>
                <a:latin typeface="Lato" panose="020F0502020204030203" pitchFamily="34" charset="0"/>
                <a:ea typeface="Times New Roman" panose="02020603050405020304" pitchFamily="18" charset="0"/>
              </a:rPr>
              <a:t>Prediction of future churn</a:t>
            </a:r>
            <a:endParaRPr lang="en-US" sz="3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dirty="0">
                <a:solidFill>
                  <a:srgbClr val="0D0D0D"/>
                </a:solidFill>
                <a:effectLst/>
                <a:highlight>
                  <a:srgbClr val="FFFFFF"/>
                </a:highlight>
                <a:latin typeface="ui-sans-serif"/>
              </a:rPr>
              <a:t> </a:t>
            </a:r>
          </a:p>
          <a:p>
            <a:pPr marL="36900" indent="0" algn="ctr">
              <a:buNone/>
            </a:pPr>
            <a:endParaRPr lang="en-US" sz="3200" dirty="0">
              <a:solidFill>
                <a:srgbClr val="0D0D0D"/>
              </a:solidFill>
              <a:effectLst/>
              <a:highlight>
                <a:srgbClr val="FFFFFF"/>
              </a:highlight>
              <a:latin typeface="ui-sans-serif"/>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sp>
        <p:nvSpPr>
          <p:cNvPr id="7" name="TextBox 6">
            <a:extLst>
              <a:ext uri="{FF2B5EF4-FFF2-40B4-BE49-F238E27FC236}">
                <a16:creationId xmlns:a16="http://schemas.microsoft.com/office/drawing/2014/main" id="{DA706CA9-0B20-4491-D460-03F3BC9E4812}"/>
              </a:ext>
            </a:extLst>
          </p:cNvPr>
          <p:cNvSpPr txBox="1"/>
          <p:nvPr/>
        </p:nvSpPr>
        <p:spPr>
          <a:xfrm>
            <a:off x="293455" y="1379447"/>
            <a:ext cx="11605090" cy="5605317"/>
          </a:xfrm>
          <a:prstGeom prst="rect">
            <a:avLst/>
          </a:prstGeom>
          <a:noFill/>
        </p:spPr>
        <p:txBody>
          <a:bodyPr wrap="square">
            <a:spAutoFit/>
          </a:bodyPr>
          <a:lstStyle/>
          <a:p>
            <a:pPr marL="914400" fontAlgn="base">
              <a:lnSpc>
                <a:spcPct val="107000"/>
              </a:lnSpc>
              <a:spcAft>
                <a:spcPts val="1000"/>
              </a:spcAft>
            </a:pPr>
            <a:r>
              <a:rPr lang="en-IN" sz="2400" kern="0" dirty="0">
                <a:solidFill>
                  <a:srgbClr val="000000"/>
                </a:solidFill>
                <a:highlight>
                  <a:srgbClr val="FFFF00"/>
                </a:highlight>
                <a:latin typeface="Arial" panose="020B0604020202020204" pitchFamily="34" charset="0"/>
                <a:ea typeface="Times New Roman" panose="02020603050405020304" pitchFamily="18" charset="0"/>
                <a:cs typeface="Times New Roman" panose="02020603050405020304" pitchFamily="18" charset="0"/>
              </a:rPr>
              <a:t>Some of </a:t>
            </a: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important factors to predict the future – </a:t>
            </a:r>
          </a:p>
          <a:p>
            <a:pPr marL="1200150" indent="-285750" fontAlgn="base">
              <a:lnSpc>
                <a:spcPct val="107000"/>
              </a:lnSpc>
              <a:spcAft>
                <a:spcPts val="1000"/>
              </a:spcAft>
              <a:buFont typeface="Arial" panose="020B0604020202020204" pitchFamily="34" charset="0"/>
              <a:buChar char="•"/>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rPr>
              <a:t>Tenure</a:t>
            </a:r>
          </a:p>
          <a:p>
            <a:pPr marL="1200150" indent="-285750" fontAlgn="base">
              <a:lnSpc>
                <a:spcPct val="107000"/>
              </a:lnSpc>
              <a:spcAft>
                <a:spcPts val="1000"/>
              </a:spcAft>
              <a:buFont typeface="Arial" panose="020B0604020202020204" pitchFamily="34" charset="0"/>
              <a:buChar char="•"/>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rPr>
              <a:t>Number Of Products</a:t>
            </a:r>
          </a:p>
          <a:p>
            <a:pPr marL="1200150" indent="-285750" fontAlgn="base">
              <a:lnSpc>
                <a:spcPct val="107000"/>
              </a:lnSpc>
              <a:spcAft>
                <a:spcPts val="1000"/>
              </a:spcAft>
              <a:buFont typeface="Arial" panose="020B0604020202020204" pitchFamily="34" charset="0"/>
              <a:buChar char="•"/>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rPr>
              <a:t>Is Active Member </a:t>
            </a:r>
          </a:p>
          <a:p>
            <a:pPr marL="914400" fontAlgn="base">
              <a:lnSpc>
                <a:spcPct val="107000"/>
              </a:lnSpc>
              <a:spcAft>
                <a:spcPts val="1000"/>
              </a:spcAft>
            </a:pPr>
            <a:r>
              <a:rPr lang="en-IN" kern="0" dirty="0">
                <a:solidFill>
                  <a:srgbClr val="000000"/>
                </a:solidFill>
                <a:effectLst/>
                <a:highlight>
                  <a:srgbClr val="FFFF00"/>
                </a:highlight>
                <a:latin typeface="Arial" panose="020B0604020202020204" pitchFamily="34" charset="0"/>
                <a:ea typeface="Times New Roman" panose="02020603050405020304" pitchFamily="18" charset="0"/>
              </a:rPr>
              <a:t> </a:t>
            </a:r>
            <a:endParaRPr lang="en-IN"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spcAft>
                <a:spcPts val="1000"/>
              </a:spcAft>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Some of the outputs from these factors are – </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1000"/>
              </a:spcAft>
              <a:buFont typeface="Symbol" panose="05050102010706020507" pitchFamily="18" charset="2"/>
              <a:buChar char=""/>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Customers after completing 4-5 years with bank are leaving the bank</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1000"/>
              </a:spcAft>
              <a:buFont typeface="Symbol" panose="05050102010706020507" pitchFamily="18" charset="2"/>
              <a:buChar char=""/>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Customers before leaving the bank are inactive</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1000"/>
              </a:spcAft>
              <a:buFont typeface="Symbol" panose="05050102010706020507" pitchFamily="18" charset="2"/>
              <a:buChar char=""/>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Customers who bought only one product have high chance of leaving the bank</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lvl="0" fontAlgn="base">
              <a:lnSpc>
                <a:spcPct val="107000"/>
              </a:lnSpc>
              <a:spcAft>
                <a:spcPts val="1000"/>
              </a:spcAft>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 </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spcAft>
                <a:spcPts val="1000"/>
              </a:spcAft>
            </a:pP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3813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422274"/>
            <a:ext cx="10353762" cy="1257300"/>
          </a:xfrm>
        </p:spPr>
        <p:txBody>
          <a:bodyPr>
            <a:normAutofit fontScale="90000"/>
          </a:bodyPr>
          <a:lstStyle/>
          <a:p>
            <a:r>
              <a:rPr lang="en-IN" sz="8900" b="1" dirty="0">
                <a:solidFill>
                  <a:srgbClr val="FFFF00"/>
                </a:solidFill>
                <a:effectLst/>
                <a:highlight>
                  <a:srgbClr val="0000FF"/>
                </a:highlight>
                <a:latin typeface="Lato" panose="020F0502020204030203" pitchFamily="34" charset="0"/>
                <a:ea typeface="Times New Roman" panose="02020603050405020304" pitchFamily="18" charset="0"/>
              </a:rPr>
              <a:t> Bank Customers</a:t>
            </a:r>
            <a:br>
              <a:rPr lang="en-IN" sz="1800" dirty="0">
                <a:effectLst/>
                <a:latin typeface="Times New Roman" panose="02020603050405020304" pitchFamily="18" charset="0"/>
                <a:ea typeface="Times New Roman" panose="02020603050405020304" pitchFamily="18" charset="0"/>
              </a:rPr>
            </a:b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endParaRPr lang="en-US" sz="2300" dirty="0">
              <a:solidFill>
                <a:srgbClr val="FFFF00"/>
              </a:solidFill>
            </a:endParaRPr>
          </a:p>
        </p:txBody>
      </p:sp>
      <p:pic>
        <p:nvPicPr>
          <p:cNvPr id="4" name="Picture 3">
            <a:extLst>
              <a:ext uri="{FF2B5EF4-FFF2-40B4-BE49-F238E27FC236}">
                <a16:creationId xmlns:a16="http://schemas.microsoft.com/office/drawing/2014/main" id="{256BC54B-0AAF-D588-B3A5-A9D6BD4651E1}"/>
              </a:ext>
            </a:extLst>
          </p:cNvPr>
          <p:cNvPicPr>
            <a:picLocks noChangeAspect="1"/>
          </p:cNvPicPr>
          <p:nvPr/>
        </p:nvPicPr>
        <p:blipFill>
          <a:blip r:embed="rId4"/>
          <a:stretch>
            <a:fillRect/>
          </a:stretch>
        </p:blipFill>
        <p:spPr>
          <a:xfrm>
            <a:off x="293456" y="1371600"/>
            <a:ext cx="11605090" cy="5239543"/>
          </a:xfrm>
          <a:prstGeom prst="rect">
            <a:avLst/>
          </a:prstGeom>
        </p:spPr>
      </p:pic>
    </p:spTree>
    <p:extLst>
      <p:ext uri="{BB962C8B-B14F-4D97-AF65-F5344CB8AC3E}">
        <p14:creationId xmlns:p14="http://schemas.microsoft.com/office/powerpoint/2010/main" val="3925342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122147"/>
            <a:ext cx="10353762" cy="1257300"/>
          </a:xfrm>
        </p:spPr>
        <p:txBody>
          <a:bodyPr>
            <a:noAutofit/>
          </a:bodyPr>
          <a:lstStyle/>
          <a:p>
            <a:r>
              <a:rPr lang="en-IN" sz="6000" b="1" dirty="0">
                <a:solidFill>
                  <a:srgbClr val="FFFF00"/>
                </a:solidFill>
                <a:effectLst/>
                <a:highlight>
                  <a:srgbClr val="0000FF"/>
                </a:highlight>
                <a:latin typeface="Lato" panose="020F0502020204030203" pitchFamily="34" charset="0"/>
                <a:ea typeface="Times New Roman" panose="02020603050405020304" pitchFamily="18" charset="0"/>
              </a:rPr>
              <a:t>Prediction of future churn</a:t>
            </a:r>
            <a:endParaRPr lang="en-US" sz="3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dirty="0">
                <a:solidFill>
                  <a:srgbClr val="0D0D0D"/>
                </a:solidFill>
                <a:effectLst/>
                <a:highlight>
                  <a:srgbClr val="FFFFFF"/>
                </a:highlight>
                <a:latin typeface="ui-sans-serif"/>
              </a:rPr>
              <a:t> </a:t>
            </a:r>
          </a:p>
          <a:p>
            <a:pPr marL="36900" indent="0" algn="ctr">
              <a:buNone/>
            </a:pPr>
            <a:endParaRPr lang="en-US" sz="3200" dirty="0">
              <a:solidFill>
                <a:srgbClr val="0D0D0D"/>
              </a:solidFill>
              <a:effectLst/>
              <a:highlight>
                <a:srgbClr val="FFFFFF"/>
              </a:highlight>
              <a:latin typeface="ui-sans-serif"/>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sp>
        <p:nvSpPr>
          <p:cNvPr id="7" name="TextBox 6">
            <a:extLst>
              <a:ext uri="{FF2B5EF4-FFF2-40B4-BE49-F238E27FC236}">
                <a16:creationId xmlns:a16="http://schemas.microsoft.com/office/drawing/2014/main" id="{DA706CA9-0B20-4491-D460-03F3BC9E4812}"/>
              </a:ext>
            </a:extLst>
          </p:cNvPr>
          <p:cNvSpPr txBox="1"/>
          <p:nvPr/>
        </p:nvSpPr>
        <p:spPr>
          <a:xfrm>
            <a:off x="293455" y="1379447"/>
            <a:ext cx="11605090" cy="993413"/>
          </a:xfrm>
          <a:prstGeom prst="rect">
            <a:avLst/>
          </a:prstGeom>
          <a:noFill/>
        </p:spPr>
        <p:txBody>
          <a:bodyPr wrap="square">
            <a:spAutoFit/>
          </a:bodyPr>
          <a:lstStyle/>
          <a:p>
            <a:pPr lvl="0" fontAlgn="base">
              <a:lnSpc>
                <a:spcPct val="107000"/>
              </a:lnSpc>
              <a:spcAft>
                <a:spcPts val="1000"/>
              </a:spcAft>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 </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spcAft>
                <a:spcPts val="1000"/>
              </a:spcAft>
            </a:pP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C3C0BEF-3D48-B2E3-6469-1F8CC707C998}"/>
              </a:ext>
            </a:extLst>
          </p:cNvPr>
          <p:cNvPicPr>
            <a:picLocks noChangeAspect="1"/>
          </p:cNvPicPr>
          <p:nvPr/>
        </p:nvPicPr>
        <p:blipFill>
          <a:blip r:embed="rId4"/>
          <a:stretch>
            <a:fillRect/>
          </a:stretch>
        </p:blipFill>
        <p:spPr>
          <a:xfrm>
            <a:off x="293455" y="1211399"/>
            <a:ext cx="11605090" cy="5399744"/>
          </a:xfrm>
          <a:prstGeom prst="rect">
            <a:avLst/>
          </a:prstGeom>
        </p:spPr>
      </p:pic>
    </p:spTree>
    <p:extLst>
      <p:ext uri="{BB962C8B-B14F-4D97-AF65-F5344CB8AC3E}">
        <p14:creationId xmlns:p14="http://schemas.microsoft.com/office/powerpoint/2010/main" val="1081821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122147"/>
            <a:ext cx="10353762" cy="1257300"/>
          </a:xfrm>
        </p:spPr>
        <p:txBody>
          <a:bodyPr>
            <a:noAutofit/>
          </a:bodyPr>
          <a:lstStyle/>
          <a:p>
            <a:r>
              <a:rPr lang="en-IN" sz="6000" b="1" dirty="0">
                <a:solidFill>
                  <a:srgbClr val="FFFF00"/>
                </a:solidFill>
                <a:effectLst/>
                <a:highlight>
                  <a:srgbClr val="0000FF"/>
                </a:highlight>
                <a:latin typeface="Lato" panose="020F0502020204030203" pitchFamily="34" charset="0"/>
                <a:ea typeface="Times New Roman" panose="02020603050405020304" pitchFamily="18" charset="0"/>
              </a:rPr>
              <a:t>Churn Rate</a:t>
            </a:r>
            <a:endParaRPr lang="en-US" sz="3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dirty="0">
                <a:solidFill>
                  <a:srgbClr val="0D0D0D"/>
                </a:solidFill>
                <a:effectLst/>
                <a:highlight>
                  <a:srgbClr val="FFFFFF"/>
                </a:highlight>
                <a:latin typeface="ui-sans-serif"/>
              </a:rPr>
              <a:t> </a:t>
            </a:r>
          </a:p>
          <a:p>
            <a:pPr marL="36900" indent="0" algn="ctr">
              <a:buNone/>
            </a:pPr>
            <a:endParaRPr lang="en-US" sz="3200" dirty="0">
              <a:solidFill>
                <a:srgbClr val="0D0D0D"/>
              </a:solidFill>
              <a:effectLst/>
              <a:highlight>
                <a:srgbClr val="FFFFFF"/>
              </a:highlight>
              <a:latin typeface="ui-sans-serif"/>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sp>
        <p:nvSpPr>
          <p:cNvPr id="7" name="TextBox 6">
            <a:extLst>
              <a:ext uri="{FF2B5EF4-FFF2-40B4-BE49-F238E27FC236}">
                <a16:creationId xmlns:a16="http://schemas.microsoft.com/office/drawing/2014/main" id="{DA706CA9-0B20-4491-D460-03F3BC9E4812}"/>
              </a:ext>
            </a:extLst>
          </p:cNvPr>
          <p:cNvSpPr txBox="1"/>
          <p:nvPr/>
        </p:nvSpPr>
        <p:spPr>
          <a:xfrm>
            <a:off x="293455" y="1379447"/>
            <a:ext cx="11605090" cy="993413"/>
          </a:xfrm>
          <a:prstGeom prst="rect">
            <a:avLst/>
          </a:prstGeom>
          <a:noFill/>
        </p:spPr>
        <p:txBody>
          <a:bodyPr wrap="square">
            <a:spAutoFit/>
          </a:bodyPr>
          <a:lstStyle/>
          <a:p>
            <a:pPr lvl="0" fontAlgn="base">
              <a:lnSpc>
                <a:spcPct val="107000"/>
              </a:lnSpc>
              <a:spcAft>
                <a:spcPts val="1000"/>
              </a:spcAft>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 </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spcAft>
                <a:spcPts val="1000"/>
              </a:spcAft>
            </a:pP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3DDB561-A175-6691-178D-B1890FC970C2}"/>
              </a:ext>
            </a:extLst>
          </p:cNvPr>
          <p:cNvPicPr>
            <a:picLocks noChangeAspect="1"/>
          </p:cNvPicPr>
          <p:nvPr/>
        </p:nvPicPr>
        <p:blipFill>
          <a:blip r:embed="rId4"/>
          <a:stretch>
            <a:fillRect/>
          </a:stretch>
        </p:blipFill>
        <p:spPr>
          <a:xfrm>
            <a:off x="282807" y="1379447"/>
            <a:ext cx="11626386" cy="5231696"/>
          </a:xfrm>
          <a:prstGeom prst="rect">
            <a:avLst/>
          </a:prstGeom>
        </p:spPr>
      </p:pic>
    </p:spTree>
    <p:extLst>
      <p:ext uri="{BB962C8B-B14F-4D97-AF65-F5344CB8AC3E}">
        <p14:creationId xmlns:p14="http://schemas.microsoft.com/office/powerpoint/2010/main" val="183443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122147"/>
            <a:ext cx="10353762" cy="1257300"/>
          </a:xfrm>
        </p:spPr>
        <p:txBody>
          <a:bodyPr>
            <a:noAutofit/>
          </a:bodyPr>
          <a:lstStyle/>
          <a:p>
            <a:r>
              <a:rPr lang="en-IN" sz="6000" b="1" dirty="0">
                <a:solidFill>
                  <a:srgbClr val="FFFF00"/>
                </a:solidFill>
                <a:effectLst/>
                <a:highlight>
                  <a:srgbClr val="0000FF"/>
                </a:highlight>
                <a:latin typeface="Lato" panose="020F0502020204030203" pitchFamily="34" charset="0"/>
                <a:ea typeface="Times New Roman" panose="02020603050405020304" pitchFamily="18" charset="0"/>
              </a:rPr>
              <a:t>Churn Rate</a:t>
            </a:r>
            <a:endParaRPr lang="en-US" sz="3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dirty="0">
                <a:solidFill>
                  <a:srgbClr val="0D0D0D"/>
                </a:solidFill>
                <a:effectLst/>
                <a:highlight>
                  <a:srgbClr val="FFFFFF"/>
                </a:highlight>
                <a:latin typeface="ui-sans-serif"/>
              </a:rPr>
              <a:t> </a:t>
            </a:r>
          </a:p>
          <a:p>
            <a:pPr marL="36900" indent="0" algn="ctr">
              <a:buNone/>
            </a:pPr>
            <a:endParaRPr lang="en-US" sz="3200" dirty="0">
              <a:solidFill>
                <a:srgbClr val="0D0D0D"/>
              </a:solidFill>
              <a:effectLst/>
              <a:highlight>
                <a:srgbClr val="FFFFFF"/>
              </a:highlight>
              <a:latin typeface="ui-sans-serif"/>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sp>
        <p:nvSpPr>
          <p:cNvPr id="7" name="TextBox 6">
            <a:extLst>
              <a:ext uri="{FF2B5EF4-FFF2-40B4-BE49-F238E27FC236}">
                <a16:creationId xmlns:a16="http://schemas.microsoft.com/office/drawing/2014/main" id="{DA706CA9-0B20-4491-D460-03F3BC9E4812}"/>
              </a:ext>
            </a:extLst>
          </p:cNvPr>
          <p:cNvSpPr txBox="1"/>
          <p:nvPr/>
        </p:nvSpPr>
        <p:spPr>
          <a:xfrm>
            <a:off x="293455" y="1379447"/>
            <a:ext cx="11605090" cy="6168612"/>
          </a:xfrm>
          <a:prstGeom prst="rect">
            <a:avLst/>
          </a:prstGeom>
          <a:noFill/>
        </p:spPr>
        <p:txBody>
          <a:bodyPr wrap="square">
            <a:spAutoFit/>
          </a:bodyPr>
          <a:lstStyle/>
          <a:p>
            <a:pPr lvl="0" fontAlgn="base">
              <a:lnSpc>
                <a:spcPct val="107000"/>
              </a:lnSpc>
              <a:spcAft>
                <a:spcPts val="1000"/>
              </a:spcAft>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 </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spcAft>
                <a:spcPts val="1000"/>
              </a:spcAft>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Current churn rate is 20.37%.</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spcAft>
                <a:spcPts val="1000"/>
              </a:spcAft>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From the graphs, it can be seen that customers after completing 4-5 years start leaving the bank.</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spcAft>
                <a:spcPts val="1000"/>
              </a:spcAft>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Also, customers with low credit score leave the bank.</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spcAft>
                <a:spcPts val="10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spcAft>
                <a:spcPts val="1000"/>
              </a:spcAft>
            </a:pPr>
            <a:r>
              <a:rPr lang="en-IN" sz="2400" u="sng"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Reasons for leaving-</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spcAft>
                <a:spcPts val="1000"/>
              </a:spcAft>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May be people are coming to a location for job and after completing 4-5 years they get transferred.</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spcAft>
                <a:spcPts val="1000"/>
              </a:spcAft>
            </a:pPr>
            <a:r>
              <a:rPr lang="en-IN" sz="2400"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May be people are not liking the services provided by the bank like high credit interests, low returns etc.</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spcAft>
                <a:spcPts val="1000"/>
              </a:spcAft>
            </a:pP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spcAft>
                <a:spcPts val="1000"/>
              </a:spcAft>
            </a:pP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4395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122147"/>
            <a:ext cx="10353762" cy="1257300"/>
          </a:xfrm>
        </p:spPr>
        <p:txBody>
          <a:bodyPr>
            <a:noAutofit/>
          </a:bodyPr>
          <a:lstStyle/>
          <a:p>
            <a:r>
              <a:rPr lang="en-IN" sz="6000" b="1" dirty="0">
                <a:solidFill>
                  <a:srgbClr val="FFFF00"/>
                </a:solidFill>
                <a:effectLst/>
                <a:highlight>
                  <a:srgbClr val="0000FF"/>
                </a:highlight>
                <a:latin typeface="Lato" panose="020F0502020204030203" pitchFamily="34" charset="0"/>
                <a:ea typeface="Times New Roman" panose="02020603050405020304" pitchFamily="18" charset="0"/>
              </a:rPr>
              <a:t>Churn Rate</a:t>
            </a:r>
            <a:endParaRPr lang="en-US" sz="3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dirty="0">
                <a:solidFill>
                  <a:srgbClr val="0D0D0D"/>
                </a:solidFill>
                <a:effectLst/>
                <a:highlight>
                  <a:srgbClr val="FFFFFF"/>
                </a:highlight>
                <a:latin typeface="ui-sans-serif"/>
              </a:rPr>
              <a:t> </a:t>
            </a:r>
          </a:p>
          <a:p>
            <a:pPr marL="36900" indent="0" algn="ctr">
              <a:buNone/>
            </a:pPr>
            <a:endParaRPr lang="en-US" sz="3200" dirty="0">
              <a:solidFill>
                <a:srgbClr val="0D0D0D"/>
              </a:solidFill>
              <a:effectLst/>
              <a:highlight>
                <a:srgbClr val="FFFFFF"/>
              </a:highlight>
              <a:latin typeface="ui-sans-serif"/>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sp>
        <p:nvSpPr>
          <p:cNvPr id="7" name="TextBox 6">
            <a:extLst>
              <a:ext uri="{FF2B5EF4-FFF2-40B4-BE49-F238E27FC236}">
                <a16:creationId xmlns:a16="http://schemas.microsoft.com/office/drawing/2014/main" id="{DA706CA9-0B20-4491-D460-03F3BC9E4812}"/>
              </a:ext>
            </a:extLst>
          </p:cNvPr>
          <p:cNvSpPr txBox="1"/>
          <p:nvPr/>
        </p:nvSpPr>
        <p:spPr>
          <a:xfrm>
            <a:off x="304103" y="2114232"/>
            <a:ext cx="11605090" cy="3610476"/>
          </a:xfrm>
          <a:prstGeom prst="rect">
            <a:avLst/>
          </a:prstGeom>
          <a:noFill/>
        </p:spPr>
        <p:txBody>
          <a:bodyPr wrap="square">
            <a:spAutoFit/>
          </a:bodyPr>
          <a:lstStyle/>
          <a:p>
            <a:pPr marL="914400" fontAlgn="base">
              <a:lnSpc>
                <a:spcPct val="107000"/>
              </a:lnSpc>
              <a:spcAft>
                <a:spcPts val="1000"/>
              </a:spcAft>
            </a:pPr>
            <a:r>
              <a:rPr lang="en-IN" sz="2400" u="sng"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Remedies to decrease the churn rate – </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1371600" algn="just" fontAlgn="base">
              <a:lnSpc>
                <a:spcPct val="107000"/>
              </a:lnSpc>
              <a:spcAft>
                <a:spcPts val="1000"/>
              </a:spcAft>
            </a:pPr>
            <a:r>
              <a:rPr lang="en-IN" sz="2400" kern="100" dirty="0">
                <a:solidFill>
                  <a:srgbClr val="0D0D0D"/>
                </a:solidFill>
                <a:effectLst/>
                <a:highlight>
                  <a:srgbClr val="FFFF00"/>
                </a:highlight>
                <a:latin typeface="Segoe UI" panose="020B0502040204020203" pitchFamily="34" charset="0"/>
                <a:ea typeface="Calibri" panose="020F0502020204030204" pitchFamily="34" charset="0"/>
                <a:cs typeface="Times New Roman" panose="02020603050405020304" pitchFamily="18" charset="0"/>
              </a:rPr>
              <a:t>Personalized offers and discount</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1371600" algn="just" fontAlgn="base">
              <a:lnSpc>
                <a:spcPct val="107000"/>
              </a:lnSpc>
              <a:spcAft>
                <a:spcPts val="1000"/>
              </a:spcAft>
            </a:pPr>
            <a:r>
              <a:rPr lang="en-IN" sz="2400" kern="100" dirty="0">
                <a:solidFill>
                  <a:srgbClr val="0D0D0D"/>
                </a:solidFill>
                <a:effectLst/>
                <a:highlight>
                  <a:srgbClr val="FFFF00"/>
                </a:highlight>
                <a:latin typeface="Segoe UI" panose="020B0502040204020203" pitchFamily="34" charset="0"/>
                <a:ea typeface="Calibri" panose="020F0502020204030204" pitchFamily="34" charset="0"/>
                <a:cs typeface="Times New Roman" panose="02020603050405020304" pitchFamily="18" charset="0"/>
              </a:rPr>
              <a:t>Enhanced customer service and support</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1371600" algn="just" fontAlgn="base">
              <a:lnSpc>
                <a:spcPct val="107000"/>
              </a:lnSpc>
              <a:spcAft>
                <a:spcPts val="1000"/>
              </a:spcAft>
            </a:pPr>
            <a:r>
              <a:rPr lang="en-IN" sz="2400" kern="100" dirty="0">
                <a:solidFill>
                  <a:srgbClr val="0D0D0D"/>
                </a:solidFill>
                <a:effectLst/>
                <a:highlight>
                  <a:srgbClr val="FFFF00"/>
                </a:highlight>
                <a:latin typeface="Segoe UI" panose="020B0502040204020203" pitchFamily="34" charset="0"/>
                <a:ea typeface="Calibri" panose="020F0502020204030204" pitchFamily="34" charset="0"/>
                <a:cs typeface="Times New Roman" panose="02020603050405020304" pitchFamily="18" charset="0"/>
              </a:rPr>
              <a:t>Loyalty programs and rewards </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1371600" algn="just" fontAlgn="base">
              <a:lnSpc>
                <a:spcPct val="107000"/>
              </a:lnSpc>
              <a:spcAft>
                <a:spcPts val="1000"/>
              </a:spcAft>
            </a:pPr>
            <a:r>
              <a:rPr lang="en-IN" sz="2400" kern="100" dirty="0">
                <a:solidFill>
                  <a:srgbClr val="0D0D0D"/>
                </a:solidFill>
                <a:effectLst/>
                <a:highlight>
                  <a:srgbClr val="FFFF00"/>
                </a:highlight>
                <a:latin typeface="Segoe UI" panose="020B0502040204020203" pitchFamily="34" charset="0"/>
                <a:ea typeface="Calibri" panose="020F0502020204030204" pitchFamily="34" charset="0"/>
                <a:cs typeface="Times New Roman" panose="02020603050405020304" pitchFamily="18" charset="0"/>
              </a:rPr>
              <a:t>Proactive engagement for at-risk customers</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spcAft>
                <a:spcPts val="1000"/>
              </a:spcAft>
            </a:pPr>
            <a:r>
              <a:rPr lang="en-IN" sz="2400" b="1" kern="0" dirty="0">
                <a:solidFill>
                  <a:srgbClr val="00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 </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spcAft>
                <a:spcPts val="1000"/>
              </a:spcAft>
            </a:pP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6944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122147"/>
            <a:ext cx="10353762" cy="1257300"/>
          </a:xfrm>
        </p:spPr>
        <p:txBody>
          <a:bodyPr>
            <a:noAutofit/>
          </a:bodyPr>
          <a:lstStyle/>
          <a:p>
            <a:r>
              <a:rPr lang="en-IN" sz="6600" b="1" dirty="0">
                <a:solidFill>
                  <a:srgbClr val="FFFF00"/>
                </a:solidFill>
                <a:effectLst/>
                <a:highlight>
                  <a:srgbClr val="0000FF"/>
                </a:highlight>
                <a:latin typeface="Lato" panose="020F0502020204030203" pitchFamily="34" charset="0"/>
                <a:ea typeface="Times New Roman" panose="02020603050405020304" pitchFamily="18" charset="0"/>
              </a:rPr>
              <a:t>Recommended Actions </a:t>
            </a:r>
            <a:endParaRPr lang="en-US" sz="36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dirty="0">
                <a:solidFill>
                  <a:srgbClr val="0D0D0D"/>
                </a:solidFill>
                <a:effectLst/>
                <a:highlight>
                  <a:srgbClr val="FFFFFF"/>
                </a:highlight>
                <a:latin typeface="ui-sans-serif"/>
              </a:rPr>
              <a:t> </a:t>
            </a:r>
          </a:p>
          <a:p>
            <a:pPr marL="36900" indent="0" algn="ctr">
              <a:buNone/>
            </a:pPr>
            <a:endParaRPr lang="en-US" sz="3200" dirty="0">
              <a:solidFill>
                <a:srgbClr val="0D0D0D"/>
              </a:solidFill>
              <a:effectLst/>
              <a:highlight>
                <a:srgbClr val="FFFFFF"/>
              </a:highlight>
              <a:latin typeface="ui-sans-serif"/>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sp>
        <p:nvSpPr>
          <p:cNvPr id="7" name="TextBox 6">
            <a:extLst>
              <a:ext uri="{FF2B5EF4-FFF2-40B4-BE49-F238E27FC236}">
                <a16:creationId xmlns:a16="http://schemas.microsoft.com/office/drawing/2014/main" id="{DA706CA9-0B20-4491-D460-03F3BC9E4812}"/>
              </a:ext>
            </a:extLst>
          </p:cNvPr>
          <p:cNvSpPr txBox="1"/>
          <p:nvPr/>
        </p:nvSpPr>
        <p:spPr>
          <a:xfrm>
            <a:off x="304103" y="2114232"/>
            <a:ext cx="11605090" cy="4203202"/>
          </a:xfrm>
          <a:prstGeom prst="rect">
            <a:avLst/>
          </a:prstGeom>
          <a:noFill/>
        </p:spPr>
        <p:txBody>
          <a:bodyPr wrap="square">
            <a:spAutoFit/>
          </a:bodyPr>
          <a:lstStyle/>
          <a:p>
            <a:pPr marL="1371600" fontAlgn="base">
              <a:lnSpc>
                <a:spcPct val="107000"/>
              </a:lnSpc>
              <a:spcAft>
                <a:spcPts val="1000"/>
              </a:spcAft>
            </a:pPr>
            <a:r>
              <a:rPr lang="en-IN" sz="2800" b="1" u="sng" kern="100" dirty="0">
                <a:solidFill>
                  <a:srgbClr val="0D0D0D"/>
                </a:solidFill>
                <a:effectLst/>
                <a:highlight>
                  <a:srgbClr val="FFFF00"/>
                </a:highlight>
                <a:latin typeface="Segoe UI" panose="020B0502040204020203" pitchFamily="34" charset="0"/>
                <a:ea typeface="Calibri" panose="020F0502020204030204" pitchFamily="34" charset="0"/>
                <a:cs typeface="Times New Roman" panose="02020603050405020304" pitchFamily="18" charset="0"/>
              </a:rPr>
              <a:t>To </a:t>
            </a:r>
            <a:r>
              <a:rPr lang="en-IN" sz="2800" b="1" u="sng" kern="100" dirty="0">
                <a:solidFill>
                  <a:srgbClr val="0D0D0D"/>
                </a:solidFill>
                <a:highlight>
                  <a:srgbClr val="FFFF00"/>
                </a:highlight>
                <a:latin typeface="Segoe UI" panose="020B0502040204020203" pitchFamily="34" charset="0"/>
                <a:ea typeface="Calibri" panose="020F0502020204030204" pitchFamily="34" charset="0"/>
                <a:cs typeface="Times New Roman" panose="02020603050405020304" pitchFamily="18" charset="0"/>
              </a:rPr>
              <a:t>reduce the churn rate bank should focus on the below points-</a:t>
            </a:r>
          </a:p>
          <a:p>
            <a:pPr marL="1371600" fontAlgn="base">
              <a:lnSpc>
                <a:spcPct val="107000"/>
              </a:lnSpc>
              <a:spcAft>
                <a:spcPts val="1000"/>
              </a:spcAft>
            </a:pPr>
            <a:r>
              <a:rPr lang="en-IN" sz="2800" b="1" u="sng" kern="100" dirty="0">
                <a:solidFill>
                  <a:srgbClr val="0D0D0D"/>
                </a:solidFill>
                <a:effectLst/>
                <a:highlight>
                  <a:srgbClr val="FFFF00"/>
                </a:highlight>
                <a:latin typeface="Segoe UI" panose="020B0502040204020203" pitchFamily="34" charset="0"/>
                <a:ea typeface="Calibri" panose="020F0502020204030204" pitchFamily="34" charset="0"/>
                <a:cs typeface="Times New Roman" panose="02020603050405020304" pitchFamily="18" charset="0"/>
              </a:rPr>
              <a:t>Develop targeted retention strategies:</a:t>
            </a:r>
            <a:endParaRPr lang="en-IN" sz="2800" b="1" u="sng"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1714500" indent="-342900" fontAlgn="base">
              <a:lnSpc>
                <a:spcPct val="107000"/>
              </a:lnSpc>
              <a:spcAft>
                <a:spcPts val="1000"/>
              </a:spcAft>
              <a:buFont typeface="Arial" panose="020B0604020202020204" pitchFamily="34" charset="0"/>
              <a:buChar char="•"/>
            </a:pPr>
            <a:r>
              <a:rPr lang="en-IN" sz="2400" kern="100" dirty="0">
                <a:solidFill>
                  <a:srgbClr val="0D0D0D"/>
                </a:solidFill>
                <a:effectLst/>
                <a:highlight>
                  <a:srgbClr val="FFFF00"/>
                </a:highlight>
                <a:latin typeface="Segoe UI" panose="020B0502040204020203" pitchFamily="34" charset="0"/>
                <a:ea typeface="Calibri" panose="020F0502020204030204" pitchFamily="34" charset="0"/>
                <a:cs typeface="Times New Roman" panose="02020603050405020304" pitchFamily="18" charset="0"/>
              </a:rPr>
              <a:t>Personalized offers and discount</a:t>
            </a:r>
          </a:p>
          <a:p>
            <a:pPr marL="1714500" indent="-342900" fontAlgn="base">
              <a:lnSpc>
                <a:spcPct val="107000"/>
              </a:lnSpc>
              <a:spcAft>
                <a:spcPts val="1000"/>
              </a:spcAft>
              <a:buFont typeface="Arial" panose="020B0604020202020204" pitchFamily="34" charset="0"/>
              <a:buChar char="•"/>
            </a:pPr>
            <a:r>
              <a:rPr lang="en-IN" sz="2400" kern="100" dirty="0">
                <a:solidFill>
                  <a:srgbClr val="0D0D0D"/>
                </a:solidFill>
                <a:effectLst/>
                <a:highlight>
                  <a:srgbClr val="FFFF00"/>
                </a:highlight>
                <a:latin typeface="Segoe UI" panose="020B0502040204020203" pitchFamily="34" charset="0"/>
                <a:ea typeface="Calibri" panose="020F0502020204030204" pitchFamily="34" charset="0"/>
                <a:cs typeface="Times New Roman" panose="02020603050405020304" pitchFamily="18" charset="0"/>
              </a:rPr>
              <a:t>Enhanced customer service and support</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1714500" indent="-342900" fontAlgn="base">
              <a:lnSpc>
                <a:spcPct val="107000"/>
              </a:lnSpc>
              <a:spcAft>
                <a:spcPts val="1000"/>
              </a:spcAft>
              <a:buFont typeface="Arial" panose="020B0604020202020204" pitchFamily="34" charset="0"/>
              <a:buChar char="•"/>
            </a:pPr>
            <a:r>
              <a:rPr lang="en-IN" sz="2400" kern="100" dirty="0">
                <a:solidFill>
                  <a:srgbClr val="0D0D0D"/>
                </a:solidFill>
                <a:effectLst/>
                <a:highlight>
                  <a:srgbClr val="FFFF00"/>
                </a:highlight>
                <a:latin typeface="Segoe UI" panose="020B0502040204020203" pitchFamily="34" charset="0"/>
                <a:ea typeface="Calibri" panose="020F0502020204030204" pitchFamily="34" charset="0"/>
                <a:cs typeface="Times New Roman" panose="02020603050405020304" pitchFamily="18" charset="0"/>
              </a:rPr>
              <a:t>Loyalty programs and rewards </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1714500" indent="-342900" fontAlgn="base">
              <a:lnSpc>
                <a:spcPct val="107000"/>
              </a:lnSpc>
              <a:spcAft>
                <a:spcPts val="1000"/>
              </a:spcAft>
              <a:buFont typeface="Arial" panose="020B0604020202020204" pitchFamily="34" charset="0"/>
              <a:buChar char="•"/>
            </a:pPr>
            <a:r>
              <a:rPr lang="en-IN" sz="2400" kern="100" dirty="0">
                <a:solidFill>
                  <a:srgbClr val="0D0D0D"/>
                </a:solidFill>
                <a:effectLst/>
                <a:highlight>
                  <a:srgbClr val="FFFF00"/>
                </a:highlight>
                <a:latin typeface="Segoe UI" panose="020B0502040204020203" pitchFamily="34" charset="0"/>
                <a:ea typeface="Calibri" panose="020F0502020204030204" pitchFamily="34" charset="0"/>
                <a:cs typeface="Times New Roman" panose="02020603050405020304" pitchFamily="18" charset="0"/>
              </a:rPr>
              <a:t>Proactive engagement for at-risk customers</a:t>
            </a: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1714500" indent="-342900" fontAlgn="base">
              <a:lnSpc>
                <a:spcPct val="107000"/>
              </a:lnSpc>
              <a:spcAft>
                <a:spcPts val="1000"/>
              </a:spcAft>
              <a:buFont typeface="Arial" panose="020B0604020202020204" pitchFamily="34" charset="0"/>
              <a:buChar char="•"/>
            </a:pPr>
            <a:endParaRPr lang="en-IN"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3920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310245"/>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1077081" y="4698464"/>
            <a:ext cx="10353762" cy="1257300"/>
          </a:xfrm>
        </p:spPr>
        <p:txBody>
          <a:bodyPr>
            <a:noAutofit/>
          </a:bodyPr>
          <a:lstStyle/>
          <a:p>
            <a:r>
              <a:rPr lang="en-IN" sz="6600" b="1" dirty="0">
                <a:solidFill>
                  <a:srgbClr val="FFFF00"/>
                </a:solidFill>
                <a:effectLst/>
                <a:highlight>
                  <a:srgbClr val="0000FF"/>
                </a:highlight>
                <a:latin typeface="Lato" panose="020F0502020204030203" pitchFamily="34" charset="0"/>
                <a:ea typeface="Times New Roman" panose="02020603050405020304" pitchFamily="18" charset="0"/>
              </a:rPr>
              <a:t>Thank You </a:t>
            </a:r>
            <a:endParaRPr lang="en-US" sz="36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0" y="1925638"/>
            <a:ext cx="11615738" cy="4684712"/>
          </a:xfrm>
        </p:spPr>
        <p:txBody>
          <a:bodyPr>
            <a:normAutofit/>
          </a:bodyPr>
          <a:lstStyle/>
          <a:p>
            <a:pPr marL="36900" indent="0" algn="ctr">
              <a:buNone/>
            </a:pPr>
            <a:r>
              <a:rPr lang="en-US" dirty="0">
                <a:solidFill>
                  <a:srgbClr val="0D0D0D"/>
                </a:solidFill>
                <a:effectLst/>
                <a:highlight>
                  <a:srgbClr val="FFFFFF"/>
                </a:highlight>
                <a:latin typeface="ui-sans-serif"/>
              </a:rPr>
              <a:t> </a:t>
            </a:r>
          </a:p>
          <a:p>
            <a:pPr marL="36900" indent="0" algn="ctr">
              <a:buNone/>
            </a:pPr>
            <a:endParaRPr lang="en-US" sz="3200" dirty="0">
              <a:solidFill>
                <a:srgbClr val="0D0D0D"/>
              </a:solidFill>
              <a:effectLst/>
              <a:highlight>
                <a:srgbClr val="FFFFFF"/>
              </a:highlight>
              <a:latin typeface="ui-sans-serif"/>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spTree>
    <p:extLst>
      <p:ext uri="{BB962C8B-B14F-4D97-AF65-F5344CB8AC3E}">
        <p14:creationId xmlns:p14="http://schemas.microsoft.com/office/powerpoint/2010/main" val="38130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422274"/>
            <a:ext cx="10353762" cy="1257300"/>
          </a:xfrm>
        </p:spPr>
        <p:txBody>
          <a:bodyPr>
            <a:normAutofit fontScale="90000"/>
          </a:bodyPr>
          <a:lstStyle/>
          <a:p>
            <a:r>
              <a:rPr lang="en-IN" sz="8900" b="1" dirty="0">
                <a:solidFill>
                  <a:srgbClr val="FFFF00"/>
                </a:solidFill>
                <a:effectLst/>
                <a:highlight>
                  <a:srgbClr val="0000FF"/>
                </a:highlight>
                <a:latin typeface="Lato" panose="020F0502020204030203" pitchFamily="34" charset="0"/>
                <a:ea typeface="Times New Roman" panose="02020603050405020304" pitchFamily="18" charset="0"/>
              </a:rPr>
              <a:t>Bank Customers</a:t>
            </a:r>
            <a:br>
              <a:rPr lang="en-IN" sz="1800" dirty="0">
                <a:effectLst/>
                <a:latin typeface="Times New Roman" panose="02020603050405020304" pitchFamily="18" charset="0"/>
                <a:ea typeface="Times New Roman" panose="02020603050405020304" pitchFamily="18" charset="0"/>
              </a:rPr>
            </a:b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b="0" i="0" dirty="0">
                <a:solidFill>
                  <a:srgbClr val="0D0D0D"/>
                </a:solidFill>
                <a:effectLst/>
                <a:highlight>
                  <a:srgbClr val="FFFFFF"/>
                </a:highlight>
                <a:latin typeface="ui-sans-serif"/>
              </a:rPr>
              <a:t>From the above graph we can see the total number of customers and some details about their journey with bank.</a:t>
            </a:r>
          </a:p>
          <a:p>
            <a:pPr marL="36900" indent="0" algn="ctr">
              <a:buNone/>
            </a:pPr>
            <a:r>
              <a:rPr lang="en-US" dirty="0">
                <a:solidFill>
                  <a:srgbClr val="0D0D0D"/>
                </a:solidFill>
                <a:effectLst/>
                <a:highlight>
                  <a:srgbClr val="FFFFFF"/>
                </a:highlight>
                <a:latin typeface="ui-sans-serif"/>
              </a:rPr>
              <a:t>Bank has a total of 10000 customers in which 7963 customers are still with the bank.</a:t>
            </a:r>
          </a:p>
          <a:p>
            <a:pPr marL="36900" indent="0" algn="ctr">
              <a:buNone/>
            </a:pPr>
            <a:r>
              <a:rPr lang="en-US" dirty="0">
                <a:solidFill>
                  <a:srgbClr val="0D0D0D"/>
                </a:solidFill>
                <a:effectLst/>
                <a:highlight>
                  <a:srgbClr val="FFFFFF"/>
                </a:highlight>
                <a:latin typeface="ui-sans-serif"/>
              </a:rPr>
              <a:t>Out of these 7963 customers 5151 customers are active and rest of them are inactive</a:t>
            </a:r>
          </a:p>
          <a:p>
            <a:pPr marL="36900" indent="0" algn="ctr">
              <a:buNone/>
            </a:pPr>
            <a:r>
              <a:rPr lang="en-US" dirty="0">
                <a:solidFill>
                  <a:srgbClr val="0D0D0D"/>
                </a:solidFill>
                <a:effectLst/>
                <a:highlight>
                  <a:srgbClr val="FFFFFF"/>
                </a:highlight>
                <a:latin typeface="ui-sans-serif"/>
              </a:rPr>
              <a:t>7055 customers have credit card</a:t>
            </a:r>
          </a:p>
          <a:p>
            <a:pPr marL="36900" indent="0" algn="ctr">
              <a:buNone/>
            </a:pPr>
            <a:r>
              <a:rPr lang="en-US" dirty="0">
                <a:solidFill>
                  <a:srgbClr val="0D0D0D"/>
                </a:solidFill>
                <a:effectLst/>
                <a:highlight>
                  <a:srgbClr val="FFFFFF"/>
                </a:highlight>
                <a:latin typeface="ui-sans-serif"/>
              </a:rPr>
              <a:t>All these customers collectively have 764.86 million of amount in their bank balance.</a:t>
            </a:r>
          </a:p>
          <a:p>
            <a:pPr marL="36900" indent="0" algn="ctr">
              <a:buNone/>
            </a:pPr>
            <a:r>
              <a:rPr lang="en-US" dirty="0">
                <a:solidFill>
                  <a:srgbClr val="0D0D0D"/>
                </a:solidFill>
                <a:effectLst/>
                <a:highlight>
                  <a:srgbClr val="FFFFFF"/>
                </a:highlight>
                <a:latin typeface="ui-sans-serif"/>
              </a:rPr>
              <a:t>The bank have customers from 3 countries France, Germany &amp; Spain </a:t>
            </a:r>
          </a:p>
          <a:p>
            <a:pPr marL="36900" indent="0" algn="ctr">
              <a:buNone/>
            </a:pPr>
            <a:r>
              <a:rPr lang="en-US" dirty="0">
                <a:solidFill>
                  <a:srgbClr val="0D0D0D"/>
                </a:solidFill>
                <a:effectLst/>
                <a:highlight>
                  <a:srgbClr val="FFFFFF"/>
                </a:highlight>
                <a:latin typeface="ui-sans-serif"/>
              </a:rPr>
              <a:t> </a:t>
            </a: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spTree>
    <p:extLst>
      <p:ext uri="{BB962C8B-B14F-4D97-AF65-F5344CB8AC3E}">
        <p14:creationId xmlns:p14="http://schemas.microsoft.com/office/powerpoint/2010/main" val="4190903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422274"/>
            <a:ext cx="10353762" cy="1257300"/>
          </a:xfrm>
        </p:spPr>
        <p:txBody>
          <a:bodyPr>
            <a:normAutofit fontScale="90000"/>
          </a:bodyPr>
          <a:lstStyle/>
          <a:p>
            <a:r>
              <a:rPr lang="en-IN" sz="8900" b="1" dirty="0">
                <a:solidFill>
                  <a:srgbClr val="FFFF00"/>
                </a:solidFill>
                <a:effectLst/>
                <a:highlight>
                  <a:srgbClr val="0000FF"/>
                </a:highlight>
                <a:latin typeface="Lato" panose="020F0502020204030203" pitchFamily="34" charset="0"/>
                <a:ea typeface="Times New Roman" panose="02020603050405020304" pitchFamily="18" charset="0"/>
              </a:rPr>
              <a:t>Customers Details</a:t>
            </a:r>
            <a:br>
              <a:rPr lang="en-IN" sz="1800" dirty="0">
                <a:effectLst/>
                <a:latin typeface="Times New Roman" panose="02020603050405020304" pitchFamily="18" charset="0"/>
                <a:ea typeface="Times New Roman" panose="02020603050405020304" pitchFamily="18" charset="0"/>
              </a:rPr>
            </a:b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dirty="0">
                <a:solidFill>
                  <a:srgbClr val="0D0D0D"/>
                </a:solidFill>
                <a:effectLst/>
                <a:highlight>
                  <a:srgbClr val="FFFFFF"/>
                </a:highlight>
                <a:latin typeface="ui-sans-serif"/>
              </a:rPr>
              <a:t>. </a:t>
            </a:r>
          </a:p>
          <a:p>
            <a:pPr marL="36900" indent="0" algn="ctr">
              <a:buNone/>
            </a:pPr>
            <a:r>
              <a:rPr lang="en-US" dirty="0">
                <a:solidFill>
                  <a:srgbClr val="0D0D0D"/>
                </a:solidFill>
                <a:effectLst/>
                <a:highlight>
                  <a:srgbClr val="FFFFFF"/>
                </a:highlight>
                <a:latin typeface="ui-sans-serif"/>
              </a:rPr>
              <a:t> </a:t>
            </a: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pic>
        <p:nvPicPr>
          <p:cNvPr id="4" name="Picture 3">
            <a:extLst>
              <a:ext uri="{FF2B5EF4-FFF2-40B4-BE49-F238E27FC236}">
                <a16:creationId xmlns:a16="http://schemas.microsoft.com/office/drawing/2014/main" id="{8F6BDBD6-EA33-FDE6-A662-EC6CF85671B9}"/>
              </a:ext>
            </a:extLst>
          </p:cNvPr>
          <p:cNvPicPr>
            <a:picLocks noChangeAspect="1"/>
          </p:cNvPicPr>
          <p:nvPr/>
        </p:nvPicPr>
        <p:blipFill>
          <a:blip r:embed="rId4"/>
          <a:stretch>
            <a:fillRect/>
          </a:stretch>
        </p:blipFill>
        <p:spPr>
          <a:xfrm>
            <a:off x="282807" y="1371600"/>
            <a:ext cx="11615738" cy="5239543"/>
          </a:xfrm>
          <a:prstGeom prst="rect">
            <a:avLst/>
          </a:prstGeom>
        </p:spPr>
      </p:pic>
    </p:spTree>
    <p:extLst>
      <p:ext uri="{BB962C8B-B14F-4D97-AF65-F5344CB8AC3E}">
        <p14:creationId xmlns:p14="http://schemas.microsoft.com/office/powerpoint/2010/main" val="2569255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422274"/>
            <a:ext cx="10353762" cy="1257300"/>
          </a:xfrm>
        </p:spPr>
        <p:txBody>
          <a:bodyPr>
            <a:normAutofit fontScale="90000"/>
          </a:bodyPr>
          <a:lstStyle/>
          <a:p>
            <a:r>
              <a:rPr lang="en-IN" sz="8900" b="1" dirty="0">
                <a:solidFill>
                  <a:srgbClr val="FFFF00"/>
                </a:solidFill>
                <a:effectLst/>
                <a:highlight>
                  <a:srgbClr val="0000FF"/>
                </a:highlight>
                <a:latin typeface="Lato" panose="020F0502020204030203" pitchFamily="34" charset="0"/>
                <a:ea typeface="Times New Roman" panose="02020603050405020304" pitchFamily="18" charset="0"/>
              </a:rPr>
              <a:t>Customers Details</a:t>
            </a:r>
            <a:br>
              <a:rPr lang="en-IN" sz="1800" dirty="0">
                <a:effectLst/>
                <a:latin typeface="Times New Roman" panose="02020603050405020304" pitchFamily="18" charset="0"/>
                <a:ea typeface="Times New Roman" panose="02020603050405020304" pitchFamily="18" charset="0"/>
              </a:rPr>
            </a:b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b="0" i="0" dirty="0">
                <a:solidFill>
                  <a:srgbClr val="0D0D0D"/>
                </a:solidFill>
                <a:effectLst/>
                <a:highlight>
                  <a:srgbClr val="FFFFFF"/>
                </a:highlight>
                <a:latin typeface="ui-sans-serif"/>
              </a:rPr>
              <a:t>From the above graph we can see that most of th</a:t>
            </a:r>
            <a:r>
              <a:rPr lang="en-US" dirty="0">
                <a:solidFill>
                  <a:srgbClr val="0D0D0D"/>
                </a:solidFill>
                <a:effectLst/>
                <a:highlight>
                  <a:srgbClr val="FFFFFF"/>
                </a:highlight>
                <a:latin typeface="ui-sans-serif"/>
              </a:rPr>
              <a:t>e customers are from the age group of 30-40.</a:t>
            </a:r>
          </a:p>
          <a:p>
            <a:pPr marL="36900" indent="0" algn="ctr">
              <a:buNone/>
            </a:pPr>
            <a:r>
              <a:rPr lang="en-US" b="0" i="0" dirty="0">
                <a:solidFill>
                  <a:srgbClr val="0D0D0D"/>
                </a:solidFill>
                <a:effectLst/>
                <a:highlight>
                  <a:srgbClr val="FFFFFF"/>
                </a:highlight>
                <a:latin typeface="ui-sans-serif"/>
              </a:rPr>
              <a:t>The bank has 5457 male customers &amp; 4543 female customers.</a:t>
            </a:r>
          </a:p>
          <a:p>
            <a:pPr marL="36900" indent="0" algn="ctr">
              <a:buNone/>
            </a:pPr>
            <a:r>
              <a:rPr lang="en-US" dirty="0">
                <a:solidFill>
                  <a:srgbClr val="0D0D0D"/>
                </a:solidFill>
                <a:effectLst/>
                <a:highlight>
                  <a:srgbClr val="FFFFFF"/>
                </a:highlight>
                <a:latin typeface="ui-sans-serif"/>
              </a:rPr>
              <a:t>Bank has 5014 customers from France , 2509 from Germany &amp; 2477 from Spain.</a:t>
            </a:r>
          </a:p>
          <a:p>
            <a:pPr marL="36900" indent="0" algn="ctr">
              <a:buNone/>
            </a:pPr>
            <a:r>
              <a:rPr lang="en-US" b="0" i="0" dirty="0">
                <a:solidFill>
                  <a:srgbClr val="0D0D0D"/>
                </a:solidFill>
                <a:effectLst/>
                <a:highlight>
                  <a:srgbClr val="FFFFFF"/>
                </a:highlight>
                <a:latin typeface="ui-sans-serif"/>
              </a:rPr>
              <a:t>These customers have an a</a:t>
            </a:r>
            <a:r>
              <a:rPr lang="en-US" dirty="0">
                <a:solidFill>
                  <a:srgbClr val="0D0D0D"/>
                </a:solidFill>
                <a:effectLst/>
                <a:highlight>
                  <a:srgbClr val="FFFFFF"/>
                </a:highlight>
                <a:latin typeface="ui-sans-serif"/>
              </a:rPr>
              <a:t>verage of 100.09k estimated salary.</a:t>
            </a: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spTree>
    <p:extLst>
      <p:ext uri="{BB962C8B-B14F-4D97-AF65-F5344CB8AC3E}">
        <p14:creationId xmlns:p14="http://schemas.microsoft.com/office/powerpoint/2010/main" val="3964103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422274"/>
            <a:ext cx="10353762" cy="1257300"/>
          </a:xfrm>
        </p:spPr>
        <p:txBody>
          <a:bodyPr>
            <a:normAutofit fontScale="90000"/>
          </a:bodyPr>
          <a:lstStyle/>
          <a:p>
            <a:r>
              <a:rPr lang="en-IN" sz="8900" b="1" dirty="0">
                <a:solidFill>
                  <a:srgbClr val="FFFF00"/>
                </a:solidFill>
                <a:effectLst/>
                <a:highlight>
                  <a:srgbClr val="0000FF"/>
                </a:highlight>
                <a:latin typeface="Lato" panose="020F0502020204030203" pitchFamily="34" charset="0"/>
                <a:ea typeface="Times New Roman" panose="02020603050405020304" pitchFamily="18" charset="0"/>
              </a:rPr>
              <a:t>Bank Churn</a:t>
            </a:r>
            <a:br>
              <a:rPr lang="en-IN" sz="1800" dirty="0">
                <a:effectLst/>
                <a:latin typeface="Times New Roman" panose="02020603050405020304" pitchFamily="18" charset="0"/>
                <a:ea typeface="Times New Roman" panose="02020603050405020304" pitchFamily="18" charset="0"/>
              </a:rPr>
            </a:b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endParaRPr lang="en-US" sz="2300" dirty="0">
              <a:solidFill>
                <a:srgbClr val="FFFF00"/>
              </a:solidFill>
            </a:endParaRPr>
          </a:p>
        </p:txBody>
      </p:sp>
      <p:pic>
        <p:nvPicPr>
          <p:cNvPr id="4" name="Picture 3">
            <a:extLst>
              <a:ext uri="{FF2B5EF4-FFF2-40B4-BE49-F238E27FC236}">
                <a16:creationId xmlns:a16="http://schemas.microsoft.com/office/drawing/2014/main" id="{5FBE85B8-6B69-EF4B-2A05-DBD81D880A5F}"/>
              </a:ext>
            </a:extLst>
          </p:cNvPr>
          <p:cNvPicPr>
            <a:picLocks noChangeAspect="1"/>
          </p:cNvPicPr>
          <p:nvPr/>
        </p:nvPicPr>
        <p:blipFill>
          <a:blip r:embed="rId4"/>
          <a:stretch>
            <a:fillRect/>
          </a:stretch>
        </p:blipFill>
        <p:spPr>
          <a:xfrm>
            <a:off x="293455" y="1322614"/>
            <a:ext cx="11605089" cy="5288529"/>
          </a:xfrm>
          <a:prstGeom prst="rect">
            <a:avLst/>
          </a:prstGeom>
        </p:spPr>
      </p:pic>
    </p:spTree>
    <p:extLst>
      <p:ext uri="{BB962C8B-B14F-4D97-AF65-F5344CB8AC3E}">
        <p14:creationId xmlns:p14="http://schemas.microsoft.com/office/powerpoint/2010/main" val="49859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422274"/>
            <a:ext cx="10353762" cy="1257300"/>
          </a:xfrm>
        </p:spPr>
        <p:txBody>
          <a:bodyPr>
            <a:normAutofit fontScale="90000"/>
          </a:bodyPr>
          <a:lstStyle/>
          <a:p>
            <a:r>
              <a:rPr lang="en-IN" sz="8900" b="1" dirty="0">
                <a:solidFill>
                  <a:srgbClr val="FFFF00"/>
                </a:solidFill>
                <a:effectLst/>
                <a:highlight>
                  <a:srgbClr val="0000FF"/>
                </a:highlight>
                <a:latin typeface="Lato" panose="020F0502020204030203" pitchFamily="34" charset="0"/>
                <a:ea typeface="Times New Roman" panose="02020603050405020304" pitchFamily="18" charset="0"/>
              </a:rPr>
              <a:t>Bank Churn</a:t>
            </a:r>
            <a:br>
              <a:rPr lang="en-IN" sz="1800" dirty="0">
                <a:effectLst/>
                <a:latin typeface="Times New Roman" panose="02020603050405020304" pitchFamily="18" charset="0"/>
                <a:ea typeface="Times New Roman" panose="02020603050405020304" pitchFamily="18" charset="0"/>
              </a:rPr>
            </a:b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36900" indent="0" algn="ctr">
              <a:buNone/>
            </a:pPr>
            <a:r>
              <a:rPr lang="en-US" b="0" i="0" dirty="0">
                <a:solidFill>
                  <a:srgbClr val="0D0D0D"/>
                </a:solidFill>
                <a:effectLst/>
                <a:highlight>
                  <a:srgbClr val="FFFFFF"/>
                </a:highlight>
                <a:latin typeface="ui-sans-serif"/>
              </a:rPr>
              <a:t>The bank churn are the most disturbing factor for a bank</a:t>
            </a:r>
            <a:r>
              <a:rPr lang="en-US" dirty="0">
                <a:solidFill>
                  <a:srgbClr val="0D0D0D"/>
                </a:solidFill>
                <a:effectLst/>
                <a:highlight>
                  <a:srgbClr val="FFFFFF"/>
                </a:highlight>
                <a:latin typeface="ui-sans-serif"/>
              </a:rPr>
              <a:t>. It should be reduced by them to maintain their profit.</a:t>
            </a:r>
          </a:p>
          <a:p>
            <a:pPr marL="36900" indent="0" algn="ctr">
              <a:buNone/>
            </a:pPr>
            <a:r>
              <a:rPr lang="en-US" b="0" i="0" dirty="0">
                <a:solidFill>
                  <a:srgbClr val="0D0D0D"/>
                </a:solidFill>
                <a:effectLst/>
                <a:highlight>
                  <a:srgbClr val="FFFFFF"/>
                </a:highlight>
                <a:latin typeface="ui-sans-serif"/>
              </a:rPr>
              <a:t>Some of th</a:t>
            </a:r>
            <a:r>
              <a:rPr lang="en-US" dirty="0">
                <a:solidFill>
                  <a:srgbClr val="0D0D0D"/>
                </a:solidFill>
                <a:effectLst/>
                <a:highlight>
                  <a:srgbClr val="FFFFFF"/>
                </a:highlight>
                <a:latin typeface="ui-sans-serif"/>
              </a:rPr>
              <a:t>e churn data are –</a:t>
            </a:r>
          </a:p>
          <a:p>
            <a:pPr marL="494100" indent="-457200" algn="ctr">
              <a:buFont typeface="+mj-lt"/>
              <a:buAutoNum type="arabicPeriod"/>
            </a:pPr>
            <a:r>
              <a:rPr lang="en-US" dirty="0">
                <a:solidFill>
                  <a:srgbClr val="0D0D0D"/>
                </a:solidFill>
                <a:effectLst/>
                <a:highlight>
                  <a:srgbClr val="FFFFFF"/>
                </a:highlight>
                <a:latin typeface="ui-sans-serif"/>
              </a:rPr>
              <a:t>Customers who left the bank by the country –</a:t>
            </a:r>
          </a:p>
          <a:p>
            <a:pPr algn="ctr"/>
            <a:r>
              <a:rPr lang="en-US" dirty="0">
                <a:solidFill>
                  <a:srgbClr val="0D0D0D"/>
                </a:solidFill>
                <a:effectLst/>
                <a:highlight>
                  <a:srgbClr val="FFFFFF"/>
                </a:highlight>
                <a:latin typeface="ui-sans-serif"/>
              </a:rPr>
              <a:t>France - 810</a:t>
            </a:r>
          </a:p>
          <a:p>
            <a:pPr algn="ctr"/>
            <a:r>
              <a:rPr lang="en-US" dirty="0">
                <a:solidFill>
                  <a:srgbClr val="0D0D0D"/>
                </a:solidFill>
                <a:effectLst/>
                <a:highlight>
                  <a:srgbClr val="FFFFFF"/>
                </a:highlight>
                <a:latin typeface="ui-sans-serif"/>
              </a:rPr>
              <a:t>Spain - 413 </a:t>
            </a:r>
          </a:p>
          <a:p>
            <a:pPr algn="ctr"/>
            <a:r>
              <a:rPr lang="en-US" dirty="0">
                <a:solidFill>
                  <a:srgbClr val="0D0D0D"/>
                </a:solidFill>
                <a:effectLst/>
                <a:highlight>
                  <a:srgbClr val="FFFFFF"/>
                </a:highlight>
                <a:latin typeface="ui-sans-serif"/>
              </a:rPr>
              <a:t>Germany - 814 </a:t>
            </a: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spTree>
    <p:extLst>
      <p:ext uri="{BB962C8B-B14F-4D97-AF65-F5344CB8AC3E}">
        <p14:creationId xmlns:p14="http://schemas.microsoft.com/office/powerpoint/2010/main" val="27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500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422274"/>
            <a:ext cx="10353762" cy="1257300"/>
          </a:xfrm>
        </p:spPr>
        <p:txBody>
          <a:bodyPr>
            <a:normAutofit fontScale="90000"/>
          </a:bodyPr>
          <a:lstStyle/>
          <a:p>
            <a:r>
              <a:rPr lang="en-IN" sz="8900" b="1" dirty="0">
                <a:solidFill>
                  <a:srgbClr val="FFFF00"/>
                </a:solidFill>
                <a:effectLst/>
                <a:highlight>
                  <a:srgbClr val="0000FF"/>
                </a:highlight>
                <a:latin typeface="Lato" panose="020F0502020204030203" pitchFamily="34" charset="0"/>
                <a:ea typeface="Times New Roman" panose="02020603050405020304" pitchFamily="18" charset="0"/>
              </a:rPr>
              <a:t>Bank Churn</a:t>
            </a:r>
            <a:br>
              <a:rPr lang="en-IN" sz="1800" dirty="0">
                <a:effectLst/>
                <a:latin typeface="Times New Roman" panose="02020603050405020304" pitchFamily="18" charset="0"/>
                <a:ea typeface="Times New Roman" panose="02020603050405020304" pitchFamily="18" charset="0"/>
              </a:rPr>
            </a:b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282807" y="1926430"/>
            <a:ext cx="11615738" cy="4684713"/>
          </a:xfrm>
        </p:spPr>
        <p:txBody>
          <a:bodyPr>
            <a:normAutofit/>
          </a:bodyPr>
          <a:lstStyle/>
          <a:p>
            <a:pPr marL="494100" indent="-457200" algn="ctr">
              <a:buFont typeface="+mj-lt"/>
              <a:buAutoNum type="arabicPeriod"/>
            </a:pPr>
            <a:r>
              <a:rPr lang="en-US" dirty="0">
                <a:solidFill>
                  <a:srgbClr val="0D0D0D"/>
                </a:solidFill>
                <a:effectLst/>
                <a:highlight>
                  <a:srgbClr val="FFFFFF"/>
                </a:highlight>
                <a:latin typeface="ui-sans-serif"/>
              </a:rPr>
              <a:t>Customers who left the bank and had a credit card – 1424</a:t>
            </a:r>
          </a:p>
          <a:p>
            <a:pPr marL="494100" indent="-457200" algn="ctr">
              <a:buFont typeface="+mj-lt"/>
              <a:buAutoNum type="arabicPeriod"/>
            </a:pPr>
            <a:r>
              <a:rPr lang="en-US" dirty="0">
                <a:solidFill>
                  <a:srgbClr val="0D0D0D"/>
                </a:solidFill>
                <a:effectLst/>
                <a:highlight>
                  <a:srgbClr val="FFFFFF"/>
                </a:highlight>
                <a:latin typeface="ui-sans-serif"/>
              </a:rPr>
              <a:t>Customers tenure before leaving the bank –</a:t>
            </a:r>
          </a:p>
          <a:p>
            <a:pPr algn="ctr"/>
            <a:r>
              <a:rPr lang="en-US" dirty="0">
                <a:solidFill>
                  <a:srgbClr val="0D0D0D"/>
                </a:solidFill>
                <a:effectLst/>
                <a:highlight>
                  <a:srgbClr val="FFFFFF"/>
                </a:highlight>
                <a:latin typeface="ui-sans-serif"/>
              </a:rPr>
              <a:t>3 years – 276 </a:t>
            </a:r>
          </a:p>
          <a:p>
            <a:pPr algn="ctr"/>
            <a:r>
              <a:rPr lang="en-US" dirty="0">
                <a:solidFill>
                  <a:srgbClr val="0D0D0D"/>
                </a:solidFill>
                <a:effectLst/>
                <a:highlight>
                  <a:srgbClr val="FFFFFF"/>
                </a:highlight>
                <a:latin typeface="ui-sans-serif"/>
              </a:rPr>
              <a:t>4 years – 575</a:t>
            </a:r>
          </a:p>
          <a:p>
            <a:pPr algn="ctr"/>
            <a:r>
              <a:rPr lang="en-US" dirty="0">
                <a:solidFill>
                  <a:srgbClr val="0D0D0D"/>
                </a:solidFill>
                <a:effectLst/>
                <a:highlight>
                  <a:srgbClr val="FFFFFF"/>
                </a:highlight>
                <a:latin typeface="ui-sans-serif"/>
              </a:rPr>
              <a:t>5 years – 550 </a:t>
            </a:r>
          </a:p>
          <a:p>
            <a:pPr algn="ctr"/>
            <a:r>
              <a:rPr lang="en-US" dirty="0">
                <a:solidFill>
                  <a:srgbClr val="0D0D0D"/>
                </a:solidFill>
                <a:effectLst/>
                <a:highlight>
                  <a:srgbClr val="FFFFFF"/>
                </a:highlight>
                <a:latin typeface="ui-sans-serif"/>
              </a:rPr>
              <a:t>6 years – 418</a:t>
            </a:r>
          </a:p>
          <a:p>
            <a:pPr algn="ctr"/>
            <a:r>
              <a:rPr lang="en-US" dirty="0">
                <a:solidFill>
                  <a:srgbClr val="0D0D0D"/>
                </a:solidFill>
                <a:effectLst/>
                <a:highlight>
                  <a:srgbClr val="FFFFFF"/>
                </a:highlight>
                <a:latin typeface="ui-sans-serif"/>
              </a:rPr>
              <a:t>7 years – 218</a:t>
            </a:r>
          </a:p>
          <a:p>
            <a:pPr algn="ctr"/>
            <a:endParaRPr lang="en-US" dirty="0">
              <a:solidFill>
                <a:srgbClr val="0D0D0D"/>
              </a:solidFill>
              <a:effectLst/>
              <a:highlight>
                <a:srgbClr val="FFFFFF"/>
              </a:highlight>
              <a:latin typeface="ui-sans-serif"/>
            </a:endParaRPr>
          </a:p>
          <a:p>
            <a:pPr marL="36900" indent="0" algn="ctr">
              <a:buNone/>
            </a:pPr>
            <a:endParaRPr lang="en-US" b="0" i="0" dirty="0">
              <a:solidFill>
                <a:srgbClr val="0D0D0D"/>
              </a:solidFill>
              <a:effectLst/>
              <a:highlight>
                <a:srgbClr val="FFFFFF"/>
              </a:highlight>
              <a:latin typeface="ui-sans-serif"/>
            </a:endParaRPr>
          </a:p>
          <a:p>
            <a:pPr marL="36900" indent="0" algn="ctr">
              <a:buNone/>
            </a:pPr>
            <a:endParaRPr lang="en-US" sz="2300" dirty="0">
              <a:solidFill>
                <a:srgbClr val="FFFF00"/>
              </a:solidFill>
            </a:endParaRPr>
          </a:p>
        </p:txBody>
      </p:sp>
    </p:spTree>
    <p:extLst>
      <p:ext uri="{BB962C8B-B14F-4D97-AF65-F5344CB8AC3E}">
        <p14:creationId xmlns:p14="http://schemas.microsoft.com/office/powerpoint/2010/main" val="328294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{02957E13-87CA-4230-89A7-120FCCDB90C3}tf11665031_win32</Template>
  <TotalTime>321</TotalTime>
  <Words>1375</Words>
  <Application>Microsoft Office PowerPoint</Application>
  <PresentationFormat>Widescreen</PresentationFormat>
  <Paragraphs>196</Paragraphs>
  <Slides>35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Arial Nova</vt:lpstr>
      <vt:lpstr>Arial Nova Light</vt:lpstr>
      <vt:lpstr>Calibri</vt:lpstr>
      <vt:lpstr>Lato</vt:lpstr>
      <vt:lpstr>Segoe UI</vt:lpstr>
      <vt:lpstr>Symbol</vt:lpstr>
      <vt:lpstr>Times New Roman</vt:lpstr>
      <vt:lpstr>ui-sans-serif</vt:lpstr>
      <vt:lpstr>Wingdings 2</vt:lpstr>
      <vt:lpstr>SlateVTI</vt:lpstr>
      <vt:lpstr>Analytical CRM Development for a Bank </vt:lpstr>
      <vt:lpstr>Introduction </vt:lpstr>
      <vt:lpstr> Bank Customers </vt:lpstr>
      <vt:lpstr>Bank Customers </vt:lpstr>
      <vt:lpstr>Customers Details </vt:lpstr>
      <vt:lpstr>Customers Details </vt:lpstr>
      <vt:lpstr>Bank Churn </vt:lpstr>
      <vt:lpstr>Bank Churn </vt:lpstr>
      <vt:lpstr>Bank Churn </vt:lpstr>
      <vt:lpstr>Bank Churn </vt:lpstr>
      <vt:lpstr>Outliers </vt:lpstr>
      <vt:lpstr>Outliers </vt:lpstr>
      <vt:lpstr>Credit segment of bank </vt:lpstr>
      <vt:lpstr>Customer Behaviour Analysis </vt:lpstr>
      <vt:lpstr>Customer Behaviour Analysis </vt:lpstr>
      <vt:lpstr>Product Affinity Study</vt:lpstr>
      <vt:lpstr>Product Affinity Study</vt:lpstr>
      <vt:lpstr>Geographic Market Trends</vt:lpstr>
      <vt:lpstr>Geographic Market Trends</vt:lpstr>
      <vt:lpstr>Geographic Market Trends</vt:lpstr>
      <vt:lpstr>Geographic Market Trends</vt:lpstr>
      <vt:lpstr>Risk Management Asset</vt:lpstr>
      <vt:lpstr>Risk Management Asset</vt:lpstr>
      <vt:lpstr>Customer Tenure Value Forecast </vt:lpstr>
      <vt:lpstr>Marketing Campaign Effectiveness </vt:lpstr>
      <vt:lpstr>Marketing Campaign Effectiveness </vt:lpstr>
      <vt:lpstr>Customers Exit Reasons Exploration </vt:lpstr>
      <vt:lpstr>Customers Exit Reasons Exploration </vt:lpstr>
      <vt:lpstr>Prediction of future churn</vt:lpstr>
      <vt:lpstr>Prediction of future churn</vt:lpstr>
      <vt:lpstr>Churn Rate</vt:lpstr>
      <vt:lpstr>Churn Rate</vt:lpstr>
      <vt:lpstr>Churn Rate</vt:lpstr>
      <vt:lpstr>Recommended Actions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Analytical CRM Development for a Bank </dc:title>
  <dc:creator>Avadhesh Jaiswal</dc:creator>
  <cp:lastModifiedBy>Avadhesh Jaiswal</cp:lastModifiedBy>
  <cp:revision>5</cp:revision>
  <dcterms:created xsi:type="dcterms:W3CDTF">2024-05-26T08:20:25Z</dcterms:created>
  <dcterms:modified xsi:type="dcterms:W3CDTF">2024-07-02T09:21:12Z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