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drawingml.chart+xml" PartName="/ppt/charts/chart3.xml"/>
  <Override ContentType="application/vnd.ms-office.chartstyle+xml" PartName="/ppt/charts/style3.xml"/>
  <Override ContentType="application/vnd.ms-office.chartcolorstyle+xml" PartName="/ppt/charts/colors3.xml"/>
  <Override ContentType="application/vnd.openxmlformats-officedocument.drawingml.chart+xml" PartName="/ppt/charts/chart4.xml"/>
  <Override ContentType="application/vnd.ms-office.chartstyle+xml" PartName="/ppt/charts/style4.xml"/>
  <Override ContentType="application/vnd.ms-office.chartcolorstyle+xml" PartName="/ppt/charts/colors4.xml"/>
  <Override ContentType="application/vnd.openxmlformats-officedocument.drawingml.chart+xml" PartName="/ppt/charts/chart5.xml"/>
  <Override ContentType="application/vnd.ms-office.chartstyle+xml" PartName="/ppt/charts/style5.xml"/>
  <Override ContentType="application/vnd.ms-office.chartcolorstyle+xml" PartName="/ppt/charts/colors5.xml"/>
  <Override ContentType="application/vnd.openxmlformats-officedocument.drawingml.chart+xml" PartName="/ppt/charts/chart6.xml"/>
  <Override ContentType="application/vnd.ms-office.chartstyle+xml" PartName="/ppt/charts/style6.xml"/>
  <Override ContentType="application/vnd.ms-office.chartcolorstyle+xml" PartName="/ppt/charts/colors6.xml"/>
  <Override ContentType="application/vnd.openxmlformats-officedocument.drawingml.chart+xml" PartName="/ppt/charts/chart7.xml"/>
  <Override ContentType="application/vnd.ms-office.chartstyle+xml" PartName="/ppt/charts/style7.xml"/>
  <Override ContentType="application/vnd.ms-office.chartcolorstyle+xml" PartName="/ppt/charts/colors7.xml"/>
  <Override ContentType="application/vnd.openxmlformats-officedocument.drawingml.chart+xml" PartName="/ppt/charts/chart8.xml"/>
  <Override ContentType="application/vnd.ms-office.chartstyle+xml" PartName="/ppt/charts/style8.xml"/>
  <Override ContentType="application/vnd.ms-office.chartcolorstyle+xml" PartName="/ppt/charts/colors8.xml"/>
  <Override ContentType="application/vnd.openxmlformats-officedocument.drawingml.chart+xml" PartName="/ppt/charts/chart9.xml"/>
  <Override ContentType="application/vnd.ms-office.chartstyle+xml" PartName="/ppt/charts/style9.xml"/>
  <Override ContentType="application/vnd.ms-office.chartcolorstyle+xml" PartName="/ppt/charts/colors9.xml"/>
  <Override ContentType="application/vnd.openxmlformats-officedocument.drawingml.chart+xml" PartName="/ppt/charts/chart10.xml"/>
  <Override ContentType="application/vnd.ms-office.chartstyle+xml" PartName="/ppt/charts/style10.xml"/>
  <Override ContentType="application/vnd.ms-office.chartcolorstyle+xml" PartName="/ppt/charts/colors10.xml"/>
  <Override ContentType="application/vnd.openxmlformats-officedocument.drawingml.chart+xml" PartName="/ppt/charts/chart11.xml"/>
  <Override ContentType="application/vnd.ms-office.chartstyle+xml" PartName="/ppt/charts/style11.xml"/>
  <Override ContentType="application/vnd.ms-office.chartcolorstyle+xml" PartName="/ppt/charts/colors11.xml"/>
  <Override ContentType="application/vnd.openxmlformats-officedocument.drawingml.chart+xml" PartName="/ppt/charts/chart12.xml"/>
  <Override ContentType="application/vnd.ms-office.chartstyle+xml" PartName="/ppt/charts/style12.xml"/>
  <Override ContentType="application/vnd.ms-office.chartcolorstyle+xml" PartName="/ppt/charts/colors12.xml"/>
  <Override ContentType="application/vnd.openxmlformats-officedocument.drawingml.chart+xml" PartName="/ppt/charts/chart13.xml"/>
  <Override ContentType="application/vnd.ms-office.chartstyle+xml" PartName="/ppt/charts/style13.xml"/>
  <Override ContentType="application/vnd.ms-office.chartcolorstyle+xml" PartName="/ppt/charts/colors13.xml"/>
  <Override ContentType="application/vnd.openxmlformats-officedocument.drawingml.chart+xml" PartName="/ppt/charts/chart14.xml"/>
  <Override ContentType="application/vnd.ms-office.chartstyle+xml" PartName="/ppt/charts/style14.xml"/>
  <Override ContentType="application/vnd.ms-office.chartcolorstyle+xml" PartName="/ppt/charts/colors14.xml"/>
  <Override ContentType="application/vnd.openxmlformats-officedocument.drawingml.chart+xml" PartName="/ppt/charts/chart15.xml"/>
  <Override ContentType="application/vnd.ms-office.chartstyle+xml" PartName="/ppt/charts/style15.xml"/>
  <Override ContentType="application/vnd.ms-office.chartcolorstyle+xml" PartName="/ppt/charts/colors15.xml"/>
  <Override ContentType="application/vnd.openxmlformats-officedocument.drawingml.chart+xml" PartName="/ppt/charts/chart16.xml"/>
  <Override ContentType="application/vnd.ms-office.chartstyle+xml" PartName="/ppt/charts/style16.xml"/>
  <Override ContentType="application/vnd.ms-office.chartcolorstyle+xml" PartName="/ppt/charts/colors16.xml"/>
  <Override ContentType="application/vnd.openxmlformats-officedocument.drawingml.chart+xml" PartName="/ppt/charts/chart17.xml"/>
  <Override ContentType="application/vnd.ms-office.chartstyle+xml" PartName="/ppt/charts/style17.xml"/>
  <Override ContentType="application/vnd.ms-office.chartcolorstyle+xml" PartName="/ppt/charts/colors17.xml"/>
  <Override ContentType="application/vnd.openxmlformats-officedocument.drawingml.chart+xml" PartName="/ppt/charts/chart18.xml"/>
  <Override ContentType="application/vnd.ms-office.chartstyle+xml" PartName="/ppt/charts/style18.xml"/>
  <Override ContentType="application/vnd.ms-office.chartcolorstyle+xml" PartName="/ppt/charts/colors18.xml"/>
  <Override ContentType="application/vnd.openxmlformats-officedocument.drawingml.chart+xml" PartName="/ppt/charts/chart19.xml"/>
  <Override ContentType="application/vnd.ms-office.chartstyle+xml" PartName="/ppt/charts/style19.xml"/>
  <Override ContentType="application/vnd.ms-office.chartcolorstyle+xml" PartName="/ppt/charts/colors19.xml"/>
  <Override ContentType="application/vnd.openxmlformats-officedocument.drawingml.chart+xml" PartName="/ppt/charts/chart20.xml"/>
  <Override ContentType="application/vnd.ms-office.chartstyle+xml" PartName="/ppt/charts/style20.xml"/>
  <Override ContentType="application/vnd.ms-office.chartcolorstyle+xml" PartName="/ppt/charts/colors20.xml"/>
  <Override ContentType="application/vnd.openxmlformats-officedocument.drawingml.chart+xml" PartName="/ppt/charts/chart21.xml"/>
  <Override ContentType="application/vnd.ms-office.chartstyle+xml" PartName="/ppt/charts/style21.xml"/>
  <Override ContentType="application/vnd.ms-office.chartcolorstyle+xml" PartName="/ppt/charts/colors2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82" r:id="rId5"/>
    <p:sldId id="258" r:id="rId6"/>
    <p:sldId id="259" r:id="rId7"/>
    <p:sldId id="283" r:id="rId8"/>
    <p:sldId id="260" r:id="rId9"/>
    <p:sldId id="285" r:id="rId10"/>
    <p:sldId id="261" r:id="rId11"/>
    <p:sldId id="286" r:id="rId12"/>
    <p:sldId id="262" r:id="rId13"/>
    <p:sldId id="287" r:id="rId14"/>
    <p:sldId id="263" r:id="rId15"/>
    <p:sldId id="288" r:id="rId16"/>
    <p:sldId id="264" r:id="rId17"/>
    <p:sldId id="289" r:id="rId18"/>
    <p:sldId id="265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91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sw\Desktop\Zomato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0.xml" Type="http://schemas.microsoft.com/office/2011/relationships/chartColorStyle"/><Relationship Id="rId1" Target="style10.xml" Type="http://schemas.microsoft.com/office/2011/relationships/chartStyle"/></Relationships>
</file>

<file path=ppt/charts/_rels/chart1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1.xml" Type="http://schemas.microsoft.com/office/2011/relationships/chartColorStyle"/><Relationship Id="rId1" Target="style11.xml" Type="http://schemas.microsoft.com/office/2011/relationships/chartStyle"/></Relationships>
</file>

<file path=ppt/charts/_rels/chart12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2.xml" Type="http://schemas.microsoft.com/office/2011/relationships/chartColorStyle"/><Relationship Id="rId1" Target="style12.xml" Type="http://schemas.microsoft.com/office/2011/relationships/chartStyle"/></Relationships>
</file>

<file path=ppt/charts/_rels/chart13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3.xml" Type="http://schemas.microsoft.com/office/2011/relationships/chartColorStyle"/><Relationship Id="rId1" Target="style13.xml" Type="http://schemas.microsoft.com/office/2011/relationships/chartStyle"/></Relationships>
</file>

<file path=ppt/charts/_rels/chart14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4.xml" Type="http://schemas.microsoft.com/office/2011/relationships/chartColorStyle"/><Relationship Id="rId1" Target="style14.xml" Type="http://schemas.microsoft.com/office/2011/relationships/chartStyle"/></Relationships>
</file>

<file path=ppt/charts/_rels/chart15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5.xml" Type="http://schemas.microsoft.com/office/2011/relationships/chartColorStyle"/><Relationship Id="rId1" Target="style15.xml" Type="http://schemas.microsoft.com/office/2011/relationships/chartStyle"/></Relationships>
</file>

<file path=ppt/charts/_rels/chart16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6.xml" Type="http://schemas.microsoft.com/office/2011/relationships/chartColorStyle"/><Relationship Id="rId1" Target="style16.xml" Type="http://schemas.microsoft.com/office/2011/relationships/chartStyle"/></Relationships>
</file>

<file path=ppt/charts/_rels/chart17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7.xml" Type="http://schemas.microsoft.com/office/2011/relationships/chartColorStyle"/><Relationship Id="rId1" Target="style17.xml" Type="http://schemas.microsoft.com/office/2011/relationships/chartStyle"/></Relationships>
</file>

<file path=ppt/charts/_rels/chart18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8.xml" Type="http://schemas.microsoft.com/office/2011/relationships/chartColorStyle"/><Relationship Id="rId1" Target="style18.xml" Type="http://schemas.microsoft.com/office/2011/relationships/chartStyle"/></Relationships>
</file>

<file path=ppt/charts/_rels/chart19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9.xml" Type="http://schemas.microsoft.com/office/2011/relationships/chartColorStyle"/><Relationship Id="rId1" Target="style19.xml" Type="http://schemas.microsoft.com/office/2011/relationships/chartStyle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isw\Desktop\Zomato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20.xml" Type="http://schemas.microsoft.com/office/2011/relationships/chartColorStyle"/><Relationship Id="rId1" Target="style20.xml" Type="http://schemas.microsoft.com/office/2011/relationships/chartStyle"/></Relationships>
</file>

<file path=ppt/charts/_rels/chart2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21.xml" Type="http://schemas.microsoft.com/office/2011/relationships/chartColorStyle"/><Relationship Id="rId1" Target="style21.xml" Type="http://schemas.microsoft.com/office/2011/relationships/chartStyle"/></Relationships>
</file>

<file path=ppt/charts/_rels/chart3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3.xml" Type="http://schemas.microsoft.com/office/2011/relationships/chartColorStyle"/><Relationship Id="rId1" Target="style3.xml" Type="http://schemas.microsoft.com/office/2011/relationships/chartStyle"/></Relationships>
</file>

<file path=ppt/charts/_rels/chart4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4.xml" Type="http://schemas.microsoft.com/office/2011/relationships/chartColorStyle"/><Relationship Id="rId1" Target="style4.xml" Type="http://schemas.microsoft.com/office/2011/relationships/chartStyle"/></Relationships>
</file>

<file path=ppt/charts/_rels/chart5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5.xml" Type="http://schemas.microsoft.com/office/2011/relationships/chartColorStyle"/><Relationship Id="rId1" Target="style5.xml" Type="http://schemas.microsoft.com/office/2011/relationships/chartStyle"/></Relationships>
</file>

<file path=ppt/charts/_rels/chart6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6.xml" Type="http://schemas.microsoft.com/office/2011/relationships/chartColorStyle"/><Relationship Id="rId1" Target="style6.xml" Type="http://schemas.microsoft.com/office/2011/relationships/chartStyle"/></Relationships>
</file>

<file path=ppt/charts/_rels/chart7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7.xml" Type="http://schemas.microsoft.com/office/2011/relationships/chartColorStyle"/><Relationship Id="rId1" Target="style7.xml" Type="http://schemas.microsoft.com/office/2011/relationships/chartStyle"/></Relationships>
</file>

<file path=ppt/charts/_rels/chart8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8.xml" Type="http://schemas.microsoft.com/office/2011/relationships/chartColorStyle"/><Relationship Id="rId1" Target="style8.xml" Type="http://schemas.microsoft.com/office/2011/relationships/chartStyle"/></Relationships>
</file>

<file path=ppt/charts/_rels/chart9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9.xml" Type="http://schemas.microsoft.com/office/2011/relationships/chartColorStyle"/><Relationship Id="rId1" Target="style9.xml" Type="http://schemas.microsoft.com/office/2011/relationships/chartStyl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[Zomato_Data.xlsx]1-country restaurant!PivotTable1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'1-country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'1-country restaurant'!$A$4:$A$19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'1-country restaurant'!$B$4:$B$19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8652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6-43BA-AF6B-D83F31B333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19097480"/>
        <c:axId val="519094240"/>
      </c:barChart>
      <c:catAx>
        <c:axId val="519097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4240"/>
        <c:crosses val="autoZero"/>
        <c:auto val="1"/>
        <c:lblAlgn val="ctr"/>
        <c:lblOffset val="100"/>
        <c:noMultiLvlLbl val="0"/>
      </c:catAx>
      <c:valAx>
        <c:axId val="51909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restaurant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7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[Zomato_Data.xlsx]3-ratings!PivotTable2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'3-ratings'!$B$3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'3-ratings'!$A$4:$A$9</c:f>
              <c:multiLvlStrCache>
                <c:ptCount val="4"/>
                <c:lvl>
                  <c:pt idx="0">
                    <c:v>Bandung</c:v>
                  </c:pt>
                  <c:pt idx="1">
                    <c:v>Bogor</c:v>
                  </c:pt>
                  <c:pt idx="2">
                    <c:v>Jakarta</c:v>
                  </c:pt>
                  <c:pt idx="3">
                    <c:v>Tangerang</c:v>
                  </c:pt>
                </c:lvl>
                <c:lvl>
                  <c:pt idx="0">
                    <c:v>Indonesia</c:v>
                  </c:pt>
                </c:lvl>
              </c:multiLvlStrCache>
            </c:multiLvlStrRef>
          </c:cat>
          <c:val>
            <c:numRef>
              <c:f>'3-ratings'!$B$4:$B$9</c:f>
              <c:numCache>
                <c:formatCode>General</c:formatCode>
                <c:ptCount val="4"/>
                <c:pt idx="0">
                  <c:v>4.2</c:v>
                </c:pt>
                <c:pt idx="1">
                  <c:v>3.85</c:v>
                </c:pt>
                <c:pt idx="2">
                  <c:v>4.3562500000000002</c:v>
                </c:pt>
                <c:pt idx="3">
                  <c:v>4.3000000000000007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3E-4C06-8D48-8D64E14A2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980816"/>
        <c:axId val="429984056"/>
      </c:barChart>
      <c:catAx>
        <c:axId val="4299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4056"/>
        <c:crosses val="autoZero"/>
        <c:auto val="1"/>
        <c:lblAlgn val="ctr"/>
        <c:lblOffset val="100"/>
        <c:noMultiLvlLbl val="0"/>
      </c:catAx>
      <c:valAx>
        <c:axId val="42998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[Zomato_Data.xlsx]4-price range!PivotTable3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'4-price range'!$B$3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'4-price range'!$A$4:$A$9</c:f>
              <c:multiLvlStrCache>
                <c:ptCount val="4"/>
                <c:lvl>
                  <c:pt idx="0">
                    <c:v>Bandung</c:v>
                  </c:pt>
                  <c:pt idx="1">
                    <c:v>Bogor</c:v>
                  </c:pt>
                  <c:pt idx="2">
                    <c:v>Jakarta</c:v>
                  </c:pt>
                  <c:pt idx="3">
                    <c:v>Tangerang</c:v>
                  </c:pt>
                </c:lvl>
                <c:lvl>
                  <c:pt idx="0">
                    <c:v>Indonesia</c:v>
                  </c:pt>
                </c:lvl>
              </c:multiLvlStrCache>
            </c:multiLvlStrRef>
          </c:cat>
          <c:val>
            <c:numRef>
              <c:f>'4-price range'!$B$4:$B$9</c:f>
              <c:numCache>
                <c:formatCode>0.00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6-4175-8C6B-6A3B4DA32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511512"/>
        <c:axId val="508507192"/>
      </c:barChart>
      <c:catAx>
        <c:axId val="50851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07192"/>
        <c:crosses val="autoZero"/>
        <c:auto val="1"/>
        <c:lblAlgn val="ctr"/>
        <c:lblOffset val="100"/>
        <c:noMultiLvlLbl val="0"/>
      </c:catAx>
      <c:valAx>
        <c:axId val="50850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1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[Zomato_Data.xlsx]2-city restaurant!PivotTable1</c:name>
    <c:fmtId val="30"/>
  </c:pivotSource>
  <c:chart>
    <c:title>
      <c:layout>
        <c:manualLayout>
          <c:xMode val="edge"/>
          <c:yMode val="edge"/>
          <c:x val="0.34534011373578305"/>
          <c:y val="1.2868183143773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'2-city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'2-city restaurant'!$A$4:$A$14</c:f>
              <c:multiLvlStrCache>
                <c:ptCount val="9"/>
                <c:lvl>
                  <c:pt idx="0">
                    <c:v>Makati City</c:v>
                  </c:pt>
                  <c:pt idx="1">
                    <c:v>Mandaluyong City</c:v>
                  </c:pt>
                  <c:pt idx="2">
                    <c:v>Pasay City</c:v>
                  </c:pt>
                  <c:pt idx="3">
                    <c:v>Pasig City</c:v>
                  </c:pt>
                  <c:pt idx="4">
                    <c:v>Quezon City</c:v>
                  </c:pt>
                  <c:pt idx="5">
                    <c:v>San Juan City</c:v>
                  </c:pt>
                  <c:pt idx="6">
                    <c:v>Santa Rosa</c:v>
                  </c:pt>
                  <c:pt idx="7">
                    <c:v>Tagaytay City</c:v>
                  </c:pt>
                  <c:pt idx="8">
                    <c:v>Taguig City</c:v>
                  </c:pt>
                </c:lvl>
                <c:lvl>
                  <c:pt idx="0">
                    <c:v>Philippines</c:v>
                  </c:pt>
                </c:lvl>
              </c:multiLvlStrCache>
            </c:multiLvlStrRef>
          </c:cat>
          <c:val>
            <c:numRef>
              <c:f>'2-city restaurant'!$B$4:$B$14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6-4A10-8F5A-87FE268DE7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476008"/>
        <c:axId val="426476368"/>
      </c:barChart>
      <c:catAx>
        <c:axId val="42647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368"/>
        <c:crosses val="autoZero"/>
        <c:auto val="1"/>
        <c:lblAlgn val="ctr"/>
        <c:lblOffset val="100"/>
        <c:noMultiLvlLbl val="0"/>
      </c:catAx>
      <c:valAx>
        <c:axId val="4264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[Zomato_Data.xlsx]3-ratings!PivotTable2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'3-ratings'!$B$3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'3-ratings'!$A$4:$A$14</c:f>
              <c:multiLvlStrCache>
                <c:ptCount val="9"/>
                <c:lvl>
                  <c:pt idx="0">
                    <c:v>Makati City</c:v>
                  </c:pt>
                  <c:pt idx="1">
                    <c:v>Mandaluyong City</c:v>
                  </c:pt>
                  <c:pt idx="2">
                    <c:v>Pasay City</c:v>
                  </c:pt>
                  <c:pt idx="3">
                    <c:v>Pasig City</c:v>
                  </c:pt>
                  <c:pt idx="4">
                    <c:v>Quezon City</c:v>
                  </c:pt>
                  <c:pt idx="5">
                    <c:v>San Juan City</c:v>
                  </c:pt>
                  <c:pt idx="6">
                    <c:v>Santa Rosa</c:v>
                  </c:pt>
                  <c:pt idx="7">
                    <c:v>Tagaytay City</c:v>
                  </c:pt>
                  <c:pt idx="8">
                    <c:v>Taguig City</c:v>
                  </c:pt>
                </c:lvl>
                <c:lvl>
                  <c:pt idx="0">
                    <c:v>Philippines</c:v>
                  </c:pt>
                </c:lvl>
              </c:multiLvlStrCache>
            </c:multiLvlStrRef>
          </c:cat>
          <c:val>
            <c:numRef>
              <c:f>'3-ratings'!$B$4:$B$14</c:f>
              <c:numCache>
                <c:formatCode>General</c:formatCode>
                <c:ptCount val="9"/>
                <c:pt idx="0">
                  <c:v>4.6500000000000004</c:v>
                </c:pt>
                <c:pt idx="1">
                  <c:v>4.625</c:v>
                </c:pt>
                <c:pt idx="2">
                  <c:v>4.3666666666666663</c:v>
                </c:pt>
                <c:pt idx="3">
                  <c:v>4.6333333333333337</c:v>
                </c:pt>
                <c:pt idx="4">
                  <c:v>4.8</c:v>
                </c:pt>
                <c:pt idx="5">
                  <c:v>4.25</c:v>
                </c:pt>
                <c:pt idx="6">
                  <c:v>3.8</c:v>
                </c:pt>
                <c:pt idx="7">
                  <c:v>4.5</c:v>
                </c:pt>
                <c:pt idx="8">
                  <c:v>4.5250000000000004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7-4586-B7CA-D0B30CA90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980816"/>
        <c:axId val="429984056"/>
      </c:barChart>
      <c:catAx>
        <c:axId val="4299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4056"/>
        <c:crosses val="autoZero"/>
        <c:auto val="1"/>
        <c:lblAlgn val="ctr"/>
        <c:lblOffset val="100"/>
        <c:noMultiLvlLbl val="0"/>
      </c:catAx>
      <c:valAx>
        <c:axId val="42998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[Zomato_Data.xlsx]4-price range!PivotTable3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'4-price range'!$B$3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'4-price range'!$A$4:$A$14</c:f>
              <c:multiLvlStrCache>
                <c:ptCount val="9"/>
                <c:lvl>
                  <c:pt idx="0">
                    <c:v>Makati City</c:v>
                  </c:pt>
                  <c:pt idx="1">
                    <c:v>Mandaluyong City</c:v>
                  </c:pt>
                  <c:pt idx="2">
                    <c:v>Pasay City</c:v>
                  </c:pt>
                  <c:pt idx="3">
                    <c:v>Pasig City</c:v>
                  </c:pt>
                  <c:pt idx="4">
                    <c:v>Quezon City</c:v>
                  </c:pt>
                  <c:pt idx="5">
                    <c:v>San Juan City</c:v>
                  </c:pt>
                  <c:pt idx="6">
                    <c:v>Santa Rosa</c:v>
                  </c:pt>
                  <c:pt idx="7">
                    <c:v>Tagaytay City</c:v>
                  </c:pt>
                  <c:pt idx="8">
                    <c:v>Taguig City</c:v>
                  </c:pt>
                </c:lvl>
                <c:lvl>
                  <c:pt idx="0">
                    <c:v>Philippines</c:v>
                  </c:pt>
                </c:lvl>
              </c:multiLvlStrCache>
            </c:multiLvlStrRef>
          </c:cat>
          <c:val>
            <c:numRef>
              <c:f>'4-price range'!$B$4:$B$14</c:f>
              <c:numCache>
                <c:formatCode>0.00</c:formatCode>
                <c:ptCount val="9"/>
                <c:pt idx="0">
                  <c:v>3</c:v>
                </c:pt>
                <c:pt idx="1">
                  <c:v>3.75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A-40E7-86EE-46157248F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511512"/>
        <c:axId val="508507192"/>
      </c:barChart>
      <c:catAx>
        <c:axId val="50851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07192"/>
        <c:crosses val="autoZero"/>
        <c:auto val="1"/>
        <c:lblAlgn val="ctr"/>
        <c:lblOffset val="100"/>
        <c:noMultiLvlLbl val="0"/>
      </c:catAx>
      <c:valAx>
        <c:axId val="50850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1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[Zomato_Data.xlsx]2-city restaurant!PivotTable1</c:name>
    <c:fmtId val="34"/>
  </c:pivotSource>
  <c:chart>
    <c:title>
      <c:layout>
        <c:manualLayout>
          <c:xMode val="edge"/>
          <c:yMode val="edge"/>
          <c:x val="0.34534011373578305"/>
          <c:y val="1.2868183143773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'2-city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'2-city restaurant'!$A$4:$A$11</c:f>
              <c:multiLvlStrCache>
                <c:ptCount val="6"/>
                <c:lvl>
                  <c:pt idx="0">
                    <c:v>Cape Town</c:v>
                  </c:pt>
                  <c:pt idx="1">
                    <c:v>Inner City</c:v>
                  </c:pt>
                  <c:pt idx="2">
                    <c:v>Johannesburg</c:v>
                  </c:pt>
                  <c:pt idx="3">
                    <c:v>Pretoria</c:v>
                  </c:pt>
                  <c:pt idx="4">
                    <c:v>Randburg</c:v>
                  </c:pt>
                  <c:pt idx="5">
                    <c:v>Sandton</c:v>
                  </c:pt>
                </c:lvl>
                <c:lvl>
                  <c:pt idx="0">
                    <c:v>South Africa</c:v>
                  </c:pt>
                </c:lvl>
              </c:multiLvlStrCache>
            </c:multiLvlStrRef>
          </c:cat>
          <c:val>
            <c:numRef>
              <c:f>'2-city restaurant'!$B$4:$B$11</c:f>
              <c:numCache>
                <c:formatCode>General</c:formatCode>
                <c:ptCount val="6"/>
                <c:pt idx="0">
                  <c:v>20</c:v>
                </c:pt>
                <c:pt idx="1">
                  <c:v>2</c:v>
                </c:pt>
                <c:pt idx="2">
                  <c:v>6</c:v>
                </c:pt>
                <c:pt idx="3">
                  <c:v>20</c:v>
                </c:pt>
                <c:pt idx="4">
                  <c:v>1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AA-46E3-844B-51B9A016F7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476008"/>
        <c:axId val="426476368"/>
      </c:barChart>
      <c:catAx>
        <c:axId val="42647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368"/>
        <c:crosses val="autoZero"/>
        <c:auto val="1"/>
        <c:lblAlgn val="ctr"/>
        <c:lblOffset val="100"/>
        <c:noMultiLvlLbl val="0"/>
      </c:catAx>
      <c:valAx>
        <c:axId val="4264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[Zomato_Data.xlsx]3-ratings!PivotTable2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'3-ratings'!$B$3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'3-ratings'!$A$4:$A$11</c:f>
              <c:multiLvlStrCache>
                <c:ptCount val="6"/>
                <c:lvl>
                  <c:pt idx="0">
                    <c:v>Cape Town</c:v>
                  </c:pt>
                  <c:pt idx="1">
                    <c:v>Inner City</c:v>
                  </c:pt>
                  <c:pt idx="2">
                    <c:v>Johannesburg</c:v>
                  </c:pt>
                  <c:pt idx="3">
                    <c:v>Pretoria</c:v>
                  </c:pt>
                  <c:pt idx="4">
                    <c:v>Randburg</c:v>
                  </c:pt>
                  <c:pt idx="5">
                    <c:v>Sandton</c:v>
                  </c:pt>
                </c:lvl>
                <c:lvl>
                  <c:pt idx="0">
                    <c:v>South Africa</c:v>
                  </c:pt>
                </c:lvl>
              </c:multiLvlStrCache>
            </c:multiLvlStrRef>
          </c:cat>
          <c:val>
            <c:numRef>
              <c:f>'3-ratings'!$B$4:$B$11</c:f>
              <c:numCache>
                <c:formatCode>General</c:formatCode>
                <c:ptCount val="6"/>
                <c:pt idx="0">
                  <c:v>4.1100000000000003</c:v>
                </c:pt>
                <c:pt idx="1">
                  <c:v>4.9000000000000004</c:v>
                </c:pt>
                <c:pt idx="2">
                  <c:v>4.2</c:v>
                </c:pt>
                <c:pt idx="3">
                  <c:v>4.1900000000000004</c:v>
                </c:pt>
                <c:pt idx="4">
                  <c:v>4.3</c:v>
                </c:pt>
                <c:pt idx="5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6-4F82-B10F-10F366C7F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980816"/>
        <c:axId val="429984056"/>
      </c:barChart>
      <c:catAx>
        <c:axId val="4299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4056"/>
        <c:crosses val="autoZero"/>
        <c:auto val="1"/>
        <c:lblAlgn val="ctr"/>
        <c:lblOffset val="100"/>
        <c:noMultiLvlLbl val="0"/>
      </c:catAx>
      <c:valAx>
        <c:axId val="42998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[Zomato_Data.xlsx]4-price range!PivotTable3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'4-price range'!$B$3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'4-price range'!$A$4:$A$11</c:f>
              <c:multiLvlStrCache>
                <c:ptCount val="6"/>
                <c:lvl>
                  <c:pt idx="0">
                    <c:v>Cape Town</c:v>
                  </c:pt>
                  <c:pt idx="1">
                    <c:v>Inner City</c:v>
                  </c:pt>
                  <c:pt idx="2">
                    <c:v>Johannesburg</c:v>
                  </c:pt>
                  <c:pt idx="3">
                    <c:v>Pretoria</c:v>
                  </c:pt>
                  <c:pt idx="4">
                    <c:v>Randburg</c:v>
                  </c:pt>
                  <c:pt idx="5">
                    <c:v>Sandton</c:v>
                  </c:pt>
                </c:lvl>
                <c:lvl>
                  <c:pt idx="0">
                    <c:v>South Africa</c:v>
                  </c:pt>
                </c:lvl>
              </c:multiLvlStrCache>
            </c:multiLvlStrRef>
          </c:cat>
          <c:val>
            <c:numRef>
              <c:f>'4-price range'!$B$4:$B$11</c:f>
              <c:numCache>
                <c:formatCode>0.00</c:formatCode>
                <c:ptCount val="6"/>
                <c:pt idx="0">
                  <c:v>3.2</c:v>
                </c:pt>
                <c:pt idx="1">
                  <c:v>4</c:v>
                </c:pt>
                <c:pt idx="2">
                  <c:v>4</c:v>
                </c:pt>
                <c:pt idx="3">
                  <c:v>3.7</c:v>
                </c:pt>
                <c:pt idx="4">
                  <c:v>3</c:v>
                </c:pt>
                <c:pt idx="5">
                  <c:v>3.8181818181818183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7-4BA5-83AA-4961EA92D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511512"/>
        <c:axId val="508507192"/>
      </c:barChart>
      <c:catAx>
        <c:axId val="50851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07192"/>
        <c:crosses val="autoZero"/>
        <c:auto val="1"/>
        <c:lblAlgn val="ctr"/>
        <c:lblOffset val="100"/>
        <c:noMultiLvlLbl val="0"/>
      </c:catAx>
      <c:valAx>
        <c:axId val="50850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1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[Zomato_Data.xlsx]2-city restaurant!PivotTable1</c:name>
    <c:fmtId val="38"/>
  </c:pivotSource>
  <c:chart>
    <c:title>
      <c:layout>
        <c:manualLayout>
          <c:xMode val="edge"/>
          <c:yMode val="edge"/>
          <c:x val="0.34534011373578305"/>
          <c:y val="1.2868183143773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'2-city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'2-city restaurant'!$A$4:$A$40</c:f>
              <c:multiLvlStrCache>
                <c:ptCount val="35"/>
                <c:lvl>
                  <c:pt idx="0">
                    <c:v>Albany</c:v>
                  </c:pt>
                  <c:pt idx="1">
                    <c:v>Athens</c:v>
                  </c:pt>
                  <c:pt idx="2">
                    <c:v>Augusta</c:v>
                  </c:pt>
                  <c:pt idx="3">
                    <c:v>Boise</c:v>
                  </c:pt>
                  <c:pt idx="4">
                    <c:v>Cedar Rapids/Iowa City</c:v>
                  </c:pt>
                  <c:pt idx="5">
                    <c:v>Clatskanie</c:v>
                  </c:pt>
                  <c:pt idx="6">
                    <c:v>Cochrane</c:v>
                  </c:pt>
                  <c:pt idx="7">
                    <c:v>Columbus</c:v>
                  </c:pt>
                  <c:pt idx="8">
                    <c:v>Dalton</c:v>
                  </c:pt>
                  <c:pt idx="9">
                    <c:v>Davenport</c:v>
                  </c:pt>
                  <c:pt idx="10">
                    <c:v>Des Moines</c:v>
                  </c:pt>
                  <c:pt idx="11">
                    <c:v>Dubuque</c:v>
                  </c:pt>
                  <c:pt idx="12">
                    <c:v>Fernley</c:v>
                  </c:pt>
                  <c:pt idx="13">
                    <c:v>Gainesville</c:v>
                  </c:pt>
                  <c:pt idx="14">
                    <c:v>Lakeview</c:v>
                  </c:pt>
                  <c:pt idx="15">
                    <c:v>Lincoln</c:v>
                  </c:pt>
                  <c:pt idx="16">
                    <c:v>Macon</c:v>
                  </c:pt>
                  <c:pt idx="17">
                    <c:v>Mc Millan</c:v>
                  </c:pt>
                  <c:pt idx="18">
                    <c:v>Miller</c:v>
                  </c:pt>
                  <c:pt idx="19">
                    <c:v>Monroe</c:v>
                  </c:pt>
                  <c:pt idx="20">
                    <c:v>Ojo Caliente</c:v>
                  </c:pt>
                  <c:pt idx="21">
                    <c:v>Orlando</c:v>
                  </c:pt>
                  <c:pt idx="22">
                    <c:v>Pensacola</c:v>
                  </c:pt>
                  <c:pt idx="23">
                    <c:v>Pocatello</c:v>
                  </c:pt>
                  <c:pt idx="24">
                    <c:v>Potrero</c:v>
                  </c:pt>
                  <c:pt idx="25">
                    <c:v>Princeton</c:v>
                  </c:pt>
                  <c:pt idx="26">
                    <c:v>Rest of Hawaii</c:v>
                  </c:pt>
                  <c:pt idx="27">
                    <c:v>Savannah</c:v>
                  </c:pt>
                  <c:pt idx="28">
                    <c:v>Sioux City</c:v>
                  </c:pt>
                  <c:pt idx="29">
                    <c:v>Tampa Bay</c:v>
                  </c:pt>
                  <c:pt idx="30">
                    <c:v>Valdosta</c:v>
                  </c:pt>
                  <c:pt idx="31">
                    <c:v>Vernonia</c:v>
                  </c:pt>
                  <c:pt idx="32">
                    <c:v>Waterloo</c:v>
                  </c:pt>
                  <c:pt idx="33">
                    <c:v>Weirton</c:v>
                  </c:pt>
                  <c:pt idx="34">
                    <c:v>Winchester Bay</c:v>
                  </c:pt>
                </c:lvl>
                <c:lvl>
                  <c:pt idx="0">
                    <c:v>United States of America</c:v>
                  </c:pt>
                </c:lvl>
              </c:multiLvlStrCache>
            </c:multiLvlStrRef>
          </c:cat>
          <c:val>
            <c:numRef>
              <c:f>'2-city restaurant'!$B$4:$B$40</c:f>
              <c:numCache>
                <c:formatCode>General</c:formatCode>
                <c:ptCount val="3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1</c:v>
                </c:pt>
                <c:pt idx="6">
                  <c:v>1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1</c:v>
                </c:pt>
                <c:pt idx="13">
                  <c:v>20</c:v>
                </c:pt>
                <c:pt idx="14">
                  <c:v>1</c:v>
                </c:pt>
                <c:pt idx="15">
                  <c:v>1</c:v>
                </c:pt>
                <c:pt idx="16">
                  <c:v>20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1</c:v>
                </c:pt>
                <c:pt idx="25">
                  <c:v>1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1</c:v>
                </c:pt>
                <c:pt idx="32">
                  <c:v>20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0-431D-8711-CE6A76F4AF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476008"/>
        <c:axId val="426476368"/>
      </c:barChart>
      <c:catAx>
        <c:axId val="42647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368"/>
        <c:crosses val="autoZero"/>
        <c:auto val="1"/>
        <c:lblAlgn val="ctr"/>
        <c:lblOffset val="100"/>
        <c:noMultiLvlLbl val="0"/>
      </c:catAx>
      <c:valAx>
        <c:axId val="4264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[Zomato_Data.xlsx]3-ratings!PivotTable2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'3-ratings'!$B$3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'3-ratings'!$A$4:$A$40</c:f>
              <c:multiLvlStrCache>
                <c:ptCount val="35"/>
                <c:lvl>
                  <c:pt idx="0">
                    <c:v>Albany</c:v>
                  </c:pt>
                  <c:pt idx="1">
                    <c:v>Athens</c:v>
                  </c:pt>
                  <c:pt idx="2">
                    <c:v>Augusta</c:v>
                  </c:pt>
                  <c:pt idx="3">
                    <c:v>Boise</c:v>
                  </c:pt>
                  <c:pt idx="4">
                    <c:v>Cedar Rapids/Iowa City</c:v>
                  </c:pt>
                  <c:pt idx="5">
                    <c:v>Clatskanie</c:v>
                  </c:pt>
                  <c:pt idx="6">
                    <c:v>Cochrane</c:v>
                  </c:pt>
                  <c:pt idx="7">
                    <c:v>Columbus</c:v>
                  </c:pt>
                  <c:pt idx="8">
                    <c:v>Dalton</c:v>
                  </c:pt>
                  <c:pt idx="9">
                    <c:v>Davenport</c:v>
                  </c:pt>
                  <c:pt idx="10">
                    <c:v>Des Moines</c:v>
                  </c:pt>
                  <c:pt idx="11">
                    <c:v>Dubuque</c:v>
                  </c:pt>
                  <c:pt idx="12">
                    <c:v>Fernley</c:v>
                  </c:pt>
                  <c:pt idx="13">
                    <c:v>Gainesville</c:v>
                  </c:pt>
                  <c:pt idx="14">
                    <c:v>Lakeview</c:v>
                  </c:pt>
                  <c:pt idx="15">
                    <c:v>Lincoln</c:v>
                  </c:pt>
                  <c:pt idx="16">
                    <c:v>Macon</c:v>
                  </c:pt>
                  <c:pt idx="17">
                    <c:v>Mc Millan</c:v>
                  </c:pt>
                  <c:pt idx="18">
                    <c:v>Miller</c:v>
                  </c:pt>
                  <c:pt idx="19">
                    <c:v>Monroe</c:v>
                  </c:pt>
                  <c:pt idx="20">
                    <c:v>Ojo Caliente</c:v>
                  </c:pt>
                  <c:pt idx="21">
                    <c:v>Orlando</c:v>
                  </c:pt>
                  <c:pt idx="22">
                    <c:v>Pensacola</c:v>
                  </c:pt>
                  <c:pt idx="23">
                    <c:v>Pocatello</c:v>
                  </c:pt>
                  <c:pt idx="24">
                    <c:v>Potrero</c:v>
                  </c:pt>
                  <c:pt idx="25">
                    <c:v>Princeton</c:v>
                  </c:pt>
                  <c:pt idx="26">
                    <c:v>Rest of Hawaii</c:v>
                  </c:pt>
                  <c:pt idx="27">
                    <c:v>Savannah</c:v>
                  </c:pt>
                  <c:pt idx="28">
                    <c:v>Sioux City</c:v>
                  </c:pt>
                  <c:pt idx="29">
                    <c:v>Tampa Bay</c:v>
                  </c:pt>
                  <c:pt idx="30">
                    <c:v>Valdosta</c:v>
                  </c:pt>
                  <c:pt idx="31">
                    <c:v>Vernonia</c:v>
                  </c:pt>
                  <c:pt idx="32">
                    <c:v>Waterloo</c:v>
                  </c:pt>
                  <c:pt idx="33">
                    <c:v>Weirton</c:v>
                  </c:pt>
                  <c:pt idx="34">
                    <c:v>Winchester Bay</c:v>
                  </c:pt>
                </c:lvl>
                <c:lvl>
                  <c:pt idx="0">
                    <c:v>United States of America</c:v>
                  </c:pt>
                </c:lvl>
              </c:multiLvlStrCache>
            </c:multiLvlStrRef>
          </c:cat>
          <c:val>
            <c:numRef>
              <c:f>'3-ratings'!$B$4:$B$40</c:f>
              <c:numCache>
                <c:formatCode>General</c:formatCode>
                <c:ptCount val="35"/>
                <c:pt idx="0">
                  <c:v>3.5550000000000006</c:v>
                </c:pt>
                <c:pt idx="1">
                  <c:v>4.2000000000000011</c:v>
                </c:pt>
                <c:pt idx="2">
                  <c:v>4.1300000000000008</c:v>
                </c:pt>
                <c:pt idx="3">
                  <c:v>4.26</c:v>
                </c:pt>
                <c:pt idx="4">
                  <c:v>4.1650000000000009</c:v>
                </c:pt>
                <c:pt idx="5">
                  <c:v>4.3</c:v>
                </c:pt>
                <c:pt idx="6">
                  <c:v>3.1</c:v>
                </c:pt>
                <c:pt idx="7">
                  <c:v>4.03</c:v>
                </c:pt>
                <c:pt idx="8">
                  <c:v>4.1100000000000012</c:v>
                </c:pt>
                <c:pt idx="9">
                  <c:v>3.8150000000000004</c:v>
                </c:pt>
                <c:pt idx="10">
                  <c:v>4.2350000000000003</c:v>
                </c:pt>
                <c:pt idx="11">
                  <c:v>3.5350000000000001</c:v>
                </c:pt>
                <c:pt idx="12">
                  <c:v>3.7</c:v>
                </c:pt>
                <c:pt idx="13">
                  <c:v>4.0350000000000001</c:v>
                </c:pt>
                <c:pt idx="14">
                  <c:v>3.6</c:v>
                </c:pt>
                <c:pt idx="15">
                  <c:v>4.5</c:v>
                </c:pt>
                <c:pt idx="16">
                  <c:v>4.1150000000000002</c:v>
                </c:pt>
                <c:pt idx="17">
                  <c:v>2.4</c:v>
                </c:pt>
                <c:pt idx="18">
                  <c:v>3.4</c:v>
                </c:pt>
                <c:pt idx="19">
                  <c:v>3.6</c:v>
                </c:pt>
                <c:pt idx="20">
                  <c:v>3.6</c:v>
                </c:pt>
                <c:pt idx="21">
                  <c:v>4.4750000000000005</c:v>
                </c:pt>
                <c:pt idx="22">
                  <c:v>4.2</c:v>
                </c:pt>
                <c:pt idx="23">
                  <c:v>3.5350000000000001</c:v>
                </c:pt>
                <c:pt idx="24">
                  <c:v>3.3</c:v>
                </c:pt>
                <c:pt idx="25">
                  <c:v>4</c:v>
                </c:pt>
                <c:pt idx="26">
                  <c:v>4.41</c:v>
                </c:pt>
                <c:pt idx="27">
                  <c:v>4.1549999999999994</c:v>
                </c:pt>
                <c:pt idx="28">
                  <c:v>3.7649999999999992</c:v>
                </c:pt>
                <c:pt idx="29">
                  <c:v>4.410000000000001</c:v>
                </c:pt>
                <c:pt idx="30">
                  <c:v>3.714999999999999</c:v>
                </c:pt>
                <c:pt idx="31">
                  <c:v>4.3</c:v>
                </c:pt>
                <c:pt idx="32">
                  <c:v>3.6500000000000012</c:v>
                </c:pt>
                <c:pt idx="33">
                  <c:v>3.9</c:v>
                </c:pt>
                <c:pt idx="3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7-4790-B986-0963A52BC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980816"/>
        <c:axId val="429984056"/>
      </c:barChart>
      <c:catAx>
        <c:axId val="4299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4056"/>
        <c:crosses val="autoZero"/>
        <c:auto val="1"/>
        <c:lblAlgn val="ctr"/>
        <c:lblOffset val="100"/>
        <c:noMultiLvlLbl val="0"/>
      </c:catAx>
      <c:valAx>
        <c:axId val="42998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[Zomato_Data.xlsx]2-city restaurant!PivotTable1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Suggested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'2-city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'2-city restaurant'!$A$4:$A$10</c:f>
              <c:strCache>
                <c:ptCount val="6"/>
                <c:pt idx="0">
                  <c:v>Australia</c:v>
                </c:pt>
                <c:pt idx="1">
                  <c:v>Canada</c:v>
                </c:pt>
                <c:pt idx="2">
                  <c:v>Indonesia</c:v>
                </c:pt>
                <c:pt idx="3">
                  <c:v>Philippines</c:v>
                </c:pt>
                <c:pt idx="4">
                  <c:v>South Africa</c:v>
                </c:pt>
                <c:pt idx="5">
                  <c:v>United States of America</c:v>
                </c:pt>
              </c:strCache>
            </c:strRef>
          </c:cat>
          <c:val>
            <c:numRef>
              <c:f>'2-city restaurant'!$B$4:$B$10</c:f>
              <c:numCache>
                <c:formatCode>General</c:formatCode>
                <c:ptCount val="6"/>
                <c:pt idx="0">
                  <c:v>24</c:v>
                </c:pt>
                <c:pt idx="1">
                  <c:v>4</c:v>
                </c:pt>
                <c:pt idx="2">
                  <c:v>21</c:v>
                </c:pt>
                <c:pt idx="3">
                  <c:v>22</c:v>
                </c:pt>
                <c:pt idx="4">
                  <c:v>60</c:v>
                </c:pt>
                <c:pt idx="5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2-4013-A8AA-049C690F7E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476008"/>
        <c:axId val="426476368"/>
      </c:barChart>
      <c:catAx>
        <c:axId val="426476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368"/>
        <c:crosses val="autoZero"/>
        <c:auto val="1"/>
        <c:lblAlgn val="ctr"/>
        <c:lblOffset val="100"/>
        <c:noMultiLvlLbl val="0"/>
      </c:catAx>
      <c:valAx>
        <c:axId val="4264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Restaurant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[Zomato_Data.xlsx]4-price range!PivotTable3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'4-price range'!$B$3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'4-price range'!$A$4:$A$40</c:f>
              <c:multiLvlStrCache>
                <c:ptCount val="35"/>
                <c:lvl>
                  <c:pt idx="0">
                    <c:v>Albany</c:v>
                  </c:pt>
                  <c:pt idx="1">
                    <c:v>Athens</c:v>
                  </c:pt>
                  <c:pt idx="2">
                    <c:v>Augusta</c:v>
                  </c:pt>
                  <c:pt idx="3">
                    <c:v>Boise</c:v>
                  </c:pt>
                  <c:pt idx="4">
                    <c:v>Cedar Rapids/Iowa City</c:v>
                  </c:pt>
                  <c:pt idx="5">
                    <c:v>Clatskanie</c:v>
                  </c:pt>
                  <c:pt idx="6">
                    <c:v>Cochrane</c:v>
                  </c:pt>
                  <c:pt idx="7">
                    <c:v>Columbus</c:v>
                  </c:pt>
                  <c:pt idx="8">
                    <c:v>Dalton</c:v>
                  </c:pt>
                  <c:pt idx="9">
                    <c:v>Davenport</c:v>
                  </c:pt>
                  <c:pt idx="10">
                    <c:v>Des Moines</c:v>
                  </c:pt>
                  <c:pt idx="11">
                    <c:v>Dubuque</c:v>
                  </c:pt>
                  <c:pt idx="12">
                    <c:v>Fernley</c:v>
                  </c:pt>
                  <c:pt idx="13">
                    <c:v>Gainesville</c:v>
                  </c:pt>
                  <c:pt idx="14">
                    <c:v>Lakeview</c:v>
                  </c:pt>
                  <c:pt idx="15">
                    <c:v>Lincoln</c:v>
                  </c:pt>
                  <c:pt idx="16">
                    <c:v>Macon</c:v>
                  </c:pt>
                  <c:pt idx="17">
                    <c:v>Mc Millan</c:v>
                  </c:pt>
                  <c:pt idx="18">
                    <c:v>Miller</c:v>
                  </c:pt>
                  <c:pt idx="19">
                    <c:v>Monroe</c:v>
                  </c:pt>
                  <c:pt idx="20">
                    <c:v>Ojo Caliente</c:v>
                  </c:pt>
                  <c:pt idx="21">
                    <c:v>Orlando</c:v>
                  </c:pt>
                  <c:pt idx="22">
                    <c:v>Pensacola</c:v>
                  </c:pt>
                  <c:pt idx="23">
                    <c:v>Pocatello</c:v>
                  </c:pt>
                  <c:pt idx="24">
                    <c:v>Potrero</c:v>
                  </c:pt>
                  <c:pt idx="25">
                    <c:v>Princeton</c:v>
                  </c:pt>
                  <c:pt idx="26">
                    <c:v>Rest of Hawaii</c:v>
                  </c:pt>
                  <c:pt idx="27">
                    <c:v>Savannah</c:v>
                  </c:pt>
                  <c:pt idx="28">
                    <c:v>Sioux City</c:v>
                  </c:pt>
                  <c:pt idx="29">
                    <c:v>Tampa Bay</c:v>
                  </c:pt>
                  <c:pt idx="30">
                    <c:v>Valdosta</c:v>
                  </c:pt>
                  <c:pt idx="31">
                    <c:v>Vernonia</c:v>
                  </c:pt>
                  <c:pt idx="32">
                    <c:v>Waterloo</c:v>
                  </c:pt>
                  <c:pt idx="33">
                    <c:v>Weirton</c:v>
                  </c:pt>
                  <c:pt idx="34">
                    <c:v>Winchester Bay</c:v>
                  </c:pt>
                </c:lvl>
                <c:lvl>
                  <c:pt idx="0">
                    <c:v>United States of America</c:v>
                  </c:pt>
                </c:lvl>
              </c:multiLvlStrCache>
            </c:multiLvlStrRef>
          </c:cat>
          <c:val>
            <c:numRef>
              <c:f>'4-price range'!$B$4:$B$40</c:f>
              <c:numCache>
                <c:formatCode>0.00</c:formatCode>
                <c:ptCount val="35"/>
                <c:pt idx="0">
                  <c:v>1.7</c:v>
                </c:pt>
                <c:pt idx="1">
                  <c:v>1.6</c:v>
                </c:pt>
                <c:pt idx="2">
                  <c:v>2.15</c:v>
                </c:pt>
                <c:pt idx="3">
                  <c:v>2.0499999999999998</c:v>
                </c:pt>
                <c:pt idx="4">
                  <c:v>2.0499999999999998</c:v>
                </c:pt>
                <c:pt idx="5">
                  <c:v>1</c:v>
                </c:pt>
                <c:pt idx="6">
                  <c:v>2</c:v>
                </c:pt>
                <c:pt idx="7">
                  <c:v>2.15</c:v>
                </c:pt>
                <c:pt idx="8">
                  <c:v>1.4</c:v>
                </c:pt>
                <c:pt idx="9">
                  <c:v>2</c:v>
                </c:pt>
                <c:pt idx="10">
                  <c:v>2.15</c:v>
                </c:pt>
                <c:pt idx="11">
                  <c:v>1.9</c:v>
                </c:pt>
                <c:pt idx="12">
                  <c:v>1</c:v>
                </c:pt>
                <c:pt idx="13">
                  <c:v>1.75</c:v>
                </c:pt>
                <c:pt idx="14">
                  <c:v>1</c:v>
                </c:pt>
                <c:pt idx="15">
                  <c:v>2</c:v>
                </c:pt>
                <c:pt idx="16">
                  <c:v>2.0499999999999998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2.9</c:v>
                </c:pt>
                <c:pt idx="22">
                  <c:v>2.35</c:v>
                </c:pt>
                <c:pt idx="23">
                  <c:v>1.8</c:v>
                </c:pt>
                <c:pt idx="24">
                  <c:v>2</c:v>
                </c:pt>
                <c:pt idx="25">
                  <c:v>4</c:v>
                </c:pt>
                <c:pt idx="26">
                  <c:v>2.35</c:v>
                </c:pt>
                <c:pt idx="27">
                  <c:v>2.35</c:v>
                </c:pt>
                <c:pt idx="28">
                  <c:v>1.9</c:v>
                </c:pt>
                <c:pt idx="29">
                  <c:v>2.5499999999999998</c:v>
                </c:pt>
                <c:pt idx="30">
                  <c:v>2.25</c:v>
                </c:pt>
                <c:pt idx="31">
                  <c:v>1</c:v>
                </c:pt>
                <c:pt idx="32">
                  <c:v>1.75</c:v>
                </c:pt>
                <c:pt idx="33">
                  <c:v>2</c:v>
                </c:pt>
                <c:pt idx="3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04-4052-B975-B0BFE35DD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511512"/>
        <c:axId val="508507192"/>
      </c:barChart>
      <c:catAx>
        <c:axId val="50851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07192"/>
        <c:crosses val="autoZero"/>
        <c:auto val="1"/>
        <c:lblAlgn val="ctr"/>
        <c:lblOffset val="100"/>
        <c:noMultiLvlLbl val="0"/>
      </c:catAx>
      <c:valAx>
        <c:axId val="50850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1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[Zomato_Data.xlsx]Sheet2!PivotTable1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range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3F-4137-8D1E-67B6EAD0B6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3F-4137-8D1E-67B6EAD0B6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3F-4137-8D1E-67B6EAD0B6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3F-4137-8D1E-67B6EAD0B6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Sheet2!$A$4:$A$8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4"/>
                <c:pt idx="0">
                  <c:v>4444</c:v>
                </c:pt>
                <c:pt idx="1">
                  <c:v>3112</c:v>
                </c:pt>
                <c:pt idx="2">
                  <c:v>1408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3F-4137-8D1E-67B6EAD0B6B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15196746377637"/>
          <c:y val="0.42919861078346133"/>
          <c:w val="0.31192200875815224"/>
          <c:h val="0.410698601197100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[Zomato_Data.xlsx]2-city restaurant!PivotTable1</c:name>
    <c:fmtId val="18"/>
  </c:pivotSource>
  <c:chart>
    <c:title>
      <c:layout>
        <c:manualLayout>
          <c:xMode val="edge"/>
          <c:yMode val="edge"/>
          <c:x val="0.34534011373578305"/>
          <c:y val="1.2868183143773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'2-city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'2-city restaurant'!$A$4:$A$28</c:f>
              <c:multiLvlStrCache>
                <c:ptCount val="23"/>
                <c:lvl>
                  <c:pt idx="0">
                    <c:v>Armidale</c:v>
                  </c:pt>
                  <c:pt idx="1">
                    <c:v>Balingup</c:v>
                  </c:pt>
                  <c:pt idx="2">
                    <c:v>Beechworth</c:v>
                  </c:pt>
                  <c:pt idx="3">
                    <c:v>Dicky Beach</c:v>
                  </c:pt>
                  <c:pt idx="4">
                    <c:v>East Ballina</c:v>
                  </c:pt>
                  <c:pt idx="5">
                    <c:v>Flaxton</c:v>
                  </c:pt>
                  <c:pt idx="6">
                    <c:v>Forrest</c:v>
                  </c:pt>
                  <c:pt idx="7">
                    <c:v>Hepburn Springs</c:v>
                  </c:pt>
                  <c:pt idx="8">
                    <c:v>Huskisson</c:v>
                  </c:pt>
                  <c:pt idx="9">
                    <c:v>Inverloch</c:v>
                  </c:pt>
                  <c:pt idx="10">
                    <c:v>Lakes Entrance</c:v>
                  </c:pt>
                  <c:pt idx="11">
                    <c:v>Lorn</c:v>
                  </c:pt>
                  <c:pt idx="12">
                    <c:v>Macedon</c:v>
                  </c:pt>
                  <c:pt idx="13">
                    <c:v>Mayfield</c:v>
                  </c:pt>
                  <c:pt idx="14">
                    <c:v>Middleton Beach</c:v>
                  </c:pt>
                  <c:pt idx="15">
                    <c:v>Montville</c:v>
                  </c:pt>
                  <c:pt idx="16">
                    <c:v>Palm Cove</c:v>
                  </c:pt>
                  <c:pt idx="17">
                    <c:v>Paynesville</c:v>
                  </c:pt>
                  <c:pt idx="18">
                    <c:v>Penola</c:v>
                  </c:pt>
                  <c:pt idx="19">
                    <c:v>Phillip Island</c:v>
                  </c:pt>
                  <c:pt idx="20">
                    <c:v>Tanunda</c:v>
                  </c:pt>
                  <c:pt idx="21">
                    <c:v>Trentham East</c:v>
                  </c:pt>
                  <c:pt idx="22">
                    <c:v>Victor Harbor</c:v>
                  </c:pt>
                </c:lvl>
                <c:lvl>
                  <c:pt idx="0">
                    <c:v>Australia</c:v>
                  </c:pt>
                </c:lvl>
              </c:multiLvlStrCache>
            </c:multiLvlStrRef>
          </c:cat>
          <c:val>
            <c:numRef>
              <c:f>'2-city restaurant'!$B$4:$B$28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1-472B-B2D2-0CE589B931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476008"/>
        <c:axId val="426476368"/>
      </c:barChart>
      <c:catAx>
        <c:axId val="42647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368"/>
        <c:crosses val="autoZero"/>
        <c:auto val="1"/>
        <c:lblAlgn val="ctr"/>
        <c:lblOffset val="100"/>
        <c:noMultiLvlLbl val="0"/>
      </c:catAx>
      <c:valAx>
        <c:axId val="4264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[Zomato_Data.xlsx]4-price range!PivotTable3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Price</a:t>
            </a:r>
            <a:r>
              <a:rPr lang="en-IN" baseline="0" dirty="0"/>
              <a:t> range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'4-price range'!$B$3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'4-price range'!$A$4:$A$28</c:f>
              <c:multiLvlStrCache>
                <c:ptCount val="23"/>
                <c:lvl>
                  <c:pt idx="0">
                    <c:v>Armidale</c:v>
                  </c:pt>
                  <c:pt idx="1">
                    <c:v>Balingup</c:v>
                  </c:pt>
                  <c:pt idx="2">
                    <c:v>Beechworth</c:v>
                  </c:pt>
                  <c:pt idx="3">
                    <c:v>Dicky Beach</c:v>
                  </c:pt>
                  <c:pt idx="4">
                    <c:v>East Ballina</c:v>
                  </c:pt>
                  <c:pt idx="5">
                    <c:v>Flaxton</c:v>
                  </c:pt>
                  <c:pt idx="6">
                    <c:v>Forrest</c:v>
                  </c:pt>
                  <c:pt idx="7">
                    <c:v>Hepburn Springs</c:v>
                  </c:pt>
                  <c:pt idx="8">
                    <c:v>Huskisson</c:v>
                  </c:pt>
                  <c:pt idx="9">
                    <c:v>Inverloch</c:v>
                  </c:pt>
                  <c:pt idx="10">
                    <c:v>Lakes Entrance</c:v>
                  </c:pt>
                  <c:pt idx="11">
                    <c:v>Lorn</c:v>
                  </c:pt>
                  <c:pt idx="12">
                    <c:v>Macedon</c:v>
                  </c:pt>
                  <c:pt idx="13">
                    <c:v>Mayfield</c:v>
                  </c:pt>
                  <c:pt idx="14">
                    <c:v>Middleton Beach</c:v>
                  </c:pt>
                  <c:pt idx="15">
                    <c:v>Montville</c:v>
                  </c:pt>
                  <c:pt idx="16">
                    <c:v>Palm Cove</c:v>
                  </c:pt>
                  <c:pt idx="17">
                    <c:v>Paynesville</c:v>
                  </c:pt>
                  <c:pt idx="18">
                    <c:v>Penola</c:v>
                  </c:pt>
                  <c:pt idx="19">
                    <c:v>Phillip Island</c:v>
                  </c:pt>
                  <c:pt idx="20">
                    <c:v>Tanunda</c:v>
                  </c:pt>
                  <c:pt idx="21">
                    <c:v>Trentham East</c:v>
                  </c:pt>
                  <c:pt idx="22">
                    <c:v>Victor Harbor</c:v>
                  </c:pt>
                </c:lvl>
                <c:lvl>
                  <c:pt idx="0">
                    <c:v>Australia</c:v>
                  </c:pt>
                </c:lvl>
              </c:multiLvlStrCache>
            </c:multiLvlStrRef>
          </c:cat>
          <c:val>
            <c:numRef>
              <c:f>'4-price range'!$B$4:$B$28</c:f>
              <c:numCache>
                <c:formatCode>0.00</c:formatCode>
                <c:ptCount val="2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1.5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1F-46C6-90D3-F807B7FBA0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8511512"/>
        <c:axId val="508507192"/>
      </c:barChart>
      <c:catAx>
        <c:axId val="508511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07192"/>
        <c:crosses val="autoZero"/>
        <c:auto val="1"/>
        <c:lblAlgn val="ctr"/>
        <c:lblOffset val="100"/>
        <c:noMultiLvlLbl val="0"/>
      </c:catAx>
      <c:valAx>
        <c:axId val="5085071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Price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50851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[Zomato_Data.xlsx]3-ratings!PivotTable2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7048800167375586E-2"/>
          <c:y val="0.15306872815448128"/>
          <c:w val="0.92279422963317226"/>
          <c:h val="0.44629817150888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'3-ratings'!$B$3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dk1">
                <a:tint val="885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'3-ratings'!$A$4:$A$28</c:f>
              <c:multiLvlStrCache>
                <c:ptCount val="23"/>
                <c:lvl>
                  <c:pt idx="0">
                    <c:v>Armidale</c:v>
                  </c:pt>
                  <c:pt idx="1">
                    <c:v>Balingup</c:v>
                  </c:pt>
                  <c:pt idx="2">
                    <c:v>Beechworth</c:v>
                  </c:pt>
                  <c:pt idx="3">
                    <c:v>Dicky Beach</c:v>
                  </c:pt>
                  <c:pt idx="4">
                    <c:v>East Ballina</c:v>
                  </c:pt>
                  <c:pt idx="5">
                    <c:v>Flaxton</c:v>
                  </c:pt>
                  <c:pt idx="6">
                    <c:v>Forrest</c:v>
                  </c:pt>
                  <c:pt idx="7">
                    <c:v>Hepburn Springs</c:v>
                  </c:pt>
                  <c:pt idx="8">
                    <c:v>Huskisson</c:v>
                  </c:pt>
                  <c:pt idx="9">
                    <c:v>Inverloch</c:v>
                  </c:pt>
                  <c:pt idx="10">
                    <c:v>Lakes Entrance</c:v>
                  </c:pt>
                  <c:pt idx="11">
                    <c:v>Lorn</c:v>
                  </c:pt>
                  <c:pt idx="12">
                    <c:v>Macedon</c:v>
                  </c:pt>
                  <c:pt idx="13">
                    <c:v>Mayfield</c:v>
                  </c:pt>
                  <c:pt idx="14">
                    <c:v>Middleton Beach</c:v>
                  </c:pt>
                  <c:pt idx="15">
                    <c:v>Montville</c:v>
                  </c:pt>
                  <c:pt idx="16">
                    <c:v>Palm Cove</c:v>
                  </c:pt>
                  <c:pt idx="17">
                    <c:v>Paynesville</c:v>
                  </c:pt>
                  <c:pt idx="18">
                    <c:v>Penola</c:v>
                  </c:pt>
                  <c:pt idx="19">
                    <c:v>Phillip Island</c:v>
                  </c:pt>
                  <c:pt idx="20">
                    <c:v>Tanunda</c:v>
                  </c:pt>
                  <c:pt idx="21">
                    <c:v>Trentham East</c:v>
                  </c:pt>
                  <c:pt idx="22">
                    <c:v>Victor Harbor</c:v>
                  </c:pt>
                </c:lvl>
                <c:lvl>
                  <c:pt idx="0">
                    <c:v>Australia</c:v>
                  </c:pt>
                </c:lvl>
              </c:multiLvlStrCache>
            </c:multiLvlStrRef>
          </c:cat>
          <c:val>
            <c:numRef>
              <c:f>'3-ratings'!$B$4:$B$28</c:f>
              <c:numCache>
                <c:formatCode>General</c:formatCode>
                <c:ptCount val="23"/>
                <c:pt idx="0">
                  <c:v>3.5</c:v>
                </c:pt>
                <c:pt idx="1">
                  <c:v>3.2</c:v>
                </c:pt>
                <c:pt idx="2">
                  <c:v>4.5999999999999996</c:v>
                </c:pt>
                <c:pt idx="3">
                  <c:v>3.6</c:v>
                </c:pt>
                <c:pt idx="4">
                  <c:v>4.0999999999999996</c:v>
                </c:pt>
                <c:pt idx="5">
                  <c:v>3.5</c:v>
                </c:pt>
                <c:pt idx="6">
                  <c:v>3.7</c:v>
                </c:pt>
                <c:pt idx="7">
                  <c:v>3.8</c:v>
                </c:pt>
                <c:pt idx="8">
                  <c:v>4.0999999999999996</c:v>
                </c:pt>
                <c:pt idx="9">
                  <c:v>3.7</c:v>
                </c:pt>
                <c:pt idx="10">
                  <c:v>3.8</c:v>
                </c:pt>
                <c:pt idx="11">
                  <c:v>3.6</c:v>
                </c:pt>
                <c:pt idx="12">
                  <c:v>3.5</c:v>
                </c:pt>
                <c:pt idx="13">
                  <c:v>2.9</c:v>
                </c:pt>
                <c:pt idx="14">
                  <c:v>3.8</c:v>
                </c:pt>
                <c:pt idx="15">
                  <c:v>2.4</c:v>
                </c:pt>
                <c:pt idx="16">
                  <c:v>4.4000000000000004</c:v>
                </c:pt>
                <c:pt idx="17">
                  <c:v>2.6</c:v>
                </c:pt>
                <c:pt idx="18">
                  <c:v>3.4</c:v>
                </c:pt>
                <c:pt idx="19">
                  <c:v>3.7</c:v>
                </c:pt>
                <c:pt idx="20">
                  <c:v>4.4000000000000004</c:v>
                </c:pt>
                <c:pt idx="21">
                  <c:v>4.0999999999999996</c:v>
                </c:pt>
                <c:pt idx="22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C-46F8-BFEC-1B1FFAFB3D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29980816"/>
        <c:axId val="429984056"/>
      </c:barChart>
      <c:catAx>
        <c:axId val="4299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4056"/>
        <c:crosses val="autoZero"/>
        <c:auto val="1"/>
        <c:lblAlgn val="ctr"/>
        <c:lblOffset val="100"/>
        <c:noMultiLvlLbl val="0"/>
      </c:catAx>
      <c:valAx>
        <c:axId val="4299840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998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[Zomato_Data.xlsx]2-city restaurant!PivotTable1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'2-city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'2-city restaurant'!$A$4:$A$9</c:f>
              <c:multiLvlStrCache>
                <c:ptCount val="4"/>
                <c:lvl>
                  <c:pt idx="0">
                    <c:v>Chatham-Kent</c:v>
                  </c:pt>
                  <c:pt idx="1">
                    <c:v>Consort</c:v>
                  </c:pt>
                  <c:pt idx="2">
                    <c:v>Vineland Station</c:v>
                  </c:pt>
                  <c:pt idx="3">
                    <c:v>Yorkton</c:v>
                  </c:pt>
                </c:lvl>
                <c:lvl>
                  <c:pt idx="0">
                    <c:v>Canada</c:v>
                  </c:pt>
                </c:lvl>
              </c:multiLvlStrCache>
            </c:multiLvlStrRef>
          </c:cat>
          <c:val>
            <c:numRef>
              <c:f>'2-city restaurant'!$B$4:$B$9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8-49F7-AA2E-2771CE8AA4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476008"/>
        <c:axId val="426476368"/>
      </c:barChart>
      <c:catAx>
        <c:axId val="42647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368"/>
        <c:crosses val="autoZero"/>
        <c:auto val="1"/>
        <c:lblAlgn val="ctr"/>
        <c:lblOffset val="100"/>
        <c:noMultiLvlLbl val="0"/>
      </c:catAx>
      <c:valAx>
        <c:axId val="4264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[Zomato_Data.xlsx]3-ratings!PivotTable2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115335971604586E-2"/>
          <c:y val="0.31045866141732281"/>
          <c:w val="0.69874978581045244"/>
          <c:h val="0.16511154855643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'3-ratings'!$B$3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'3-ratings'!$A$4:$A$9</c:f>
              <c:multiLvlStrCache>
                <c:ptCount val="4"/>
                <c:lvl>
                  <c:pt idx="0">
                    <c:v>Chatham-Kent</c:v>
                  </c:pt>
                  <c:pt idx="1">
                    <c:v>Consort</c:v>
                  </c:pt>
                  <c:pt idx="2">
                    <c:v>Vineland Station</c:v>
                  </c:pt>
                  <c:pt idx="3">
                    <c:v>Yorkton</c:v>
                  </c:pt>
                </c:lvl>
                <c:lvl>
                  <c:pt idx="0">
                    <c:v>Canada</c:v>
                  </c:pt>
                </c:lvl>
              </c:multiLvlStrCache>
            </c:multiLvlStrRef>
          </c:cat>
          <c:val>
            <c:numRef>
              <c:f>'3-ratings'!$B$4:$B$9</c:f>
              <c:numCache>
                <c:formatCode>General</c:formatCode>
                <c:ptCount val="4"/>
                <c:pt idx="0">
                  <c:v>3.7</c:v>
                </c:pt>
                <c:pt idx="1">
                  <c:v>3</c:v>
                </c:pt>
                <c:pt idx="2">
                  <c:v>4.3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6-4535-ADCD-742FD582CB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980816"/>
        <c:axId val="429984056"/>
      </c:barChart>
      <c:catAx>
        <c:axId val="42998081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4056"/>
        <c:crosses val="autoZero"/>
        <c:auto val="1"/>
        <c:lblAlgn val="ctr"/>
        <c:lblOffset val="100"/>
        <c:noMultiLvlLbl val="0"/>
      </c:catAx>
      <c:valAx>
        <c:axId val="42998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8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[Zomato_Data.xlsx]4-price range!PivotTable3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'4-price range'!$B$3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'4-price range'!$A$4:$A$9</c:f>
              <c:multiLvlStrCache>
                <c:ptCount val="4"/>
                <c:lvl>
                  <c:pt idx="0">
                    <c:v>Chatham-Kent</c:v>
                  </c:pt>
                  <c:pt idx="1">
                    <c:v>Consort</c:v>
                  </c:pt>
                  <c:pt idx="2">
                    <c:v>Vineland Station</c:v>
                  </c:pt>
                  <c:pt idx="3">
                    <c:v>Yorkton</c:v>
                  </c:pt>
                </c:lvl>
                <c:lvl>
                  <c:pt idx="0">
                    <c:v>Canada</c:v>
                  </c:pt>
                </c:lvl>
              </c:multiLvlStrCache>
            </c:multiLvlStrRef>
          </c:cat>
          <c:val>
            <c:numRef>
              <c:f>'4-price range'!$B$4:$B$9</c:f>
              <c:numCache>
                <c:formatCode>0.00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2-4E5C-9476-2FAAE86C6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511512"/>
        <c:axId val="508507192"/>
      </c:barChart>
      <c:catAx>
        <c:axId val="508511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07192"/>
        <c:crosses val="autoZero"/>
        <c:auto val="1"/>
        <c:lblAlgn val="ctr"/>
        <c:lblOffset val="100"/>
        <c:noMultiLvlLbl val="0"/>
      </c:catAx>
      <c:valAx>
        <c:axId val="508507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511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[Zomato_Data.xlsx]2-city restaurant!PivotTable1</c:name>
    <c:fmtId val="26"/>
  </c:pivotSource>
  <c:chart>
    <c:title>
      <c:layout>
        <c:manualLayout>
          <c:xMode val="edge"/>
          <c:yMode val="edge"/>
          <c:x val="0.34534011373578305"/>
          <c:y val="1.2868183143773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'2-city restaurant'!$B$3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'2-city restaurant'!$A$4:$A$9</c:f>
              <c:multiLvlStrCache>
                <c:ptCount val="4"/>
                <c:lvl>
                  <c:pt idx="0">
                    <c:v>Bandung</c:v>
                  </c:pt>
                  <c:pt idx="1">
                    <c:v>Bogor</c:v>
                  </c:pt>
                  <c:pt idx="2">
                    <c:v>Jakarta</c:v>
                  </c:pt>
                  <c:pt idx="3">
                    <c:v>Tangerang</c:v>
                  </c:pt>
                </c:lvl>
                <c:lvl>
                  <c:pt idx="0">
                    <c:v>Indonesia</c:v>
                  </c:pt>
                </c:lvl>
              </c:multiLvlStrCache>
            </c:multiLvlStrRef>
          </c:cat>
          <c:val>
            <c:numRef>
              <c:f>'2-city restaurant'!$B$4:$B$9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0-4206-A592-023B277E8F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476008"/>
        <c:axId val="426476368"/>
      </c:barChart>
      <c:catAx>
        <c:axId val="42647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368"/>
        <c:crosses val="autoZero"/>
        <c:auto val="1"/>
        <c:lblAlgn val="ctr"/>
        <c:lblOffset val="100"/>
        <c:noMultiLvlLbl val="0"/>
      </c:catAx>
      <c:valAx>
        <c:axId val="4264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7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6C41-93F6-C71D-C628-E4D6198E3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Zomato Restaurant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3B447-17F0-1D93-8999-528F4073B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07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FC1B-E12C-8AB5-85CD-D831F335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Indonesia</a:t>
            </a:r>
            <a:endParaRPr lang="en-IN" dirty="0"/>
          </a:p>
        </p:txBody>
      </p:sp>
      <p:graphicFrame>
        <p:nvGraphicFramePr>
          <p:cNvPr id="12" name="Picture Placeholder 11">
            <a:extLst>
              <a:ext uri="{FF2B5EF4-FFF2-40B4-BE49-F238E27FC236}">
                <a16:creationId xmlns:a16="http://schemas.microsoft.com/office/drawing/2014/main" id="{402FEDFE-252B-610F-22B1-F233E0C78CDB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196191854"/>
              </p:ext>
            </p:extLst>
          </p:nvPr>
        </p:nvGraphicFramePr>
        <p:xfrm>
          <a:off x="201706" y="2391568"/>
          <a:ext cx="304958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Picture Placeholder 12">
            <a:extLst>
              <a:ext uri="{FF2B5EF4-FFF2-40B4-BE49-F238E27FC236}">
                <a16:creationId xmlns:a16="http://schemas.microsoft.com/office/drawing/2014/main" id="{42BBE9D3-9F24-6DD3-4A3F-177438A9266C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993158437"/>
              </p:ext>
            </p:extLst>
          </p:nvPr>
        </p:nvGraphicFramePr>
        <p:xfrm>
          <a:off x="4719918" y="2391569"/>
          <a:ext cx="3063875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72A9E0CF-6708-6D1D-7212-E80B67C2F5B2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611227380"/>
              </p:ext>
            </p:extLst>
          </p:nvPr>
        </p:nvGraphicFramePr>
        <p:xfrm>
          <a:off x="8563348" y="2505911"/>
          <a:ext cx="3063875" cy="3598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229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3BA5-DC8F-7689-3A2C-BF28C574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Indonesia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339D-95BA-DC10-3809-A9261BA1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 Indonesia cities like Bandung, Bogor &amp; Tangerang has one or two restaurants only which seems to be less competition and more profit.</a:t>
            </a:r>
          </a:p>
          <a:p>
            <a:pPr marL="0" indent="0">
              <a:buNone/>
            </a:pPr>
            <a:r>
              <a:rPr lang="en-IN" dirty="0"/>
              <a:t>Average rating of food is 4.3/5</a:t>
            </a:r>
          </a:p>
          <a:p>
            <a:pPr marL="0" indent="0">
              <a:buNone/>
            </a:pPr>
            <a:r>
              <a:rPr lang="en-IN" dirty="0"/>
              <a:t>Average price range is 2.95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7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59B-EEF3-FB9E-DBF6-91E0E751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Philippines</a:t>
            </a:r>
            <a:endParaRPr lang="en-IN" dirty="0"/>
          </a:p>
        </p:txBody>
      </p:sp>
      <p:graphicFrame>
        <p:nvGraphicFramePr>
          <p:cNvPr id="12" name="Picture Placeholder 11">
            <a:extLst>
              <a:ext uri="{FF2B5EF4-FFF2-40B4-BE49-F238E27FC236}">
                <a16:creationId xmlns:a16="http://schemas.microsoft.com/office/drawing/2014/main" id="{402FEDFE-252B-610F-22B1-F233E0C78CDB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965512840"/>
              </p:ext>
            </p:extLst>
          </p:nvPr>
        </p:nvGraphicFramePr>
        <p:xfrm>
          <a:off x="321582" y="2336800"/>
          <a:ext cx="3049588" cy="391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Picture Placeholder 12">
            <a:extLst>
              <a:ext uri="{FF2B5EF4-FFF2-40B4-BE49-F238E27FC236}">
                <a16:creationId xmlns:a16="http://schemas.microsoft.com/office/drawing/2014/main" id="{42BBE9D3-9F24-6DD3-4A3F-177438A9266C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820293700"/>
              </p:ext>
            </p:extLst>
          </p:nvPr>
        </p:nvGraphicFramePr>
        <p:xfrm>
          <a:off x="3955313" y="2336800"/>
          <a:ext cx="3063875" cy="391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72A9E0CF-6708-6D1D-7212-E80B67C2F5B2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3058138911"/>
              </p:ext>
            </p:extLst>
          </p:nvPr>
        </p:nvGraphicFramePr>
        <p:xfrm>
          <a:off x="8361642" y="2406220"/>
          <a:ext cx="3063875" cy="3767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0997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05A3-9419-F8C2-68DA-C0812F58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Philippines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D54B-B93D-A320-0CFA-C8918BFF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Here we can look for cities like Makati City , Quezon City, San Juan City, Santa Rosa &amp; Tagaytay City which has one or two restaurant.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Average rating of food is 4.47/5</a:t>
            </a:r>
          </a:p>
          <a:p>
            <a:pPr marL="0" indent="0">
              <a:buNone/>
            </a:pPr>
            <a:r>
              <a:rPr lang="en-IN" dirty="0"/>
              <a:t>Average price range is 3.36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0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752C-4AA8-8FFA-6D54-EBACBE6F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  <a:endParaRPr lang="en-IN" dirty="0"/>
          </a:p>
        </p:txBody>
      </p:sp>
      <p:graphicFrame>
        <p:nvGraphicFramePr>
          <p:cNvPr id="12" name="Picture Placeholder 11">
            <a:extLst>
              <a:ext uri="{FF2B5EF4-FFF2-40B4-BE49-F238E27FC236}">
                <a16:creationId xmlns:a16="http://schemas.microsoft.com/office/drawing/2014/main" id="{402FEDFE-252B-610F-22B1-F233E0C78CDB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055837050"/>
              </p:ext>
            </p:extLst>
          </p:nvPr>
        </p:nvGraphicFramePr>
        <p:xfrm>
          <a:off x="0" y="2336800"/>
          <a:ext cx="304958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Picture Placeholder 12">
            <a:extLst>
              <a:ext uri="{FF2B5EF4-FFF2-40B4-BE49-F238E27FC236}">
                <a16:creationId xmlns:a16="http://schemas.microsoft.com/office/drawing/2014/main" id="{42BBE9D3-9F24-6DD3-4A3F-177438A9266C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4012408387"/>
              </p:ext>
            </p:extLst>
          </p:nvPr>
        </p:nvGraphicFramePr>
        <p:xfrm>
          <a:off x="3415553" y="2336800"/>
          <a:ext cx="3063875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72A9E0CF-6708-6D1D-7212-E80B67C2F5B2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3074819932"/>
              </p:ext>
            </p:extLst>
          </p:nvPr>
        </p:nvGraphicFramePr>
        <p:xfrm>
          <a:off x="8240619" y="2608729"/>
          <a:ext cx="3063875" cy="332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17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0ACD-1C9E-660A-85C8-DCFF02AE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93BF-A716-3AAA-48DA-BD34FBC5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 South Africa we can go for Inner City &amp; Randburg </a:t>
            </a:r>
          </a:p>
          <a:p>
            <a:pPr marL="0" indent="0">
              <a:buNone/>
            </a:pPr>
            <a:r>
              <a:rPr lang="en-IN" dirty="0"/>
              <a:t>Average rating of food is 4.21/5</a:t>
            </a:r>
          </a:p>
          <a:p>
            <a:pPr marL="0" indent="0">
              <a:buNone/>
            </a:pPr>
            <a:r>
              <a:rPr lang="en-IN" dirty="0"/>
              <a:t>Average price range is 3.58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90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6BC8-84DB-0252-62D7-96C9780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of America</a:t>
            </a:r>
            <a:endParaRPr lang="en-IN" dirty="0"/>
          </a:p>
        </p:txBody>
      </p:sp>
      <p:graphicFrame>
        <p:nvGraphicFramePr>
          <p:cNvPr id="12" name="Picture Placeholder 11">
            <a:extLst>
              <a:ext uri="{FF2B5EF4-FFF2-40B4-BE49-F238E27FC236}">
                <a16:creationId xmlns:a16="http://schemas.microsoft.com/office/drawing/2014/main" id="{402FEDFE-252B-610F-22B1-F233E0C78CDB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826628349"/>
              </p:ext>
            </p:extLst>
          </p:nvPr>
        </p:nvGraphicFramePr>
        <p:xfrm>
          <a:off x="295835" y="2482516"/>
          <a:ext cx="304958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Picture Placeholder 12">
            <a:extLst>
              <a:ext uri="{FF2B5EF4-FFF2-40B4-BE49-F238E27FC236}">
                <a16:creationId xmlns:a16="http://schemas.microsoft.com/office/drawing/2014/main" id="{42BBE9D3-9F24-6DD3-4A3F-177438A9266C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342206219"/>
              </p:ext>
            </p:extLst>
          </p:nvPr>
        </p:nvGraphicFramePr>
        <p:xfrm>
          <a:off x="3765176" y="2482515"/>
          <a:ext cx="7826189" cy="1820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72A9E0CF-6708-6D1D-7212-E80B67C2F5B2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591898268"/>
              </p:ext>
            </p:extLst>
          </p:nvPr>
        </p:nvGraphicFramePr>
        <p:xfrm>
          <a:off x="3955313" y="4580772"/>
          <a:ext cx="7098169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4087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EF25-A726-41B7-CA84-1AFB55F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Unites States of America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B165-DD17-65E4-533F-0DC6EC88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2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If we notice country like USA the cities are either overcrowded or uncrowded , if we will go for less crowded cities then Clatskanie , Cochrane , Fernley , Lakeview, Lincoln , McMillan , Miller , Monroe , Ojo Caliente , Potrero , Princeton , Vernonia , Weirton , Winchester Bay have only single restaurant which is good for the team.</a:t>
            </a:r>
          </a:p>
          <a:p>
            <a:pPr marL="0" indent="0">
              <a:buNone/>
            </a:pPr>
            <a:r>
              <a:rPr lang="en-IN" dirty="0"/>
              <a:t>Average rating of food is 4.01/5</a:t>
            </a:r>
          </a:p>
          <a:p>
            <a:pPr marL="0" indent="0">
              <a:buNone/>
            </a:pPr>
            <a:r>
              <a:rPr lang="en-IN" dirty="0"/>
              <a:t>Average price range is 2.05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7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C154-B07D-3DA4-ED2D-97040D969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Competitors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2723-87BF-F042-6A4A-0374800A6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their ratings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56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E913-3F2B-B205-EC71-983D3E7C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14F0-F50A-6342-CAF5-3C9611A2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radley Hand ITC" panose="03070402050302030203" pitchFamily="66" charset="0"/>
              </a:rPr>
              <a:t>In the upcoming slides we have a list of restaurant in a particular area with high rating who would be our biggest competitors in that particular city.</a:t>
            </a:r>
            <a:endParaRPr lang="en-IN" sz="32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68E7B43E-F2D7-F47C-8678-E3E26439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" y="0"/>
            <a:ext cx="12192000" cy="97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2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DE54-DAA0-4E32-DB73-95ACBBE5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3BB2AC-18AA-3A6F-6D29-FCA9E5E4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62829"/>
              </p:ext>
            </p:extLst>
          </p:nvPr>
        </p:nvGraphicFramePr>
        <p:xfrm>
          <a:off x="0" y="2336805"/>
          <a:ext cx="12192000" cy="4521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981">
                  <a:extLst>
                    <a:ext uri="{9D8B030D-6E8A-4147-A177-3AD203B41FA5}">
                      <a16:colId xmlns:a16="http://schemas.microsoft.com/office/drawing/2014/main" val="2382027669"/>
                    </a:ext>
                  </a:extLst>
                </a:gridCol>
                <a:gridCol w="4285320">
                  <a:extLst>
                    <a:ext uri="{9D8B030D-6E8A-4147-A177-3AD203B41FA5}">
                      <a16:colId xmlns:a16="http://schemas.microsoft.com/office/drawing/2014/main" val="4049019066"/>
                    </a:ext>
                  </a:extLst>
                </a:gridCol>
                <a:gridCol w="3645699">
                  <a:extLst>
                    <a:ext uri="{9D8B030D-6E8A-4147-A177-3AD203B41FA5}">
                      <a16:colId xmlns:a16="http://schemas.microsoft.com/office/drawing/2014/main" val="3716598032"/>
                    </a:ext>
                  </a:extLst>
                </a:gridCol>
              </a:tblGrid>
              <a:tr h="180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City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Competitors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Ratings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1272277468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Armidale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Whitebull Hotel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3.5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3985703087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Balingup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Taste of Balingup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3.2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1329270153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Beechworth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Bridge Road Brewers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4.6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1616360420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Dicky Beach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The Giggling Goat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3.6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554959002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East Ballina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The Belle General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4.1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684461449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Flaxton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Flaxton Gardens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3.5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499712825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Forrest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Bespoke Harvest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3.7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2157865604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Hepburn Springs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La Trattoria of Lavandula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3.8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994699144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Huskisson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5 Little Pigs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4.1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573830692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Inverloch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Beach Box Café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3.7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3996481206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Lakes Entrance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Funkey Monkey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3.8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1944058353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Lorn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Stillwater on Belmore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3.6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2296898545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Macedon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Mr.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3.5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4203132330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Mayfield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Star Buffet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2.9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532728668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Middleton Beach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Three Anchors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3.8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3151012245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Montville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Poets Café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2.4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947472226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Palm Cove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Vivo Bar and Grill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4.4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2664579800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Paynesville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Pier 70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2.6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1865197129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Penola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DiVine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3.4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1122262417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Phillip Island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Mad Cowes Café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3.7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666244594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Tanunda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1918 Bistro &amp; Grill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4.4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558212489"/>
                  </a:ext>
                </a:extLst>
              </a:tr>
              <a:tr h="18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Trentham East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Pig and Whistle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4.1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269390243"/>
                  </a:ext>
                </a:extLst>
              </a:tr>
              <a:tr h="369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Victor Harbor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Anchorage café Restaurant Wine Bar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3.6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75" marR="57475" marT="0" marB="0"/>
                </a:tc>
                <a:extLst>
                  <a:ext uri="{0D108BD9-81ED-4DB2-BD59-A6C34878D82A}">
                    <a16:rowId xmlns:a16="http://schemas.microsoft.com/office/drawing/2014/main" val="1267933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0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D39F-FAAF-F1CA-5691-7206C172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3A2C7-F921-B3DD-830C-B3FF94501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4579"/>
              </p:ext>
            </p:extLst>
          </p:nvPr>
        </p:nvGraphicFramePr>
        <p:xfrm>
          <a:off x="0" y="2568388"/>
          <a:ext cx="10294183" cy="3173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6527">
                  <a:extLst>
                    <a:ext uri="{9D8B030D-6E8A-4147-A177-3AD203B41FA5}">
                      <a16:colId xmlns:a16="http://schemas.microsoft.com/office/drawing/2014/main" val="2494496697"/>
                    </a:ext>
                  </a:extLst>
                </a:gridCol>
                <a:gridCol w="3679153">
                  <a:extLst>
                    <a:ext uri="{9D8B030D-6E8A-4147-A177-3AD203B41FA5}">
                      <a16:colId xmlns:a16="http://schemas.microsoft.com/office/drawing/2014/main" val="2138182507"/>
                    </a:ext>
                  </a:extLst>
                </a:gridCol>
                <a:gridCol w="3088503">
                  <a:extLst>
                    <a:ext uri="{9D8B030D-6E8A-4147-A177-3AD203B41FA5}">
                      <a16:colId xmlns:a16="http://schemas.microsoft.com/office/drawing/2014/main" val="4041404197"/>
                    </a:ext>
                  </a:extLst>
                </a:gridCol>
              </a:tblGrid>
              <a:tr h="634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Competitors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Ratings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591476"/>
                  </a:ext>
                </a:extLst>
              </a:tr>
              <a:tr h="634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Chatham-Kent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Tokyo Sushi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838501"/>
                  </a:ext>
                </a:extLst>
              </a:tr>
              <a:tr h="634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Consort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Consort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598479"/>
                  </a:ext>
                </a:extLst>
              </a:tr>
              <a:tr h="634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Vineland Station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Lake House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855853"/>
                  </a:ext>
                </a:extLst>
              </a:tr>
              <a:tr h="6347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Yorkton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Arigato Sushi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3.3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75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4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A120-8E54-D350-F8AF-4CF18EA1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Indonesia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7329C5-3A6F-A305-F829-C02B4A5C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23064"/>
              </p:ext>
            </p:extLst>
          </p:nvPr>
        </p:nvGraphicFramePr>
        <p:xfrm>
          <a:off x="0" y="2951019"/>
          <a:ext cx="10294181" cy="325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1013">
                  <a:extLst>
                    <a:ext uri="{9D8B030D-6E8A-4147-A177-3AD203B41FA5}">
                      <a16:colId xmlns:a16="http://schemas.microsoft.com/office/drawing/2014/main" val="3161846906"/>
                    </a:ext>
                  </a:extLst>
                </a:gridCol>
                <a:gridCol w="3431013">
                  <a:extLst>
                    <a:ext uri="{9D8B030D-6E8A-4147-A177-3AD203B41FA5}">
                      <a16:colId xmlns:a16="http://schemas.microsoft.com/office/drawing/2014/main" val="1408922398"/>
                    </a:ext>
                  </a:extLst>
                </a:gridCol>
                <a:gridCol w="3432155">
                  <a:extLst>
                    <a:ext uri="{9D8B030D-6E8A-4147-A177-3AD203B41FA5}">
                      <a16:colId xmlns:a16="http://schemas.microsoft.com/office/drawing/2014/main" val="2881412236"/>
                    </a:ext>
                  </a:extLst>
                </a:gridCol>
              </a:tblGrid>
              <a:tr h="813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Competitors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Ratings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256664"/>
                  </a:ext>
                </a:extLst>
              </a:tr>
              <a:tr h="81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Bandung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Noah’s Barn Coffeenery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504835"/>
                  </a:ext>
                </a:extLst>
              </a:tr>
              <a:tr h="81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Bogor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Lemongrass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22924"/>
                  </a:ext>
                </a:extLst>
              </a:tr>
              <a:tr h="813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Tangerang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Talaga Sampireun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4.9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55491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6FE1B9A-71B0-5548-55C8-961B2F92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60245" y="3792538"/>
            <a:ext cx="2221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3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13A8-0F66-7465-D3CA-55AE9F8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Philippines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1DE94F-EF80-D4A0-6E42-D94E4B67C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26858"/>
              </p:ext>
            </p:extLst>
          </p:nvPr>
        </p:nvGraphicFramePr>
        <p:xfrm>
          <a:off x="0" y="2826327"/>
          <a:ext cx="10294181" cy="3837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1013">
                  <a:extLst>
                    <a:ext uri="{9D8B030D-6E8A-4147-A177-3AD203B41FA5}">
                      <a16:colId xmlns:a16="http://schemas.microsoft.com/office/drawing/2014/main" val="360758585"/>
                    </a:ext>
                  </a:extLst>
                </a:gridCol>
                <a:gridCol w="3431013">
                  <a:extLst>
                    <a:ext uri="{9D8B030D-6E8A-4147-A177-3AD203B41FA5}">
                      <a16:colId xmlns:a16="http://schemas.microsoft.com/office/drawing/2014/main" val="3183896604"/>
                    </a:ext>
                  </a:extLst>
                </a:gridCol>
                <a:gridCol w="3432155">
                  <a:extLst>
                    <a:ext uri="{9D8B030D-6E8A-4147-A177-3AD203B41FA5}">
                      <a16:colId xmlns:a16="http://schemas.microsoft.com/office/drawing/2014/main" val="1116183990"/>
                    </a:ext>
                  </a:extLst>
                </a:gridCol>
              </a:tblGrid>
              <a:tr h="6396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Competitors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Ratings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329744"/>
                  </a:ext>
                </a:extLst>
              </a:tr>
              <a:tr h="639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Makati 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Le Petit Souffle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243621"/>
                  </a:ext>
                </a:extLst>
              </a:tr>
              <a:tr h="639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Quezon 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Silantro Fil-Mex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473186"/>
                  </a:ext>
                </a:extLst>
              </a:tr>
              <a:tr h="639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San Juan 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Sodam Korean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321473"/>
                  </a:ext>
                </a:extLst>
              </a:tr>
              <a:tr h="639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Santa Rosa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Nonna’s Pasta &amp; Pizzeria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713970"/>
                  </a:ext>
                </a:extLst>
              </a:tr>
              <a:tr h="639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Tagaytay 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Balay Dako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4.5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84192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7FDC605-06F3-ED07-A2C6-F20144EC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5206" y="3621088"/>
            <a:ext cx="219219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9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95F3-4971-12D6-F2CF-D4AE3BB7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BCF908-7A22-CA63-4861-1A7061FF2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38470"/>
              </p:ext>
            </p:extLst>
          </p:nvPr>
        </p:nvGraphicFramePr>
        <p:xfrm>
          <a:off x="0" y="2590799"/>
          <a:ext cx="10294181" cy="2433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1013">
                  <a:extLst>
                    <a:ext uri="{9D8B030D-6E8A-4147-A177-3AD203B41FA5}">
                      <a16:colId xmlns:a16="http://schemas.microsoft.com/office/drawing/2014/main" val="2531875397"/>
                    </a:ext>
                  </a:extLst>
                </a:gridCol>
                <a:gridCol w="3431013">
                  <a:extLst>
                    <a:ext uri="{9D8B030D-6E8A-4147-A177-3AD203B41FA5}">
                      <a16:colId xmlns:a16="http://schemas.microsoft.com/office/drawing/2014/main" val="738878446"/>
                    </a:ext>
                  </a:extLst>
                </a:gridCol>
                <a:gridCol w="3432155">
                  <a:extLst>
                    <a:ext uri="{9D8B030D-6E8A-4147-A177-3AD203B41FA5}">
                      <a16:colId xmlns:a16="http://schemas.microsoft.com/office/drawing/2014/main" val="848087347"/>
                    </a:ext>
                  </a:extLst>
                </a:gridCol>
              </a:tblGrid>
              <a:tr h="8110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Competitors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Ratings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407158"/>
                  </a:ext>
                </a:extLst>
              </a:tr>
              <a:tr h="81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Inner 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Urbanologi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082771"/>
                  </a:ext>
                </a:extLst>
              </a:tr>
              <a:tr h="81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Randburg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The Whippet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4.3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09547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4F21BAD-D537-AEC0-6C48-CAE5FC18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5206" y="3878263"/>
            <a:ext cx="219219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6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FFE1-6FFB-833F-3C43-C3D59C3A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Of America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ED0A48-78EE-0CE2-7FED-7E41C6FA3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9696"/>
              </p:ext>
            </p:extLst>
          </p:nvPr>
        </p:nvGraphicFramePr>
        <p:xfrm>
          <a:off x="0" y="2393576"/>
          <a:ext cx="10294181" cy="4464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1013">
                  <a:extLst>
                    <a:ext uri="{9D8B030D-6E8A-4147-A177-3AD203B41FA5}">
                      <a16:colId xmlns:a16="http://schemas.microsoft.com/office/drawing/2014/main" val="469993586"/>
                    </a:ext>
                  </a:extLst>
                </a:gridCol>
                <a:gridCol w="3431013">
                  <a:extLst>
                    <a:ext uri="{9D8B030D-6E8A-4147-A177-3AD203B41FA5}">
                      <a16:colId xmlns:a16="http://schemas.microsoft.com/office/drawing/2014/main" val="2621055404"/>
                    </a:ext>
                  </a:extLst>
                </a:gridCol>
                <a:gridCol w="3432155">
                  <a:extLst>
                    <a:ext uri="{9D8B030D-6E8A-4147-A177-3AD203B41FA5}">
                      <a16:colId xmlns:a16="http://schemas.microsoft.com/office/drawing/2014/main" val="1143958158"/>
                    </a:ext>
                  </a:extLst>
                </a:gridCol>
              </a:tblGrid>
              <a:tr h="297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Competitors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Ratings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74829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Clatskanie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Berry Patch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41629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Cochrane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Sakura Sushi and Thai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96674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Fernley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Jehova es Mi Pastor Tacoos y Burritos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691896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Lakeview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Burger Queen Drive In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5096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Lincoln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Blue Orchid Thai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782759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McMillan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Triangle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2.4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608142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Miller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HI Lite Bar &amp; Lounge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085727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Monroe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Vince’s Restaurant &amp; Pizzeria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87741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Ojo Caliente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The Artesian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853877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Potrero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Barret Junction Cafe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981433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Princeton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Blue Point Grill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351094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Vernonia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Blue House Cafe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4.3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537754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Weirton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Theo Yianni’s Authentic Greek Restaurant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3.9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70712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Winchester Bay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Fishpatrick’s Crabby Cafe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3.2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8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30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C767-84AF-F8AE-0A91-95A7CAE1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Cuisines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5EB3-DCA2-B5F3-600A-E1430E092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basis of most served cuisines in the restaurant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937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A866-7619-3A02-32EC-4DF310F2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8B14C-FCDF-6068-CB5D-C08D641565C1}"/>
              </a:ext>
            </a:extLst>
          </p:cNvPr>
          <p:cNvSpPr txBox="1"/>
          <p:nvPr/>
        </p:nvSpPr>
        <p:spPr>
          <a:xfrm>
            <a:off x="3049121" y="2642791"/>
            <a:ext cx="609824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Australian food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 food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Food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Cafe &amp; Coffee and Tea</a:t>
            </a:r>
          </a:p>
        </p:txBody>
      </p:sp>
    </p:spTree>
    <p:extLst>
      <p:ext uri="{BB962C8B-B14F-4D97-AF65-F5344CB8AC3E}">
        <p14:creationId xmlns:p14="http://schemas.microsoft.com/office/powerpoint/2010/main" val="57214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BBF7-0184-D3B2-BC52-13C41521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864A1-0E0B-DFB5-85FA-36F4312F4731}"/>
              </a:ext>
            </a:extLst>
          </p:cNvPr>
          <p:cNvSpPr txBox="1"/>
          <p:nvPr/>
        </p:nvSpPr>
        <p:spPr>
          <a:xfrm>
            <a:off x="3049121" y="2642791"/>
            <a:ext cx="609824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Italian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Sushi</a:t>
            </a:r>
          </a:p>
        </p:txBody>
      </p:sp>
    </p:spTree>
    <p:extLst>
      <p:ext uri="{BB962C8B-B14F-4D97-AF65-F5344CB8AC3E}">
        <p14:creationId xmlns:p14="http://schemas.microsoft.com/office/powerpoint/2010/main" val="1903505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B72F-39EB-E281-B1CF-7C3F9922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Indonesia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D1073-CDB6-FDFB-4F15-17A3E31A1B54}"/>
              </a:ext>
            </a:extLst>
          </p:cNvPr>
          <p:cNvSpPr txBox="1"/>
          <p:nvPr/>
        </p:nvSpPr>
        <p:spPr>
          <a:xfrm>
            <a:off x="3049121" y="2642791"/>
            <a:ext cx="609824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Sunda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Indonesian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Western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Café</a:t>
            </a:r>
          </a:p>
        </p:txBody>
      </p:sp>
    </p:spTree>
    <p:extLst>
      <p:ext uri="{BB962C8B-B14F-4D97-AF65-F5344CB8AC3E}">
        <p14:creationId xmlns:p14="http://schemas.microsoft.com/office/powerpoint/2010/main" val="371556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B488-DC04-6689-3706-DABECFEE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in different countries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37EF2-3B6A-4224-94AB-209420E7D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16927"/>
              </p:ext>
            </p:extLst>
          </p:nvPr>
        </p:nvGraphicFramePr>
        <p:xfrm>
          <a:off x="-1" y="1973729"/>
          <a:ext cx="10421471" cy="434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245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CA8B-CE20-3FD4-2516-360CAFF8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Philippines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C0452-7921-069A-DD5A-ACF9C8F6983F}"/>
              </a:ext>
            </a:extLst>
          </p:cNvPr>
          <p:cNvSpPr txBox="1"/>
          <p:nvPr/>
        </p:nvSpPr>
        <p:spPr>
          <a:xfrm>
            <a:off x="3049121" y="2642791"/>
            <a:ext cx="609824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Japanese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Filipino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</a:t>
            </a:r>
          </a:p>
        </p:txBody>
      </p:sp>
    </p:spTree>
    <p:extLst>
      <p:ext uri="{BB962C8B-B14F-4D97-AF65-F5344CB8AC3E}">
        <p14:creationId xmlns:p14="http://schemas.microsoft.com/office/powerpoint/2010/main" val="402365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A97A-5DB1-66E8-D162-E4FB10CD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8D375-7C69-132A-3C39-6E5B53CD4A0B}"/>
              </a:ext>
            </a:extLst>
          </p:cNvPr>
          <p:cNvSpPr txBox="1"/>
          <p:nvPr/>
        </p:nvSpPr>
        <p:spPr>
          <a:xfrm>
            <a:off x="3049121" y="2642791"/>
            <a:ext cx="609824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Contemporary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Grill food</a:t>
            </a:r>
          </a:p>
        </p:txBody>
      </p:sp>
    </p:spTree>
    <p:extLst>
      <p:ext uri="{BB962C8B-B14F-4D97-AF65-F5344CB8AC3E}">
        <p14:creationId xmlns:p14="http://schemas.microsoft.com/office/powerpoint/2010/main" val="46479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6D8C-ACD6-B024-4859-ABAA508E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of America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AE738-1146-0B42-2456-C33D2DE928A0}"/>
              </a:ext>
            </a:extLst>
          </p:cNvPr>
          <p:cNvSpPr txBox="1"/>
          <p:nvPr/>
        </p:nvSpPr>
        <p:spPr>
          <a:xfrm>
            <a:off x="3049121" y="2642791"/>
            <a:ext cx="609824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American food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Sandwich &amp; Burger.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BBQ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Breakfast items with tea &amp; coffee.</a:t>
            </a:r>
          </a:p>
        </p:txBody>
      </p:sp>
    </p:spTree>
    <p:extLst>
      <p:ext uri="{BB962C8B-B14F-4D97-AF65-F5344CB8AC3E}">
        <p14:creationId xmlns:p14="http://schemas.microsoft.com/office/powerpoint/2010/main" val="3353219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475D-A5BB-4B33-22FD-5DDF877C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restaurant according to price range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E0529E-0063-A43C-F132-8A117EBE7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78262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7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DED8-68AE-88D7-9651-474D86E9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Distribution of restaurant according to price range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2519-0B01-EB81-CEF8-FEC6BC48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radley Hand ITC" panose="03070402050302030203" pitchFamily="66" charset="0"/>
              </a:rPr>
              <a:t>From the pie chart we can find the number of restaurant in different price ranges.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radley Hand ITC" panose="03070402050302030203" pitchFamily="66" charset="0"/>
              </a:rPr>
              <a:t>4444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radley Hand ITC" panose="03070402050302030203" pitchFamily="66" charset="0"/>
              </a:rPr>
              <a:t>3112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radley Hand ITC" panose="03070402050302030203" pitchFamily="66" charset="0"/>
              </a:rPr>
              <a:t>1408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radley Hand ITC" panose="03070402050302030203" pitchFamily="66" charset="0"/>
              </a:rPr>
              <a:t>586</a:t>
            </a:r>
            <a:endParaRPr lang="en-IN" sz="32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0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EE75B7-5DD6-576A-0D8D-3D2BDDC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45E814-058B-0769-207C-DE07D8794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By- Shubham Jaiswal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97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8D41-8DD3-3150-0FA8-BC23DF9E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with less competition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642-6404-8D60-C808-D41361F0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we observe previous slide and go through the data insights we will find that there are six countries where there is less competition.</a:t>
            </a:r>
          </a:p>
          <a:p>
            <a:pPr marL="0" indent="0">
              <a:buNone/>
            </a:pPr>
            <a:r>
              <a:rPr lang="en-US" dirty="0"/>
              <a:t>The countries are –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Australia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Canada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Indonesia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Philippines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South Africa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USA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6089-DC2E-84D4-8C0C-EF87A9CC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with less competition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524F1-6552-4E18-97A8-2DC845A75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26986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8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D53DA94-5909-723A-BBAE-A4DD575E0A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75DE5-C30F-AE08-561B-E54E588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3A30EE1-A777-A3F6-E840-6F2CEF5EE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7C2000B-3B4E-8BA5-B12F-CEC463AAA04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26D1E25-B11B-56BF-597E-E850DB56F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0C884AE-028F-6F6C-AC36-E7DB243E25A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69" y="4488386"/>
            <a:ext cx="6547487" cy="1447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49A8EBB-586E-2DDC-413D-37C47B6D2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2" name="Picture Placeholder 11">
            <a:extLst>
              <a:ext uri="{FF2B5EF4-FFF2-40B4-BE49-F238E27FC236}">
                <a16:creationId xmlns:a16="http://schemas.microsoft.com/office/drawing/2014/main" id="{402FEDFE-252B-610F-22B1-F233E0C78CDB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943252280"/>
              </p:ext>
            </p:extLst>
          </p:nvPr>
        </p:nvGraphicFramePr>
        <p:xfrm>
          <a:off x="675277" y="2336800"/>
          <a:ext cx="3049588" cy="3599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72A9E0CF-6708-6D1D-7212-E80B67C2F5B2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3942214923"/>
              </p:ext>
            </p:extLst>
          </p:nvPr>
        </p:nvGraphicFramePr>
        <p:xfrm>
          <a:off x="4045019" y="4479429"/>
          <a:ext cx="6364425" cy="221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Picture Placeholder 12">
            <a:extLst>
              <a:ext uri="{FF2B5EF4-FFF2-40B4-BE49-F238E27FC236}">
                <a16:creationId xmlns:a16="http://schemas.microsoft.com/office/drawing/2014/main" id="{632B2AE4-9D92-033D-A6EE-CCA7A644FE00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898826687"/>
              </p:ext>
            </p:extLst>
          </p:nvPr>
        </p:nvGraphicFramePr>
        <p:xfrm>
          <a:off x="3929756" y="2260673"/>
          <a:ext cx="6364425" cy="2055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27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D448-6774-5E65-3C33-7810BC45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5C52-1141-3EE6-4519-D73C097E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Australia has only single restaurant in each city except Hepburn Springs, so if team want they can move forward to open restaurant in any city they want.</a:t>
            </a:r>
          </a:p>
          <a:p>
            <a:pPr marL="0" indent="0">
              <a:buNone/>
            </a:pPr>
            <a:r>
              <a:rPr lang="en-IN" dirty="0"/>
              <a:t>Average rating of food is 3.66/5</a:t>
            </a:r>
          </a:p>
          <a:p>
            <a:pPr marL="0" indent="0">
              <a:buNone/>
            </a:pPr>
            <a:r>
              <a:rPr lang="en-IN" dirty="0"/>
              <a:t>Average price range is 2.13</a:t>
            </a:r>
          </a:p>
        </p:txBody>
      </p:sp>
    </p:spTree>
    <p:extLst>
      <p:ext uri="{BB962C8B-B14F-4D97-AF65-F5344CB8AC3E}">
        <p14:creationId xmlns:p14="http://schemas.microsoft.com/office/powerpoint/2010/main" val="28303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3648-7774-79A0-65E4-ED294C1D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</a:t>
            </a:r>
            <a:endParaRPr lang="en-IN" dirty="0"/>
          </a:p>
        </p:txBody>
      </p:sp>
      <p:graphicFrame>
        <p:nvGraphicFramePr>
          <p:cNvPr id="12" name="Picture Placeholder 11">
            <a:extLst>
              <a:ext uri="{FF2B5EF4-FFF2-40B4-BE49-F238E27FC236}">
                <a16:creationId xmlns:a16="http://schemas.microsoft.com/office/drawing/2014/main" id="{402FEDFE-252B-610F-22B1-F233E0C78CDB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3901003351"/>
              </p:ext>
            </p:extLst>
          </p:nvPr>
        </p:nvGraphicFramePr>
        <p:xfrm>
          <a:off x="0" y="2382838"/>
          <a:ext cx="30495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Picture Placeholder 12">
            <a:extLst>
              <a:ext uri="{FF2B5EF4-FFF2-40B4-BE49-F238E27FC236}">
                <a16:creationId xmlns:a16="http://schemas.microsoft.com/office/drawing/2014/main" id="{42BBE9D3-9F24-6DD3-4A3F-177438A9266C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517673652"/>
              </p:ext>
            </p:extLst>
          </p:nvPr>
        </p:nvGraphicFramePr>
        <p:xfrm>
          <a:off x="4071565" y="2276475"/>
          <a:ext cx="36718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72A9E0CF-6708-6D1D-7212-E80B67C2F5B2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1757613821"/>
              </p:ext>
            </p:extLst>
          </p:nvPr>
        </p:nvGraphicFramePr>
        <p:xfrm>
          <a:off x="9128125" y="2667000"/>
          <a:ext cx="3063875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4091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B82F-D166-F072-0EFA-623D6768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02E0-1360-EC4D-D068-DE7B18C7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Canada has also very lesser number of restaurants, single restaurant in each city as provided in the data.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So the team can move forward to open restaurant in any four city.</a:t>
            </a:r>
          </a:p>
          <a:p>
            <a:pPr marL="0" indent="0">
              <a:buNone/>
            </a:pPr>
            <a:r>
              <a:rPr lang="en-IN" dirty="0"/>
              <a:t>Average rating of food is 3.58/5</a:t>
            </a:r>
          </a:p>
          <a:p>
            <a:pPr marL="0" indent="0">
              <a:buNone/>
            </a:pPr>
            <a:r>
              <a:rPr lang="en-IN" dirty="0"/>
              <a:t>Average price range is 2.50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4283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209</TotalTime>
  <Words>808</Words>
  <Application>Microsoft Office PowerPoint</Application>
  <PresentationFormat>Widescreen</PresentationFormat>
  <Paragraphs>296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Bradley Hand ITC</vt:lpstr>
      <vt:lpstr>Calibri</vt:lpstr>
      <vt:lpstr>Trebuchet MS</vt:lpstr>
      <vt:lpstr>Berlin</vt:lpstr>
      <vt:lpstr>Zomato Restaurant </vt:lpstr>
      <vt:lpstr>PowerPoint Presentation</vt:lpstr>
      <vt:lpstr>Restaurants in different countries</vt:lpstr>
      <vt:lpstr>Countries with less competition </vt:lpstr>
      <vt:lpstr>Countries with less competition</vt:lpstr>
      <vt:lpstr>Australia</vt:lpstr>
      <vt:lpstr>Australia</vt:lpstr>
      <vt:lpstr>Canada</vt:lpstr>
      <vt:lpstr>Canada</vt:lpstr>
      <vt:lpstr>Indonesia</vt:lpstr>
      <vt:lpstr>Indonesia</vt:lpstr>
      <vt:lpstr>Philippines</vt:lpstr>
      <vt:lpstr>Philippines</vt:lpstr>
      <vt:lpstr>South Africa</vt:lpstr>
      <vt:lpstr>South Africa</vt:lpstr>
      <vt:lpstr>United States of America</vt:lpstr>
      <vt:lpstr>Unites States of America</vt:lpstr>
      <vt:lpstr>Competitors  </vt:lpstr>
      <vt:lpstr>Competitors</vt:lpstr>
      <vt:lpstr>Australia</vt:lpstr>
      <vt:lpstr>Canada</vt:lpstr>
      <vt:lpstr>Indonesia</vt:lpstr>
      <vt:lpstr>Philippines</vt:lpstr>
      <vt:lpstr>South Africa</vt:lpstr>
      <vt:lpstr>United States Of America</vt:lpstr>
      <vt:lpstr>Cuisines</vt:lpstr>
      <vt:lpstr>Australia</vt:lpstr>
      <vt:lpstr>Canada</vt:lpstr>
      <vt:lpstr>Indonesia</vt:lpstr>
      <vt:lpstr>Philippines</vt:lpstr>
      <vt:lpstr>South Africa</vt:lpstr>
      <vt:lpstr>United States of America</vt:lpstr>
      <vt:lpstr>Distribution of restaurant according to price range </vt:lpstr>
      <vt:lpstr>Distribution of restaurant according to price range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Project</dc:title>
  <dc:creator>Avadhesh Jaiswal</dc:creator>
  <cp:lastModifiedBy>Avadhesh Jaiswal</cp:lastModifiedBy>
  <cp:revision>3</cp:revision>
  <dcterms:created xsi:type="dcterms:W3CDTF">2023-12-20T08:38:06Z</dcterms:created>
  <dcterms:modified xsi:type="dcterms:W3CDTF">2023-12-26T11:09:33Z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391089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