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31"/>
  </p:notesMasterIdLst>
  <p:sldIdLst>
    <p:sldId id="256" r:id="rId5"/>
    <p:sldId id="354" r:id="rId6"/>
    <p:sldId id="334" r:id="rId7"/>
    <p:sldId id="355" r:id="rId8"/>
    <p:sldId id="374" r:id="rId9"/>
    <p:sldId id="356" r:id="rId10"/>
    <p:sldId id="357" r:id="rId11"/>
    <p:sldId id="358" r:id="rId12"/>
    <p:sldId id="376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75" r:id="rId22"/>
    <p:sldId id="367" r:id="rId23"/>
    <p:sldId id="368" r:id="rId24"/>
    <p:sldId id="369" r:id="rId25"/>
    <p:sldId id="351" r:id="rId26"/>
    <p:sldId id="371" r:id="rId27"/>
    <p:sldId id="339" r:id="rId28"/>
    <p:sldId id="373" r:id="rId29"/>
    <p:sldId id="353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100"/>
    <a:srgbClr val="9D9D9D"/>
    <a:srgbClr val="85090B"/>
    <a:srgbClr val="434343"/>
    <a:srgbClr val="BCBCBC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02" autoAdjust="0"/>
    <p:restoredTop sz="90141" autoAdjust="0"/>
  </p:normalViewPr>
  <p:slideViewPr>
    <p:cSldViewPr>
      <p:cViewPr varScale="1">
        <p:scale>
          <a:sx n="75" d="100"/>
          <a:sy n="75" d="100"/>
        </p:scale>
        <p:origin x="10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F4E54-7A46-4079-B494-1133CB6D8533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2BAC9-7D10-4008-A1E2-AB772A77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8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2BAC9-7D10-4008-A1E2-AB772A7770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56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8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5D05D4-FA19-4A5C-903D-6DE247C4F358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28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583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8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4CB227-9929-49DA-AF43-D32D4B122666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28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484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8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FE1E9C-86FB-4D45-8A97-604574403CBD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28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602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44 existing blades</a:t>
            </a:r>
          </a:p>
          <a:p>
            <a:endParaRPr lang="en-US" altLang="en-US" smtClean="0"/>
          </a:p>
          <a:p>
            <a:r>
              <a:rPr lang="en-US" altLang="en-US" smtClean="0"/>
              <a:t>2 of which are older AMD CPU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8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D0FE13-DC10-4088-A245-22A64A5CB343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28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286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44 existing blades</a:t>
            </a:r>
          </a:p>
          <a:p>
            <a:endParaRPr lang="en-US" altLang="en-US" smtClean="0"/>
          </a:p>
          <a:p>
            <a:r>
              <a:rPr lang="en-US" altLang="en-US" smtClean="0"/>
              <a:t>2 of which are older AMD CPU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8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D0FE13-DC10-4088-A245-22A64A5CB343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28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147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44 existing blades</a:t>
            </a:r>
          </a:p>
          <a:p>
            <a:endParaRPr lang="en-US" altLang="en-US" smtClean="0"/>
          </a:p>
          <a:p>
            <a:r>
              <a:rPr lang="en-US" altLang="en-US" smtClean="0"/>
              <a:t>2 of which are older AMD CPU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8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8549AB-7E64-4AA5-87B6-DE1EF3F5F5E8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28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408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44 existing blades</a:t>
            </a:r>
          </a:p>
          <a:p>
            <a:endParaRPr lang="en-US" altLang="en-US" smtClean="0"/>
          </a:p>
          <a:p>
            <a:r>
              <a:rPr lang="en-US" altLang="en-US" smtClean="0"/>
              <a:t>2 of which are older AMD CPU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8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66B3EA-5CFD-4282-9CB7-88DAE5B97B1C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28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29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44 existing blades</a:t>
            </a:r>
          </a:p>
          <a:p>
            <a:endParaRPr lang="en-US" altLang="en-US" smtClean="0"/>
          </a:p>
          <a:p>
            <a:r>
              <a:rPr lang="en-US" altLang="en-US" smtClean="0"/>
              <a:t>2 of which are older AMD CPU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8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3B7803-6CC9-4AB6-B319-84D900585C4C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28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866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28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B9D8A7-FFA2-4E2C-9362-659398ED160D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charset="0"/>
              </a:rPr>
              <a:pPr marL="0" marR="0" lvl="0" indent="0" algn="r" defTabSz="928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499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8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A7B97C-63CE-4E09-A5FC-7AF9A70A34F2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28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00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8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5CBBC4-F808-473C-8F78-2E36D3D3F1FD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28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660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8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3FBD27-2F86-441F-861E-5DE25B7C3F8F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28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655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8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3FBD27-2F86-441F-861E-5DE25B7C3F8F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28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159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8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D96FB0-4A26-4EF2-A23C-73785D8744DA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28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40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8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5CE9D6-9162-452A-AE57-707A1786FEE3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28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79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8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2D0181-066C-4904-B81C-5BB59C41C47C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28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336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8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370D10-C773-4638-A10F-A9B2D77398CB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28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76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8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26513C-DF77-40A1-94BC-380D024960B9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28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257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52800" y="2590800"/>
            <a:ext cx="5410200" cy="1600200"/>
          </a:xfrm>
        </p:spPr>
        <p:txBody>
          <a:bodyPr lIns="91440" tIns="45720" rIns="91440" bIns="45720"/>
          <a:lstStyle>
            <a:lvl1pPr>
              <a:defRPr sz="2800">
                <a:solidFill>
                  <a:srgbClr val="FAFAF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029AC6-B1B1-4207-9C82-1FC4242320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1717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3627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7AD902-D041-42F6-BC0B-8A70331785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49DC01-501C-448F-A7E4-63187815B7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AE93DB-4EF2-40EB-AEE9-797EBA6CD8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267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95400"/>
            <a:ext cx="4267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429057-2CBC-455B-9800-F9A4203CE1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EE049B-FC43-432C-9EEF-4B5C0474D1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143DC9-6808-4465-BA6E-ECD852DE94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2A33BD-5097-433E-9608-CDE059A9B6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1CFC37-47A2-4052-A7CE-0A1AE511A1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628DF0-5FC2-486B-A693-72D1EDF2E4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686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400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BCBCBC"/>
                </a:solidFill>
              </a:defRPr>
            </a:lvl1pPr>
          </a:lstStyle>
          <a:p>
            <a:fld id="{9B15DA27-310A-488B-AAB1-D09754E32E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rgbClr val="85090B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85090B"/>
          </a:solidFill>
          <a:latin typeface="Arial" charset="0"/>
          <a:ea typeface="Geneva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85090B"/>
          </a:solidFill>
          <a:latin typeface="Arial" charset="0"/>
          <a:ea typeface="Geneva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85090B"/>
          </a:solidFill>
          <a:latin typeface="Arial" charset="0"/>
          <a:ea typeface="Geneva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85090B"/>
          </a:solidFill>
          <a:latin typeface="Arial" charset="0"/>
          <a:ea typeface="Geneva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5090B"/>
          </a:solidFill>
          <a:latin typeface="Arial" charset="0"/>
          <a:ea typeface="Geneva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5090B"/>
          </a:solidFill>
          <a:latin typeface="Arial" charset="0"/>
          <a:ea typeface="Geneva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5090B"/>
          </a:solidFill>
          <a:latin typeface="Arial" charset="0"/>
          <a:ea typeface="Geneva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5090B"/>
          </a:solidFill>
          <a:latin typeface="Arial" charset="0"/>
          <a:ea typeface="Geneva" charset="-128"/>
        </a:defRPr>
      </a:lvl9pPr>
    </p:titleStyle>
    <p:bodyStyle>
      <a:lvl1pPr marL="230188" indent="-230188" algn="l" rtl="0" fontAlgn="base">
        <a:spcBef>
          <a:spcPct val="20000"/>
        </a:spcBef>
        <a:spcAft>
          <a:spcPct val="0"/>
        </a:spcAft>
        <a:buClr>
          <a:srgbClr val="961312"/>
        </a:buClr>
        <a:buFont typeface="Wingdings" charset="2"/>
        <a:buChar char="§"/>
        <a:defRPr sz="2200">
          <a:solidFill>
            <a:srgbClr val="434343"/>
          </a:solidFill>
          <a:latin typeface="+mn-lt"/>
          <a:ea typeface="+mn-ea"/>
          <a:cs typeface="+mn-cs"/>
        </a:defRPr>
      </a:lvl1pPr>
      <a:lvl2pPr marL="517525" indent="-173038" algn="l" rtl="0" fontAlgn="base">
        <a:spcBef>
          <a:spcPct val="20000"/>
        </a:spcBef>
        <a:spcAft>
          <a:spcPct val="0"/>
        </a:spcAft>
        <a:buClr>
          <a:srgbClr val="951315"/>
        </a:buClr>
        <a:buFont typeface="Times" charset="0"/>
        <a:buChar char="•"/>
        <a:defRPr>
          <a:solidFill>
            <a:srgbClr val="434343"/>
          </a:solidFill>
          <a:latin typeface="+mn-lt"/>
          <a:ea typeface="+mn-ea"/>
        </a:defRPr>
      </a:lvl2pPr>
      <a:lvl3pPr marL="798513" indent="-166688" algn="l" rtl="0" fontAlgn="base">
        <a:spcBef>
          <a:spcPct val="20000"/>
        </a:spcBef>
        <a:spcAft>
          <a:spcPct val="0"/>
        </a:spcAft>
        <a:buClr>
          <a:srgbClr val="951315"/>
        </a:buClr>
        <a:buFont typeface="Times" charset="0"/>
        <a:buChar char="•"/>
        <a:defRPr>
          <a:solidFill>
            <a:srgbClr val="434343"/>
          </a:solidFill>
          <a:latin typeface="+mn-lt"/>
          <a:ea typeface="+mn-ea"/>
        </a:defRPr>
      </a:lvl3pPr>
      <a:lvl4pPr marL="1084263" indent="-171450" algn="l" rtl="0" fontAlgn="base">
        <a:spcBef>
          <a:spcPct val="20000"/>
        </a:spcBef>
        <a:spcAft>
          <a:spcPct val="0"/>
        </a:spcAft>
        <a:buClr>
          <a:srgbClr val="951315"/>
        </a:buClr>
        <a:buFont typeface="Times" charset="0"/>
        <a:buChar char="•"/>
        <a:defRPr>
          <a:solidFill>
            <a:srgbClr val="434343"/>
          </a:solidFill>
          <a:latin typeface="+mn-lt"/>
          <a:ea typeface="+mn-ea"/>
        </a:defRPr>
      </a:lvl4pPr>
      <a:lvl5pPr marL="1373188" indent="-174625" algn="l" rtl="0" fontAlgn="base">
        <a:spcBef>
          <a:spcPct val="20000"/>
        </a:spcBef>
        <a:spcAft>
          <a:spcPct val="0"/>
        </a:spcAft>
        <a:buClr>
          <a:srgbClr val="951315"/>
        </a:buClr>
        <a:buFont typeface="Times" charset="0"/>
        <a:buChar char="•"/>
        <a:defRPr>
          <a:solidFill>
            <a:srgbClr val="434343"/>
          </a:solidFill>
          <a:latin typeface="+mn-lt"/>
          <a:ea typeface="+mn-ea"/>
        </a:defRPr>
      </a:lvl5pPr>
      <a:lvl6pPr marL="1830388" indent="-174625" algn="l" rtl="0" fontAlgn="base">
        <a:spcBef>
          <a:spcPct val="20000"/>
        </a:spcBef>
        <a:spcAft>
          <a:spcPct val="0"/>
        </a:spcAft>
        <a:buClr>
          <a:srgbClr val="951315"/>
        </a:buClr>
        <a:buFont typeface="Times" charset="0"/>
        <a:buChar char="•"/>
        <a:defRPr>
          <a:solidFill>
            <a:srgbClr val="434343"/>
          </a:solidFill>
          <a:latin typeface="+mn-lt"/>
          <a:ea typeface="+mn-ea"/>
        </a:defRPr>
      </a:lvl6pPr>
      <a:lvl7pPr marL="2287588" indent="-174625" algn="l" rtl="0" fontAlgn="base">
        <a:spcBef>
          <a:spcPct val="20000"/>
        </a:spcBef>
        <a:spcAft>
          <a:spcPct val="0"/>
        </a:spcAft>
        <a:buClr>
          <a:srgbClr val="951315"/>
        </a:buClr>
        <a:buFont typeface="Times" charset="0"/>
        <a:buChar char="•"/>
        <a:defRPr>
          <a:solidFill>
            <a:srgbClr val="434343"/>
          </a:solidFill>
          <a:latin typeface="+mn-lt"/>
          <a:ea typeface="+mn-ea"/>
        </a:defRPr>
      </a:lvl7pPr>
      <a:lvl8pPr marL="2744788" indent="-174625" algn="l" rtl="0" fontAlgn="base">
        <a:spcBef>
          <a:spcPct val="20000"/>
        </a:spcBef>
        <a:spcAft>
          <a:spcPct val="0"/>
        </a:spcAft>
        <a:buClr>
          <a:srgbClr val="951315"/>
        </a:buClr>
        <a:buFont typeface="Times" charset="0"/>
        <a:buChar char="•"/>
        <a:defRPr>
          <a:solidFill>
            <a:srgbClr val="434343"/>
          </a:solidFill>
          <a:latin typeface="+mn-lt"/>
          <a:ea typeface="+mn-ea"/>
        </a:defRPr>
      </a:lvl8pPr>
      <a:lvl9pPr marL="3201988" indent="-174625" algn="l" rtl="0" fontAlgn="base">
        <a:spcBef>
          <a:spcPct val="20000"/>
        </a:spcBef>
        <a:spcAft>
          <a:spcPct val="0"/>
        </a:spcAft>
        <a:buClr>
          <a:srgbClr val="951315"/>
        </a:buClr>
        <a:buFont typeface="Times" charset="0"/>
        <a:buChar char="•"/>
        <a:defRPr>
          <a:solidFill>
            <a:srgbClr val="43434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0.emf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1.emf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15.png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8.jp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124200" y="2819400"/>
            <a:ext cx="58674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Conceptual Design Overview &amp; Key Findings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Anexinet ISG Delivery Team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Content Placeholder 4"/>
          <p:cNvSpPr>
            <a:spLocks noGrp="1"/>
          </p:cNvSpPr>
          <p:nvPr>
            <p:ph idx="1"/>
          </p:nvPr>
        </p:nvSpPr>
        <p:spPr>
          <a:xfrm>
            <a:off x="347663" y="1235075"/>
            <a:ext cx="8204200" cy="4183063"/>
          </a:xfrm>
        </p:spPr>
        <p:txBody>
          <a:bodyPr/>
          <a:lstStyle/>
          <a:p>
            <a:r>
              <a:rPr lang="en-US" altLang="en-US" sz="2000" dirty="0" smtClean="0"/>
              <a:t>Upgrade three c7000 chassis’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Unlink c7000 chassis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Consolidate vSphere hosts to blades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Standardize all vSphere to 5.5 U2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Standardize all SAN to VNX 7500 via FC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B37F74-3918-402C-A61E-C9A1BEDF4399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231E6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9525" y="425450"/>
            <a:ext cx="6594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all" spc="0" normalizeH="0" baseline="0" noProof="0" dirty="0" smtClean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Core Redesign </a:t>
            </a:r>
            <a:r>
              <a:rPr kumimoji="0" lang="en-US" sz="2000" b="1" i="0" u="none" strike="noStrike" kern="1200" cap="all" spc="0" normalizeH="0" baseline="0" noProof="0" dirty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12133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Content Placeholder 4"/>
          <p:cNvSpPr>
            <a:spLocks noGrp="1"/>
          </p:cNvSpPr>
          <p:nvPr>
            <p:ph idx="1"/>
          </p:nvPr>
        </p:nvSpPr>
        <p:spPr>
          <a:xfrm>
            <a:off x="347663" y="1235075"/>
            <a:ext cx="8204200" cy="4885639"/>
          </a:xfrm>
        </p:spPr>
        <p:txBody>
          <a:bodyPr/>
          <a:lstStyle/>
          <a:p>
            <a:r>
              <a:rPr lang="en-US" altLang="en-US" sz="2000" dirty="0" smtClean="0"/>
              <a:t>Upgrade 24 Cluster1 vSphere hosts to 5.5</a:t>
            </a:r>
          </a:p>
          <a:p>
            <a:r>
              <a:rPr lang="en-US" altLang="en-US" sz="2000" dirty="0" smtClean="0"/>
              <a:t>Install/configure HP OneView</a:t>
            </a:r>
          </a:p>
          <a:p>
            <a:r>
              <a:rPr lang="en-US" altLang="en-US" sz="2000" dirty="0" smtClean="0"/>
              <a:t>New c7000 design:</a:t>
            </a:r>
          </a:p>
          <a:p>
            <a:pPr lvl="1"/>
            <a:r>
              <a:rPr lang="en-US" altLang="en-US" sz="1600" dirty="0" smtClean="0"/>
              <a:t>Latest HP firmware</a:t>
            </a:r>
          </a:p>
          <a:p>
            <a:pPr lvl="1"/>
            <a:r>
              <a:rPr lang="en-US" altLang="en-US" sz="1600" dirty="0" smtClean="0"/>
              <a:t>Use non-stacked networking</a:t>
            </a:r>
          </a:p>
          <a:p>
            <a:pPr lvl="1"/>
            <a:r>
              <a:rPr lang="en-US" altLang="en-US" sz="1600" dirty="0" smtClean="0"/>
              <a:t>Connect to new external FC switches</a:t>
            </a:r>
          </a:p>
          <a:p>
            <a:pPr lvl="1"/>
            <a:r>
              <a:rPr lang="en-US" altLang="en-US" sz="1600" dirty="0" smtClean="0"/>
              <a:t>Connect to DMZ VLAN </a:t>
            </a:r>
          </a:p>
          <a:p>
            <a:r>
              <a:rPr lang="en-US" altLang="en-US" sz="2000" dirty="0" smtClean="0"/>
              <a:t>Add 8 new vSphere 5.5 hosts to Cluster1</a:t>
            </a:r>
          </a:p>
          <a:p>
            <a:r>
              <a:rPr lang="en-US" altLang="en-US" sz="2000" dirty="0" smtClean="0"/>
              <a:t>Migrate VMs to new c7000 and upgrade existing chassis’</a:t>
            </a:r>
          </a:p>
          <a:p>
            <a:r>
              <a:rPr lang="en-US" altLang="en-US" sz="2000" dirty="0" smtClean="0"/>
              <a:t>Redistribute VMs amongst c7000 chassis’</a:t>
            </a:r>
          </a:p>
          <a:p>
            <a:r>
              <a:rPr lang="en-US" altLang="en-US" sz="2000" dirty="0" smtClean="0"/>
              <a:t>Upgrade VM tools and vHW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038743-0311-4E2F-9833-B9A2B453B509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231E6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9525" y="425450"/>
            <a:ext cx="6594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all" spc="0" normalizeH="0" baseline="0" noProof="0" dirty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vSphere Upgrade/c7000 </a:t>
            </a:r>
            <a:r>
              <a:rPr kumimoji="0" lang="en-US" sz="2000" b="1" i="0" u="none" strike="noStrike" kern="1200" cap="all" spc="0" normalizeH="0" baseline="0" noProof="0" dirty="0" smtClean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Redesign</a:t>
            </a: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rgbClr val="231E62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239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Content Placeholder 4"/>
          <p:cNvSpPr>
            <a:spLocks noGrp="1"/>
          </p:cNvSpPr>
          <p:nvPr>
            <p:ph idx="1"/>
          </p:nvPr>
        </p:nvSpPr>
        <p:spPr>
          <a:xfrm>
            <a:off x="333375" y="1177925"/>
            <a:ext cx="8204200" cy="23399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200" dirty="0" smtClean="0"/>
              <a:t>Add DMZ VLAN to Cluster1 hosts</a:t>
            </a:r>
          </a:p>
          <a:p>
            <a:pPr>
              <a:defRPr/>
            </a:pPr>
            <a:r>
              <a:rPr lang="en-US" sz="2200" dirty="0" smtClean="0"/>
              <a:t>Migrate all Cluster3/DMZ VMs (23) to Cluster1</a:t>
            </a:r>
          </a:p>
          <a:p>
            <a:pPr>
              <a:defRPr/>
            </a:pPr>
            <a:r>
              <a:rPr lang="en-US" sz="2200" dirty="0" smtClean="0"/>
              <a:t>Reuse DMZ host in Management Cluster (Cluster2)</a:t>
            </a:r>
          </a:p>
          <a:p>
            <a:pPr>
              <a:defRPr/>
            </a:pPr>
            <a:r>
              <a:rPr lang="en-US" sz="2200" dirty="0" smtClean="0"/>
              <a:t>Migrate Cluster2 SAN type to FC</a:t>
            </a:r>
          </a:p>
          <a:p>
            <a:pPr>
              <a:defRPr/>
            </a:pPr>
            <a:r>
              <a:rPr lang="en-US" sz="2200" dirty="0" smtClean="0"/>
              <a:t>Upgrade Cluster2 to vSphere 5.5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6A03BB-DEAC-4950-8544-BAF77C8D992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231E6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9525" y="425450"/>
            <a:ext cx="6594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all" spc="0" normalizeH="0" baseline="0" noProof="0" dirty="0" err="1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Vsphere</a:t>
            </a:r>
            <a:r>
              <a:rPr kumimoji="0" lang="en-US" sz="2000" b="1" i="0" u="none" strike="noStrike" kern="1200" cap="all" spc="0" normalizeH="0" baseline="0" noProof="0" dirty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 Cluster Consolidation</a:t>
            </a:r>
          </a:p>
        </p:txBody>
      </p:sp>
      <p:pic>
        <p:nvPicPr>
          <p:cNvPr id="3379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1" y="3352800"/>
            <a:ext cx="6783387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431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Content Placeholder 4"/>
          <p:cNvSpPr>
            <a:spLocks noGrp="1"/>
          </p:cNvSpPr>
          <p:nvPr>
            <p:ph idx="1"/>
          </p:nvPr>
        </p:nvSpPr>
        <p:spPr>
          <a:xfrm>
            <a:off x="333375" y="1177926"/>
            <a:ext cx="8204200" cy="2117210"/>
          </a:xfrm>
        </p:spPr>
        <p:txBody>
          <a:bodyPr/>
          <a:lstStyle/>
          <a:p>
            <a:r>
              <a:rPr lang="en-US" altLang="en-US" sz="2000" dirty="0" smtClean="0"/>
              <a:t>Upgrade vSphere licensing to 5.5 Enterprise Plus</a:t>
            </a:r>
          </a:p>
          <a:p>
            <a:r>
              <a:rPr lang="en-US" altLang="en-US" sz="2000" dirty="0" smtClean="0"/>
              <a:t>Will require purchasing vSphere 5 Enterprise licensing to Enterprise Plus</a:t>
            </a:r>
          </a:p>
          <a:p>
            <a:r>
              <a:rPr lang="en-US" altLang="en-US" sz="2000" dirty="0" smtClean="0"/>
              <a:t>Will provide licensing for 32 current blades + 3 DL360s,  with headroom for 14 additional hosts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94F4F9-76FF-4F50-922B-323EE208BF8D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231E6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9525" y="425450"/>
            <a:ext cx="6594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all" spc="0" normalizeH="0" baseline="0" noProof="0" dirty="0" err="1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Vsphere</a:t>
            </a:r>
            <a:r>
              <a:rPr kumimoji="0" lang="en-US" sz="2000" b="1" i="0" u="none" strike="noStrike" kern="1200" cap="all" spc="0" normalizeH="0" baseline="0" noProof="0" dirty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 Licensing</a:t>
            </a:r>
          </a:p>
        </p:txBody>
      </p:sp>
      <p:pic>
        <p:nvPicPr>
          <p:cNvPr id="35846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95136"/>
            <a:ext cx="6148388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511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5"/>
          <p:cNvSpPr>
            <a:spLocks noGrp="1"/>
          </p:cNvSpPr>
          <p:nvPr>
            <p:ph idx="1"/>
          </p:nvPr>
        </p:nvSpPr>
        <p:spPr>
          <a:xfrm>
            <a:off x="387350" y="1306513"/>
            <a:ext cx="8205788" cy="3678237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000" dirty="0" smtClean="0"/>
              <a:t>Benefits of P2V: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100" dirty="0" smtClean="0"/>
              <a:t>Reduces dedicated LUNs that can be added to vSphere pools and shared among all vSphere hosts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100" dirty="0" smtClean="0"/>
              <a:t>VMs can be replicated to Hosting.com DR site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100" dirty="0" smtClean="0"/>
              <a:t>Reduction of footprint at SunGard and Hosting.com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100" dirty="0" smtClean="0"/>
              <a:t>Consolidation of resources to three c7000 chassis’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100" dirty="0" smtClean="0"/>
              <a:t>Reduced support costs as rack servers are retired</a:t>
            </a:r>
          </a:p>
          <a:p>
            <a:pPr>
              <a:lnSpc>
                <a:spcPct val="100000"/>
              </a:lnSpc>
              <a:defRPr/>
            </a:pPr>
            <a:r>
              <a:rPr lang="en-US" sz="2000" dirty="0" smtClean="0"/>
              <a:t>Goal:  P2V as many physical servers as possible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100" dirty="0" smtClean="0"/>
              <a:t>Virtualizing physical servers frees up Rackspace at SunGard and enables DR via SRM to Hosting.com</a:t>
            </a:r>
          </a:p>
          <a:p>
            <a:pPr>
              <a:lnSpc>
                <a:spcPct val="100000"/>
              </a:lnSpc>
              <a:defRPr/>
            </a:pPr>
            <a:r>
              <a:rPr lang="en-US" sz="2000" dirty="0" smtClean="0"/>
              <a:t>Note P2V exceptions like: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100" dirty="0" smtClean="0"/>
              <a:t>Exchange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100" dirty="0" smtClean="0"/>
              <a:t>NextGenDB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100" dirty="0" smtClean="0"/>
              <a:t>Extremely large memory servers</a:t>
            </a:r>
          </a:p>
          <a:p>
            <a:pPr>
              <a:lnSpc>
                <a:spcPct val="100000"/>
              </a:lnSpc>
              <a:defRPr/>
            </a:pPr>
            <a:r>
              <a:rPr lang="en-US" sz="20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Required capacity for new VMs</a:t>
            </a:r>
          </a:p>
          <a:p>
            <a:pPr>
              <a:lnSpc>
                <a:spcPct val="100000"/>
              </a:lnSpc>
              <a:defRPr/>
            </a:pPr>
            <a:r>
              <a:rPr lang="en-US" sz="20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showing before and after P2V</a:t>
            </a:r>
          </a:p>
          <a:p>
            <a:pPr lvl="1">
              <a:lnSpc>
                <a:spcPct val="100000"/>
              </a:lnSpc>
              <a:defRPr/>
            </a:pPr>
            <a:endParaRPr lang="en-US" sz="1000" dirty="0"/>
          </a:p>
          <a:p>
            <a:pPr marL="568325" lvl="1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sz="1000" dirty="0" smtClean="0"/>
          </a:p>
          <a:p>
            <a:pPr lvl="1">
              <a:lnSpc>
                <a:spcPct val="100000"/>
              </a:lnSpc>
              <a:defRPr/>
            </a:pPr>
            <a:endParaRPr lang="en-US" sz="1000" dirty="0" smtClean="0"/>
          </a:p>
          <a:p>
            <a:pPr>
              <a:lnSpc>
                <a:spcPct val="100000"/>
              </a:lnSpc>
              <a:defRPr/>
            </a:pPr>
            <a:endParaRPr lang="en-US" sz="1600" dirty="0" smtClean="0"/>
          </a:p>
          <a:p>
            <a:pPr>
              <a:lnSpc>
                <a:spcPct val="100000"/>
              </a:lnSpc>
              <a:defRPr/>
            </a:pPr>
            <a:endParaRPr lang="en-US" sz="1600" dirty="0" smtClean="0"/>
          </a:p>
          <a:p>
            <a:pPr>
              <a:lnSpc>
                <a:spcPct val="100000"/>
              </a:lnSpc>
              <a:defRPr/>
            </a:pPr>
            <a:endParaRPr lang="en-US"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36E3C9-E76D-4C32-AE6A-8CCD031F6D35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231E6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9525" y="425450"/>
            <a:ext cx="6594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all" spc="0" normalizeH="0" baseline="0" noProof="0" dirty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P2v</a:t>
            </a:r>
          </a:p>
        </p:txBody>
      </p:sp>
    </p:spTree>
    <p:extLst>
      <p:ext uri="{BB962C8B-B14F-4D97-AF65-F5344CB8AC3E}">
        <p14:creationId xmlns:p14="http://schemas.microsoft.com/office/powerpoint/2010/main" val="282464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Content Placeholder 4"/>
          <p:cNvSpPr>
            <a:spLocks noGrp="1"/>
          </p:cNvSpPr>
          <p:nvPr>
            <p:ph idx="1"/>
          </p:nvPr>
        </p:nvSpPr>
        <p:spPr>
          <a:xfrm>
            <a:off x="339425" y="1273175"/>
            <a:ext cx="8204200" cy="5086350"/>
          </a:xfrm>
        </p:spPr>
        <p:txBody>
          <a:bodyPr/>
          <a:lstStyle/>
          <a:p>
            <a:r>
              <a:rPr lang="en-US" altLang="en-US" sz="2000" dirty="0" smtClean="0"/>
              <a:t>Will Exchange Storage stay SAN based?</a:t>
            </a:r>
          </a:p>
          <a:p>
            <a:r>
              <a:rPr lang="en-US" altLang="en-US" sz="2000" dirty="0" smtClean="0"/>
              <a:t>EMC Disk Pools:</a:t>
            </a:r>
          </a:p>
          <a:p>
            <a:pPr lvl="1"/>
            <a:r>
              <a:rPr lang="en-US" altLang="en-US" sz="1600" dirty="0" smtClean="0"/>
              <a:t>Current have 3 vSphere pools:  High, Mid, Low</a:t>
            </a:r>
          </a:p>
          <a:p>
            <a:pPr lvl="1"/>
            <a:r>
              <a:rPr lang="en-US" altLang="en-US" sz="1600" dirty="0" smtClean="0"/>
              <a:t>Looking at possibility of moving to 2 pools(Gold / Bronze)</a:t>
            </a:r>
          </a:p>
          <a:p>
            <a:r>
              <a:rPr lang="en-US" altLang="en-US" sz="2000" dirty="0" smtClean="0"/>
              <a:t>P2V’s will free up LUNs that can be recreated and added to vSphere pools</a:t>
            </a:r>
          </a:p>
          <a:p>
            <a:pPr lvl="1"/>
            <a:r>
              <a:rPr lang="en-US" altLang="en-US" sz="1600" dirty="0" smtClean="0"/>
              <a:t>Space will be recovered from the P2V process. Used LUNs will be returned to the same disk pool.</a:t>
            </a:r>
          </a:p>
          <a:p>
            <a:r>
              <a:rPr lang="en-US" altLang="en-US" sz="2000" dirty="0" smtClean="0"/>
              <a:t>2TB LUNs with Datastore Clusters aligned with Storage pools</a:t>
            </a:r>
          </a:p>
          <a:p>
            <a:pPr lvl="1"/>
            <a:r>
              <a:rPr lang="en-US" altLang="en-US" sz="1600" dirty="0" smtClean="0"/>
              <a:t>Have a couple of  large VMDKs (1.7 TB).   Considering changing to 3TB LUNs to reduce LUNs as well as increase size for large VMDKs</a:t>
            </a:r>
          </a:p>
          <a:p>
            <a:r>
              <a:rPr lang="en-US" altLang="en-US" sz="2000" dirty="0" smtClean="0"/>
              <a:t>Powerpath is installed on most physical servers with various versions</a:t>
            </a:r>
          </a:p>
          <a:p>
            <a:pPr lvl="1"/>
            <a:r>
              <a:rPr lang="en-US" altLang="en-US" sz="1600" dirty="0" smtClean="0"/>
              <a:t>Either unlicensed of licensed for Powerpath migration enabler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36F068-AC8C-4BC6-B2D3-112A770D3324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231E6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9525" y="425450"/>
            <a:ext cx="6594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all" spc="0" normalizeH="0" baseline="0" noProof="0" dirty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55613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itle 1"/>
          <p:cNvSpPr>
            <a:spLocks noGrp="1"/>
          </p:cNvSpPr>
          <p:nvPr>
            <p:ph type="title"/>
          </p:nvPr>
        </p:nvSpPr>
        <p:spPr>
          <a:xfrm>
            <a:off x="1112838" y="341313"/>
            <a:ext cx="7870825" cy="533400"/>
          </a:xfrm>
        </p:spPr>
        <p:txBody>
          <a:bodyPr/>
          <a:lstStyle/>
          <a:p>
            <a:pPr algn="r"/>
            <a:r>
              <a:rPr lang="en-US" altLang="en-US" sz="2400" smtClean="0"/>
              <a:t>vSphere Networking Cluster1 Blades</a:t>
            </a:r>
          </a:p>
        </p:txBody>
      </p:sp>
      <p:sp>
        <p:nvSpPr>
          <p:cNvPr id="41990" name="Content Placeholder 4"/>
          <p:cNvSpPr>
            <a:spLocks noGrp="1"/>
          </p:cNvSpPr>
          <p:nvPr>
            <p:ph idx="1"/>
          </p:nvPr>
        </p:nvSpPr>
        <p:spPr>
          <a:xfrm>
            <a:off x="468313" y="4765675"/>
            <a:ext cx="8204200" cy="1593850"/>
          </a:xfrm>
        </p:spPr>
        <p:txBody>
          <a:bodyPr/>
          <a:lstStyle/>
          <a:p>
            <a:r>
              <a:rPr lang="en-US" altLang="en-US" sz="2000" dirty="0" smtClean="0"/>
              <a:t>Any changes to VLANs?</a:t>
            </a:r>
          </a:p>
          <a:p>
            <a:r>
              <a:rPr lang="en-US" altLang="en-US" sz="2000" dirty="0" smtClean="0"/>
              <a:t>OA is on 172.26.15.0/24</a:t>
            </a:r>
          </a:p>
          <a:p>
            <a:endParaRPr lang="en-US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088601-7714-46AB-ACD3-8F9BDD983560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231E6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41989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258888"/>
            <a:ext cx="8077200" cy="337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072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112838" y="341313"/>
            <a:ext cx="7870825" cy="533400"/>
          </a:xfrm>
        </p:spPr>
        <p:txBody>
          <a:bodyPr/>
          <a:lstStyle/>
          <a:p>
            <a:pPr algn="r"/>
            <a:r>
              <a:rPr lang="en-US" altLang="en-US" sz="2400" smtClean="0"/>
              <a:t>Backup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347663" y="1374775"/>
            <a:ext cx="8204200" cy="4921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Current issues:</a:t>
            </a:r>
          </a:p>
          <a:p>
            <a:pPr lvl="1">
              <a:defRPr/>
            </a:pPr>
            <a:r>
              <a:rPr lang="en-US" dirty="0" smtClean="0"/>
              <a:t>VADP backups failing and leaving VM snapshots behind</a:t>
            </a:r>
          </a:p>
          <a:p>
            <a:pPr lvl="1">
              <a:defRPr/>
            </a:pPr>
            <a:r>
              <a:rPr lang="en-US" dirty="0" smtClean="0"/>
              <a:t>Backup of DB VMs are failing to quiesce  </a:t>
            </a:r>
          </a:p>
          <a:p>
            <a:pPr lvl="1">
              <a:defRPr/>
            </a:pPr>
            <a:r>
              <a:rPr lang="en-US" dirty="0" smtClean="0"/>
              <a:t>No offsite archiving solution</a:t>
            </a:r>
          </a:p>
          <a:p>
            <a:pPr lvl="1">
              <a:defRPr/>
            </a:pPr>
            <a:r>
              <a:rPr lang="en-US" dirty="0" smtClean="0"/>
              <a:t>License capacity calculation issue: will be fixed with Service Pack 11</a:t>
            </a:r>
          </a:p>
          <a:p>
            <a:pPr>
              <a:defRPr/>
            </a:pPr>
            <a:r>
              <a:rPr lang="en-US" dirty="0" smtClean="0"/>
              <a:t>Commvault Simpana</a:t>
            </a:r>
          </a:p>
          <a:p>
            <a:pPr>
              <a:defRPr/>
            </a:pPr>
            <a:r>
              <a:rPr lang="en-US" dirty="0" smtClean="0"/>
              <a:t>Simpana physical server with FC HBA (add)</a:t>
            </a:r>
          </a:p>
          <a:p>
            <a:pPr>
              <a:defRPr/>
            </a:pPr>
            <a:r>
              <a:rPr lang="en-US" dirty="0" smtClean="0"/>
              <a:t>VADP based backups from physical Simpana server(s)</a:t>
            </a:r>
          </a:p>
          <a:p>
            <a:pPr>
              <a:defRPr/>
            </a:pPr>
            <a:r>
              <a:rPr lang="en-US" dirty="0" smtClean="0"/>
              <a:t>Backup destination:  3PAR via FC (currently iSCSI)</a:t>
            </a:r>
          </a:p>
          <a:p>
            <a:pPr lvl="1">
              <a:defRPr/>
            </a:pPr>
            <a:r>
              <a:rPr lang="en-US" dirty="0" smtClean="0"/>
              <a:t>Used to leverage HP StorServer NAS servers as a backup measure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924175" y="1376363"/>
            <a:ext cx="184150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070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112838" y="341313"/>
            <a:ext cx="7870825" cy="533400"/>
          </a:xfrm>
        </p:spPr>
        <p:txBody>
          <a:bodyPr/>
          <a:lstStyle/>
          <a:p>
            <a:pPr algn="r"/>
            <a:r>
              <a:rPr lang="en-US" altLang="en-US" sz="2400" smtClean="0"/>
              <a:t>Backup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347663" y="1374775"/>
            <a:ext cx="8204200" cy="4921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Possibly could use Commvault to replicate backup jobs to HP </a:t>
            </a:r>
            <a:r>
              <a:rPr lang="en-US" b="1" u="sng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ServStore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servers at Hosting.com</a:t>
            </a:r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Recommend leveraging 3PAR at HOSTING.COM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>
                <a:cs typeface="+mn-cs"/>
              </a:rPr>
              <a:t>Replicate backup data with 3PAR’s remote copy technology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>
                <a:cs typeface="+mn-cs"/>
              </a:rPr>
              <a:t>Metadata will be replicated with SQL mirroring to a physical Commvault server at HOSTING.COM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>
                <a:cs typeface="+mn-cs"/>
              </a:rPr>
              <a:t>Same server will be used for replicating the NAS data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924175" y="1376363"/>
            <a:ext cx="184150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72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112838" y="341313"/>
            <a:ext cx="7870825" cy="533400"/>
          </a:xfrm>
        </p:spPr>
        <p:txBody>
          <a:bodyPr/>
          <a:lstStyle/>
          <a:p>
            <a:pPr algn="r"/>
            <a:r>
              <a:rPr lang="en-US" altLang="en-US" sz="2400" smtClean="0"/>
              <a:t>Disaster Recovery - WAN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347661" y="1045369"/>
            <a:ext cx="8204200" cy="7207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SunGard WAN summary 5/18-6/10</a:t>
            </a:r>
          </a:p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Peak usage – 116Mbps of current 250Mbps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24175" y="1376363"/>
            <a:ext cx="184150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Arial" charset="0"/>
            </a:endParaRPr>
          </a:p>
        </p:txBody>
      </p:sp>
      <p:pic>
        <p:nvPicPr>
          <p:cNvPr id="45061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1936750"/>
            <a:ext cx="73628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05" y="3254547"/>
            <a:ext cx="7910513" cy="307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853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Content Placeholder 4"/>
          <p:cNvSpPr>
            <a:spLocks noGrp="1"/>
          </p:cNvSpPr>
          <p:nvPr>
            <p:ph idx="1"/>
          </p:nvPr>
        </p:nvSpPr>
        <p:spPr>
          <a:xfrm>
            <a:off x="609600" y="1161469"/>
            <a:ext cx="8204200" cy="5153025"/>
          </a:xfrm>
        </p:spPr>
        <p:txBody>
          <a:bodyPr numCol="1"/>
          <a:lstStyle/>
          <a:p>
            <a:r>
              <a:rPr lang="en-US" altLang="en-US" sz="2000" dirty="0" smtClean="0"/>
              <a:t>Microsoft/Exchange/SQL</a:t>
            </a:r>
            <a:endParaRPr lang="en-US" altLang="en-US" sz="2000" dirty="0"/>
          </a:p>
          <a:p>
            <a:r>
              <a:rPr lang="en-US" altLang="en-US" sz="2000" dirty="0" smtClean="0"/>
              <a:t>Citrix/EUC</a:t>
            </a:r>
            <a:endParaRPr lang="en-US" altLang="en-US" sz="2000" dirty="0"/>
          </a:p>
          <a:p>
            <a:r>
              <a:rPr lang="en-US" altLang="en-US" sz="2000" dirty="0"/>
              <a:t>Physical Network</a:t>
            </a:r>
          </a:p>
          <a:p>
            <a:r>
              <a:rPr lang="en-US" altLang="en-US" sz="2000" dirty="0" smtClean="0"/>
              <a:t>Core Redesign </a:t>
            </a:r>
            <a:r>
              <a:rPr lang="en-US" altLang="en-US" sz="2000" dirty="0"/>
              <a:t>Overview</a:t>
            </a:r>
          </a:p>
          <a:p>
            <a:r>
              <a:rPr lang="en-US" altLang="en-US" sz="2000" dirty="0"/>
              <a:t>vSphere Upgrade/C7000 Redesign</a:t>
            </a:r>
          </a:p>
          <a:p>
            <a:r>
              <a:rPr lang="en-US" altLang="en-US" sz="2000" dirty="0"/>
              <a:t>vSphere Cluster Consolidation</a:t>
            </a:r>
          </a:p>
          <a:p>
            <a:r>
              <a:rPr lang="en-US" altLang="en-US" sz="2000" dirty="0"/>
              <a:t>vSphere Licensing</a:t>
            </a:r>
          </a:p>
          <a:p>
            <a:r>
              <a:rPr lang="en-US" altLang="en-US" sz="2000" dirty="0"/>
              <a:t>P2V</a:t>
            </a:r>
          </a:p>
          <a:p>
            <a:r>
              <a:rPr lang="en-US" altLang="en-US" sz="2000" dirty="0"/>
              <a:t>Storage</a:t>
            </a:r>
          </a:p>
          <a:p>
            <a:r>
              <a:rPr lang="en-US" altLang="en-US" sz="2000" dirty="0"/>
              <a:t>vSphere Networking Design</a:t>
            </a:r>
          </a:p>
          <a:p>
            <a:r>
              <a:rPr lang="en-US" altLang="en-US" sz="2000" dirty="0"/>
              <a:t>Backup</a:t>
            </a:r>
          </a:p>
          <a:p>
            <a:r>
              <a:rPr lang="en-US" altLang="en-US" sz="2000" dirty="0"/>
              <a:t>Disaster Recovery</a:t>
            </a:r>
          </a:p>
          <a:p>
            <a:r>
              <a:rPr lang="en-US" altLang="en-US" sz="2000" dirty="0"/>
              <a:t>February Test Overview</a:t>
            </a:r>
          </a:p>
          <a:p>
            <a:r>
              <a:rPr lang="en-US" altLang="en-US" sz="2000" dirty="0"/>
              <a:t>Next Steps</a:t>
            </a:r>
          </a:p>
          <a:p>
            <a:endParaRPr lang="en-US" altLang="en-US" sz="2000" dirty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000" dirty="0"/>
          </a:p>
          <a:p>
            <a:pPr>
              <a:lnSpc>
                <a:spcPct val="100000"/>
              </a:lnSpc>
              <a:defRPr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0926C-827E-4DF4-96E5-03A2BE151D06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231E6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35475" y="425450"/>
            <a:ext cx="47085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AGENDA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200400"/>
            <a:ext cx="2390274" cy="239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79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112838" y="341313"/>
            <a:ext cx="7870825" cy="533400"/>
          </a:xfrm>
        </p:spPr>
        <p:txBody>
          <a:bodyPr/>
          <a:lstStyle/>
          <a:p>
            <a:pPr algn="r"/>
            <a:r>
              <a:rPr lang="en-US" altLang="en-US" sz="2400" smtClean="0"/>
              <a:t>Disaster Recovery - VMs</a:t>
            </a:r>
          </a:p>
        </p:txBody>
      </p:sp>
      <p:sp>
        <p:nvSpPr>
          <p:cNvPr id="47108" name="Content Placeholder 4"/>
          <p:cNvSpPr>
            <a:spLocks noGrp="1"/>
          </p:cNvSpPr>
          <p:nvPr>
            <p:ph idx="1"/>
          </p:nvPr>
        </p:nvSpPr>
        <p:spPr>
          <a:xfrm>
            <a:off x="347663" y="1374775"/>
            <a:ext cx="8204200" cy="4921250"/>
          </a:xfrm>
        </p:spPr>
        <p:txBody>
          <a:bodyPr/>
          <a:lstStyle/>
          <a:p>
            <a:r>
              <a:rPr lang="en-US" altLang="en-US" sz="2000" dirty="0" smtClean="0"/>
              <a:t>vSphere Replication 5.8 (no special LUN grouping required)</a:t>
            </a:r>
          </a:p>
          <a:p>
            <a:r>
              <a:rPr lang="en-US" altLang="en-US" sz="2000" dirty="0" smtClean="0"/>
              <a:t>SAN replication is not in scope</a:t>
            </a:r>
          </a:p>
          <a:p>
            <a:r>
              <a:rPr lang="en-US" altLang="en-US" sz="2000" dirty="0" smtClean="0"/>
              <a:t>vSphere Site Recovery Manager 5.8 (fully managed by Hosting.com)</a:t>
            </a:r>
          </a:p>
          <a:p>
            <a:r>
              <a:rPr lang="en-US" altLang="en-US" sz="2000" dirty="0"/>
              <a:t>WAN:  Currently 250Mb (can burst higher)</a:t>
            </a:r>
          </a:p>
          <a:p>
            <a:r>
              <a:rPr lang="en-US" altLang="en-US" sz="2000" dirty="0"/>
              <a:t>WAN:  Current FWs are maxing out on CPU</a:t>
            </a:r>
          </a:p>
          <a:p>
            <a:r>
              <a:rPr lang="en-US" altLang="en-US" sz="2000" dirty="0" smtClean="0"/>
              <a:t>VMs to be replicated:</a:t>
            </a:r>
          </a:p>
          <a:p>
            <a:pPr lvl="1"/>
            <a:r>
              <a:rPr lang="en-US" altLang="en-US" sz="1600" dirty="0" smtClean="0"/>
              <a:t>Approximately 300</a:t>
            </a:r>
          </a:p>
          <a:p>
            <a:pPr lvl="1"/>
            <a:r>
              <a:rPr lang="en-US" altLang="en-US" sz="1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 Hosting contract estimated based on 300 VMs in Cluster1</a:t>
            </a:r>
          </a:p>
        </p:txBody>
      </p:sp>
      <p:sp>
        <p:nvSpPr>
          <p:cNvPr id="7" name="Rectangle 6"/>
          <p:cNvSpPr/>
          <p:nvPr/>
        </p:nvSpPr>
        <p:spPr>
          <a:xfrm>
            <a:off x="2924175" y="1376363"/>
            <a:ext cx="184150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99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112838" y="341313"/>
            <a:ext cx="7870825" cy="533400"/>
          </a:xfrm>
        </p:spPr>
        <p:txBody>
          <a:bodyPr/>
          <a:lstStyle/>
          <a:p>
            <a:pPr algn="r"/>
            <a:r>
              <a:rPr lang="en-US" altLang="en-US" sz="2400" smtClean="0"/>
              <a:t>Disaster Recovery-Physical Servers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347663" y="1374775"/>
            <a:ext cx="8204200" cy="4921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 smtClean="0"/>
              <a:t>SQL – Will native SQL replication be configured?</a:t>
            </a:r>
          </a:p>
          <a:p>
            <a:pPr>
              <a:defRPr/>
            </a:pPr>
            <a:r>
              <a:rPr lang="en-US" sz="2000" dirty="0" smtClean="0"/>
              <a:t>Need to identify all physical servers (post P2V) that need to be replicated</a:t>
            </a:r>
          </a:p>
          <a:p>
            <a:pPr>
              <a:defRPr/>
            </a:pPr>
            <a:r>
              <a:rPr lang="en-US" sz="2000" dirty="0"/>
              <a:t>There are contractual limitations at Hosting.com on physical </a:t>
            </a:r>
            <a:r>
              <a:rPr lang="en-US" sz="2000" dirty="0" smtClean="0"/>
              <a:t>servers</a:t>
            </a:r>
          </a:p>
          <a:p>
            <a:pPr>
              <a:defRPr/>
            </a:pPr>
            <a:r>
              <a:rPr lang="en-US" sz="2000" dirty="0" smtClean="0"/>
              <a:t>Physical servers freed by P2V could be moved to Hosting.com as standby hosts for physical server recovery</a:t>
            </a:r>
            <a:endParaRPr lang="en-US" sz="2000" dirty="0"/>
          </a:p>
          <a:p>
            <a:pPr>
              <a:defRPr/>
            </a:pPr>
            <a:r>
              <a:rPr lang="en-US" sz="2000" dirty="0" smtClean="0"/>
              <a:t>Physical servers that have built-in replication (like Exchange) could be replicated from physical (protected site) to VM (recovery)</a:t>
            </a:r>
          </a:p>
          <a:p>
            <a:pPr>
              <a:defRPr/>
            </a:pPr>
            <a:r>
              <a:rPr lang="en-US" sz="20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appliances? (Barracuda, Mail archive, etc.?)</a:t>
            </a:r>
          </a:p>
          <a:p>
            <a:pPr lvl="1">
              <a:defRPr/>
            </a:pPr>
            <a:r>
              <a:rPr lang="en-US" sz="1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there virtual instances that can be run in DR site?</a:t>
            </a:r>
          </a:p>
          <a:p>
            <a:pPr lvl="1">
              <a:defRPr/>
            </a:pPr>
            <a:r>
              <a:rPr lang="en-US" sz="1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long can Physio VMs run in DR failover mode?</a:t>
            </a:r>
          </a:p>
        </p:txBody>
      </p:sp>
      <p:sp>
        <p:nvSpPr>
          <p:cNvPr id="7" name="Rectangle 6"/>
          <p:cNvSpPr/>
          <p:nvPr/>
        </p:nvSpPr>
        <p:spPr>
          <a:xfrm>
            <a:off x="2924175" y="1376363"/>
            <a:ext cx="184150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42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352800" y="3048000"/>
            <a:ext cx="53276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Next Steps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60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1" y="1341119"/>
            <a:ext cx="7683818" cy="5018405"/>
          </a:xfrm>
        </p:spPr>
        <p:txBody>
          <a:bodyPr/>
          <a:lstStyle/>
          <a:p>
            <a:endParaRPr lang="en-US" sz="2000" dirty="0"/>
          </a:p>
          <a:p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052BE3-7FB4-4432-956E-A28A29673368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231E6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0277" y="4369743"/>
            <a:ext cx="4261473" cy="173751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8698" y="1117265"/>
            <a:ext cx="8829463" cy="412420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Short Term</a:t>
            </a:r>
          </a:p>
          <a:p>
            <a:pPr marL="280988" marR="0" lvl="1" indent="-280988" algn="l" defTabSz="-13873163" rtl="0" eaLnBrk="0" fontAlgn="base" latinLnBrk="0" hangingPunct="0">
              <a:lnSpc>
                <a:spcPct val="95000"/>
              </a:lnSpc>
              <a:spcBef>
                <a:spcPts val="1600"/>
              </a:spcBef>
              <a:spcAft>
                <a:spcPts val="200"/>
              </a:spcAft>
              <a:buClr>
                <a:srgbClr val="BDB582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Full Detailed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Design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Completion (In Progress)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1E62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  <a:p>
            <a:pPr marL="738188" marR="0" lvl="2" indent="-280988" algn="l" defTabSz="-13873163" rtl="0" eaLnBrk="0" fontAlgn="base" latinLnBrk="0" hangingPunct="0">
              <a:lnSpc>
                <a:spcPct val="95000"/>
              </a:lnSpc>
              <a:spcBef>
                <a:spcPts val="1600"/>
              </a:spcBef>
              <a:spcAft>
                <a:spcPts val="200"/>
              </a:spcAft>
              <a:buClr>
                <a:srgbClr val="BDB582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Delivery date </a:t>
            </a:r>
            <a:r>
              <a:rPr kumimoji="0" 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– June 26</a:t>
            </a:r>
            <a:r>
              <a:rPr kumimoji="0" lang="en-US" sz="1600" b="1" i="1" u="none" strike="noStrike" kern="1200" cap="none" spc="0" normalizeH="0" baseline="30000" noProof="0" dirty="0" smtClean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US" sz="1600" b="1" i="1" u="none" strike="noStrike" kern="1200" cap="none" spc="0" normalizeH="0" noProof="0" dirty="0" smtClean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 (Every practice area – posted to Teamwork)</a:t>
            </a:r>
            <a:endParaRPr kumimoji="0" lang="en-US" sz="1600" b="1" i="1" u="none" strike="noStrike" kern="1200" cap="none" spc="0" normalizeH="0" baseline="0" noProof="0" dirty="0" smtClean="0">
              <a:ln>
                <a:noFill/>
              </a:ln>
              <a:solidFill>
                <a:srgbClr val="231E62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  <a:p>
            <a:pPr marL="280988" marR="0" lvl="1" indent="-280988" algn="l" defTabSz="-13873163" rtl="0" eaLnBrk="0" fontAlgn="base" latinLnBrk="0" hangingPunct="0">
              <a:lnSpc>
                <a:spcPct val="95000"/>
              </a:lnSpc>
              <a:spcBef>
                <a:spcPts val="1600"/>
              </a:spcBef>
              <a:spcAft>
                <a:spcPts val="200"/>
              </a:spcAft>
              <a:buClr>
                <a:srgbClr val="BDB582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Client Design Review – Physiotherapy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1E62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  <a:p>
            <a:pPr marL="280988" marR="0" lvl="1" indent="-280988" algn="l" defTabSz="-13873163" rtl="0" eaLnBrk="0" fontAlgn="base" latinLnBrk="0" hangingPunct="0">
              <a:lnSpc>
                <a:spcPct val="95000"/>
              </a:lnSpc>
              <a:spcBef>
                <a:spcPts val="1600"/>
              </a:spcBef>
              <a:spcAft>
                <a:spcPts val="200"/>
              </a:spcAft>
              <a:buClr>
                <a:srgbClr val="BDB582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Phased Approach List for Implementation - Anexinet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1E62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  <a:p>
            <a:pPr marL="280988" marR="0" lvl="1" indent="-280988" algn="l" defTabSz="-13873163" rtl="0" eaLnBrk="0" fontAlgn="base" latinLnBrk="0" hangingPunct="0">
              <a:lnSpc>
                <a:spcPct val="95000"/>
              </a:lnSpc>
              <a:spcBef>
                <a:spcPts val="1600"/>
              </a:spcBef>
              <a:spcAft>
                <a:spcPts val="200"/>
              </a:spcAft>
              <a:buClr>
                <a:srgbClr val="BDB582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Continue Migration Efforts and Testing</a:t>
            </a:r>
          </a:p>
          <a:p>
            <a:pPr marL="280988" marR="0" lvl="1" indent="-280988" algn="l" defTabSz="-13873163" rtl="0" eaLnBrk="0" fontAlgn="base" latinLnBrk="0" hangingPunct="0">
              <a:lnSpc>
                <a:spcPct val="95000"/>
              </a:lnSpc>
              <a:spcBef>
                <a:spcPts val="1600"/>
              </a:spcBef>
              <a:spcAft>
                <a:spcPts val="200"/>
              </a:spcAft>
              <a:buClr>
                <a:srgbClr val="BDB582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Implement Initial Configuration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1E62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-13873163" rtl="0" eaLnBrk="0" fontAlgn="base" latinLnBrk="0" hangingPunct="0">
              <a:lnSpc>
                <a:spcPct val="95000"/>
              </a:lnSpc>
              <a:spcBef>
                <a:spcPts val="1600"/>
              </a:spcBef>
              <a:spcAft>
                <a:spcPts val="200"/>
              </a:spcAft>
              <a:buClr>
                <a:srgbClr val="BDB582"/>
              </a:buClr>
              <a:buSzPct val="10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Long Term</a:t>
            </a:r>
          </a:p>
          <a:p>
            <a:pPr marL="280988" marR="0" lvl="1" indent="-280988" algn="l" defTabSz="-13873163" rtl="0" eaLnBrk="0" fontAlgn="base" latinLnBrk="0" hangingPunct="0">
              <a:lnSpc>
                <a:spcPct val="95000"/>
              </a:lnSpc>
              <a:spcBef>
                <a:spcPts val="1600"/>
              </a:spcBef>
              <a:spcAft>
                <a:spcPts val="200"/>
              </a:spcAft>
              <a:buClr>
                <a:srgbClr val="BDB582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Finalize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 Implementation </a:t>
            </a:r>
            <a:r>
              <a:rPr lang="en-US" sz="1800" dirty="0" smtClean="0">
                <a:solidFill>
                  <a:srgbClr val="231E62"/>
                </a:solidFill>
                <a:latin typeface="Arial" pitchFamily="34" charset="0"/>
                <a:ea typeface="+mn-ea"/>
                <a:cs typeface="Arial" panose="020B0604020202020204" pitchFamily="34" charset="0"/>
              </a:rPr>
              <a:t>and Remediation Effort</a:t>
            </a:r>
          </a:p>
          <a:p>
            <a:pPr marL="280988" marR="0" lvl="1" indent="-280988" algn="l" defTabSz="-13873163" rtl="0" eaLnBrk="0" fontAlgn="base" latinLnBrk="0" hangingPunct="0">
              <a:lnSpc>
                <a:spcPct val="95000"/>
              </a:lnSpc>
              <a:spcBef>
                <a:spcPts val="1600"/>
              </a:spcBef>
              <a:spcAft>
                <a:spcPts val="200"/>
              </a:spcAft>
              <a:buClr>
                <a:srgbClr val="BDB582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DR Environment and Considerations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1E62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9525" y="425450"/>
            <a:ext cx="6594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all" spc="0" normalizeH="0" baseline="0" noProof="0" dirty="0" smtClean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Next Steps</a:t>
            </a: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rgbClr val="231E62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688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Implementation Roadmap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1" y="1590676"/>
            <a:ext cx="9052367" cy="41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2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347663" y="1374775"/>
            <a:ext cx="8204200" cy="4183063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18FABE-7F1E-4CBB-B04D-84AB3CE5658B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231E6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67127" y="425450"/>
            <a:ext cx="6976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all" spc="0" normalizeH="0" baseline="0" noProof="0" dirty="0" smtClean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Next Steps/Microsoft Residency Work Stream</a:t>
            </a: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rgbClr val="231E62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72542"/>
              </p:ext>
            </p:extLst>
          </p:nvPr>
        </p:nvGraphicFramePr>
        <p:xfrm>
          <a:off x="0" y="914405"/>
          <a:ext cx="9144000" cy="5425822"/>
        </p:xfrm>
        <a:graphic>
          <a:graphicData uri="http://schemas.openxmlformats.org/drawingml/2006/table">
            <a:tbl>
              <a:tblPr/>
              <a:tblGrid>
                <a:gridCol w="2025182">
                  <a:extLst>
                    <a:ext uri="{9D8B030D-6E8A-4147-A177-3AD203B41FA5}">
                      <a16:colId xmlns:a16="http://schemas.microsoft.com/office/drawing/2014/main" val="186353356"/>
                    </a:ext>
                  </a:extLst>
                </a:gridCol>
                <a:gridCol w="596157">
                  <a:extLst>
                    <a:ext uri="{9D8B030D-6E8A-4147-A177-3AD203B41FA5}">
                      <a16:colId xmlns:a16="http://schemas.microsoft.com/office/drawing/2014/main" val="3605449745"/>
                    </a:ext>
                  </a:extLst>
                </a:gridCol>
                <a:gridCol w="3775662">
                  <a:extLst>
                    <a:ext uri="{9D8B030D-6E8A-4147-A177-3AD203B41FA5}">
                      <a16:colId xmlns:a16="http://schemas.microsoft.com/office/drawing/2014/main" val="3748825102"/>
                    </a:ext>
                  </a:extLst>
                </a:gridCol>
                <a:gridCol w="1309208">
                  <a:extLst>
                    <a:ext uri="{9D8B030D-6E8A-4147-A177-3AD203B41FA5}">
                      <a16:colId xmlns:a16="http://schemas.microsoft.com/office/drawing/2014/main" val="1371401180"/>
                    </a:ext>
                  </a:extLst>
                </a:gridCol>
                <a:gridCol w="1437791">
                  <a:extLst>
                    <a:ext uri="{9D8B030D-6E8A-4147-A177-3AD203B41FA5}">
                      <a16:colId xmlns:a16="http://schemas.microsoft.com/office/drawing/2014/main" val="3584935486"/>
                    </a:ext>
                  </a:extLst>
                </a:gridCol>
              </a:tblGrid>
              <a:tr h="151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Issue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Priority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Notes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Workstream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Complete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537509"/>
                  </a:ext>
                </a:extLst>
              </a:tr>
              <a:tr h="44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RightFax</a:t>
                      </a:r>
                      <a:r>
                        <a:rPr lang="en-US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Upgrade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RightFax</a:t>
                      </a:r>
                      <a:r>
                        <a:rPr lang="en-US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upgrade is required to decommission the Exchange 2003 servers from the Org.</a:t>
                      </a:r>
                      <a:br>
                        <a:rPr lang="en-US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It also utilizes the Windows 2003 Domain Controllers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MS Residency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Needed prior to AD work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475987"/>
                  </a:ext>
                </a:extLst>
              </a:tr>
              <a:tr h="151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 Directory NTP Time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NTP is not configured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correctly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the Domain Controllers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Residency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19604"/>
                  </a:ext>
                </a:extLst>
              </a:tr>
              <a:tr h="151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Empty Group Clean up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Approximately 4,100 Empty Groups in AD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Residency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276646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 Operating System Patches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DCs are missing Patches or nto configured to receive patches from MS Update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Residency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233704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Exchange Service Packs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Legacy Exchange servers are not at the required service pack level for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co-existence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 Exchange 2013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Residency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870848"/>
                  </a:ext>
                </a:extLst>
              </a:tr>
              <a:tr h="151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Account Cleanup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and remediate AD User and Computer accounts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Residency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407876"/>
                  </a:ext>
                </a:extLst>
              </a:tr>
              <a:tr h="151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Licensing Server Installation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Install and Configure KMS Server for the Domain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Residency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967876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Assesment and Planning Toolkit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Install and Configure MAP Toolkit for Licensing assessments and reports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Residency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49022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 Account Review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Service Accounts used on all windows servers.</a:t>
                      </a:r>
                      <a:b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 to Group Managed Service Accounts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Residency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007475"/>
                  </a:ext>
                </a:extLst>
              </a:tr>
              <a:tr h="5877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Scheduled Tasks Review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Scheduled Tasks are scattered about on servers with little to no documentation.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 all AT tasks and convert to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gMSA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where applicable.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Possible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Consilidation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task relocation.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Residency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518583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Server Rights Review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Local User Rights on all Windows servers.</a:t>
                      </a:r>
                      <a:b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 Role Based access where applicable.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Residency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488220"/>
                  </a:ext>
                </a:extLst>
              </a:tr>
              <a:tr h="442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 Review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 all Server based aaplication in the PhysioCorp domain.</a:t>
                      </a:r>
                      <a:b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Identify all apps/app owners/business units and document any/all support contracts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Residency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627753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Shavlik Review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current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Shavlik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installation for possibility of leveraging system to patch non-domain joined computers at remote sites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Residency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185681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Server Update Process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 and Document Patching automatic patching process for all  Servers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Residency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25302"/>
                  </a:ext>
                </a:extLst>
              </a:tr>
              <a:tr h="151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Solar Winds Monitoring Review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monitoring of servers and application by Solar Winds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Residency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016309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Laptop Images for Remote Sites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with Physio staff to augment laptop image configuration and deployment.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Residency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633909"/>
                  </a:ext>
                </a:extLst>
              </a:tr>
              <a:tr h="200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Rights and Delegation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 Strategy for Role Based Access for AD Administrative rights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Residency</a:t>
                      </a: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9" marR="6149" marT="6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267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329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352800" y="3048000"/>
            <a:ext cx="53276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Questions?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352800" y="3124200"/>
            <a:ext cx="53276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Key Findings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5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5"/>
          <p:cNvSpPr>
            <a:spLocks noGrp="1"/>
          </p:cNvSpPr>
          <p:nvPr>
            <p:ph idx="1"/>
          </p:nvPr>
        </p:nvSpPr>
        <p:spPr>
          <a:xfrm>
            <a:off x="400050" y="1100138"/>
            <a:ext cx="8205788" cy="5341851"/>
          </a:xfrm>
        </p:spPr>
        <p:txBody>
          <a:bodyPr numCol="1"/>
          <a:lstStyle/>
          <a:p>
            <a:r>
              <a:rPr lang="en-US" altLang="en-US" sz="2000" dirty="0" smtClean="0"/>
              <a:t>Windows 2003 Server Upgrades (End-of-Life)</a:t>
            </a:r>
          </a:p>
          <a:p>
            <a:r>
              <a:rPr lang="en-US" altLang="en-US" sz="2000" dirty="0" smtClean="0"/>
              <a:t>AD Upgrade &amp; Cleanup Initiative</a:t>
            </a:r>
          </a:p>
          <a:p>
            <a:pPr lvl="1"/>
            <a:r>
              <a:rPr lang="en-US" altLang="en-US" sz="1400" dirty="0" smtClean="0"/>
              <a:t>AD Forest and Domain Functionality from 2003 to Current</a:t>
            </a:r>
          </a:p>
          <a:p>
            <a:pPr lvl="1"/>
            <a:r>
              <a:rPr lang="en-US" altLang="en-US" sz="1400" dirty="0" smtClean="0"/>
              <a:t>Stale Group and User Cleanup</a:t>
            </a:r>
          </a:p>
          <a:p>
            <a:pPr lvl="2"/>
            <a:r>
              <a:rPr lang="en-US" altLang="en-US" sz="1100" dirty="0" smtClean="0"/>
              <a:t>i.e.: 4100 Groups in AD</a:t>
            </a:r>
          </a:p>
          <a:p>
            <a:pPr lvl="1"/>
            <a:r>
              <a:rPr lang="en-US" altLang="en-US" sz="1400" dirty="0" smtClean="0"/>
              <a:t>Decommission 2003 Domain Controllers</a:t>
            </a:r>
          </a:p>
          <a:p>
            <a:pPr lvl="2"/>
            <a:r>
              <a:rPr lang="en-US" altLang="en-US" sz="11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Pre-requisite: </a:t>
            </a:r>
            <a:r>
              <a:rPr lang="en-US" altLang="en-US" sz="11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RightFax</a:t>
            </a:r>
            <a:r>
              <a:rPr lang="en-US" altLang="en-US" sz="11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Upgrade (In Progress)</a:t>
            </a:r>
          </a:p>
          <a:p>
            <a:r>
              <a:rPr lang="en-US" altLang="en-US" sz="2000" dirty="0"/>
              <a:t>Exchange 2003/2007 </a:t>
            </a:r>
            <a:r>
              <a:rPr lang="en-US" altLang="en-US" sz="2000" dirty="0" smtClean="0"/>
              <a:t>Upgrade</a:t>
            </a:r>
          </a:p>
          <a:p>
            <a:pPr lvl="1"/>
            <a:r>
              <a:rPr lang="en-US" altLang="en-US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Pre-requisite: </a:t>
            </a:r>
            <a:r>
              <a:rPr lang="en-US" altLang="en-US" sz="14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RightFax</a:t>
            </a:r>
            <a:r>
              <a:rPr lang="en-US" altLang="en-US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Upgrade (In Progress)</a:t>
            </a:r>
          </a:p>
          <a:p>
            <a:pPr lvl="1"/>
            <a:r>
              <a:rPr lang="en-US" altLang="en-US" sz="1400" dirty="0"/>
              <a:t>Implement Redundancy/Resiliency </a:t>
            </a:r>
            <a:r>
              <a:rPr lang="en-US" altLang="en-US" sz="1400" dirty="0" smtClean="0"/>
              <a:t>Measures</a:t>
            </a:r>
          </a:p>
          <a:p>
            <a:r>
              <a:rPr lang="en-US" altLang="en-US" sz="2000" dirty="0" smtClean="0"/>
              <a:t>SQL Migration and Consolidation</a:t>
            </a:r>
          </a:p>
          <a:p>
            <a:pPr lvl="1"/>
            <a:r>
              <a:rPr lang="en-US" altLang="en-US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Pre-requisite: Data Warehouse Architect (In Progress)</a:t>
            </a:r>
          </a:p>
          <a:p>
            <a:r>
              <a:rPr lang="en-US" altLang="en-US" sz="2000" dirty="0"/>
              <a:t>Full Design </a:t>
            </a:r>
            <a:r>
              <a:rPr lang="en-US" altLang="en-US" sz="2000" dirty="0" smtClean="0"/>
              <a:t>Deliverable (In </a:t>
            </a:r>
            <a:r>
              <a:rPr lang="en-US" altLang="en-US" sz="2000" dirty="0"/>
              <a:t>Progress)</a:t>
            </a:r>
          </a:p>
          <a:p>
            <a:pPr marL="0" indent="0">
              <a:buNone/>
            </a:pPr>
            <a:endParaRPr lang="en-US" altLang="en-US" sz="2000" dirty="0" smtClean="0"/>
          </a:p>
          <a:p>
            <a:pPr lvl="1"/>
            <a:endParaRPr lang="en-US" altLang="en-US" sz="1400" dirty="0" smtClean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>
              <a:lnSpc>
                <a:spcPct val="100000"/>
              </a:lnSpc>
              <a:defRPr/>
            </a:pPr>
            <a:endParaRPr 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6462BF-29AD-4010-95B9-E5095CB590A6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231E6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9525" y="425450"/>
            <a:ext cx="6594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all" spc="0" normalizeH="0" baseline="0" noProof="0" dirty="0" smtClean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Microsoft/Exchange/SQL</a:t>
            </a: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rgbClr val="231E62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882" y="1527075"/>
            <a:ext cx="2286318" cy="1428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41" y="4251226"/>
            <a:ext cx="1381292" cy="138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7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6462BF-29AD-4010-95B9-E5095CB590A6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231E6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9525" y="425450"/>
            <a:ext cx="6594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all" spc="0" normalizeH="0" baseline="0" noProof="0" dirty="0" smtClean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Microsoft Forest Overview</a:t>
            </a: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rgbClr val="231E62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43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0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5"/>
          <p:cNvSpPr>
            <a:spLocks noGrp="1"/>
          </p:cNvSpPr>
          <p:nvPr>
            <p:ph idx="1"/>
          </p:nvPr>
        </p:nvSpPr>
        <p:spPr>
          <a:xfrm>
            <a:off x="400050" y="1108719"/>
            <a:ext cx="8205788" cy="5423886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000" dirty="0" smtClean="0"/>
              <a:t>Citrix Hotfix/Version Inconsistencies (4.5, 6.5, &amp; 5.6 Environments)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400" dirty="0" smtClean="0"/>
              <a:t>Citrix Environment Consolidation to Version 7.6 of XenDesktop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400" dirty="0" smtClean="0"/>
              <a:t>Implement Citrix Leading Practices Throughout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400" dirty="0" smtClean="0"/>
              <a:t>NetScaler Configuration and Optimizations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400" dirty="0" smtClean="0"/>
              <a:t>Monitoring Design Initiative (part of full detailed design)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1100" dirty="0" smtClean="0"/>
              <a:t>eG Innovations Overview</a:t>
            </a:r>
          </a:p>
          <a:p>
            <a:pPr>
              <a:lnSpc>
                <a:spcPct val="100000"/>
              </a:lnSpc>
              <a:defRPr/>
            </a:pPr>
            <a:r>
              <a:rPr lang="en-US" sz="2000" dirty="0" smtClean="0"/>
              <a:t>Single Image Management via Provisioning Services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400" dirty="0" smtClean="0"/>
              <a:t>XenApp and XenDesktop Groups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400" dirty="0" smtClean="0"/>
              <a:t>More Centralized Management of Data</a:t>
            </a:r>
          </a:p>
          <a:p>
            <a:pPr>
              <a:lnSpc>
                <a:spcPct val="100000"/>
              </a:lnSpc>
              <a:defRPr/>
            </a:pPr>
            <a:r>
              <a:rPr lang="en-US" sz="2000" dirty="0" smtClean="0"/>
              <a:t>Server and Storage Optimizations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400" dirty="0" smtClean="0"/>
              <a:t>PernixData Overview (Next Steps)</a:t>
            </a:r>
          </a:p>
          <a:p>
            <a:pPr>
              <a:lnSpc>
                <a:spcPct val="100000"/>
              </a:lnSpc>
              <a:defRPr/>
            </a:pPr>
            <a:r>
              <a:rPr lang="en-US" sz="2000" dirty="0" smtClean="0"/>
              <a:t>Endpoint Device Recap Potential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400" dirty="0" smtClean="0"/>
              <a:t>Update Thin Clients in the Field – Windows Embedded</a:t>
            </a:r>
          </a:p>
          <a:p>
            <a:pPr>
              <a:lnSpc>
                <a:spcPct val="100000"/>
              </a:lnSpc>
              <a:defRPr/>
            </a:pPr>
            <a:r>
              <a:rPr lang="en-US" sz="2000" dirty="0" smtClean="0"/>
              <a:t>Onboarding and User Pilot Testing for Eventual New Environment Build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400" dirty="0" smtClean="0"/>
              <a:t>150-200 Users/Week</a:t>
            </a:r>
          </a:p>
          <a:p>
            <a:pPr lvl="1">
              <a:lnSpc>
                <a:spcPct val="100000"/>
              </a:lnSpc>
              <a:defRPr/>
            </a:pPr>
            <a:endParaRPr lang="en-US" sz="1400" dirty="0" smtClean="0"/>
          </a:p>
          <a:p>
            <a:pPr lvl="1">
              <a:lnSpc>
                <a:spcPct val="100000"/>
              </a:lnSpc>
              <a:defRPr/>
            </a:pPr>
            <a:endParaRPr lang="en-US" sz="1400" dirty="0" smtClean="0"/>
          </a:p>
          <a:p>
            <a:pPr>
              <a:lnSpc>
                <a:spcPct val="100000"/>
              </a:lnSpc>
              <a:defRPr/>
            </a:pPr>
            <a:endParaRPr lang="en-US" sz="1600" dirty="0" smtClean="0"/>
          </a:p>
          <a:p>
            <a:pPr lvl="2">
              <a:lnSpc>
                <a:spcPct val="100000"/>
              </a:lnSpc>
              <a:defRPr/>
            </a:pPr>
            <a:endParaRPr lang="en-US" sz="700" dirty="0" smtClean="0"/>
          </a:p>
          <a:p>
            <a:pPr lvl="1">
              <a:lnSpc>
                <a:spcPct val="100000"/>
              </a:lnSpc>
              <a:defRPr/>
            </a:pPr>
            <a:endParaRPr lang="en-US" sz="1000" dirty="0" smtClean="0"/>
          </a:p>
          <a:p>
            <a:pPr>
              <a:lnSpc>
                <a:spcPct val="100000"/>
              </a:lnSpc>
              <a:defRPr/>
            </a:pPr>
            <a:endParaRPr lang="en-US" sz="1600" dirty="0" smtClean="0"/>
          </a:p>
          <a:p>
            <a:pPr>
              <a:lnSpc>
                <a:spcPct val="100000"/>
              </a:lnSpc>
              <a:defRPr/>
            </a:pPr>
            <a:endParaRPr lang="en-US" sz="1600" dirty="0" smtClean="0"/>
          </a:p>
          <a:p>
            <a:pPr>
              <a:lnSpc>
                <a:spcPct val="100000"/>
              </a:lnSpc>
              <a:defRPr/>
            </a:pPr>
            <a:endParaRPr lang="en-US"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53DAF0-1A94-4BD5-B4AF-4D1D1DDE35AA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231E6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9525" y="425450"/>
            <a:ext cx="6594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all" spc="0" normalizeH="0" baseline="0" noProof="0" dirty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Citrix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992" y="3068900"/>
            <a:ext cx="1828959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01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30FE1C-998E-4BEF-9446-C762FC9B30A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231E6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Isosceles Triangle 5"/>
          <p:cNvSpPr/>
          <p:nvPr/>
        </p:nvSpPr>
        <p:spPr bwMode="auto">
          <a:xfrm rot="10800000">
            <a:off x="3309551" y="2899856"/>
            <a:ext cx="2209800" cy="2707640"/>
          </a:xfrm>
          <a:prstGeom prst="triangle">
            <a:avLst/>
          </a:prstGeom>
          <a:solidFill>
            <a:srgbClr val="0079BD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 rot="10800000">
            <a:off x="3492185" y="3356091"/>
            <a:ext cx="1836666" cy="2221519"/>
          </a:xfrm>
          <a:prstGeom prst="triangle">
            <a:avLst/>
          </a:prstGeom>
          <a:solidFill>
            <a:srgbClr val="0079BD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2176" y="2747455"/>
            <a:ext cx="1628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Base image 1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XenApp Published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Applications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D4F53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47951" y="3204655"/>
            <a:ext cx="1676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Base image 2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XenApp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Hosted Shared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Desktop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D4F53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7217" y="3738055"/>
            <a:ext cx="15923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Base image 3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XenClient (Optional)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38351" y="4042855"/>
            <a:ext cx="167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Base image 4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XenDesktop Pooled Desktops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4D4F53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15784" y="4561094"/>
            <a:ext cx="1676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Base image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4D4F53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PCs managed by SCCM</a:t>
            </a:r>
          </a:p>
        </p:txBody>
      </p:sp>
      <p:sp>
        <p:nvSpPr>
          <p:cNvPr id="13" name="Isosceles Triangle 12"/>
          <p:cNvSpPr/>
          <p:nvPr/>
        </p:nvSpPr>
        <p:spPr bwMode="auto">
          <a:xfrm rot="10800000">
            <a:off x="3661974" y="3746462"/>
            <a:ext cx="1504269" cy="1843161"/>
          </a:xfrm>
          <a:prstGeom prst="triangle">
            <a:avLst/>
          </a:prstGeom>
          <a:solidFill>
            <a:schemeClr val="accent1">
              <a:alpha val="30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Isosceles Triangle 13"/>
          <p:cNvSpPr/>
          <p:nvPr/>
        </p:nvSpPr>
        <p:spPr bwMode="auto">
          <a:xfrm rot="10800000">
            <a:off x="3861999" y="4256069"/>
            <a:ext cx="1104899" cy="1353819"/>
          </a:xfrm>
          <a:prstGeom prst="triangle">
            <a:avLst/>
          </a:prstGeom>
          <a:solidFill>
            <a:schemeClr val="accent1">
              <a:alpha val="30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Isosceles Triangle 14"/>
          <p:cNvSpPr/>
          <p:nvPr/>
        </p:nvSpPr>
        <p:spPr bwMode="auto">
          <a:xfrm rot="10800000">
            <a:off x="4052497" y="4688724"/>
            <a:ext cx="742952" cy="910330"/>
          </a:xfrm>
          <a:prstGeom prst="triangle">
            <a:avLst/>
          </a:prstGeom>
          <a:solidFill>
            <a:schemeClr val="accent1">
              <a:alpha val="30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Left Brace 15"/>
          <p:cNvSpPr/>
          <p:nvPr/>
        </p:nvSpPr>
        <p:spPr bwMode="auto">
          <a:xfrm>
            <a:off x="3080951" y="2977018"/>
            <a:ext cx="76200" cy="380037"/>
          </a:xfrm>
          <a:prstGeom prst="leftBrace">
            <a:avLst/>
          </a:prstGeom>
          <a:noFill/>
          <a:ln w="9525" cap="flat" cmpd="sng" algn="ctr">
            <a:solidFill>
              <a:srgbClr val="4D4F5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D4F53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Right Brace 16"/>
          <p:cNvSpPr/>
          <p:nvPr/>
        </p:nvSpPr>
        <p:spPr bwMode="auto">
          <a:xfrm>
            <a:off x="5443151" y="3377535"/>
            <a:ext cx="152400" cy="347484"/>
          </a:xfrm>
          <a:prstGeom prst="rightBrace">
            <a:avLst/>
          </a:prstGeom>
          <a:noFill/>
          <a:ln w="9525" cap="flat" cmpd="sng" algn="ctr">
            <a:solidFill>
              <a:srgbClr val="4D4F5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D4F53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ight Brace 17"/>
          <p:cNvSpPr/>
          <p:nvPr/>
        </p:nvSpPr>
        <p:spPr bwMode="auto">
          <a:xfrm>
            <a:off x="5062152" y="4271455"/>
            <a:ext cx="76200" cy="367411"/>
          </a:xfrm>
          <a:prstGeom prst="rightBrace">
            <a:avLst/>
          </a:prstGeom>
          <a:noFill/>
          <a:ln w="9525" cap="flat" cmpd="sng" algn="ctr">
            <a:solidFill>
              <a:srgbClr val="4D4F5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D4F53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Left Brace 18"/>
          <p:cNvSpPr/>
          <p:nvPr/>
        </p:nvSpPr>
        <p:spPr bwMode="auto">
          <a:xfrm>
            <a:off x="3604823" y="4784952"/>
            <a:ext cx="114300" cy="629503"/>
          </a:xfrm>
          <a:prstGeom prst="leftBrace">
            <a:avLst/>
          </a:prstGeom>
          <a:noFill/>
          <a:ln w="9525" cap="flat" cmpd="sng" algn="ctr">
            <a:solidFill>
              <a:srgbClr val="4D4F5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D4F53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Left Brace 19"/>
          <p:cNvSpPr/>
          <p:nvPr/>
        </p:nvSpPr>
        <p:spPr bwMode="auto">
          <a:xfrm>
            <a:off x="3349309" y="3873639"/>
            <a:ext cx="76200" cy="380037"/>
          </a:xfrm>
          <a:prstGeom prst="leftBrace">
            <a:avLst/>
          </a:prstGeom>
          <a:noFill/>
          <a:ln w="9525" cap="flat" cmpd="sng" algn="ctr">
            <a:solidFill>
              <a:srgbClr val="4D4F5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D4F53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07593" y="1329677"/>
            <a:ext cx="7764379" cy="3798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800" b="1" kern="1200" dirty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Application Assessment Method/Approach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2583" y="1709487"/>
            <a:ext cx="8534400" cy="426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8275" indent="-168275" algn="l" defTabSz="914400" rtl="0" eaLnBrk="1" latinLnBrk="0" hangingPunct="1">
              <a:spcBef>
                <a:spcPts val="975"/>
              </a:spcBef>
              <a:spcAft>
                <a:spcPts val="474"/>
              </a:spcAft>
              <a:buClr>
                <a:srgbClr val="0046AD"/>
              </a:buClr>
              <a:buFont typeface="Arial" pitchFamily="34" charset="0"/>
              <a:buChar char="•"/>
              <a:defRPr lang="en-US" sz="1950" b="1" kern="120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  <a:lvl2pPr marL="350838" indent="-187325" algn="l" defTabSz="914400" rtl="0" eaLnBrk="1" latinLnBrk="0" hangingPunct="1">
              <a:spcBef>
                <a:spcPts val="0"/>
              </a:spcBef>
              <a:buClr>
                <a:srgbClr val="0046AD"/>
              </a:buClr>
              <a:buFont typeface="Arial" pitchFamily="34" charset="0"/>
              <a:buChar char="ᵒ"/>
              <a:defRPr lang="en-US" sz="1350" b="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625475" indent="-161925" algn="l" defTabSz="914400" rtl="0" eaLnBrk="1" latinLnBrk="0" hangingPunct="1">
              <a:spcBef>
                <a:spcPts val="0"/>
              </a:spcBef>
              <a:buClr>
                <a:srgbClr val="0046AD"/>
              </a:buClr>
              <a:buFont typeface="Arial" pitchFamily="34" charset="0"/>
              <a:buChar char="•"/>
              <a:defRPr lang="en-US" sz="1400" b="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54075" indent="-165100" algn="l" defTabSz="914400" rtl="0" eaLnBrk="1" latinLnBrk="0" hangingPunct="1">
              <a:spcBef>
                <a:spcPts val="0"/>
              </a:spcBef>
              <a:buClr>
                <a:srgbClr val="0046AD"/>
              </a:buClr>
              <a:buFont typeface="Arial" pitchFamily="34" charset="0"/>
              <a:buChar char="-"/>
              <a:defRPr lang="en-US" sz="1400" b="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82675" indent="-168275" algn="l" defTabSz="914400" rtl="0" eaLnBrk="1" latinLnBrk="0" hangingPunct="1">
              <a:spcBef>
                <a:spcPts val="0"/>
              </a:spcBef>
              <a:buClr>
                <a:srgbClr val="0046AD"/>
              </a:buClr>
              <a:buFont typeface="Arial" pitchFamily="34" charset="0"/>
              <a:buChar char="-"/>
              <a:defRPr lang="en-US" sz="1400" b="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Phased application assessment</a:t>
            </a:r>
          </a:p>
          <a:p>
            <a:pPr marL="182563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4D4F53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49525" y="425450"/>
            <a:ext cx="6594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all" spc="0" normalizeH="0" baseline="0" noProof="0" dirty="0" smtClean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Recommended Citrix/App Delivery Model</a:t>
            </a: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rgbClr val="231E62"/>
              </a:solidFill>
              <a:effectLst/>
              <a:uLnTx/>
              <a:uFillTx/>
              <a:latin typeface="Arial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577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5"/>
          <p:cNvSpPr>
            <a:spLocks noGrp="1"/>
          </p:cNvSpPr>
          <p:nvPr>
            <p:ph idx="1"/>
          </p:nvPr>
        </p:nvSpPr>
        <p:spPr>
          <a:xfrm>
            <a:off x="387350" y="1306513"/>
            <a:ext cx="8205788" cy="46767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000" dirty="0" smtClean="0"/>
              <a:t>Replace 5020s,  6509s, C2960s, and FWs</a:t>
            </a:r>
          </a:p>
          <a:p>
            <a:pPr lvl="1">
              <a:defRPr/>
            </a:pPr>
            <a:r>
              <a:rPr lang="en-US" sz="1100" dirty="0" smtClean="0"/>
              <a:t>Cisco Nexus – VPC technology</a:t>
            </a:r>
          </a:p>
          <a:p>
            <a:pPr lvl="1">
              <a:defRPr/>
            </a:pPr>
            <a:r>
              <a:rPr lang="en-US" sz="1100" dirty="0" smtClean="0"/>
              <a:t>Cisco ASA 55X5 Series with Firepower capabilities</a:t>
            </a:r>
          </a:p>
          <a:p>
            <a:pPr lvl="1">
              <a:defRPr/>
            </a:pPr>
            <a:r>
              <a:rPr lang="en-US" sz="1100" dirty="0" smtClean="0"/>
              <a:t>Cisco ISR series routers</a:t>
            </a:r>
          </a:p>
          <a:p>
            <a:pPr>
              <a:lnSpc>
                <a:spcPct val="100000"/>
              </a:lnSpc>
              <a:defRPr/>
            </a:pPr>
            <a:r>
              <a:rPr lang="en-US" sz="2000" dirty="0" smtClean="0"/>
              <a:t>Preserve overall Layer2 design </a:t>
            </a:r>
          </a:p>
          <a:p>
            <a:pPr lvl="1">
              <a:defRPr/>
            </a:pPr>
            <a:r>
              <a:rPr lang="en-US" sz="1100" dirty="0" smtClean="0"/>
              <a:t>Possible additions</a:t>
            </a:r>
            <a:endParaRPr lang="en-US" sz="2000" dirty="0" smtClean="0"/>
          </a:p>
          <a:p>
            <a:pPr>
              <a:lnSpc>
                <a:spcPct val="100000"/>
              </a:lnSpc>
              <a:defRPr/>
            </a:pPr>
            <a:r>
              <a:rPr lang="en-US" sz="2000" dirty="0" smtClean="0"/>
              <a:t>Possible use of WAN compression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100" dirty="0" smtClean="0"/>
              <a:t>Will wait to see the impact of vSphere Replication on WAN and FW</a:t>
            </a:r>
          </a:p>
          <a:p>
            <a:pPr lvl="1">
              <a:lnSpc>
                <a:spcPct val="100000"/>
              </a:lnSpc>
              <a:defRPr/>
            </a:pPr>
            <a:endParaRPr lang="en-US" sz="1100" dirty="0" smtClean="0"/>
          </a:p>
          <a:p>
            <a:pPr>
              <a:lnSpc>
                <a:spcPct val="100000"/>
              </a:lnSpc>
              <a:defRPr/>
            </a:pPr>
            <a:r>
              <a:rPr lang="en-US" sz="2000" dirty="0" smtClean="0"/>
              <a:t>WAN uses: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100" dirty="0" smtClean="0"/>
              <a:t>vSphere Replication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100" dirty="0" smtClean="0"/>
              <a:t>Exchange DAG replication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100" dirty="0" smtClean="0"/>
              <a:t>SQL DAG replication?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100" dirty="0" smtClean="0"/>
              <a:t>Physiotherapy remote facilities (core business)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100" dirty="0" smtClean="0"/>
              <a:t>Backup replication </a:t>
            </a:r>
            <a:endParaRPr lang="en-US" sz="1100" dirty="0"/>
          </a:p>
          <a:p>
            <a:pPr marL="568325" lvl="1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sz="1000" dirty="0" smtClean="0"/>
          </a:p>
          <a:p>
            <a:pPr lvl="1">
              <a:lnSpc>
                <a:spcPct val="100000"/>
              </a:lnSpc>
              <a:defRPr/>
            </a:pPr>
            <a:endParaRPr lang="en-US" sz="1000" dirty="0" smtClean="0"/>
          </a:p>
          <a:p>
            <a:pPr>
              <a:lnSpc>
                <a:spcPct val="100000"/>
              </a:lnSpc>
              <a:defRPr/>
            </a:pPr>
            <a:endParaRPr lang="en-US" sz="1600" dirty="0" smtClean="0"/>
          </a:p>
          <a:p>
            <a:pPr>
              <a:lnSpc>
                <a:spcPct val="100000"/>
              </a:lnSpc>
              <a:defRPr/>
            </a:pPr>
            <a:endParaRPr lang="en-US" sz="1600" dirty="0" smtClean="0"/>
          </a:p>
          <a:p>
            <a:pPr>
              <a:lnSpc>
                <a:spcPct val="100000"/>
              </a:lnSpc>
              <a:defRPr/>
            </a:pPr>
            <a:endParaRPr lang="en-US"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40500" y="6365189"/>
            <a:ext cx="2052638" cy="45720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49655-1EA3-4016-B293-6068784F1A7F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231E6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9525" y="425450"/>
            <a:ext cx="6594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all" spc="0" normalizeH="0" baseline="0" noProof="0" dirty="0">
                <a:ln>
                  <a:noFill/>
                </a:ln>
                <a:solidFill>
                  <a:srgbClr val="231E62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rPr>
              <a:t>Physical Network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724" y="4070779"/>
            <a:ext cx="2524957" cy="167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79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990600"/>
            <a:ext cx="7239000" cy="56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6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Geneva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Geneva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5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6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7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8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ADDA286508B945815BB45826262F20" ma:contentTypeVersion="1" ma:contentTypeDescription="Create a new document." ma:contentTypeScope="" ma:versionID="50b0015e4f0b1510322d2556e476d9a3">
  <xsd:schema xmlns:xsd="http://www.w3.org/2001/XMLSchema" xmlns:xs="http://www.w3.org/2001/XMLSchema" xmlns:p="http://schemas.microsoft.com/office/2006/metadata/properties" xmlns:ns2="370f384b-3f99-413c-b49c-312e09eb39ad" targetNamespace="http://schemas.microsoft.com/office/2006/metadata/properties" ma:root="true" ma:fieldsID="3ce4faa790c4509342e2c32b879b3270" ns2:_="">
    <xsd:import namespace="370f384b-3f99-413c-b49c-312e09eb39ad"/>
    <xsd:element name="properties">
      <xsd:complexType>
        <xsd:sequence>
          <xsd:element name="documentManagement">
            <xsd:complexType>
              <xsd:all>
                <xsd:element ref="ns2:Document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f384b-3f99-413c-b49c-312e09eb39ad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8" ma:displayName="Document Type" ma:default="Services" ma:description="Please enter whether this document is for Services or Solutions &amp; Approach." ma:format="RadioButtons" ma:internalName="Document_x0020_Type">
      <xsd:simpleType>
        <xsd:restriction base="dms:Choice">
          <xsd:enumeration value="Services"/>
          <xsd:enumeration value="Solutions &amp; Approach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Type xmlns="370f384b-3f99-413c-b49c-312e09eb39ad">Solutions &amp; Approach</Document_x0020_Type>
  </documentManagement>
</p:properties>
</file>

<file path=customXml/itemProps1.xml><?xml version="1.0" encoding="utf-8"?>
<ds:datastoreItem xmlns:ds="http://schemas.openxmlformats.org/officeDocument/2006/customXml" ds:itemID="{C67575BC-B6D5-4AAB-AF41-1075DF57B3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239A05-3090-4C60-A60E-16E4D0EB0A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0f384b-3f99-413c-b49c-312e09eb39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6397BA-BC6E-48FB-B4E5-0FD580255C06}">
  <ds:schemaRefs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370f384b-3f99-413c-b49c-312e09eb39ad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15480</TotalTime>
  <Words>1505</Words>
  <Application>Microsoft Office PowerPoint</Application>
  <PresentationFormat>On-screen Show (4:3)</PresentationFormat>
  <Paragraphs>337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Geneva</vt:lpstr>
      <vt:lpstr>Times</vt:lpstr>
      <vt:lpstr>Times New Roman</vt:lpstr>
      <vt:lpstr>Wingdings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vSphere Networking Cluster1 Blades</vt:lpstr>
      <vt:lpstr>Backup</vt:lpstr>
      <vt:lpstr>Backup</vt:lpstr>
      <vt:lpstr>Disaster Recovery - WAN</vt:lpstr>
      <vt:lpstr>Disaster Recovery - VMs</vt:lpstr>
      <vt:lpstr>Disaster Recovery-Physical Servers</vt:lpstr>
      <vt:lpstr>PowerPoint Presentation</vt:lpstr>
      <vt:lpstr>PowerPoint Presentation</vt:lpstr>
      <vt:lpstr>Planned Implementation Roadmap</vt:lpstr>
      <vt:lpstr>PowerPoint Presentation</vt:lpstr>
      <vt:lpstr>PowerPoint Presentation</vt:lpstr>
    </vt:vector>
  </TitlesOfParts>
  <Company>bob smith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 Otero</dc:creator>
  <cp:lastModifiedBy>Raymond Otero</cp:lastModifiedBy>
  <cp:revision>76</cp:revision>
  <dcterms:created xsi:type="dcterms:W3CDTF">2014-12-11T14:54:18Z</dcterms:created>
  <dcterms:modified xsi:type="dcterms:W3CDTF">2015-06-17T14:46:09Z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0x01010020ADDA286508B945815BB45826262F20</vt:lpwstr>
  </property>
</Properties>
</file>