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74" r:id="rId5"/>
    <p:sldId id="258" r:id="rId6"/>
    <p:sldId id="267" r:id="rId7"/>
    <p:sldId id="268" r:id="rId8"/>
    <p:sldId id="259" r:id="rId9"/>
    <p:sldId id="275" r:id="rId10"/>
    <p:sldId id="277" r:id="rId11"/>
    <p:sldId id="269" r:id="rId12"/>
    <p:sldId id="261" r:id="rId13"/>
    <p:sldId id="270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63" r:id="rId22"/>
    <p:sldId id="264" r:id="rId23"/>
    <p:sldId id="287" r:id="rId24"/>
    <p:sldId id="289" r:id="rId25"/>
    <p:sldId id="288" r:id="rId26"/>
    <p:sldId id="290" r:id="rId27"/>
    <p:sldId id="286" r:id="rId28"/>
    <p:sldId id="291" r:id="rId29"/>
    <p:sldId id="271" r:id="rId30"/>
    <p:sldId id="273" r:id="rId31"/>
    <p:sldId id="27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63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22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7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6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3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6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83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3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A4847B2-DE5D-4F3A-8FE6-6CA33D3721AE}" type="datetimeFigureOut">
              <a:rPr lang="ru-RU" smtClean="0"/>
              <a:t>18.02.2023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D54A-7709-4F65-842A-C7ABFE76456D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3032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ejungjenn/spotify-best-songs-of-2022?select=df_complete.csv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13982-DA30-989D-CE4A-B39E550C5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2562223"/>
            <a:ext cx="6843999" cy="2268559"/>
          </a:xfrm>
        </p:spPr>
        <p:txBody>
          <a:bodyPr>
            <a:normAutofit fontScale="90000"/>
          </a:bodyPr>
          <a:lstStyle/>
          <a:p>
            <a:r>
              <a:rPr lang="ru-RU" dirty="0"/>
              <a:t>От чего зависит популярность треков на</a:t>
            </a:r>
            <a:r>
              <a:rPr lang="en-US" dirty="0"/>
              <a:t> </a:t>
            </a:r>
            <a:r>
              <a:rPr lang="ru-RU" dirty="0"/>
              <a:t>стриминговой платформе </a:t>
            </a:r>
            <a:r>
              <a:rPr lang="en-US" dirty="0"/>
              <a:t>Spotify</a:t>
            </a:r>
            <a:r>
              <a:rPr lang="ru-RU" dirty="0"/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56969-0183-D62B-C162-28BF7F459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160443"/>
            <a:ext cx="5357600" cy="116021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3EDADFC-80EC-F17C-EA34-17A562513390}"/>
              </a:ext>
            </a:extLst>
          </p:cNvPr>
          <p:cNvSpPr/>
          <p:nvPr/>
        </p:nvSpPr>
        <p:spPr>
          <a:xfrm>
            <a:off x="1915024" y="3238500"/>
            <a:ext cx="857250" cy="588943"/>
          </a:xfrm>
          <a:prstGeom prst="rect">
            <a:avLst/>
          </a:prstGeom>
          <a:solidFill>
            <a:srgbClr val="2E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683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3554F918-ADDD-8EAF-DF7A-0803A929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32222" y="1306503"/>
            <a:ext cx="3971874" cy="2386394"/>
          </a:xfrm>
        </p:spPr>
        <p:txBody>
          <a:bodyPr/>
          <a:lstStyle/>
          <a:p>
            <a:r>
              <a:rPr lang="ru-RU" b="0" i="0" dirty="0">
                <a:solidFill>
                  <a:schemeClr val="tx1">
                    <a:lumMod val="75000"/>
                  </a:schemeClr>
                </a:solidFill>
                <a:effectLst/>
              </a:rPr>
              <a:t>Отсортировали значения по нескольким полям: </a:t>
            </a:r>
            <a:r>
              <a:rPr lang="ru-RU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artist_popularity</a:t>
            </a:r>
            <a:r>
              <a:rPr lang="ru-RU" b="0" i="0" dirty="0">
                <a:solidFill>
                  <a:schemeClr val="tx1">
                    <a:lumMod val="75000"/>
                  </a:schemeClr>
                </a:solidFill>
                <a:effectLst/>
              </a:rPr>
              <a:t> (по убыванию),</a:t>
            </a:r>
            <a:r>
              <a:rPr lang="ru-RU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track_popularity</a:t>
            </a:r>
            <a:r>
              <a:rPr lang="ru-RU" b="0" i="0" dirty="0">
                <a:solidFill>
                  <a:schemeClr val="tx1">
                    <a:lumMod val="75000"/>
                  </a:schemeClr>
                </a:solidFill>
                <a:effectLst/>
              </a:rPr>
              <a:t> (по убыванию), </a:t>
            </a:r>
            <a:r>
              <a:rPr lang="ru-RU" b="0" i="0" dirty="0" err="1">
                <a:solidFill>
                  <a:schemeClr val="tx1">
                    <a:lumMod val="75000"/>
                  </a:schemeClr>
                </a:solidFill>
                <a:effectLst/>
              </a:rPr>
              <a:t>year</a:t>
            </a:r>
            <a:r>
              <a:rPr lang="ru-RU" b="0" i="0" dirty="0">
                <a:solidFill>
                  <a:schemeClr val="tx1">
                    <a:lumMod val="75000"/>
                  </a:schemeClr>
                </a:solidFill>
                <a:effectLst/>
              </a:rPr>
              <a:t> (по возрастанию).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7B107C7F-BA05-29C5-A42C-94D15AA0BB1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C0922D-14B8-2B37-61EB-4AFC047D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04" y="760431"/>
            <a:ext cx="43624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1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D535D0-4A81-431B-EAC6-DB7A9B53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Ход исследования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BF0E8F-E233-53E9-B3D8-FB42CCBD4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977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50A34-431A-8EC6-C8B5-C82BA9654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601644"/>
          </a:xfrm>
        </p:spPr>
        <p:txBody>
          <a:bodyPr/>
          <a:lstStyle/>
          <a:p>
            <a:pPr algn="l"/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2801A-37B5-A67E-8B82-52A26BE3A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1" y="1695450"/>
            <a:ext cx="9160438" cy="4953000"/>
          </a:xfrm>
        </p:spPr>
        <p:txBody>
          <a:bodyPr>
            <a:noAutofit/>
          </a:bodyPr>
          <a:lstStyle/>
          <a:p>
            <a:pPr marL="6160" indent="0">
              <a:buNone/>
            </a:pPr>
            <a:r>
              <a:rPr lang="ru-RU" sz="1800" b="1" i="0" dirty="0">
                <a:solidFill>
                  <a:schemeClr val="tx2">
                    <a:lumMod val="90000"/>
                  </a:schemeClr>
                </a:solidFill>
                <a:effectLst/>
              </a:rPr>
              <a:t>Цель: </a:t>
            </a:r>
            <a:endParaRPr lang="en-US" sz="1800" b="1" i="0" dirty="0">
              <a:solidFill>
                <a:schemeClr val="tx2">
                  <a:lumMod val="90000"/>
                </a:schemeClr>
              </a:solidFill>
              <a:effectLst/>
            </a:endParaRPr>
          </a:p>
          <a:p>
            <a:r>
              <a:rPr lang="ru-RU" sz="1600" b="0" i="0" dirty="0">
                <a:effectLst/>
              </a:rPr>
              <a:t>Определить, какие факторы влияют на популярность </a:t>
            </a:r>
            <a:r>
              <a:rPr lang="ru-RU" sz="1600" b="1" i="0" dirty="0">
                <a:effectLst/>
              </a:rPr>
              <a:t>треков</a:t>
            </a:r>
          </a:p>
          <a:p>
            <a:pPr marL="6160" indent="0">
              <a:buNone/>
            </a:pPr>
            <a:r>
              <a:rPr lang="ru-RU" sz="1800" b="1" i="0" dirty="0">
                <a:solidFill>
                  <a:schemeClr val="tx2">
                    <a:lumMod val="90000"/>
                  </a:schemeClr>
                </a:solidFill>
                <a:effectLst/>
              </a:rPr>
              <a:t>Задачи: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effectLst/>
              </a:rPr>
              <a:t>Описать и проанализировать исходные данные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effectLst/>
              </a:rPr>
              <a:t>Создать новую характеристику трека "</a:t>
            </a:r>
            <a:r>
              <a:rPr lang="ru-RU" sz="1600" b="0" i="0" dirty="0" err="1">
                <a:effectLst/>
              </a:rPr>
              <a:t>collaboration</a:t>
            </a:r>
            <a:r>
              <a:rPr lang="ru-RU" sz="1600" b="0" i="0" dirty="0">
                <a:effectLst/>
              </a:rPr>
              <a:t>", которая бы стала одним из возможных факторов, влияющих на популярность треков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effectLst/>
              </a:rPr>
              <a:t>Выделить характеристики трека, влияние которых на популярность треков значительно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effectLst/>
              </a:rPr>
              <a:t>Выдвинуть гипотезы относительно взаимосвязи параметров отраженных в исходных данных.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effectLst/>
              </a:rPr>
              <a:t>Исследовать, как параметры артиста влияют на популярность его собственных треков</a:t>
            </a: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effectLst/>
              </a:rPr>
              <a:t>Проверить гипотезы методами анализа, описанными в них</a:t>
            </a:r>
            <a:endParaRPr lang="en-US" sz="1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sz="1600" b="0" i="0" dirty="0">
                <a:effectLst/>
              </a:rPr>
              <a:t>Проанализировать полученные 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02660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33C6F-5F39-0E2F-FD2D-8BF3EA80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0006" y="712048"/>
            <a:ext cx="7796540" cy="53861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Корреляционный анализ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E4B5B-E6B1-B5BB-C000-D4430AC5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9C631-8B0B-A0B3-AA9F-BC510321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51" y="1311409"/>
            <a:ext cx="4665044" cy="47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0F96E22-97AD-619D-8D73-A171C5ACD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129" y="1346670"/>
            <a:ext cx="4665044" cy="473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B7F2A1-55D4-30CF-E8B6-4B397F3A2D04}"/>
              </a:ext>
            </a:extLst>
          </p:cNvPr>
          <p:cNvSpPr txBox="1"/>
          <p:nvPr/>
        </p:nvSpPr>
        <p:spPr>
          <a:xfrm>
            <a:off x="1209576" y="6145952"/>
            <a:ext cx="46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Таблица корреляций по полной выборке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7169D-2359-797E-90C6-006A46E3C73E}"/>
              </a:ext>
            </a:extLst>
          </p:cNvPr>
          <p:cNvSpPr txBox="1"/>
          <p:nvPr/>
        </p:nvSpPr>
        <p:spPr>
          <a:xfrm>
            <a:off x="6317380" y="6193059"/>
            <a:ext cx="4934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Таблица корреляций корреляции по 10% самых популярных треков</a:t>
            </a:r>
          </a:p>
        </p:txBody>
      </p:sp>
    </p:spTree>
    <p:extLst>
      <p:ext uri="{BB962C8B-B14F-4D97-AF65-F5344CB8AC3E}">
        <p14:creationId xmlns:p14="http://schemas.microsoft.com/office/powerpoint/2010/main" val="321942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04E4B-9E0D-0720-2E28-CAA59A94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Описательная статистика метрических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14E59D-E0CE-6FE8-CAD5-71D079BF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5DEF5D-C5AB-1399-8AD7-805F077A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127621"/>
            <a:ext cx="9563100" cy="14987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645F79-D600-3516-6817-39E2EF71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981008"/>
            <a:ext cx="9563100" cy="1104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FD36B7-E906-9280-127B-B7321ABA4B58}"/>
              </a:ext>
            </a:extLst>
          </p:cNvPr>
          <p:cNvSpPr txBox="1"/>
          <p:nvPr/>
        </p:nvSpPr>
        <p:spPr>
          <a:xfrm>
            <a:off x="1838325" y="5248275"/>
            <a:ext cx="821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Самые часто встречающиеся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0674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1AB3-D898-DDFC-4DE3-D41B32D2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74451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Описательная статистика номинальных и категориальных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65B20-369F-2957-C0C2-8AB6B187B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738" y="4524374"/>
            <a:ext cx="8479401" cy="457201"/>
          </a:xfrm>
        </p:spPr>
        <p:txBody>
          <a:bodyPr/>
          <a:lstStyle/>
          <a:p>
            <a:pPr marL="6160" indent="0">
              <a:buNone/>
            </a:pPr>
            <a:r>
              <a:rPr lang="ru-RU" dirty="0"/>
              <a:t>Самые часто встречающиеся значения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B7086D-CB48-FA60-DFE7-E4A10DA9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8" y="2052116"/>
            <a:ext cx="8377238" cy="23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5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6EDDA84-DB68-DB21-C499-8EAAE1E29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7385" y="1566340"/>
            <a:ext cx="3896467" cy="713818"/>
          </a:xfrm>
        </p:spPr>
        <p:txBody>
          <a:bodyPr/>
          <a:lstStyle/>
          <a:p>
            <a:pPr algn="ctr"/>
            <a:r>
              <a:rPr lang="ru-RU" dirty="0"/>
              <a:t>Таблица сопряженности тональности и года выхода трека (процентное соотношение)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0472EC-46D1-1B7E-5C91-15D47110A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7154" y="1309165"/>
            <a:ext cx="3899798" cy="713818"/>
          </a:xfrm>
        </p:spPr>
        <p:txBody>
          <a:bodyPr/>
          <a:lstStyle/>
          <a:p>
            <a:pPr algn="ctr"/>
            <a:r>
              <a:rPr lang="ru-RU" dirty="0"/>
              <a:t>Таблица сопряженности тональности и года выхода трека (частота вхождений)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60DBA0D-36FE-9707-F736-CE1BB32FB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21927" y="2353193"/>
            <a:ext cx="2788347" cy="4166422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3BFA5991-8EEE-E501-F64C-8DF7773B51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15201" y="2353193"/>
            <a:ext cx="2587269" cy="41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71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6E7C4-0B9F-41BF-E198-959010AD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Анализ жанров исполнителей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A1CAC0-9A80-028B-C932-6A9C7D76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B095E9-C445-1DCF-BD9D-AF8F1B0C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63" y="2052116"/>
            <a:ext cx="4432907" cy="38735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ADB8FA-EA45-5688-26A5-ABC1987D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93" y="2052116"/>
            <a:ext cx="4257019" cy="3814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2A496D-327C-5419-A2FD-1B5B80F865A9}"/>
              </a:ext>
            </a:extLst>
          </p:cNvPr>
          <p:cNvSpPr txBox="1"/>
          <p:nvPr/>
        </p:nvSpPr>
        <p:spPr>
          <a:xfrm>
            <a:off x="1352363" y="6160168"/>
            <a:ext cx="45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Распределение всех жанров из выборки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B887C-4AFC-F7DF-9925-18F4CA6311F1}"/>
              </a:ext>
            </a:extLst>
          </p:cNvPr>
          <p:cNvSpPr txBox="1"/>
          <p:nvPr/>
        </p:nvSpPr>
        <p:spPr>
          <a:xfrm>
            <a:off x="6590973" y="6160168"/>
            <a:ext cx="4547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Распределение базовых жанров</a:t>
            </a:r>
          </a:p>
        </p:txBody>
      </p:sp>
    </p:spTree>
    <p:extLst>
      <p:ext uri="{BB962C8B-B14F-4D97-AF65-F5344CB8AC3E}">
        <p14:creationId xmlns:p14="http://schemas.microsoft.com/office/powerpoint/2010/main" val="351870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248B6-95DF-ED6E-10B2-EC61BB86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80F42D-251D-0934-F99D-CE985316F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64" y="3771614"/>
            <a:ext cx="4695278" cy="25084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E5F441-D407-1E38-C1E8-C218E8DC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561" y="3761448"/>
            <a:ext cx="4766780" cy="250498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42A065F-6717-5006-E030-A3CECCC3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408589"/>
            <a:ext cx="4563659" cy="2953392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3A85D8-7CCB-6375-5272-879C83D09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39" y="326039"/>
            <a:ext cx="4947873" cy="2953392"/>
          </a:xfrm>
        </p:spPr>
      </p:pic>
    </p:spTree>
    <p:extLst>
      <p:ext uri="{BB962C8B-B14F-4D97-AF65-F5344CB8AC3E}">
        <p14:creationId xmlns:p14="http://schemas.microsoft.com/office/powerpoint/2010/main" val="1447248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22AF8-6230-DEBD-B114-7783D5BD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FFFA3A-8791-A8C1-3844-3E063A3C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AE3BC9-156B-F62F-50B4-3C152520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7" y="4145093"/>
            <a:ext cx="5900286" cy="24162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7616E1-C4F4-5A2D-A6A7-849062D650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17" y="758842"/>
            <a:ext cx="4956883" cy="2029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6B4491-F99B-92C8-197D-A80680253A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71" y="1883813"/>
            <a:ext cx="4956884" cy="20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EF0F7-B3EE-FA5E-4766-85265E88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О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данных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9A9E54-2AA9-A0C0-4AA5-8A82BA484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757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5EFA-B1E2-6291-F52A-4ADE52D2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4F550-AB31-642C-7B54-403AD2F66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AB7494-A618-D484-94CD-64DE4B03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39" y="639258"/>
            <a:ext cx="5530230" cy="22647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7B116C-6152-64F0-D38B-616C72F8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3335530"/>
            <a:ext cx="7565457" cy="309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94A90-D49E-6F56-DD01-FDA2B364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4" y="808056"/>
            <a:ext cx="7969815" cy="801669"/>
          </a:xfrm>
        </p:spPr>
        <p:txBody>
          <a:bodyPr/>
          <a:lstStyle/>
          <a:p>
            <a:pPr algn="l"/>
            <a:r>
              <a:rPr lang="ru-RU" dirty="0"/>
              <a:t>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4601DD-9A75-5DF6-D6EC-552D0CBD2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5" y="1543050"/>
            <a:ext cx="8903264" cy="4972050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Самые популярные треки (топ-</a:t>
            </a:r>
            <a:r>
              <a:rPr lang="en-US" b="0" i="0" dirty="0">
                <a:effectLst/>
              </a:rPr>
              <a:t>1</a:t>
            </a:r>
            <a:r>
              <a:rPr lang="ru-RU" b="0" i="0" dirty="0">
                <a:effectLst/>
              </a:rPr>
              <a:t>0</a:t>
            </a:r>
            <a:r>
              <a:rPr lang="en-US" b="0" i="0" dirty="0">
                <a:effectLst/>
              </a:rPr>
              <a:t>%</a:t>
            </a:r>
            <a:r>
              <a:rPr lang="ru-RU" b="0" i="0" dirty="0">
                <a:effectLst/>
              </a:rPr>
              <a:t>) наиболее хорошо подходят для танцев.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Существует</a:t>
            </a:r>
            <a:r>
              <a:rPr lang="en-US" b="0" i="0" dirty="0">
                <a:effectLst/>
              </a:rPr>
              <a:t> </a:t>
            </a:r>
            <a:r>
              <a:rPr lang="ru-RU" b="0" i="0" dirty="0">
                <a:effectLst/>
              </a:rPr>
              <a:t>сильная прямая зависимость между </a:t>
            </a:r>
            <a:r>
              <a:rPr lang="ru-RU" b="0" i="0" dirty="0" err="1">
                <a:effectLst/>
              </a:rPr>
              <a:t>танцевальностью</a:t>
            </a:r>
            <a:r>
              <a:rPr lang="ru-RU" b="0" i="0" dirty="0">
                <a:effectLst/>
              </a:rPr>
              <a:t> трека и его валентностью, энергичностью.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Все треки, записанные при живой аудитории, менее популярны, чем негромкие инструментальные треки.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Доля артистов, у которых более 5 миллионов подписчиков, велика (&gt; 70%)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Существует сильная кор</a:t>
            </a:r>
            <a:r>
              <a:rPr lang="ru-RU" dirty="0"/>
              <a:t>р</a:t>
            </a:r>
            <a:r>
              <a:rPr lang="ru-RU" b="0" i="0" dirty="0">
                <a:effectLst/>
              </a:rPr>
              <a:t>еляция между популярностью трека и его громкостью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</a:rPr>
              <a:t>Треки исполнителя, записанные в коллаборации, популярнее треков, записанных самим исполнителем.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2540C3-D2E2-6ADD-0889-A5221E7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6" b="91361" l="4580" r="9809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1754" y="4457618"/>
            <a:ext cx="368385" cy="3255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2B5A01-6A41-7658-EC87-26B699A69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6" b="91361" l="4580" r="9809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1754" y="6159418"/>
            <a:ext cx="368385" cy="32550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4F869E-2346-31C9-AAEF-7858880E9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1754" y="1894108"/>
            <a:ext cx="368385" cy="40376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A32628-8087-E5BE-CDD3-79B025D03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1754" y="2772097"/>
            <a:ext cx="368385" cy="4037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767651B-17CA-7127-9574-C129AF788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25717" y="3617656"/>
            <a:ext cx="368385" cy="40376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7ABD83-DF14-4DB8-A94D-EE0B74E3E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13735" y="5114347"/>
            <a:ext cx="368385" cy="4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3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E2D80-F4F8-38D4-864A-9A8EA900C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Гипотезы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9CB623-54A8-F7F1-8C30-6EEF69A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75" y="1781175"/>
            <a:ext cx="8903264" cy="4819649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 startAt="7"/>
            </a:pPr>
            <a:r>
              <a:rPr lang="ru-RU" dirty="0"/>
              <a:t>У более популярных артистов больше </a:t>
            </a:r>
            <a:r>
              <a:rPr lang="ru-RU" dirty="0" err="1"/>
              <a:t>коллабораций</a:t>
            </a:r>
            <a:r>
              <a:rPr lang="ru-RU" dirty="0"/>
              <a:t>.</a:t>
            </a:r>
          </a:p>
          <a:p>
            <a:pPr marL="463360" indent="-457200" algn="l">
              <a:buFont typeface="+mj-lt"/>
              <a:buAutoNum type="arabicPeriod" startAt="7"/>
            </a:pPr>
            <a:r>
              <a:rPr lang="ru-RU" dirty="0"/>
              <a:t>Более 10% треков записаны в </a:t>
            </a:r>
            <a:r>
              <a:rPr lang="ru-RU" dirty="0" err="1"/>
              <a:t>коллабе</a:t>
            </a:r>
            <a:r>
              <a:rPr lang="ru-RU" dirty="0"/>
              <a:t>.</a:t>
            </a:r>
          </a:p>
          <a:p>
            <a:pPr marL="463360" indent="-457200">
              <a:buFont typeface="+mj-lt"/>
              <a:buAutoNum type="arabicPeriod" startAt="7"/>
            </a:pPr>
            <a:r>
              <a:rPr lang="ru-RU" b="0" i="0" dirty="0">
                <a:effectLst/>
              </a:rPr>
              <a:t>Самая часто встречающаяся тональность имеет номер 1</a:t>
            </a:r>
            <a:r>
              <a:rPr lang="en-US" b="0" i="0" dirty="0">
                <a:effectLst/>
              </a:rPr>
              <a:t> (</a:t>
            </a:r>
            <a:r>
              <a:rPr lang="ru-RU" dirty="0"/>
              <a:t>С</a:t>
            </a:r>
            <a:r>
              <a:rPr lang="en-US" dirty="0"/>
              <a:t>#</a:t>
            </a:r>
            <a:r>
              <a:rPr lang="en-US" b="0" i="0" dirty="0">
                <a:effectLst/>
              </a:rPr>
              <a:t>)</a:t>
            </a:r>
            <a:r>
              <a:rPr lang="ru-RU" b="0" i="0" dirty="0">
                <a:effectLst/>
              </a:rPr>
              <a:t>.</a:t>
            </a:r>
          </a:p>
          <a:p>
            <a:pPr marL="463360" indent="-457200">
              <a:buFont typeface="+mj-lt"/>
              <a:buAutoNum type="arabicPeriod" startAt="7"/>
            </a:pPr>
            <a:r>
              <a:rPr lang="ru-RU" dirty="0"/>
              <a:t>Чем новее трек, тем он популярнее.</a:t>
            </a:r>
            <a:endParaRPr lang="en-US" b="0" i="0" dirty="0">
              <a:effectLst/>
            </a:endParaRPr>
          </a:p>
          <a:p>
            <a:pPr marL="463360" indent="-457200" algn="l">
              <a:buFont typeface="+mj-lt"/>
              <a:buAutoNum type="arabicPeriod" startAt="7"/>
            </a:pPr>
            <a:r>
              <a:rPr lang="ru-RU" b="0" i="0" dirty="0">
                <a:effectLst/>
              </a:rPr>
              <a:t>Чем выше </a:t>
            </a:r>
            <a:r>
              <a:rPr lang="ru-RU" b="0" i="0" dirty="0" err="1">
                <a:effectLst/>
              </a:rPr>
              <a:t>акустичность</a:t>
            </a:r>
            <a:r>
              <a:rPr lang="ru-RU" b="0" i="0" dirty="0">
                <a:effectLst/>
              </a:rPr>
              <a:t> трека, тем он популярнее</a:t>
            </a:r>
            <a:r>
              <a:rPr lang="en-US" dirty="0"/>
              <a:t>.</a:t>
            </a:r>
          </a:p>
          <a:p>
            <a:pPr marL="463360" indent="-457200" algn="l">
              <a:buFont typeface="+mj-lt"/>
              <a:buAutoNum type="arabicPeriod" startAt="7"/>
            </a:pPr>
            <a:r>
              <a:rPr lang="ru-RU" b="0" i="0" dirty="0">
                <a:effectLst/>
              </a:rPr>
              <a:t>25% треков, имеющих самую высокую популярность, выпущены в 2022-ом году</a:t>
            </a:r>
            <a:r>
              <a:rPr lang="en-US" dirty="0"/>
              <a:t>.</a:t>
            </a:r>
            <a:endParaRPr lang="en-US" b="0" i="0" dirty="0">
              <a:effectLst/>
            </a:endParaRPr>
          </a:p>
          <a:p>
            <a:pPr marL="463360" indent="-457200" algn="l">
              <a:buFont typeface="+mj-lt"/>
              <a:buAutoNum type="arabicPeriod" startAt="7"/>
            </a:pPr>
            <a:r>
              <a:rPr lang="ru-RU" dirty="0"/>
              <a:t>У более популярных исполнителей более популярные треки</a:t>
            </a:r>
            <a:r>
              <a:rPr lang="ru-RU" b="0" i="0" dirty="0">
                <a:effectLst/>
              </a:rPr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07E4F-6A0B-AB50-0095-46394182E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6" b="91361" l="4580" r="9809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1754" y="2858404"/>
            <a:ext cx="368385" cy="3255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1943C8-26EF-1592-759E-776B750FE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96" b="91361" l="4580" r="9809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6265" y="3357500"/>
            <a:ext cx="368385" cy="3255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6018C1-72D5-BC1F-B191-630BF4ADC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1754" y="2367841"/>
            <a:ext cx="368385" cy="4037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A2AAA9-27C8-F24C-71F5-8BB1FC35A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6264" y="3787233"/>
            <a:ext cx="368385" cy="4037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7E25E2-C0B7-68D4-6736-B6AE0615F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6263" y="4359645"/>
            <a:ext cx="368385" cy="4037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5083AED-973C-9140-D28D-C4D83F117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6263" y="5154037"/>
            <a:ext cx="368385" cy="40376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0C4EF4-6725-B562-9D0E-1C3FB9F35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591" b="100000" l="4520" r="100000">
                        <a14:backgroundMark x1="48588" y1="27320" x2="48588" y2="27320"/>
                        <a14:backgroundMark x1="38606" y1="29553" x2="38606" y2="29553"/>
                        <a14:backgroundMark x1="30508" y1="27835" x2="30508" y2="27835"/>
                        <a14:backgroundMark x1="77966" y1="59278" x2="77966" y2="59278"/>
                        <a14:backgroundMark x1="46139" y1="88832" x2="46139" y2="88832"/>
                        <a14:backgroundMark x1="36911" y1="27320" x2="36911" y2="27320"/>
                        <a14:backgroundMark x1="33522" y1="29210" x2="33522" y2="29210"/>
                        <a14:backgroundMark x1="11488" y1="50344" x2="11488" y2="50344"/>
                        <a14:backgroundMark x1="10923" y1="58076" x2="11111" y2="58419"/>
                        <a14:backgroundMark x1="11676" y1="64948" x2="11676" y2="64948"/>
                        <a14:backgroundMark x1="11676" y1="73196" x2="11676" y2="73196"/>
                        <a14:backgroundMark x1="13183" y1="68557" x2="13183" y2="68557"/>
                        <a14:backgroundMark x1="10546" y1="69416" x2="10546" y2="69416"/>
                        <a14:backgroundMark x1="8475" y1="69244" x2="16196" y2="64089"/>
                        <a14:backgroundMark x1="14313" y1="71993" x2="5650" y2="69416"/>
                        <a14:backgroundMark x1="7345" y1="67354" x2="13371" y2="48797"/>
                        <a14:backgroundMark x1="16008" y1="50172" x2="9228" y2="43986"/>
                        <a14:backgroundMark x1="7910" y1="80756" x2="16008" y2="74055"/>
                        <a14:backgroundMark x1="36535" y1="84536" x2="38418" y2="94330"/>
                        <a14:backgroundMark x1="47081" y1="85395" x2="43315" y2="94674"/>
                        <a14:backgroundMark x1="49718" y1="84536" x2="58004" y2="93127"/>
                        <a14:backgroundMark x1="61017" y1="86942" x2="65160" y2="93643"/>
                        <a14:backgroundMark x1="63277" y1="87285" x2="67608" y2="91581"/>
                        <a14:backgroundMark x1="32957" y1="86082" x2="28060" y2="92784"/>
                        <a14:backgroundMark x1="29379" y1="86254" x2="23917" y2="92784"/>
                        <a14:backgroundMark x1="75330" y1="70447" x2="84557" y2="73368"/>
                        <a14:backgroundMark x1="74011" y1="62371" x2="83804" y2="63746"/>
                        <a14:backgroundMark x1="74388" y1="54811" x2="86817" y2="56701"/>
                        <a14:backgroundMark x1="74200" y1="50687" x2="83804" y2="51718"/>
                        <a14:backgroundMark x1="82109" y1="89691" x2="79284" y2="92096"/>
                        <a14:backgroundMark x1="67985" y1="91581" x2="69303" y2="92268"/>
                        <a14:backgroundMark x1="76083" y1="74227" x2="83616" y2="79553"/>
                        <a14:backgroundMark x1="75141" y1="45704" x2="83051" y2="45361"/>
                        <a14:backgroundMark x1="75895" y1="42440" x2="83992" y2="40893"/>
                        <a14:backgroundMark x1="23352" y1="23883" x2="33710" y2="32646"/>
                        <a14:backgroundMark x1="37100" y1="25258" x2="39548" y2="33505"/>
                        <a14:backgroundMark x1="46139" y1="24914" x2="46516" y2="32990"/>
                        <a14:backgroundMark x1="55744" y1="25430" x2="53861" y2="30756"/>
                        <a14:backgroundMark x1="61770" y1="25945" x2="56121" y2="32818"/>
                        <a14:backgroundMark x1="69115" y1="25945" x2="61959" y2="30412"/>
                        <a14:backgroundMark x1="19021" y1="25945" x2="25800" y2="31271"/>
                        <a14:backgroundMark x1="8663" y1="30069" x2="12429" y2="26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47402" y="5675547"/>
            <a:ext cx="368385" cy="4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7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33B3F-0805-F9FB-E423-D01123EE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8DE9BF-C59A-D674-4B8C-58B51562F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5" b="89905" l="9812" r="9373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77" y="1456194"/>
            <a:ext cx="4928504" cy="54018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1645B8-76FA-E7C3-DB4B-2750F0ACFDBA}"/>
              </a:ext>
            </a:extLst>
          </p:cNvPr>
          <p:cNvSpPr txBox="1"/>
          <p:nvPr/>
        </p:nvSpPr>
        <p:spPr>
          <a:xfrm>
            <a:off x="5630779" y="2868328"/>
            <a:ext cx="5420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Распределение количества </a:t>
            </a:r>
            <a:r>
              <a:rPr lang="ru-RU" dirty="0" err="1"/>
              <a:t>колабораций</a:t>
            </a:r>
            <a:r>
              <a:rPr lang="ru-RU" dirty="0"/>
              <a:t> в зависимости от популярности исполнителя.</a:t>
            </a:r>
          </a:p>
          <a:p>
            <a:r>
              <a:rPr lang="ru-RU" dirty="0"/>
              <a:t>(</a:t>
            </a:r>
            <a:r>
              <a:rPr lang="en-US" dirty="0"/>
              <a:t>True –</a:t>
            </a:r>
            <a:r>
              <a:rPr lang="ru-RU" dirty="0"/>
              <a:t> треки записанные в </a:t>
            </a:r>
            <a:r>
              <a:rPr lang="ru-RU" dirty="0" err="1"/>
              <a:t>колабе</a:t>
            </a:r>
            <a:r>
              <a:rPr lang="ru-RU" dirty="0"/>
              <a:t>, </a:t>
            </a:r>
            <a:r>
              <a:rPr lang="en-US" dirty="0"/>
              <a:t>False - </a:t>
            </a:r>
            <a:r>
              <a:rPr lang="ru-RU" dirty="0"/>
              <a:t>соло)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D4D329D-88A8-66F7-2AFF-443E0E50809E}"/>
              </a:ext>
            </a:extLst>
          </p:cNvPr>
          <p:cNvSpPr/>
          <p:nvPr/>
        </p:nvSpPr>
        <p:spPr>
          <a:xfrm>
            <a:off x="2114550" y="641225"/>
            <a:ext cx="857250" cy="588943"/>
          </a:xfrm>
          <a:prstGeom prst="rect">
            <a:avLst/>
          </a:prstGeom>
          <a:solidFill>
            <a:srgbClr val="2E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D708-B7FD-0385-8F21-BF785648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0BDC2-F59E-2A7F-77CE-941E5329C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57EB1B-7BEF-ADF5-A814-EC271758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27" y="1701638"/>
            <a:ext cx="5752546" cy="4544779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320615E-474A-482B-9212-557AF615508B}"/>
              </a:ext>
            </a:extLst>
          </p:cNvPr>
          <p:cNvSpPr/>
          <p:nvPr/>
        </p:nvSpPr>
        <p:spPr>
          <a:xfrm>
            <a:off x="2114550" y="641225"/>
            <a:ext cx="857250" cy="588943"/>
          </a:xfrm>
          <a:prstGeom prst="rect">
            <a:avLst/>
          </a:prstGeom>
          <a:solidFill>
            <a:srgbClr val="2E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49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59F49-4430-FDFF-14A2-2351B7F30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3339E-1B30-5186-7631-927DDD9AB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F31C78-C95A-3477-04BB-39F6DD17C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25" y="2162511"/>
            <a:ext cx="8489496" cy="2810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D616A-F327-F603-327C-1A65ADB3A752}"/>
              </a:ext>
            </a:extLst>
          </p:cNvPr>
          <p:cNvSpPr txBox="1"/>
          <p:nvPr/>
        </p:nvSpPr>
        <p:spPr>
          <a:xfrm>
            <a:off x="2233061" y="5083111"/>
            <a:ext cx="791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Гистограмма показывающая частоту встречаемости треков с данными тональностями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9E204E-0CE1-EC29-A510-197B268072BC}"/>
              </a:ext>
            </a:extLst>
          </p:cNvPr>
          <p:cNvSpPr/>
          <p:nvPr/>
        </p:nvSpPr>
        <p:spPr>
          <a:xfrm>
            <a:off x="2114550" y="641225"/>
            <a:ext cx="857250" cy="588943"/>
          </a:xfrm>
          <a:prstGeom prst="rect">
            <a:avLst/>
          </a:prstGeom>
          <a:solidFill>
            <a:srgbClr val="2E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57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C371F-B49C-061A-00C2-C4D87711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0AE074-9A2B-ACE0-4D54-2C39219C0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0" y="2209123"/>
            <a:ext cx="9667880" cy="32002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93A65C-CA0B-D084-2A5D-4E46516C63CE}"/>
              </a:ext>
            </a:extLst>
          </p:cNvPr>
          <p:cNvSpPr txBox="1"/>
          <p:nvPr/>
        </p:nvSpPr>
        <p:spPr>
          <a:xfrm>
            <a:off x="1357162" y="5645217"/>
            <a:ext cx="957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Гистограмма показывающая распределение годов выхода 25% самых популярных треков</a:t>
            </a:r>
          </a:p>
        </p:txBody>
      </p:sp>
    </p:spTree>
    <p:extLst>
      <p:ext uri="{BB962C8B-B14F-4D97-AF65-F5344CB8AC3E}">
        <p14:creationId xmlns:p14="http://schemas.microsoft.com/office/powerpoint/2010/main" val="80785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84BB7-0110-F17B-B5B9-052382BA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Результаты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8AA9E-2F3D-1724-A650-ADFE28B67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8051" y="1694047"/>
            <a:ext cx="8722088" cy="487038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sz="2300" b="1" dirty="0">
                <a:solidFill>
                  <a:schemeClr val="tx2">
                    <a:lumMod val="90000"/>
                  </a:schemeClr>
                </a:solidFill>
              </a:rPr>
              <a:t>Задачи</a:t>
            </a:r>
          </a:p>
          <a:p>
            <a:r>
              <a:rPr lang="ru-RU" dirty="0"/>
              <a:t>Были успешно описаны и проанализированы исходные данные.</a:t>
            </a:r>
          </a:p>
          <a:p>
            <a:r>
              <a:rPr lang="ru-RU" dirty="0"/>
              <a:t>Была создана новая характеристика трека "</a:t>
            </a:r>
            <a:r>
              <a:rPr lang="ru-RU" dirty="0" err="1"/>
              <a:t>collaboration</a:t>
            </a:r>
            <a:r>
              <a:rPr lang="ru-RU" dirty="0"/>
              <a:t>", которая стала одним из факторов, которые действительно влияют на популярность трека.</a:t>
            </a:r>
          </a:p>
          <a:p>
            <a:r>
              <a:rPr lang="ru-RU" dirty="0"/>
              <a:t>В результате исследования было выявлено, что влияние всех характеристик трека на популярность незначительно. Общие значения характеристик трека отражены в </a:t>
            </a:r>
            <a:r>
              <a:rPr lang="ru-RU" dirty="0" err="1"/>
              <a:t>ящичковых</a:t>
            </a:r>
            <a:r>
              <a:rPr lang="ru-RU" dirty="0"/>
              <a:t> диаграммах в разделе "Описательная статистика".</a:t>
            </a:r>
          </a:p>
          <a:p>
            <a:r>
              <a:rPr lang="ru-RU" dirty="0"/>
              <a:t>Было выдвинуто 13 гипотез относительно взаимосвязи параметров отраженных в </a:t>
            </a:r>
            <a:r>
              <a:rPr lang="ru-RU" dirty="0" err="1"/>
              <a:t>датасете</a:t>
            </a:r>
            <a:r>
              <a:rPr lang="ru-RU" dirty="0"/>
              <a:t>.</a:t>
            </a:r>
          </a:p>
          <a:p>
            <a:r>
              <a:rPr lang="ru-RU" dirty="0"/>
              <a:t>Были исследованы параметры исполнителя, влияющие на популярность треков.</a:t>
            </a:r>
          </a:p>
          <a:p>
            <a:r>
              <a:rPr lang="ru-RU" dirty="0"/>
              <a:t>В результате проверки гипотез было выявлено, что большая часть из них ошибочна.</a:t>
            </a:r>
          </a:p>
          <a:p>
            <a:r>
              <a:rPr lang="ru-RU" dirty="0"/>
              <a:t>В каждом разделе приведены анализ и выводы соответствующих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468557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3B272-5A2A-1FA7-9D3A-067A5400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E7523F-1307-296B-1DAD-BD852C22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798" y="2052115"/>
            <a:ext cx="8818341" cy="459894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200" b="1" dirty="0">
                <a:solidFill>
                  <a:schemeClr val="tx2">
                    <a:lumMod val="90000"/>
                  </a:schemeClr>
                </a:solidFill>
              </a:rPr>
              <a:t>Цель</a:t>
            </a:r>
            <a:endParaRPr lang="ru-RU" sz="2100" b="1" dirty="0">
              <a:solidFill>
                <a:schemeClr val="tx2">
                  <a:lumMod val="90000"/>
                </a:schemeClr>
              </a:solidFill>
            </a:endParaRPr>
          </a:p>
          <a:p>
            <a:pPr algn="l"/>
            <a:r>
              <a:rPr lang="ru-RU" dirty="0"/>
              <a:t>На популярность треков влияют следующие факторы: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базовым жанром трека должен быть </a:t>
            </a:r>
            <a:r>
              <a:rPr lang="ru-RU" dirty="0" err="1"/>
              <a:t>pop</a:t>
            </a:r>
            <a:endParaRPr lang="ru-RU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характеристики трека должны попадать в диапазон между 1 и 3 квартилем данной характеристики из выборки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В качестве тональности трека желательно выбрать тональность С или C#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При средней популярности исполнителя вероятно стоит записать несколько треков в коллаборации с другим исполнителем</a:t>
            </a:r>
          </a:p>
          <a:p>
            <a:pPr algn="l"/>
            <a:r>
              <a:rPr lang="ru-RU" dirty="0"/>
              <a:t>Чтобы трек артиста попал в топ, ему необходимо либо иметь уже сформированную аудиторию, либо воспользоваться факторами популярности трека, описанными выше.</a:t>
            </a:r>
          </a:p>
        </p:txBody>
      </p:sp>
    </p:spTree>
    <p:extLst>
      <p:ext uri="{BB962C8B-B14F-4D97-AF65-F5344CB8AC3E}">
        <p14:creationId xmlns:p14="http://schemas.microsoft.com/office/powerpoint/2010/main" val="803916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446E3-2A65-6E10-2150-AFABA89F3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862" y="3429000"/>
            <a:ext cx="6434424" cy="2268559"/>
          </a:xfrm>
        </p:spPr>
        <p:txBody>
          <a:bodyPr>
            <a:normAutofit fontScale="90000"/>
          </a:bodyPr>
          <a:lstStyle/>
          <a:p>
            <a:r>
              <a:rPr lang="ru-RU" dirty="0"/>
              <a:t>Сбор информации об авторах сайта </a:t>
            </a:r>
            <a:r>
              <a:rPr lang="en-US" dirty="0"/>
              <a:t>Habr.com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D26291-B6D7-99E9-BDF4-B1708789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716336"/>
            <a:ext cx="5357600" cy="1160213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28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7B926-C9A8-4786-EDE6-35CC8990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Какие данные мы использовали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1EC14-9F9F-D8BA-0C8B-FC109E26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350" y="2052116"/>
            <a:ext cx="8531789" cy="3997828"/>
          </a:xfrm>
        </p:spPr>
        <p:txBody>
          <a:bodyPr/>
          <a:lstStyle/>
          <a:p>
            <a:r>
              <a:rPr lang="ru-RU" dirty="0"/>
              <a:t>В данном проекте был использован датасет 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  <a:latin typeface="+mj-lt"/>
              </a:rPr>
              <a:t>“</a:t>
            </a:r>
            <a:r>
              <a:rPr lang="en-US" b="0" i="1" dirty="0">
                <a:solidFill>
                  <a:schemeClr val="tx2">
                    <a:lumMod val="90000"/>
                  </a:schemeClr>
                </a:solidFill>
                <a:effectLst/>
              </a:rPr>
              <a:t>Spotify: Winner Tracks Audio Features</a:t>
            </a:r>
            <a:r>
              <a:rPr lang="en-US" b="0" i="1" dirty="0">
                <a:solidFill>
                  <a:schemeClr val="tx2">
                    <a:lumMod val="90000"/>
                  </a:schemeClr>
                </a:solidFill>
                <a:effectLst/>
                <a:latin typeface="+mj-lt"/>
              </a:rPr>
              <a:t>”</a:t>
            </a:r>
            <a:endParaRPr lang="ru-RU" b="0" i="0" dirty="0">
              <a:solidFill>
                <a:schemeClr val="tx2">
                  <a:lumMod val="90000"/>
                </a:schemeClr>
              </a:solidFill>
              <a:effectLst/>
              <a:latin typeface="+mj-lt"/>
            </a:endParaRPr>
          </a:p>
          <a:p>
            <a:r>
              <a:rPr lang="de-DE" b="0" i="0" dirty="0">
                <a:effectLst/>
                <a:latin typeface="Roboto"/>
                <a:hlinkClick r:id="rId2"/>
              </a:rPr>
              <a:t>https://www.kaggle.com/datasets/sejungjenn/spotify-best-songs-of-2022?select=df_complete.csv</a:t>
            </a:r>
            <a:endParaRPr lang="ru-RU" dirty="0">
              <a:solidFill>
                <a:schemeClr val="tx2">
                  <a:lumMod val="9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77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B0E59-8CFD-8DBB-C2F5-62878463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Какие данные мы собираем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0B67CE-CA03-A5F5-BDA4-F19B215EA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701482"/>
            <a:ext cx="7858125" cy="4864554"/>
          </a:xfrm>
        </p:spPr>
      </p:pic>
    </p:spTree>
    <p:extLst>
      <p:ext uri="{BB962C8B-B14F-4D97-AF65-F5344CB8AC3E}">
        <p14:creationId xmlns:p14="http://schemas.microsoft.com/office/powerpoint/2010/main" val="355939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77929-600B-6941-D955-AC5092CC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958A6-F8F2-9DCC-EF95-5D6077B9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979CD8-A039-BCA6-D5CB-5CCF569D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01" y="2188494"/>
            <a:ext cx="9946997" cy="22634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336A36-3885-C2EA-6B6A-CFC39944E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01" y="4977279"/>
            <a:ext cx="55626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19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14325-4E52-7CAF-877A-FFD5DA2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1E0FB-C841-6FB8-0435-7532C3B5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Переменных: </a:t>
            </a:r>
            <a:r>
              <a:rPr lang="ru-RU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18</a:t>
            </a:r>
          </a:p>
          <a:p>
            <a:r>
              <a:rPr lang="ru-RU" sz="2800" dirty="0"/>
              <a:t>Строк: </a:t>
            </a:r>
            <a:r>
              <a:rPr lang="ru-RU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500</a:t>
            </a:r>
          </a:p>
          <a:p>
            <a:r>
              <a:rPr lang="ru-RU" sz="2800" dirty="0"/>
              <a:t>Пустых значений: </a:t>
            </a:r>
            <a:r>
              <a:rPr lang="ru-RU" sz="2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796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48B67-4777-6A08-4D20-FF8FDDAE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Переменные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F793D11-6843-2003-A6B1-AE9DCA149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954971"/>
              </p:ext>
            </p:extLst>
          </p:nvPr>
        </p:nvGraphicFramePr>
        <p:xfrm>
          <a:off x="1495425" y="1428751"/>
          <a:ext cx="9363075" cy="534068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1041755191"/>
                    </a:ext>
                  </a:extLst>
                </a:gridCol>
                <a:gridCol w="4143375">
                  <a:extLst>
                    <a:ext uri="{9D8B030D-6E8A-4147-A177-3AD203B41FA5}">
                      <a16:colId xmlns:a16="http://schemas.microsoft.com/office/drawing/2014/main" val="3880666136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1025963321"/>
                    </a:ext>
                  </a:extLst>
                </a:gridCol>
                <a:gridCol w="1704975">
                  <a:extLst>
                    <a:ext uri="{9D8B030D-6E8A-4147-A177-3AD203B41FA5}">
                      <a16:colId xmlns:a16="http://schemas.microsoft.com/office/drawing/2014/main" val="1850708754"/>
                    </a:ext>
                  </a:extLst>
                </a:gridCol>
              </a:tblGrid>
              <a:tr h="51148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Краткое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Диапазон значений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65153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track_uri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Уникальный код трека в </a:t>
                      </a:r>
                      <a:r>
                        <a:rPr lang="ru-RU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Spotify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номинальная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1923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 трека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номинальная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87367"/>
                  </a:ext>
                </a:extLst>
              </a:tr>
              <a:tr h="502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 исполнителя, исполнившего трек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номинальная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00424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artist_popularity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Популярность исполнителя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порядковая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23046"/>
                  </a:ext>
                </a:extLst>
              </a:tr>
              <a:tr h="709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Общее количество подписчиков, которые следят за страницей исполнителя в </a:t>
                      </a:r>
                      <a:r>
                        <a:rPr lang="ru-RU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Spotify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0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21011"/>
                  </a:ext>
                </a:extLst>
              </a:tr>
              <a:tr h="5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artist_genre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Жанры, к которым принадлежит исполнитель.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номинальная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97135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track_popularity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Популярность трека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порядковая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85976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album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Название альбома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номинальная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20289"/>
                  </a:ext>
                </a:extLst>
              </a:tr>
              <a:tr h="4326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Год выхода трека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70506"/>
                  </a:ext>
                </a:extLst>
              </a:tr>
              <a:tr h="502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danceability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Насколько песня подходит для танцев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0.0 –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841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86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48B67-4777-6A08-4D20-FF8FDDAE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Переменные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F793D11-6843-2003-A6B1-AE9DCA149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957744"/>
              </p:ext>
            </p:extLst>
          </p:nvPr>
        </p:nvGraphicFramePr>
        <p:xfrm>
          <a:off x="1495425" y="1543050"/>
          <a:ext cx="9458325" cy="50575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1041755191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388066613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025963321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4157618768"/>
                    </a:ext>
                  </a:extLst>
                </a:gridCol>
              </a:tblGrid>
              <a:tr h="44585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Краткое 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Диапазон значений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65153"/>
                  </a:ext>
                </a:extLst>
              </a:tr>
              <a:tr h="44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valence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Значение, описывающее позитивность, трек с более высокой валентностью, указывает на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счастливое, веселое, эйфорическое настроение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–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51923"/>
                  </a:ext>
                </a:extLst>
              </a:tr>
              <a:tr h="44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Мера интенсивности и активности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–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87367"/>
                  </a:ext>
                </a:extLst>
              </a:tr>
              <a:tr h="469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Общий предполагаемый темп трека в ударах в минуту (BPM)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0</a:t>
                      </a:r>
                      <a:endParaRPr lang="ru-RU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00424"/>
                  </a:ext>
                </a:extLst>
              </a:tr>
              <a:tr h="44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loudness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Общая громкость дорожки в децибелах (дБ)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-60 - 0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23046"/>
                  </a:ext>
                </a:extLst>
              </a:tr>
              <a:tr h="44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speechiness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Чем выше значение, тем больше произносимых слов содержит песня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–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321011"/>
                  </a:ext>
                </a:extLst>
              </a:tr>
              <a:tr h="44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instrumentalness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Чем выше значение, тем меньше в песне разговорного вокала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–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97135"/>
                  </a:ext>
                </a:extLst>
              </a:tr>
              <a:tr h="44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liveness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Вероятность того, что песня была записана при живой аудитории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–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85976"/>
                  </a:ext>
                </a:extLst>
              </a:tr>
              <a:tr h="44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acousticness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Является ли трек акустическим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метрическая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 –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20289"/>
                  </a:ext>
                </a:extLst>
              </a:tr>
              <a:tr h="445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lang="de-DE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Тональность, трека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порядковая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-1 - 11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70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84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DC07D-86F4-962C-CD5E-05844EB3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Подготовительные</a:t>
            </a:r>
            <a:r>
              <a:rPr lang="en-US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3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работы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E4E26E-C8F7-2411-0F49-2F1F1C3F0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0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6C0249-05A3-1D6D-2988-B484F706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50" y="2052116"/>
            <a:ext cx="8455589" cy="3997828"/>
          </a:xfrm>
        </p:spPr>
        <p:txBody>
          <a:bodyPr/>
          <a:lstStyle/>
          <a:p>
            <a:r>
              <a:rPr lang="ru-RU" dirty="0"/>
              <a:t>Для переменной </a:t>
            </a:r>
            <a:r>
              <a:rPr lang="en-US" b="1" dirty="0" err="1"/>
              <a:t>artist_genre</a:t>
            </a:r>
            <a:r>
              <a:rPr lang="ru-RU" b="1" dirty="0"/>
              <a:t> </a:t>
            </a:r>
            <a:r>
              <a:rPr lang="ru-RU" dirty="0"/>
              <a:t>заменили тип со строкового на список строк.</a:t>
            </a:r>
          </a:p>
          <a:p>
            <a:r>
              <a:rPr lang="ru-RU" dirty="0"/>
              <a:t>На основе переменной </a:t>
            </a:r>
            <a:r>
              <a:rPr lang="en-US" b="1" dirty="0"/>
              <a:t>track</a:t>
            </a:r>
            <a:r>
              <a:rPr lang="en-US" dirty="0"/>
              <a:t> </a:t>
            </a:r>
            <a:r>
              <a:rPr lang="ru-RU" dirty="0"/>
              <a:t>создали новую бинарную переменную </a:t>
            </a:r>
            <a:r>
              <a:rPr lang="de-DE" b="1" dirty="0" err="1"/>
              <a:t>collaboration</a:t>
            </a:r>
            <a:r>
              <a:rPr lang="ru-RU" dirty="0"/>
              <a:t>, показывающую был ли трек записан в коллаборации с другим исполнителем.</a:t>
            </a:r>
          </a:p>
          <a:p>
            <a:r>
              <a:rPr lang="ru-RU" dirty="0"/>
              <a:t>Перекодировали метрическую переменную </a:t>
            </a:r>
            <a:r>
              <a:rPr lang="de-DE" dirty="0" err="1"/>
              <a:t>artist_popularity</a:t>
            </a:r>
            <a:r>
              <a:rPr lang="ru-RU" dirty="0"/>
              <a:t> в категориальную</a:t>
            </a:r>
            <a:r>
              <a:rPr lang="en-US" dirty="0"/>
              <a:t>, </a:t>
            </a:r>
            <a:r>
              <a:rPr lang="ru-RU" dirty="0"/>
              <a:t>принимающую целые числа из отрезка </a:t>
            </a:r>
            <a:r>
              <a:rPr lang="en-US" dirty="0"/>
              <a:t>[</a:t>
            </a:r>
            <a:r>
              <a:rPr lang="ru-RU" dirty="0"/>
              <a:t>1 – 10</a:t>
            </a:r>
            <a:r>
              <a:rPr lang="en-US" dirty="0"/>
              <a:t>]</a:t>
            </a:r>
            <a:r>
              <a:rPr lang="ru-RU" dirty="0"/>
              <a:t>.</a:t>
            </a:r>
          </a:p>
          <a:p>
            <a:endParaRPr lang="ru-RU" b="1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0B7DF0A-42E9-4A5B-B3A9-74828520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6FE3C29-3900-01AF-13AF-0E24B9C74653}"/>
              </a:ext>
            </a:extLst>
          </p:cNvPr>
          <p:cNvSpPr/>
          <p:nvPr/>
        </p:nvSpPr>
        <p:spPr>
          <a:xfrm>
            <a:off x="2114550" y="641225"/>
            <a:ext cx="857250" cy="588943"/>
          </a:xfrm>
          <a:prstGeom prst="rect">
            <a:avLst/>
          </a:prstGeom>
          <a:solidFill>
            <a:srgbClr val="2E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26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3BA744-6C76-077F-9D1B-63C9F5232AF1}"/>
              </a:ext>
            </a:extLst>
          </p:cNvPr>
          <p:cNvSpPr txBox="1"/>
          <p:nvPr/>
        </p:nvSpPr>
        <p:spPr>
          <a:xfrm>
            <a:off x="2672097" y="5505450"/>
            <a:ext cx="769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0" i="0" dirty="0">
                <a:solidFill>
                  <a:schemeClr val="tx1">
                    <a:lumMod val="75000"/>
                  </a:schemeClr>
                </a:solidFill>
                <a:effectLst/>
              </a:rPr>
              <a:t>Сформировали срез по таблице и транспонировали его.</a:t>
            </a:r>
            <a:endParaRPr lang="ru-RU" sz="2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5BF5C0-BA5F-1825-F081-20ABD64A856C}"/>
              </a:ext>
            </a:extLst>
          </p:cNvPr>
          <p:cNvSpPr/>
          <p:nvPr/>
        </p:nvSpPr>
        <p:spPr>
          <a:xfrm>
            <a:off x="2114550" y="641225"/>
            <a:ext cx="857250" cy="588943"/>
          </a:xfrm>
          <a:prstGeom prst="rect">
            <a:avLst/>
          </a:prstGeom>
          <a:solidFill>
            <a:srgbClr val="2E3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FAF95D09-DA89-D13F-416D-2C44CE957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097" y="952440"/>
            <a:ext cx="7115949" cy="3997325"/>
          </a:xfrm>
        </p:spPr>
      </p:pic>
    </p:spTree>
    <p:extLst>
      <p:ext uri="{BB962C8B-B14F-4D97-AF65-F5344CB8AC3E}">
        <p14:creationId xmlns:p14="http://schemas.microsoft.com/office/powerpoint/2010/main" val="1616558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TM16401375[[fn=Мэдисон]]</Template>
  <TotalTime>279</TotalTime>
  <Words>916</Words>
  <Application>Microsoft Office PowerPoint</Application>
  <PresentationFormat>Широкоэкранный</PresentationFormat>
  <Paragraphs>164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Arial</vt:lpstr>
      <vt:lpstr>MS Shell Dlg 2</vt:lpstr>
      <vt:lpstr>Roboto</vt:lpstr>
      <vt:lpstr>Wingdings</vt:lpstr>
      <vt:lpstr>Wingdings 3</vt:lpstr>
      <vt:lpstr>Мэдисон</vt:lpstr>
      <vt:lpstr>От чего зависит популярность треков на стриминговой платформе Spotify?</vt:lpstr>
      <vt:lpstr>О данных</vt:lpstr>
      <vt:lpstr>Какие данные мы использовали</vt:lpstr>
      <vt:lpstr>Общая информация</vt:lpstr>
      <vt:lpstr>Переменные</vt:lpstr>
      <vt:lpstr>Переменные</vt:lpstr>
      <vt:lpstr>Подготовительные работы</vt:lpstr>
      <vt:lpstr>Презентация PowerPoint</vt:lpstr>
      <vt:lpstr>Презентация PowerPoint</vt:lpstr>
      <vt:lpstr>Презентация PowerPoint</vt:lpstr>
      <vt:lpstr>Ход исследования</vt:lpstr>
      <vt:lpstr>Цели и задачи</vt:lpstr>
      <vt:lpstr>Корреляционный анализ</vt:lpstr>
      <vt:lpstr>Описательная статистика метрических переменных</vt:lpstr>
      <vt:lpstr>Описательная статистика номинальных и категориальных переменных</vt:lpstr>
      <vt:lpstr>Презентация PowerPoint</vt:lpstr>
      <vt:lpstr>Анализ жанров исполнителей</vt:lpstr>
      <vt:lpstr>Презентация PowerPoint</vt:lpstr>
      <vt:lpstr>Презентация PowerPoint</vt:lpstr>
      <vt:lpstr>Презентация PowerPoint</vt:lpstr>
      <vt:lpstr>Гипотезы</vt:lpstr>
      <vt:lpstr>Гипотезы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исследования</vt:lpstr>
      <vt:lpstr>Результаты исследования</vt:lpstr>
      <vt:lpstr>Сбор информации об авторах сайта Habr.com</vt:lpstr>
      <vt:lpstr>Какие данные мы собираем</vt:lpstr>
      <vt:lpstr>Результат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чего зависит популярность треков на стриминговой платформе Spotify?</dc:title>
  <dc:creator>Mary Panfilova</dc:creator>
  <cp:lastModifiedBy>Mary Panfilova</cp:lastModifiedBy>
  <cp:revision>33</cp:revision>
  <dcterms:created xsi:type="dcterms:W3CDTF">2023-02-11T10:34:00Z</dcterms:created>
  <dcterms:modified xsi:type="dcterms:W3CDTF">2023-02-18T12:52:16Z</dcterms:modified>
</cp:coreProperties>
</file>