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144212011" r:id="rId3"/>
    <p:sldId id="2144212012" r:id="rId4"/>
    <p:sldId id="2144212007" r:id="rId5"/>
    <p:sldId id="258" r:id="rId6"/>
    <p:sldId id="1644" r:id="rId7"/>
    <p:sldId id="1659" r:id="rId8"/>
    <p:sldId id="21442120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 of time</c:v>
                </c:pt>
              </c:strCache>
            </c:strRef>
          </c:tx>
          <c:dPt>
            <c:idx val="0"/>
            <c:bubble3D val="0"/>
            <c:spPr>
              <a:solidFill>
                <a:schemeClr val="accent1">
                  <a:shade val="45000"/>
                </a:schemeClr>
              </a:solidFill>
              <a:ln>
                <a:noFill/>
              </a:ln>
              <a:effectLst>
                <a:outerShdw blurRad="254000" sx="102000" sy="102000" algn="ctr" rotWithShape="0">
                  <a:prstClr val="black">
                    <a:alpha val="20000"/>
                  </a:prstClr>
                </a:outerShdw>
              </a:effectLst>
            </c:spPr>
          </c:dPt>
          <c:dPt>
            <c:idx val="1"/>
            <c:bubble3D val="0"/>
            <c:spPr>
              <a:solidFill>
                <a:schemeClr val="accent1">
                  <a:shade val="61000"/>
                </a:schemeClr>
              </a:solidFill>
              <a:ln>
                <a:noFill/>
              </a:ln>
              <a:effectLst>
                <a:outerShdw blurRad="254000" sx="102000" sy="102000" algn="ctr" rotWithShape="0">
                  <a:prstClr val="black">
                    <a:alpha val="20000"/>
                  </a:prstClr>
                </a:outerShdw>
              </a:effectLst>
            </c:spPr>
          </c:dPt>
          <c:dPt>
            <c:idx val="2"/>
            <c:bubble3D val="0"/>
            <c:spPr>
              <a:solidFill>
                <a:schemeClr val="accent1">
                  <a:shade val="76000"/>
                </a:schemeClr>
              </a:solidFill>
              <a:ln>
                <a:noFill/>
              </a:ln>
              <a:effectLst>
                <a:outerShdw blurRad="254000" sx="102000" sy="102000" algn="ctr" rotWithShape="0">
                  <a:prstClr val="black">
                    <a:alpha val="20000"/>
                  </a:prstClr>
                </a:outerShdw>
              </a:effectLst>
            </c:spPr>
          </c:dPt>
          <c:dPt>
            <c:idx val="3"/>
            <c:bubble3D val="0"/>
            <c:spPr>
              <a:solidFill>
                <a:schemeClr val="accent1">
                  <a:shade val="92000"/>
                </a:schemeClr>
              </a:solidFill>
              <a:ln>
                <a:noFill/>
              </a:ln>
              <a:effectLst>
                <a:outerShdw blurRad="254000" sx="102000" sy="102000" algn="ctr" rotWithShape="0">
                  <a:prstClr val="black">
                    <a:alpha val="20000"/>
                  </a:prstClr>
                </a:outerShdw>
              </a:effectLst>
            </c:spPr>
          </c:dPt>
          <c:dPt>
            <c:idx val="4"/>
            <c:bubble3D val="0"/>
            <c:spPr>
              <a:solidFill>
                <a:schemeClr val="accent1">
                  <a:tint val="93000"/>
                </a:schemeClr>
              </a:solidFill>
              <a:ln>
                <a:noFill/>
              </a:ln>
              <a:effectLst>
                <a:outerShdw blurRad="254000" sx="102000" sy="102000" algn="ctr" rotWithShape="0">
                  <a:prstClr val="black">
                    <a:alpha val="20000"/>
                  </a:prstClr>
                </a:outerShdw>
              </a:effectLst>
            </c:spPr>
          </c:dPt>
          <c:dPt>
            <c:idx val="5"/>
            <c:bubble3D val="0"/>
            <c:spPr>
              <a:solidFill>
                <a:schemeClr val="accent1">
                  <a:tint val="77000"/>
                </a:schemeClr>
              </a:solidFill>
              <a:ln>
                <a:noFill/>
              </a:ln>
              <a:effectLst>
                <a:outerShdw blurRad="254000" sx="102000" sy="102000" algn="ctr" rotWithShape="0">
                  <a:prstClr val="black">
                    <a:alpha val="20000"/>
                  </a:prstClr>
                </a:outerShdw>
              </a:effectLst>
            </c:spPr>
          </c:dPt>
          <c:dPt>
            <c:idx val="6"/>
            <c:bubble3D val="0"/>
            <c:spPr>
              <a:solidFill>
                <a:schemeClr val="accent1">
                  <a:tint val="62000"/>
                </a:schemeClr>
              </a:solidFill>
              <a:ln>
                <a:noFill/>
              </a:ln>
              <a:effectLst>
                <a:outerShdw blurRad="254000" sx="102000" sy="102000" algn="ctr" rotWithShape="0">
                  <a:prstClr val="black">
                    <a:alpha val="20000"/>
                  </a:prstClr>
                </a:outerShdw>
              </a:effectLst>
            </c:spPr>
          </c:dPt>
          <c:dPt>
            <c:idx val="7"/>
            <c:bubble3D val="0"/>
            <c:spPr>
              <a:solidFill>
                <a:schemeClr val="accent1">
                  <a:tint val="46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Sheet1!$A$2:$A$9</c:f>
              <c:strCache>
                <c:ptCount val="8"/>
                <c:pt idx="0">
                  <c:v>Coding</c:v>
                </c:pt>
                <c:pt idx="1">
                  <c:v>Hypothesis testing</c:v>
                </c:pt>
                <c:pt idx="2">
                  <c:v>Exploratory analysis</c:v>
                </c:pt>
                <c:pt idx="3">
                  <c:v>Feature engineering</c:v>
                </c:pt>
                <c:pt idx="4">
                  <c:v>ML/AI</c:v>
                </c:pt>
                <c:pt idx="5">
                  <c:v>Statistical modeling</c:v>
                </c:pt>
                <c:pt idx="6">
                  <c:v>Story telling</c:v>
                </c:pt>
                <c:pt idx="7">
                  <c:v>Customer delivery</c:v>
                </c:pt>
              </c:strCache>
            </c:strRef>
          </c:cat>
          <c:val>
            <c:numRef>
              <c:f>Sheet1!$B$2:$B$9</c:f>
              <c:numCache>
                <c:formatCode>0%</c:formatCode>
                <c:ptCount val="8"/>
                <c:pt idx="0">
                  <c:v>0.05</c:v>
                </c:pt>
                <c:pt idx="1">
                  <c:v>0.1</c:v>
                </c:pt>
                <c:pt idx="2">
                  <c:v>0.2</c:v>
                </c:pt>
                <c:pt idx="3">
                  <c:v>0.05</c:v>
                </c:pt>
                <c:pt idx="4">
                  <c:v>0.05</c:v>
                </c:pt>
                <c:pt idx="5">
                  <c:v>0.1</c:v>
                </c:pt>
                <c:pt idx="6">
                  <c:v>0.35</c:v>
                </c:pt>
                <c:pt idx="7">
                  <c:v>0.1</c:v>
                </c:pt>
              </c:numCache>
            </c:numRef>
          </c:val>
          <c:extLst>
            <c:ext xmlns:c16="http://schemas.microsoft.com/office/drawing/2014/chart" uri="{C3380CC4-5D6E-409C-BE32-E72D297353CC}">
              <c16:uniqueId val="{00000000-82FA-7846-B175-04C60E29C58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1821542814960626"/>
          <c:y val="0.34125883727492384"/>
          <c:w val="0.26992964133703201"/>
          <c:h val="0.3941824234872214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2F4E7-A618-2447-A41E-74E21DE9559A}" type="datetimeFigureOut">
              <a:rPr lang="en-US" smtClean="0"/>
              <a:t>5/14/23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39E80-4C16-C740-81AF-8F2F69B0A0E3}" type="slidenum">
              <a:rPr lang="en-US" smtClean="0"/>
              <a:t>‹#›</a:t>
            </a:fld>
            <a:endParaRPr lang="en-US"/>
          </a:p>
        </p:txBody>
      </p:sp>
    </p:spTree>
    <p:extLst>
      <p:ext uri="{BB962C8B-B14F-4D97-AF65-F5344CB8AC3E}">
        <p14:creationId xmlns:p14="http://schemas.microsoft.com/office/powerpoint/2010/main" val="188632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MJ weigh-in on this slide</a:t>
            </a:r>
          </a:p>
        </p:txBody>
      </p:sp>
      <p:sp>
        <p:nvSpPr>
          <p:cNvPr id="4" name="Slide Number Placeholder 3"/>
          <p:cNvSpPr>
            <a:spLocks noGrp="1"/>
          </p:cNvSpPr>
          <p:nvPr>
            <p:ph type="sldNum" sz="quarter" idx="5"/>
          </p:nvPr>
        </p:nvSpPr>
        <p:spPr/>
        <p:txBody>
          <a:bodyPr/>
          <a:lstStyle/>
          <a:p>
            <a:fld id="{566F53BE-B8EE-404E-AB5C-06D1ACBB91BE}" type="slidenum">
              <a:rPr lang="en-US" smtClean="0"/>
              <a:pPr/>
              <a:t>2</a:t>
            </a:fld>
            <a:endParaRPr lang="en-US"/>
          </a:p>
        </p:txBody>
      </p:sp>
    </p:spTree>
    <p:extLst>
      <p:ext uri="{BB962C8B-B14F-4D97-AF65-F5344CB8AC3E}">
        <p14:creationId xmlns:p14="http://schemas.microsoft.com/office/powerpoint/2010/main" val="243001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MJ weigh-in on this slide</a:t>
            </a:r>
          </a:p>
        </p:txBody>
      </p:sp>
      <p:sp>
        <p:nvSpPr>
          <p:cNvPr id="4" name="Slide Number Placeholder 3"/>
          <p:cNvSpPr>
            <a:spLocks noGrp="1"/>
          </p:cNvSpPr>
          <p:nvPr>
            <p:ph type="sldNum" sz="quarter" idx="5"/>
          </p:nvPr>
        </p:nvSpPr>
        <p:spPr/>
        <p:txBody>
          <a:bodyPr/>
          <a:lstStyle/>
          <a:p>
            <a:fld id="{566F53BE-B8EE-404E-AB5C-06D1ACBB91BE}" type="slidenum">
              <a:rPr lang="en-US" smtClean="0"/>
              <a:pPr/>
              <a:t>3</a:t>
            </a:fld>
            <a:endParaRPr lang="en-US"/>
          </a:p>
        </p:txBody>
      </p:sp>
    </p:spTree>
    <p:extLst>
      <p:ext uri="{BB962C8B-B14F-4D97-AF65-F5344CB8AC3E}">
        <p14:creationId xmlns:p14="http://schemas.microsoft.com/office/powerpoint/2010/main" val="154682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MJ weigh-in on this slide</a:t>
            </a:r>
          </a:p>
        </p:txBody>
      </p:sp>
      <p:sp>
        <p:nvSpPr>
          <p:cNvPr id="4" name="Slide Number Placeholder 3"/>
          <p:cNvSpPr>
            <a:spLocks noGrp="1"/>
          </p:cNvSpPr>
          <p:nvPr>
            <p:ph type="sldNum" sz="quarter" idx="5"/>
          </p:nvPr>
        </p:nvSpPr>
        <p:spPr/>
        <p:txBody>
          <a:bodyPr/>
          <a:lstStyle/>
          <a:p>
            <a:fld id="{566F53BE-B8EE-404E-AB5C-06D1ACBB91BE}" type="slidenum">
              <a:rPr lang="en-US" smtClean="0"/>
              <a:pPr/>
              <a:t>4</a:t>
            </a:fld>
            <a:endParaRPr lang="en-US"/>
          </a:p>
        </p:txBody>
      </p:sp>
    </p:spTree>
    <p:extLst>
      <p:ext uri="{BB962C8B-B14F-4D97-AF65-F5344CB8AC3E}">
        <p14:creationId xmlns:p14="http://schemas.microsoft.com/office/powerpoint/2010/main" val="193255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F53BE-B8EE-404E-AB5C-06D1ACBB91BE}" type="slidenum">
              <a:rPr lang="en-US" smtClean="0"/>
              <a:pPr/>
              <a:t>7</a:t>
            </a:fld>
            <a:endParaRPr lang="en-US"/>
          </a:p>
        </p:txBody>
      </p:sp>
    </p:spTree>
    <p:extLst>
      <p:ext uri="{BB962C8B-B14F-4D97-AF65-F5344CB8AC3E}">
        <p14:creationId xmlns:p14="http://schemas.microsoft.com/office/powerpoint/2010/main" val="34276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5/14/23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6903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822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708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028733" y="6545456"/>
            <a:ext cx="760770" cy="339003"/>
          </a:xfrm>
          <a:prstGeom prst="rect">
            <a:avLst/>
          </a:prstGeom>
        </p:spPr>
        <p:txBody>
          <a:bodyPr vert="horz" lIns="121899" tIns="60949" rIns="121899" bIns="60949" rtlCol="0" anchor="ctr"/>
          <a:lstStyle>
            <a:lvl1pPr algn="r">
              <a:defRPr sz="1200">
                <a:solidFill>
                  <a:srgbClr val="333333"/>
                </a:solidFill>
                <a:latin typeface="Segoe UI"/>
                <a:cs typeface="Segoe UI"/>
              </a:defRPr>
            </a:lvl1pPr>
          </a:lstStyle>
          <a:p>
            <a:fld id="{8EFC1048-5513-1346-87B8-BA461DA42941}" type="slidenum">
              <a:rPr lang="en-US" smtClean="0"/>
              <a:pPr/>
              <a:t>‹#›</a:t>
            </a:fld>
            <a:endParaRPr lang="en-US"/>
          </a:p>
        </p:txBody>
      </p:sp>
    </p:spTree>
    <p:extLst>
      <p:ext uri="{BB962C8B-B14F-4D97-AF65-F5344CB8AC3E}">
        <p14:creationId xmlns:p14="http://schemas.microsoft.com/office/powerpoint/2010/main" val="49284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91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5/14/23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8513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098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03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655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1639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5/14/23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6012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5/14/23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773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5/14/23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403560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background with white text&#10;&#10;Description automatically generated with low confidence">
            <a:extLst>
              <a:ext uri="{FF2B5EF4-FFF2-40B4-BE49-F238E27FC236}">
                <a16:creationId xmlns:a16="http://schemas.microsoft.com/office/drawing/2014/main" id="{A5386849-848E-DCA2-29BC-45D7694B8E23}"/>
              </a:ext>
            </a:extLst>
          </p:cNvPr>
          <p:cNvPicPr>
            <a:picLocks noChangeAspect="1"/>
          </p:cNvPicPr>
          <p:nvPr/>
        </p:nvPicPr>
        <p:blipFill rotWithShape="1">
          <a:blip r:embed="rId2"/>
          <a:srcRect t="13091" b="12597"/>
          <a:stretch/>
        </p:blipFill>
        <p:spPr>
          <a:xfrm>
            <a:off x="-1" y="10"/>
            <a:ext cx="6095997" cy="4530063"/>
          </a:xfrm>
          <a:prstGeom prst="rect">
            <a:avLst/>
          </a:prstGeom>
        </p:spPr>
      </p:pic>
      <p:pic>
        <p:nvPicPr>
          <p:cNvPr id="21" name="Picture 3" descr="A colorful light bulb with business icons">
            <a:extLst>
              <a:ext uri="{FF2B5EF4-FFF2-40B4-BE49-F238E27FC236}">
                <a16:creationId xmlns:a16="http://schemas.microsoft.com/office/drawing/2014/main" id="{16D77E85-BB69-EC5A-2316-EDB12D738F2A}"/>
              </a:ext>
            </a:extLst>
          </p:cNvPr>
          <p:cNvPicPr>
            <a:picLocks noChangeAspect="1"/>
          </p:cNvPicPr>
          <p:nvPr/>
        </p:nvPicPr>
        <p:blipFill rotWithShape="1">
          <a:blip r:embed="rId3"/>
          <a:srcRect r="5804" b="1"/>
          <a:stretch/>
        </p:blipFill>
        <p:spPr>
          <a:xfrm>
            <a:off x="6096004" y="10"/>
            <a:ext cx="6095996" cy="4530063"/>
          </a:xfrm>
          <a:prstGeom prst="rect">
            <a:avLst/>
          </a:prstGeom>
        </p:spPr>
      </p:pic>
      <p:sp>
        <p:nvSpPr>
          <p:cNvPr id="30" name="Rectangle 2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2" name="Rectangle 3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94ABE8B-0AE7-0AC5-2A1B-DD9A30B899BF}"/>
              </a:ext>
            </a:extLst>
          </p:cNvPr>
          <p:cNvSpPr>
            <a:spLocks noGrp="1"/>
          </p:cNvSpPr>
          <p:nvPr>
            <p:ph type="ctrTitle"/>
          </p:nvPr>
        </p:nvSpPr>
        <p:spPr>
          <a:xfrm>
            <a:off x="372723" y="4956811"/>
            <a:ext cx="11439414" cy="897439"/>
          </a:xfrm>
        </p:spPr>
        <p:txBody>
          <a:bodyPr>
            <a:normAutofit/>
          </a:bodyPr>
          <a:lstStyle/>
          <a:p>
            <a:r>
              <a:rPr lang="en-US" sz="4400" dirty="0">
                <a:solidFill>
                  <a:schemeClr val="tx1"/>
                </a:solidFill>
              </a:rPr>
              <a:t>Data science democratization</a:t>
            </a:r>
          </a:p>
        </p:txBody>
      </p:sp>
      <p:sp>
        <p:nvSpPr>
          <p:cNvPr id="3" name="Subtitle 2">
            <a:extLst>
              <a:ext uri="{FF2B5EF4-FFF2-40B4-BE49-F238E27FC236}">
                <a16:creationId xmlns:a16="http://schemas.microsoft.com/office/drawing/2014/main" id="{C33BFD0C-BA30-144C-1839-A16015251568}"/>
              </a:ext>
            </a:extLst>
          </p:cNvPr>
          <p:cNvSpPr>
            <a:spLocks noGrp="1"/>
          </p:cNvSpPr>
          <p:nvPr>
            <p:ph type="subTitle" idx="1"/>
          </p:nvPr>
        </p:nvSpPr>
        <p:spPr>
          <a:xfrm>
            <a:off x="764275" y="5854250"/>
            <a:ext cx="10656310" cy="440534"/>
          </a:xfrm>
        </p:spPr>
        <p:txBody>
          <a:bodyPr>
            <a:normAutofit/>
          </a:bodyPr>
          <a:lstStyle/>
          <a:p>
            <a:r>
              <a:rPr lang="en-US" dirty="0">
                <a:solidFill>
                  <a:schemeClr val="tx1"/>
                </a:solidFill>
              </a:rPr>
              <a:t>Strategy &amp; Execution</a:t>
            </a:r>
          </a:p>
        </p:txBody>
      </p:sp>
    </p:spTree>
    <p:extLst>
      <p:ext uri="{BB962C8B-B14F-4D97-AF65-F5344CB8AC3E}">
        <p14:creationId xmlns:p14="http://schemas.microsoft.com/office/powerpoint/2010/main" val="11381938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7561"/>
            <a:ext cx="11277600" cy="4876800"/>
          </a:xfrm>
          <a:prstGeom prst="rect">
            <a:avLst/>
          </a:prstGeom>
          <a:noFill/>
        </p:spPr>
        <p:txBody>
          <a:bodyPr wrap="square" lIns="91440" tIns="45720" rIns="91440" bIns="45720" rtlCol="0" anchor="t">
            <a:noAutofit/>
          </a:bodyPr>
          <a:lstStyle/>
          <a:p>
            <a:pPr>
              <a:spcBef>
                <a:spcPts val="600"/>
              </a:spcBef>
              <a:buSzPct val="100000"/>
            </a:pP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Empowering expert and citizen data scientists and data engineers</a:t>
            </a:r>
          </a:p>
          <a:p>
            <a:pPr marL="685800" lvl="1" indent="-283845">
              <a:spcBef>
                <a:spcPts val="600"/>
              </a:spcBef>
              <a:buSzPct val="1000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Develop a community of practice</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Provide resources &amp; training for the data science community</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Create an organizational knowledge center</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Provide guidance and oversight for citizen and junior data scientists</a:t>
            </a:r>
          </a:p>
          <a:p>
            <a:pPr marL="685800" lvl="1" indent="-283845">
              <a:spcBef>
                <a:spcPts val="600"/>
              </a:spcBef>
              <a:buSzPct val="1000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Facilitate data science within the organization</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Collaborate with Tech to design and build a modern data platform</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Provide POV on data &amp; tool selection (e.g., ML pipelines and user-friendly platforms)</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Upskill to create citizen data scientists</a:t>
            </a:r>
          </a:p>
          <a:p>
            <a:pPr marL="685800" lvl="1" indent="-229869">
              <a:spcBef>
                <a:spcPts val="600"/>
              </a:spcBef>
              <a:buSzPct val="1000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Data science governance</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External evaluations and adoption of best practices</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Version control, data drift, model drift</a:t>
            </a:r>
          </a:p>
          <a:p>
            <a:pPr marL="1143000" lvl="2" indent="-229869">
              <a:spcBef>
                <a:spcPts val="600"/>
              </a:spcBef>
              <a:buSzPct val="10000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Data integrity and security </a:t>
            </a:r>
          </a:p>
          <a:p>
            <a:pPr fontAlgn="base"/>
            <a:endParaRPr lang="en-US" sz="15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5" name="TextBox 4"/>
          <p:cNvSpPr txBox="1"/>
          <p:nvPr/>
        </p:nvSpPr>
        <p:spPr>
          <a:xfrm>
            <a:off x="457200" y="186267"/>
            <a:ext cx="11277600" cy="795866"/>
          </a:xfrm>
          <a:prstGeom prst="rect">
            <a:avLst/>
          </a:prstGeom>
          <a:noFill/>
        </p:spPr>
        <p:txBody>
          <a:bodyPr wrap="square" rtlCol="0">
            <a:noAutofit/>
          </a:bodyPr>
          <a:lstStyle/>
          <a:p>
            <a:r>
              <a:rPr lang="en-US" sz="5000" dirty="0">
                <a:solidFill>
                  <a:srgbClr val="333333"/>
                </a:solidFill>
                <a:latin typeface="Segoe UI Light"/>
                <a:cs typeface="Segoe UI Light"/>
              </a:rPr>
              <a:t>What is data science democratization? </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2</a:t>
            </a:fld>
            <a:endParaRPr lang="en-US">
              <a:solidFill>
                <a:srgbClr val="333333"/>
              </a:solidFill>
            </a:endParaRPr>
          </a:p>
        </p:txBody>
      </p:sp>
    </p:spTree>
    <p:extLst>
      <p:ext uri="{BB962C8B-B14F-4D97-AF65-F5344CB8AC3E}">
        <p14:creationId xmlns:p14="http://schemas.microsoft.com/office/powerpoint/2010/main" val="366074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287" y="982133"/>
            <a:ext cx="11277600" cy="2098229"/>
          </a:xfrm>
          <a:prstGeom prst="rect">
            <a:avLst/>
          </a:prstGeom>
          <a:noFill/>
        </p:spPr>
        <p:txBody>
          <a:bodyPr wrap="square" lIns="91440" tIns="45720" rIns="91440" bIns="45720" rtlCol="0" anchor="t">
            <a:noAutofit/>
          </a:bodyPr>
          <a:lstStyle/>
          <a:p>
            <a:pPr marL="285750" indent="-285750">
              <a:spcBef>
                <a:spcPts val="400"/>
              </a:spcBef>
              <a:buClr>
                <a:schemeClr val="dk1"/>
              </a:buClr>
              <a:buSzPts val="1600"/>
              <a:buFont typeface="Arial"/>
              <a:buChar char="•"/>
            </a:pPr>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Shareable repository consisting of searchable research findings, proprietary modules, training materials, sharable Jupyter notebooks, code repositories, templates &amp; protocols outlining best practices, methods, &amp; standards, etc.</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spcBef>
                <a:spcPts val="400"/>
              </a:spcBef>
              <a:buClr>
                <a:schemeClr val="dk1"/>
              </a:buClr>
              <a:buSzPts val="1600"/>
              <a:buFont typeface="Arial"/>
              <a:buChar char="•"/>
            </a:pPr>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Data science upskilling with for all levels (e.g., Microsoft modules</a:t>
            </a:r>
            <a:r>
              <a:rPr lang="en-US" sz="18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spcBef>
                <a:spcPts val="400"/>
              </a:spcBef>
              <a:buClr>
                <a:schemeClr val="dk1"/>
              </a:buClr>
              <a:buSzPts val="1600"/>
              <a:buFont typeface="Arial"/>
              <a:buChar char="•"/>
            </a:pPr>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Standardized and regularly updated content for onboarding new data scientists</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spcBef>
                <a:spcPts val="400"/>
              </a:spcBef>
              <a:buClr>
                <a:schemeClr val="dk1"/>
              </a:buClr>
              <a:buSzPts val="1600"/>
              <a:buFont typeface="Arial"/>
              <a:buChar char="•"/>
            </a:pPr>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Standardized assessments &amp; interview protocols for vetting candidates and assessing current employee capabilities and interest (e.g., Harvey ball assessment against data science taxonomy)</a:t>
            </a:r>
          </a:p>
          <a:p>
            <a:pPr marL="742950" lvl="1" indent="-285750">
              <a:spcBef>
                <a:spcPts val="400"/>
              </a:spcBef>
              <a:buClr>
                <a:schemeClr val="dk1"/>
              </a:buClr>
              <a:buSzPts val="1600"/>
              <a:buFont typeface="Arial"/>
              <a:buChar char="•"/>
            </a:pPr>
            <a:r>
              <a:rPr lang="en-US" sz="14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Compare to strategic roadmap to identify gaps and build plan around hiring and upskilling</a:t>
            </a:r>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5" name="TextBox 4"/>
          <p:cNvSpPr txBox="1"/>
          <p:nvPr/>
        </p:nvSpPr>
        <p:spPr>
          <a:xfrm>
            <a:off x="457200" y="186267"/>
            <a:ext cx="11277600" cy="795866"/>
          </a:xfrm>
          <a:prstGeom prst="rect">
            <a:avLst/>
          </a:prstGeom>
          <a:noFill/>
        </p:spPr>
        <p:txBody>
          <a:bodyPr wrap="square" rtlCol="0">
            <a:noAutofit/>
          </a:bodyPr>
          <a:lstStyle/>
          <a:p>
            <a:r>
              <a:rPr lang="en-US" sz="5000" dirty="0">
                <a:solidFill>
                  <a:srgbClr val="333333"/>
                </a:solidFill>
                <a:latin typeface="Segoe UI Light"/>
                <a:cs typeface="Segoe UI Light"/>
              </a:rPr>
              <a:t>Community of practice examples</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3</a:t>
            </a:fld>
            <a:endParaRPr lang="en-US">
              <a:solidFill>
                <a:srgbClr val="333333"/>
              </a:solidFill>
            </a:endParaRPr>
          </a:p>
        </p:txBody>
      </p:sp>
      <p:pic>
        <p:nvPicPr>
          <p:cNvPr id="8" name="Picture 7" descr="A screenshot of a computer&#10;&#10;Description automatically generated with medium confidence">
            <a:extLst>
              <a:ext uri="{FF2B5EF4-FFF2-40B4-BE49-F238E27FC236}">
                <a16:creationId xmlns:a16="http://schemas.microsoft.com/office/drawing/2014/main" id="{F00BB400-7811-641D-216E-D1023DEF680A}"/>
              </a:ext>
            </a:extLst>
          </p:cNvPr>
          <p:cNvPicPr>
            <a:picLocks noChangeAspect="1"/>
          </p:cNvPicPr>
          <p:nvPr/>
        </p:nvPicPr>
        <p:blipFill>
          <a:blip r:embed="rId3"/>
          <a:stretch>
            <a:fillRect/>
          </a:stretch>
        </p:blipFill>
        <p:spPr>
          <a:xfrm>
            <a:off x="1073426" y="2961862"/>
            <a:ext cx="8046406" cy="3479876"/>
          </a:xfrm>
          <a:prstGeom prst="rect">
            <a:avLst/>
          </a:prstGeom>
        </p:spPr>
      </p:pic>
    </p:spTree>
    <p:extLst>
      <p:ext uri="{BB962C8B-B14F-4D97-AF65-F5344CB8AC3E}">
        <p14:creationId xmlns:p14="http://schemas.microsoft.com/office/powerpoint/2010/main" val="12114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20" y="1198521"/>
            <a:ext cx="11277600" cy="4876800"/>
          </a:xfrm>
          <a:prstGeom prst="rect">
            <a:avLst/>
          </a:prstGeom>
          <a:noFill/>
        </p:spPr>
        <p:txBody>
          <a:bodyPr wrap="square" lIns="91440" tIns="45720" rIns="91440" bIns="45720" rtlCol="0" anchor="t">
            <a:noAutofit/>
          </a:bodyPr>
          <a:lstStyle/>
          <a:p>
            <a:pPr fontAlgn="base"/>
            <a:endParaRPr lang="en-US" sz="1500" dirty="0">
              <a:latin typeface="Segoe UI Historic" panose="020B0502040204020203" pitchFamily="34" charset="0"/>
              <a:ea typeface="Segoe UI Historic" panose="020B0502040204020203" pitchFamily="34" charset="0"/>
              <a:cs typeface="Segoe UI Historic" panose="020B0502040204020203" pitchFamily="34" charset="0"/>
            </a:endParaRPr>
          </a:p>
          <a:p>
            <a:pPr fontAlgn="base"/>
            <a:endParaRPr lang="en-US" sz="1500" dirty="0">
              <a:latin typeface="Segoe UI Historic" panose="020B0502040204020203" pitchFamily="34" charset="0"/>
              <a:ea typeface="Segoe UI Historic" panose="020B0502040204020203" pitchFamily="34" charset="0"/>
              <a:cs typeface="Segoe UI Historic" panose="020B0502040204020203" pitchFamily="34" charset="0"/>
            </a:endParaRPr>
          </a:p>
          <a:p>
            <a:pPr fontAlgn="base"/>
            <a:r>
              <a:rPr lang="en-US" sz="1600" dirty="0" err="1">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AutoML</a:t>
            </a:r>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 provides a framework and architecture to support model building and deployment with significantly less effort for those who are strong business analysts, but who lack deep technical expertise (e.g., coding, ML/AI).</a:t>
            </a:r>
          </a:p>
          <a:p>
            <a:pPr fontAlgn="base"/>
            <a:endPar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endParaRPr>
          </a:p>
          <a:p>
            <a:pPr fontAlgn="base"/>
            <a:r>
              <a:rPr lang="en-US" sz="1600" dirty="0">
                <a:solidFill>
                  <a:schemeClr val="dk1"/>
                </a:solidFill>
                <a:latin typeface="Segoe UI Historic" panose="020B0502040204020203" pitchFamily="34" charset="0"/>
                <a:ea typeface="Segoe UI Historic" panose="020B0502040204020203" pitchFamily="34" charset="0"/>
                <a:cs typeface="Segoe UI Historic" panose="020B0502040204020203" pitchFamily="34" charset="0"/>
                <a:sym typeface="Arial"/>
              </a:rPr>
              <a:t> </a:t>
            </a:r>
            <a:endParaRPr lang="en-US" sz="1600" dirty="0">
              <a:latin typeface="Segoe UI Historic" panose="020B0502040204020203" pitchFamily="34" charset="0"/>
              <a:ea typeface="Segoe UI Historic" panose="020B0502040204020203" pitchFamily="34" charset="0"/>
              <a:cs typeface="Segoe UI Historic" panose="020B0502040204020203" pitchFamily="34" charset="0"/>
            </a:endParaRPr>
          </a:p>
          <a:p>
            <a:pPr fontAlgn="base"/>
            <a:endParaRPr lang="en-US" sz="15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5" name="TextBox 4"/>
          <p:cNvSpPr txBox="1"/>
          <p:nvPr/>
        </p:nvSpPr>
        <p:spPr>
          <a:xfrm>
            <a:off x="457200" y="196206"/>
            <a:ext cx="11277600" cy="795866"/>
          </a:xfrm>
          <a:prstGeom prst="rect">
            <a:avLst/>
          </a:prstGeom>
          <a:noFill/>
        </p:spPr>
        <p:txBody>
          <a:bodyPr wrap="square" rtlCol="0">
            <a:noAutofit/>
          </a:bodyPr>
          <a:lstStyle/>
          <a:p>
            <a:r>
              <a:rPr lang="en-US" sz="5000" dirty="0" err="1">
                <a:solidFill>
                  <a:srgbClr val="333333"/>
                </a:solidFill>
                <a:latin typeface="Segoe UI Light"/>
                <a:cs typeface="Segoe UI Light"/>
              </a:rPr>
              <a:t>AutoML</a:t>
            </a:r>
            <a:r>
              <a:rPr lang="en-US" sz="5000" dirty="0">
                <a:solidFill>
                  <a:srgbClr val="333333"/>
                </a:solidFill>
                <a:latin typeface="Segoe UI Light"/>
                <a:cs typeface="Segoe UI Light"/>
              </a:rPr>
              <a:t> &amp; automated data pipelines</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4</a:t>
            </a:fld>
            <a:endParaRPr lang="en-US">
              <a:solidFill>
                <a:srgbClr val="333333"/>
              </a:solidFill>
            </a:endParaRPr>
          </a:p>
        </p:txBody>
      </p:sp>
      <p:grpSp>
        <p:nvGrpSpPr>
          <p:cNvPr id="6" name="Google Shape;124;p16">
            <a:extLst>
              <a:ext uri="{FF2B5EF4-FFF2-40B4-BE49-F238E27FC236}">
                <a16:creationId xmlns:a16="http://schemas.microsoft.com/office/drawing/2014/main" id="{0F5AE9DF-3E5F-4E43-AEC3-8AC930AD861D}"/>
              </a:ext>
            </a:extLst>
          </p:cNvPr>
          <p:cNvGrpSpPr/>
          <p:nvPr/>
        </p:nvGrpSpPr>
        <p:grpSpPr>
          <a:xfrm>
            <a:off x="1589" y="2943671"/>
            <a:ext cx="11930491" cy="2592110"/>
            <a:chOff x="6929" y="413136"/>
            <a:chExt cx="11930491" cy="2592110"/>
          </a:xfrm>
        </p:grpSpPr>
        <p:sp>
          <p:nvSpPr>
            <p:cNvPr id="8" name="Google Shape;125;p16">
              <a:extLst>
                <a:ext uri="{FF2B5EF4-FFF2-40B4-BE49-F238E27FC236}">
                  <a16:creationId xmlns:a16="http://schemas.microsoft.com/office/drawing/2014/main" id="{65EF083A-B6F7-EA4B-9483-9A87ABFC3383}"/>
                </a:ext>
              </a:extLst>
            </p:cNvPr>
            <p:cNvSpPr/>
            <p:nvPr/>
          </p:nvSpPr>
          <p:spPr>
            <a:xfrm>
              <a:off x="6929" y="413136"/>
              <a:ext cx="1620069" cy="1620069"/>
            </a:xfrm>
            <a:prstGeom prst="roundRect">
              <a:avLst>
                <a:gd name="adj" fmla="val 10000"/>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9" name="Google Shape;126;p16">
              <a:extLst>
                <a:ext uri="{FF2B5EF4-FFF2-40B4-BE49-F238E27FC236}">
                  <a16:creationId xmlns:a16="http://schemas.microsoft.com/office/drawing/2014/main" id="{99EBEFF3-57E0-5A47-BC22-7125780653B9}"/>
                </a:ext>
              </a:extLst>
            </p:cNvPr>
            <p:cNvSpPr/>
            <p:nvPr/>
          </p:nvSpPr>
          <p:spPr>
            <a:xfrm>
              <a:off x="270662" y="1385177"/>
              <a:ext cx="1620069" cy="1620069"/>
            </a:xfrm>
            <a:prstGeom prst="roundRect">
              <a:avLst>
                <a:gd name="adj" fmla="val 10000"/>
              </a:avLst>
            </a:prstGeom>
            <a:solidFill>
              <a:srgbClr val="00B0F0"/>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Google Shape;127;p16">
              <a:extLst>
                <a:ext uri="{FF2B5EF4-FFF2-40B4-BE49-F238E27FC236}">
                  <a16:creationId xmlns:a16="http://schemas.microsoft.com/office/drawing/2014/main" id="{7ECA4E88-1E22-B24E-90CF-E3B131291C45}"/>
                </a:ext>
              </a:extLst>
            </p:cNvPr>
            <p:cNvSpPr txBox="1"/>
            <p:nvPr/>
          </p:nvSpPr>
          <p:spPr>
            <a:xfrm>
              <a:off x="318112" y="1432627"/>
              <a:ext cx="1525169" cy="1525169"/>
            </a:xfrm>
            <a:prstGeom prst="rect">
              <a:avLst/>
            </a:prstGeom>
            <a:solidFill>
              <a:srgbClr val="00B0F0"/>
            </a:solidFill>
            <a:ln>
              <a:solidFill>
                <a:srgbClr val="00B0F0"/>
              </a:solidFill>
            </a:ln>
          </p:spPr>
          <p:txBody>
            <a:bodyPr spcFirstLastPara="1" wrap="square" lIns="49525" tIns="49525" rIns="49525" bIns="49525" anchor="t" anchorCtr="0">
              <a:noAutofit/>
            </a:bodyPr>
            <a:lstStyle/>
            <a:p>
              <a:pPr>
                <a:lnSpc>
                  <a:spcPct val="90000"/>
                </a:lnSpc>
                <a:buClr>
                  <a:schemeClr val="lt1"/>
                </a:buClr>
                <a:buSzPts val="1300"/>
              </a:pPr>
              <a:r>
                <a:rPr lang="en-US" sz="1300" dirty="0">
                  <a:solidFill>
                    <a:schemeClr val="lt1"/>
                  </a:solidFill>
                  <a:latin typeface="Arial"/>
                  <a:ea typeface="Arial"/>
                  <a:cs typeface="Arial"/>
                  <a:sym typeface="Arial"/>
                </a:rPr>
                <a:t>Define Objectives</a:t>
              </a:r>
              <a:endParaRPr dirty="0"/>
            </a:p>
            <a:p>
              <a:pPr marL="57150" lvl="1" indent="-63500">
                <a:lnSpc>
                  <a:spcPct val="90000"/>
                </a:lnSpc>
                <a:spcBef>
                  <a:spcPts val="455"/>
                </a:spcBef>
                <a:buClr>
                  <a:schemeClr val="lt1"/>
                </a:buClr>
                <a:buSzPts val="1000"/>
                <a:buFont typeface="Arial"/>
                <a:buChar char="•"/>
              </a:pPr>
              <a:r>
                <a:rPr lang="en-US" sz="1000" dirty="0">
                  <a:solidFill>
                    <a:schemeClr val="bg1"/>
                  </a:solidFill>
                  <a:sym typeface="Arial"/>
                </a:rPr>
                <a:t>Problem Definition</a:t>
              </a:r>
              <a:endParaRPr dirty="0">
                <a:solidFill>
                  <a:schemeClr val="bg1"/>
                </a:solidFill>
              </a:endParaRPr>
            </a:p>
            <a:p>
              <a:pPr marL="57150" lvl="1" indent="-63500">
                <a:lnSpc>
                  <a:spcPct val="90000"/>
                </a:lnSpc>
                <a:spcBef>
                  <a:spcPts val="150"/>
                </a:spcBef>
                <a:buClr>
                  <a:schemeClr val="lt1"/>
                </a:buClr>
                <a:buSzPts val="1000"/>
                <a:buFont typeface="Arial"/>
                <a:buChar char="•"/>
              </a:pPr>
              <a:r>
                <a:rPr lang="en-US" sz="1000" dirty="0">
                  <a:solidFill>
                    <a:schemeClr val="bg1"/>
                  </a:solidFill>
                  <a:sym typeface="Arial"/>
                </a:rPr>
                <a:t>Success Criteria</a:t>
              </a:r>
            </a:p>
            <a:p>
              <a:pPr marL="57150" lvl="1" indent="-63500">
                <a:lnSpc>
                  <a:spcPct val="90000"/>
                </a:lnSpc>
                <a:spcBef>
                  <a:spcPts val="150"/>
                </a:spcBef>
                <a:buClr>
                  <a:schemeClr val="lt1"/>
                </a:buClr>
                <a:buSzPts val="1000"/>
                <a:buFont typeface="Arial"/>
                <a:buChar char="•"/>
              </a:pPr>
              <a:endParaRPr lang="en-US" sz="1000" dirty="0">
                <a:sym typeface="Arial"/>
              </a:endParaRPr>
            </a:p>
          </p:txBody>
        </p:sp>
        <p:sp>
          <p:nvSpPr>
            <p:cNvPr id="11" name="Google Shape;128;p16">
              <a:extLst>
                <a:ext uri="{FF2B5EF4-FFF2-40B4-BE49-F238E27FC236}">
                  <a16:creationId xmlns:a16="http://schemas.microsoft.com/office/drawing/2014/main" id="{A63E3C9F-BA98-E145-9E29-7E14B96D40A1}"/>
                </a:ext>
              </a:extLst>
            </p:cNvPr>
            <p:cNvSpPr/>
            <p:nvPr/>
          </p:nvSpPr>
          <p:spPr>
            <a:xfrm>
              <a:off x="1939060" y="1028530"/>
              <a:ext cx="312061" cy="389280"/>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endParaRPr/>
            </a:p>
          </p:txBody>
        </p:sp>
        <p:sp>
          <p:nvSpPr>
            <p:cNvPr id="12" name="Google Shape;129;p16">
              <a:extLst>
                <a:ext uri="{FF2B5EF4-FFF2-40B4-BE49-F238E27FC236}">
                  <a16:creationId xmlns:a16="http://schemas.microsoft.com/office/drawing/2014/main" id="{27EE127E-B993-0D4B-98C9-7A520788FA55}"/>
                </a:ext>
              </a:extLst>
            </p:cNvPr>
            <p:cNvSpPr txBox="1"/>
            <p:nvPr/>
          </p:nvSpPr>
          <p:spPr>
            <a:xfrm>
              <a:off x="1939060" y="1106386"/>
              <a:ext cx="218443" cy="233568"/>
            </a:xfrm>
            <a:prstGeom prst="rect">
              <a:avLst/>
            </a:prstGeom>
            <a:noFill/>
            <a:ln>
              <a:noFill/>
            </a:ln>
          </p:spPr>
          <p:txBody>
            <a:bodyPr spcFirstLastPara="1" wrap="square" lIns="0" tIns="0" rIns="0" bIns="0" anchor="ctr" anchorCtr="0">
              <a:noAutofit/>
            </a:bodyPr>
            <a:lstStyle/>
            <a:p>
              <a:pPr algn="ctr">
                <a:lnSpc>
                  <a:spcPct val="90000"/>
                </a:lnSpc>
                <a:buClr>
                  <a:schemeClr val="dk1"/>
                </a:buClr>
                <a:buSzPts val="1000"/>
              </a:pPr>
              <a:endParaRPr sz="1000">
                <a:solidFill>
                  <a:schemeClr val="lt1"/>
                </a:solidFill>
                <a:latin typeface="Arial"/>
                <a:ea typeface="Arial"/>
                <a:cs typeface="Arial"/>
                <a:sym typeface="Arial"/>
              </a:endParaRPr>
            </a:p>
          </p:txBody>
        </p:sp>
        <p:sp>
          <p:nvSpPr>
            <p:cNvPr id="13" name="Google Shape;130;p16">
              <a:extLst>
                <a:ext uri="{FF2B5EF4-FFF2-40B4-BE49-F238E27FC236}">
                  <a16:creationId xmlns:a16="http://schemas.microsoft.com/office/drawing/2014/main" id="{55FD23F9-0AE0-1748-AD81-B6F8386A67C3}"/>
                </a:ext>
              </a:extLst>
            </p:cNvPr>
            <p:cNvSpPr/>
            <p:nvPr/>
          </p:nvSpPr>
          <p:spPr>
            <a:xfrm>
              <a:off x="2518602" y="413136"/>
              <a:ext cx="1620069" cy="1620069"/>
            </a:xfrm>
            <a:prstGeom prst="roundRect">
              <a:avLst>
                <a:gd name="adj" fmla="val 10000"/>
              </a:avLst>
            </a:prstGeom>
            <a:blipFill rotWithShape="1">
              <a:blip r:embed="rId4">
                <a:alphaModFix/>
              </a:blip>
              <a:stretch>
                <a:fillRect/>
              </a:stretch>
            </a:blipFill>
            <a:ln>
              <a:noFill/>
            </a:ln>
          </p:spPr>
          <p:txBody>
            <a:bodyPr spcFirstLastPara="1" wrap="square" lIns="91425" tIns="91425" rIns="91425" bIns="91425" anchor="ctr" anchorCtr="0">
              <a:noAutofit/>
            </a:bodyPr>
            <a:lstStyle/>
            <a:p>
              <a:endParaRPr/>
            </a:p>
          </p:txBody>
        </p:sp>
        <p:sp>
          <p:nvSpPr>
            <p:cNvPr id="14" name="Google Shape;131;p16">
              <a:extLst>
                <a:ext uri="{FF2B5EF4-FFF2-40B4-BE49-F238E27FC236}">
                  <a16:creationId xmlns:a16="http://schemas.microsoft.com/office/drawing/2014/main" id="{6F59FE94-1270-4445-9726-047C5BA9CBD2}"/>
                </a:ext>
              </a:extLst>
            </p:cNvPr>
            <p:cNvSpPr/>
            <p:nvPr/>
          </p:nvSpPr>
          <p:spPr>
            <a:xfrm>
              <a:off x="2782334" y="1385177"/>
              <a:ext cx="1620069" cy="1620069"/>
            </a:xfrm>
            <a:prstGeom prst="roundRect">
              <a:avLst>
                <a:gd name="adj" fmla="val 10000"/>
              </a:avLst>
            </a:prstGeom>
            <a:solidFill>
              <a:srgbClr val="00B0F0"/>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15" name="Google Shape;132;p16">
              <a:extLst>
                <a:ext uri="{FF2B5EF4-FFF2-40B4-BE49-F238E27FC236}">
                  <a16:creationId xmlns:a16="http://schemas.microsoft.com/office/drawing/2014/main" id="{2C34C16B-F954-FC4B-A8CB-A93A435AD51F}"/>
                </a:ext>
              </a:extLst>
            </p:cNvPr>
            <p:cNvSpPr txBox="1"/>
            <p:nvPr/>
          </p:nvSpPr>
          <p:spPr>
            <a:xfrm>
              <a:off x="2829784" y="1432627"/>
              <a:ext cx="1525169" cy="1525169"/>
            </a:xfrm>
            <a:prstGeom prst="rect">
              <a:avLst/>
            </a:prstGeom>
            <a:solidFill>
              <a:srgbClr val="00B0F0"/>
            </a:solidFill>
            <a:ln>
              <a:noFill/>
            </a:ln>
          </p:spPr>
          <p:txBody>
            <a:bodyPr spcFirstLastPara="1" wrap="square" lIns="49525" tIns="49525" rIns="49525" bIns="49525" anchor="t" anchorCtr="0">
              <a:noAutofit/>
            </a:bodyPr>
            <a:lstStyle/>
            <a:p>
              <a:pPr>
                <a:lnSpc>
                  <a:spcPct val="90000"/>
                </a:lnSpc>
                <a:buClr>
                  <a:schemeClr val="lt1"/>
                </a:buClr>
                <a:buSzPts val="1300"/>
              </a:pPr>
              <a:r>
                <a:rPr lang="en-US" sz="1300" dirty="0">
                  <a:solidFill>
                    <a:schemeClr val="lt1"/>
                  </a:solidFill>
                  <a:latin typeface="Arial"/>
                  <a:ea typeface="Arial"/>
                  <a:cs typeface="Arial"/>
                  <a:sym typeface="Arial"/>
                </a:rPr>
                <a:t>Collect Data</a:t>
              </a:r>
              <a:endParaRPr dirty="0"/>
            </a:p>
            <a:p>
              <a:pPr marL="57150" lvl="1" indent="-63500">
                <a:lnSpc>
                  <a:spcPct val="90000"/>
                </a:lnSpc>
                <a:spcBef>
                  <a:spcPts val="455"/>
                </a:spcBef>
                <a:buClr>
                  <a:schemeClr val="lt1"/>
                </a:buClr>
                <a:buSzPts val="1000"/>
                <a:buFont typeface="Arial"/>
                <a:buChar char="•"/>
              </a:pPr>
              <a:r>
                <a:rPr lang="en-US" sz="1000" dirty="0">
                  <a:solidFill>
                    <a:schemeClr val="lt1"/>
                  </a:solidFill>
                  <a:latin typeface="Arial"/>
                  <a:ea typeface="Arial"/>
                  <a:cs typeface="Arial"/>
                  <a:sym typeface="Arial"/>
                </a:rPr>
                <a:t>Data Source</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Extraction</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Cleaning</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Encoding</a:t>
              </a:r>
              <a:endParaRPr dirty="0"/>
            </a:p>
          </p:txBody>
        </p:sp>
        <p:sp>
          <p:nvSpPr>
            <p:cNvPr id="16" name="Google Shape;133;p16">
              <a:extLst>
                <a:ext uri="{FF2B5EF4-FFF2-40B4-BE49-F238E27FC236}">
                  <a16:creationId xmlns:a16="http://schemas.microsoft.com/office/drawing/2014/main" id="{7BAC9AC7-F315-344A-B4EB-F184D1451BA9}"/>
                </a:ext>
              </a:extLst>
            </p:cNvPr>
            <p:cNvSpPr/>
            <p:nvPr/>
          </p:nvSpPr>
          <p:spPr>
            <a:xfrm>
              <a:off x="4450732" y="1028530"/>
              <a:ext cx="312061" cy="389280"/>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endParaRPr/>
            </a:p>
          </p:txBody>
        </p:sp>
        <p:sp>
          <p:nvSpPr>
            <p:cNvPr id="17" name="Google Shape;134;p16">
              <a:extLst>
                <a:ext uri="{FF2B5EF4-FFF2-40B4-BE49-F238E27FC236}">
                  <a16:creationId xmlns:a16="http://schemas.microsoft.com/office/drawing/2014/main" id="{4F3340DB-815A-C646-9DBD-D9455AFC08DB}"/>
                </a:ext>
              </a:extLst>
            </p:cNvPr>
            <p:cNvSpPr txBox="1"/>
            <p:nvPr/>
          </p:nvSpPr>
          <p:spPr>
            <a:xfrm>
              <a:off x="4450732" y="1106386"/>
              <a:ext cx="218443" cy="233568"/>
            </a:xfrm>
            <a:prstGeom prst="rect">
              <a:avLst/>
            </a:prstGeom>
            <a:noFill/>
            <a:ln>
              <a:noFill/>
            </a:ln>
          </p:spPr>
          <p:txBody>
            <a:bodyPr spcFirstLastPara="1" wrap="square" lIns="0" tIns="0" rIns="0" bIns="0" anchor="ctr" anchorCtr="0">
              <a:noAutofit/>
            </a:bodyPr>
            <a:lstStyle/>
            <a:p>
              <a:pPr algn="ctr">
                <a:lnSpc>
                  <a:spcPct val="90000"/>
                </a:lnSpc>
                <a:buClr>
                  <a:schemeClr val="dk1"/>
                </a:buClr>
                <a:buSzPts val="1000"/>
              </a:pPr>
              <a:endParaRPr sz="1000">
                <a:solidFill>
                  <a:schemeClr val="lt1"/>
                </a:solidFill>
                <a:latin typeface="Arial"/>
                <a:ea typeface="Arial"/>
                <a:cs typeface="Arial"/>
                <a:sym typeface="Arial"/>
              </a:endParaRPr>
            </a:p>
          </p:txBody>
        </p:sp>
        <p:sp>
          <p:nvSpPr>
            <p:cNvPr id="18" name="Google Shape;135;p16">
              <a:extLst>
                <a:ext uri="{FF2B5EF4-FFF2-40B4-BE49-F238E27FC236}">
                  <a16:creationId xmlns:a16="http://schemas.microsoft.com/office/drawing/2014/main" id="{3DBFCE3A-C9A6-D940-9259-61729E948FCC}"/>
                </a:ext>
              </a:extLst>
            </p:cNvPr>
            <p:cNvSpPr/>
            <p:nvPr/>
          </p:nvSpPr>
          <p:spPr>
            <a:xfrm>
              <a:off x="5030274" y="413136"/>
              <a:ext cx="1620069" cy="1620069"/>
            </a:xfrm>
            <a:prstGeom prst="roundRect">
              <a:avLst>
                <a:gd name="adj" fmla="val 10000"/>
              </a:avLst>
            </a:prstGeom>
            <a:blipFill rotWithShape="1">
              <a:blip r:embed="rId5">
                <a:alphaModFix/>
              </a:blip>
              <a:stretch>
                <a:fillRect/>
              </a:stretch>
            </a:blipFill>
            <a:ln>
              <a:noFill/>
            </a:ln>
          </p:spPr>
          <p:txBody>
            <a:bodyPr spcFirstLastPara="1" wrap="square" lIns="91425" tIns="91425" rIns="91425" bIns="91425" anchor="ctr" anchorCtr="0">
              <a:noAutofit/>
            </a:bodyPr>
            <a:lstStyle/>
            <a:p>
              <a:endParaRPr/>
            </a:p>
          </p:txBody>
        </p:sp>
        <p:sp>
          <p:nvSpPr>
            <p:cNvPr id="19" name="Google Shape;136;p16">
              <a:extLst>
                <a:ext uri="{FF2B5EF4-FFF2-40B4-BE49-F238E27FC236}">
                  <a16:creationId xmlns:a16="http://schemas.microsoft.com/office/drawing/2014/main" id="{FDAC717E-2CBE-1E47-AEA7-EC9EBE530AEE}"/>
                </a:ext>
              </a:extLst>
            </p:cNvPr>
            <p:cNvSpPr/>
            <p:nvPr/>
          </p:nvSpPr>
          <p:spPr>
            <a:xfrm>
              <a:off x="5294006" y="1385177"/>
              <a:ext cx="1620069" cy="1620069"/>
            </a:xfrm>
            <a:prstGeom prst="roundRect">
              <a:avLst>
                <a:gd name="adj" fmla="val 10000"/>
              </a:avLst>
            </a:prstGeom>
            <a:solidFill>
              <a:srgbClr val="00B0F0"/>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Google Shape;137;p16">
              <a:extLst>
                <a:ext uri="{FF2B5EF4-FFF2-40B4-BE49-F238E27FC236}">
                  <a16:creationId xmlns:a16="http://schemas.microsoft.com/office/drawing/2014/main" id="{515641A0-CDBF-2E46-A47C-B8A9480C8DF9}"/>
                </a:ext>
              </a:extLst>
            </p:cNvPr>
            <p:cNvSpPr txBox="1"/>
            <p:nvPr/>
          </p:nvSpPr>
          <p:spPr>
            <a:xfrm>
              <a:off x="5341456" y="1432627"/>
              <a:ext cx="1525169" cy="1525169"/>
            </a:xfrm>
            <a:prstGeom prst="rect">
              <a:avLst/>
            </a:prstGeom>
            <a:solidFill>
              <a:srgbClr val="00B0F0"/>
            </a:solidFill>
            <a:ln>
              <a:noFill/>
            </a:ln>
          </p:spPr>
          <p:txBody>
            <a:bodyPr spcFirstLastPara="1" wrap="square" lIns="49525" tIns="49525" rIns="49525" bIns="49525" anchor="t" anchorCtr="0">
              <a:noAutofit/>
            </a:bodyPr>
            <a:lstStyle/>
            <a:p>
              <a:pPr>
                <a:lnSpc>
                  <a:spcPct val="90000"/>
                </a:lnSpc>
                <a:buClr>
                  <a:schemeClr val="lt1"/>
                </a:buClr>
                <a:buSzPts val="1300"/>
              </a:pPr>
              <a:r>
                <a:rPr lang="en-US" sz="1300" dirty="0">
                  <a:solidFill>
                    <a:schemeClr val="lt1"/>
                  </a:solidFill>
                  <a:latin typeface="Arial"/>
                  <a:ea typeface="Arial"/>
                  <a:cs typeface="Arial"/>
                  <a:sym typeface="Arial"/>
                </a:rPr>
                <a:t>Model Data</a:t>
              </a:r>
              <a:endParaRPr dirty="0"/>
            </a:p>
            <a:p>
              <a:pPr marL="57150" lvl="1" indent="-63500">
                <a:lnSpc>
                  <a:spcPct val="90000"/>
                </a:lnSpc>
                <a:spcBef>
                  <a:spcPts val="455"/>
                </a:spcBef>
                <a:buClr>
                  <a:schemeClr val="lt1"/>
                </a:buClr>
                <a:buSzPts val="1000"/>
                <a:buFont typeface="Arial"/>
                <a:buChar char="•"/>
              </a:pPr>
              <a:r>
                <a:rPr lang="en-US" sz="1000" dirty="0">
                  <a:solidFill>
                    <a:schemeClr val="lt1"/>
                  </a:solidFill>
                  <a:latin typeface="Arial"/>
                  <a:ea typeface="Arial"/>
                  <a:cs typeface="Arial"/>
                  <a:sym typeface="Arial"/>
                </a:rPr>
                <a:t>Exploratory Data Analysis</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Feature Engineering and Selection</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Model Build and Selection</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Model Validation and Assessment</a:t>
              </a:r>
              <a:endParaRPr dirty="0"/>
            </a:p>
          </p:txBody>
        </p:sp>
        <p:sp>
          <p:nvSpPr>
            <p:cNvPr id="21" name="Google Shape;138;p16">
              <a:extLst>
                <a:ext uri="{FF2B5EF4-FFF2-40B4-BE49-F238E27FC236}">
                  <a16:creationId xmlns:a16="http://schemas.microsoft.com/office/drawing/2014/main" id="{1343F9C9-20AD-F043-A128-B28A06933982}"/>
                </a:ext>
              </a:extLst>
            </p:cNvPr>
            <p:cNvSpPr/>
            <p:nvPr/>
          </p:nvSpPr>
          <p:spPr>
            <a:xfrm>
              <a:off x="6962404" y="1028530"/>
              <a:ext cx="312061" cy="389280"/>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endParaRPr/>
            </a:p>
          </p:txBody>
        </p:sp>
        <p:sp>
          <p:nvSpPr>
            <p:cNvPr id="22" name="Google Shape;139;p16">
              <a:extLst>
                <a:ext uri="{FF2B5EF4-FFF2-40B4-BE49-F238E27FC236}">
                  <a16:creationId xmlns:a16="http://schemas.microsoft.com/office/drawing/2014/main" id="{9095087E-54DD-B24E-A008-2A999AED5907}"/>
                </a:ext>
              </a:extLst>
            </p:cNvPr>
            <p:cNvSpPr txBox="1"/>
            <p:nvPr/>
          </p:nvSpPr>
          <p:spPr>
            <a:xfrm>
              <a:off x="6962404" y="1106386"/>
              <a:ext cx="218443" cy="233568"/>
            </a:xfrm>
            <a:prstGeom prst="rect">
              <a:avLst/>
            </a:prstGeom>
            <a:noFill/>
            <a:ln>
              <a:noFill/>
            </a:ln>
          </p:spPr>
          <p:txBody>
            <a:bodyPr spcFirstLastPara="1" wrap="square" lIns="0" tIns="0" rIns="0" bIns="0" anchor="ctr" anchorCtr="0">
              <a:noAutofit/>
            </a:bodyPr>
            <a:lstStyle/>
            <a:p>
              <a:pPr algn="ctr">
                <a:lnSpc>
                  <a:spcPct val="90000"/>
                </a:lnSpc>
                <a:buClr>
                  <a:schemeClr val="dk1"/>
                </a:buClr>
                <a:buSzPts val="1000"/>
              </a:pPr>
              <a:endParaRPr sz="1000">
                <a:solidFill>
                  <a:schemeClr val="lt1"/>
                </a:solidFill>
                <a:latin typeface="Arial"/>
                <a:ea typeface="Arial"/>
                <a:cs typeface="Arial"/>
                <a:sym typeface="Arial"/>
              </a:endParaRPr>
            </a:p>
          </p:txBody>
        </p:sp>
        <p:sp>
          <p:nvSpPr>
            <p:cNvPr id="23" name="Google Shape;140;p16">
              <a:extLst>
                <a:ext uri="{FF2B5EF4-FFF2-40B4-BE49-F238E27FC236}">
                  <a16:creationId xmlns:a16="http://schemas.microsoft.com/office/drawing/2014/main" id="{984314C5-3DE1-A24C-8449-572A345084F2}"/>
                </a:ext>
              </a:extLst>
            </p:cNvPr>
            <p:cNvSpPr/>
            <p:nvPr/>
          </p:nvSpPr>
          <p:spPr>
            <a:xfrm>
              <a:off x="7541946" y="413136"/>
              <a:ext cx="1620069" cy="1620069"/>
            </a:xfrm>
            <a:prstGeom prst="roundRect">
              <a:avLst>
                <a:gd name="adj" fmla="val 10000"/>
              </a:avLst>
            </a:prstGeom>
            <a:blipFill rotWithShape="1">
              <a:blip r:embed="rId6">
                <a:alphaModFix/>
              </a:blip>
              <a:stretch>
                <a:fillRect/>
              </a:stretch>
            </a:blipFill>
            <a:ln>
              <a:noFill/>
            </a:ln>
          </p:spPr>
          <p:txBody>
            <a:bodyPr spcFirstLastPara="1" wrap="square" lIns="91425" tIns="91425" rIns="91425" bIns="91425" anchor="ctr" anchorCtr="0">
              <a:noAutofit/>
            </a:bodyPr>
            <a:lstStyle/>
            <a:p>
              <a:endParaRPr/>
            </a:p>
          </p:txBody>
        </p:sp>
        <p:sp>
          <p:nvSpPr>
            <p:cNvPr id="24" name="Google Shape;141;p16">
              <a:extLst>
                <a:ext uri="{FF2B5EF4-FFF2-40B4-BE49-F238E27FC236}">
                  <a16:creationId xmlns:a16="http://schemas.microsoft.com/office/drawing/2014/main" id="{DABEB794-D31D-3F42-8A5F-F2464F01DE00}"/>
                </a:ext>
              </a:extLst>
            </p:cNvPr>
            <p:cNvSpPr/>
            <p:nvPr/>
          </p:nvSpPr>
          <p:spPr>
            <a:xfrm>
              <a:off x="7805678" y="1385177"/>
              <a:ext cx="1620069" cy="1620069"/>
            </a:xfrm>
            <a:prstGeom prst="roundRect">
              <a:avLst>
                <a:gd name="adj" fmla="val 10000"/>
              </a:avLst>
            </a:prstGeom>
            <a:solidFill>
              <a:srgbClr val="00B0F0"/>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 name="Google Shape;142;p16">
              <a:extLst>
                <a:ext uri="{FF2B5EF4-FFF2-40B4-BE49-F238E27FC236}">
                  <a16:creationId xmlns:a16="http://schemas.microsoft.com/office/drawing/2014/main" id="{54453026-B902-5E42-95A2-A55D0D5FA788}"/>
                </a:ext>
              </a:extLst>
            </p:cNvPr>
            <p:cNvSpPr txBox="1"/>
            <p:nvPr/>
          </p:nvSpPr>
          <p:spPr>
            <a:xfrm>
              <a:off x="7853128" y="1432627"/>
              <a:ext cx="1525169" cy="1525169"/>
            </a:xfrm>
            <a:prstGeom prst="rect">
              <a:avLst/>
            </a:prstGeom>
            <a:solidFill>
              <a:srgbClr val="00B0F0"/>
            </a:solidFill>
            <a:ln>
              <a:noFill/>
            </a:ln>
          </p:spPr>
          <p:txBody>
            <a:bodyPr spcFirstLastPara="1" wrap="square" lIns="49525" tIns="49525" rIns="49525" bIns="49525" anchor="t" anchorCtr="0">
              <a:noAutofit/>
            </a:bodyPr>
            <a:lstStyle/>
            <a:p>
              <a:pPr>
                <a:lnSpc>
                  <a:spcPct val="90000"/>
                </a:lnSpc>
                <a:buClr>
                  <a:schemeClr val="lt1"/>
                </a:buClr>
                <a:buSzPts val="1300"/>
              </a:pPr>
              <a:r>
                <a:rPr lang="en-US" sz="1300">
                  <a:solidFill>
                    <a:schemeClr val="lt1"/>
                  </a:solidFill>
                  <a:latin typeface="Arial"/>
                  <a:ea typeface="Arial"/>
                  <a:cs typeface="Arial"/>
                  <a:sym typeface="Arial"/>
                </a:rPr>
                <a:t>Deploy Model</a:t>
              </a:r>
              <a:endParaRPr/>
            </a:p>
            <a:p>
              <a:pPr marL="57150" lvl="1" indent="-63500">
                <a:lnSpc>
                  <a:spcPct val="90000"/>
                </a:lnSpc>
                <a:spcBef>
                  <a:spcPts val="455"/>
                </a:spcBef>
                <a:buClr>
                  <a:schemeClr val="lt1"/>
                </a:buClr>
                <a:buSzPts val="1000"/>
                <a:buFont typeface="Arial"/>
                <a:buChar char="•"/>
              </a:pPr>
              <a:r>
                <a:rPr lang="en-US" sz="1000">
                  <a:solidFill>
                    <a:schemeClr val="lt1"/>
                  </a:solidFill>
                  <a:latin typeface="Arial"/>
                  <a:ea typeface="Arial"/>
                  <a:cs typeface="Arial"/>
                  <a:sym typeface="Arial"/>
                </a:rPr>
                <a:t>Model Selection</a:t>
              </a:r>
              <a:endParaRPr/>
            </a:p>
            <a:p>
              <a:pPr marL="57150" lvl="1" indent="-63500">
                <a:lnSpc>
                  <a:spcPct val="90000"/>
                </a:lnSpc>
                <a:spcBef>
                  <a:spcPts val="150"/>
                </a:spcBef>
                <a:buClr>
                  <a:schemeClr val="lt1"/>
                </a:buClr>
                <a:buSzPts val="1000"/>
                <a:buFont typeface="Arial"/>
                <a:buChar char="•"/>
              </a:pPr>
              <a:r>
                <a:rPr lang="en-US" sz="1000">
                  <a:solidFill>
                    <a:schemeClr val="lt1"/>
                  </a:solidFill>
                  <a:latin typeface="Arial"/>
                  <a:ea typeface="Arial"/>
                  <a:cs typeface="Arial"/>
                  <a:sym typeface="Arial"/>
                </a:rPr>
                <a:t>Documentation</a:t>
              </a:r>
              <a:endParaRPr/>
            </a:p>
            <a:p>
              <a:pPr marL="57150" lvl="1" indent="-63500">
                <a:lnSpc>
                  <a:spcPct val="90000"/>
                </a:lnSpc>
                <a:spcBef>
                  <a:spcPts val="150"/>
                </a:spcBef>
                <a:buClr>
                  <a:schemeClr val="lt1"/>
                </a:buClr>
                <a:buSzPts val="1000"/>
                <a:buFont typeface="Arial"/>
                <a:buChar char="•"/>
              </a:pPr>
              <a:r>
                <a:rPr lang="en-US" sz="1000">
                  <a:solidFill>
                    <a:schemeClr val="lt1"/>
                  </a:solidFill>
                  <a:latin typeface="Arial"/>
                  <a:ea typeface="Arial"/>
                  <a:cs typeface="Arial"/>
                  <a:sym typeface="Arial"/>
                </a:rPr>
                <a:t>Code or API Distribution</a:t>
              </a:r>
              <a:endParaRPr/>
            </a:p>
          </p:txBody>
        </p:sp>
        <p:sp>
          <p:nvSpPr>
            <p:cNvPr id="26" name="Google Shape;143;p16">
              <a:extLst>
                <a:ext uri="{FF2B5EF4-FFF2-40B4-BE49-F238E27FC236}">
                  <a16:creationId xmlns:a16="http://schemas.microsoft.com/office/drawing/2014/main" id="{4BD3C0C9-1676-C14B-BAF3-8ED04199CD79}"/>
                </a:ext>
              </a:extLst>
            </p:cNvPr>
            <p:cNvSpPr/>
            <p:nvPr/>
          </p:nvSpPr>
          <p:spPr>
            <a:xfrm>
              <a:off x="9474076" y="1028530"/>
              <a:ext cx="312061" cy="389280"/>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endParaRPr/>
            </a:p>
          </p:txBody>
        </p:sp>
        <p:sp>
          <p:nvSpPr>
            <p:cNvPr id="27" name="Google Shape;144;p16">
              <a:extLst>
                <a:ext uri="{FF2B5EF4-FFF2-40B4-BE49-F238E27FC236}">
                  <a16:creationId xmlns:a16="http://schemas.microsoft.com/office/drawing/2014/main" id="{9D84AC82-9112-B245-946A-85FDDD731CD9}"/>
                </a:ext>
              </a:extLst>
            </p:cNvPr>
            <p:cNvSpPr txBox="1"/>
            <p:nvPr/>
          </p:nvSpPr>
          <p:spPr>
            <a:xfrm>
              <a:off x="9474076" y="1106386"/>
              <a:ext cx="218443" cy="233568"/>
            </a:xfrm>
            <a:prstGeom prst="rect">
              <a:avLst/>
            </a:prstGeom>
            <a:noFill/>
            <a:ln>
              <a:noFill/>
            </a:ln>
          </p:spPr>
          <p:txBody>
            <a:bodyPr spcFirstLastPara="1" wrap="square" lIns="0" tIns="0" rIns="0" bIns="0" anchor="ctr" anchorCtr="0">
              <a:noAutofit/>
            </a:bodyPr>
            <a:lstStyle/>
            <a:p>
              <a:pPr algn="ctr">
                <a:lnSpc>
                  <a:spcPct val="90000"/>
                </a:lnSpc>
                <a:buClr>
                  <a:schemeClr val="dk1"/>
                </a:buClr>
                <a:buSzPts val="1000"/>
              </a:pPr>
              <a:endParaRPr sz="1000">
                <a:solidFill>
                  <a:schemeClr val="lt1"/>
                </a:solidFill>
                <a:latin typeface="Arial"/>
                <a:ea typeface="Arial"/>
                <a:cs typeface="Arial"/>
                <a:sym typeface="Arial"/>
              </a:endParaRPr>
            </a:p>
          </p:txBody>
        </p:sp>
        <p:sp>
          <p:nvSpPr>
            <p:cNvPr id="28" name="Google Shape;145;p16">
              <a:extLst>
                <a:ext uri="{FF2B5EF4-FFF2-40B4-BE49-F238E27FC236}">
                  <a16:creationId xmlns:a16="http://schemas.microsoft.com/office/drawing/2014/main" id="{25AF2D23-4278-1141-89DF-F368378E4336}"/>
                </a:ext>
              </a:extLst>
            </p:cNvPr>
            <p:cNvSpPr/>
            <p:nvPr/>
          </p:nvSpPr>
          <p:spPr>
            <a:xfrm>
              <a:off x="10053618" y="413136"/>
              <a:ext cx="1620069" cy="1620069"/>
            </a:xfrm>
            <a:prstGeom prst="roundRect">
              <a:avLst>
                <a:gd name="adj" fmla="val 10000"/>
              </a:avLst>
            </a:prstGeom>
            <a:blipFill rotWithShape="1">
              <a:blip r:embed="rId7">
                <a:alphaModFix/>
              </a:blip>
              <a:stretch>
                <a:fillRect/>
              </a:stretch>
            </a:blipFill>
            <a:ln>
              <a:noFill/>
            </a:ln>
          </p:spPr>
          <p:txBody>
            <a:bodyPr spcFirstLastPara="1" wrap="square" lIns="91425" tIns="91425" rIns="91425" bIns="91425" anchor="ctr" anchorCtr="0">
              <a:noAutofit/>
            </a:bodyPr>
            <a:lstStyle/>
            <a:p>
              <a:endParaRPr/>
            </a:p>
          </p:txBody>
        </p:sp>
        <p:sp>
          <p:nvSpPr>
            <p:cNvPr id="29" name="Google Shape;146;p16">
              <a:extLst>
                <a:ext uri="{FF2B5EF4-FFF2-40B4-BE49-F238E27FC236}">
                  <a16:creationId xmlns:a16="http://schemas.microsoft.com/office/drawing/2014/main" id="{64C7772A-CBDA-6B4E-B3DC-D7673667B671}"/>
                </a:ext>
              </a:extLst>
            </p:cNvPr>
            <p:cNvSpPr/>
            <p:nvPr/>
          </p:nvSpPr>
          <p:spPr>
            <a:xfrm>
              <a:off x="10317351" y="1385177"/>
              <a:ext cx="1620069" cy="1620069"/>
            </a:xfrm>
            <a:prstGeom prst="roundRect">
              <a:avLst>
                <a:gd name="adj" fmla="val 10000"/>
              </a:avLst>
            </a:prstGeom>
            <a:solidFill>
              <a:srgbClr val="00B0F0"/>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 name="Google Shape;147;p16">
              <a:extLst>
                <a:ext uri="{FF2B5EF4-FFF2-40B4-BE49-F238E27FC236}">
                  <a16:creationId xmlns:a16="http://schemas.microsoft.com/office/drawing/2014/main" id="{982FB868-01EE-2B4B-A4D7-878F29BD922A}"/>
                </a:ext>
              </a:extLst>
            </p:cNvPr>
            <p:cNvSpPr txBox="1"/>
            <p:nvPr/>
          </p:nvSpPr>
          <p:spPr>
            <a:xfrm>
              <a:off x="10364801" y="1432627"/>
              <a:ext cx="1525169" cy="1525169"/>
            </a:xfrm>
            <a:prstGeom prst="rect">
              <a:avLst/>
            </a:prstGeom>
            <a:solidFill>
              <a:srgbClr val="00B0F0"/>
            </a:solidFill>
            <a:ln>
              <a:noFill/>
            </a:ln>
          </p:spPr>
          <p:txBody>
            <a:bodyPr spcFirstLastPara="1" wrap="square" lIns="49525" tIns="49525" rIns="49525" bIns="49525" anchor="t" anchorCtr="0">
              <a:noAutofit/>
            </a:bodyPr>
            <a:lstStyle/>
            <a:p>
              <a:pPr>
                <a:lnSpc>
                  <a:spcPct val="90000"/>
                </a:lnSpc>
                <a:buClr>
                  <a:schemeClr val="lt1"/>
                </a:buClr>
                <a:buSzPts val="1300"/>
              </a:pPr>
              <a:r>
                <a:rPr lang="en-US" sz="1300" dirty="0">
                  <a:solidFill>
                    <a:schemeClr val="lt1"/>
                  </a:solidFill>
                  <a:latin typeface="Arial"/>
                  <a:ea typeface="Arial"/>
                  <a:cs typeface="Arial"/>
                  <a:sym typeface="Arial"/>
                </a:rPr>
                <a:t>Monitor Model</a:t>
              </a:r>
              <a:endParaRPr dirty="0"/>
            </a:p>
            <a:p>
              <a:pPr marL="57150" lvl="1" indent="-63500">
                <a:lnSpc>
                  <a:spcPct val="90000"/>
                </a:lnSpc>
                <a:spcBef>
                  <a:spcPts val="455"/>
                </a:spcBef>
                <a:buClr>
                  <a:schemeClr val="lt1"/>
                </a:buClr>
                <a:buSzPts val="1000"/>
                <a:buFont typeface="Arial"/>
                <a:buChar char="•"/>
              </a:pPr>
              <a:r>
                <a:rPr lang="en-US" sz="1000" dirty="0">
                  <a:solidFill>
                    <a:schemeClr val="lt1"/>
                  </a:solidFill>
                  <a:latin typeface="Arial"/>
                  <a:ea typeface="Arial"/>
                  <a:cs typeface="Arial"/>
                  <a:sym typeface="Arial"/>
                </a:rPr>
                <a:t>Maintenance Plan</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Performance Monitoring</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Data Monitoring</a:t>
              </a:r>
              <a:endParaRPr dirty="0"/>
            </a:p>
            <a:p>
              <a:pPr marL="57150" lvl="1" indent="-63500">
                <a:lnSpc>
                  <a:spcPct val="90000"/>
                </a:lnSpc>
                <a:spcBef>
                  <a:spcPts val="150"/>
                </a:spcBef>
                <a:buClr>
                  <a:schemeClr val="lt1"/>
                </a:buClr>
                <a:buSzPts val="1000"/>
                <a:buFont typeface="Arial"/>
                <a:buChar char="•"/>
              </a:pPr>
              <a:r>
                <a:rPr lang="en-US" sz="1000" dirty="0">
                  <a:solidFill>
                    <a:schemeClr val="lt1"/>
                  </a:solidFill>
                  <a:latin typeface="Arial"/>
                  <a:ea typeface="Arial"/>
                  <a:cs typeface="Arial"/>
                  <a:sym typeface="Arial"/>
                </a:rPr>
                <a:t>Model Adjustments</a:t>
              </a:r>
              <a:endParaRPr dirty="0"/>
            </a:p>
          </p:txBody>
        </p:sp>
      </p:grpSp>
    </p:spTree>
    <p:extLst>
      <p:ext uri="{BB962C8B-B14F-4D97-AF65-F5344CB8AC3E}">
        <p14:creationId xmlns:p14="http://schemas.microsoft.com/office/powerpoint/2010/main" val="283879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69100"/>
            <a:ext cx="5827201" cy="4377812"/>
          </a:xfrm>
          <a:prstGeom prst="rect">
            <a:avLst/>
          </a:prstGeom>
          <a:noFill/>
        </p:spPr>
        <p:txBody>
          <a:bodyPr wrap="square" lIns="91440" tIns="45720" rIns="91440" bIns="45720" rtlCol="0" anchor="t">
            <a:noAutofit/>
          </a:bodyPr>
          <a:lstStyle/>
          <a:p>
            <a:pPr>
              <a:spcBef>
                <a:spcPts val="600"/>
              </a:spcBef>
              <a:buSzPct val="100000"/>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Citizen data scientist persona </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Business SME / domain expertise</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Can specify business requirements</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Interest in more advanced techniques</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Lack formal data science training</a:t>
            </a:r>
          </a:p>
          <a:p>
            <a:pPr marL="1143000" lvl="2" indent="-229869">
              <a:spcBef>
                <a:spcPts val="600"/>
              </a:spcBef>
              <a:buSzPct val="100000"/>
              <a:buChar char="•"/>
            </a:pP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Tend to have low or no coding skills</a:t>
            </a:r>
          </a:p>
          <a:p>
            <a:pPr marL="1143000" lvl="2" indent="-229869">
              <a:spcBef>
                <a:spcPts val="600"/>
              </a:spcBef>
              <a:buSzPct val="100000"/>
              <a:buChar char="•"/>
            </a:pP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May have some statistical knowledge, but lack ML &amp; AI expertise</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Have strong capability to “story tell”</a:t>
            </a:r>
          </a:p>
          <a:p>
            <a:pPr marL="685800" lvl="1" indent="-283845">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Tend to have good “soft skills”</a:t>
            </a:r>
          </a:p>
          <a:p>
            <a:endParaRPr lang="en-US" sz="1500" dirty="0">
              <a:solidFill>
                <a:srgbClr val="333333"/>
              </a:solidFill>
              <a:latin typeface="Segoe UI"/>
              <a:cs typeface="Segoe UI"/>
            </a:endParaRPr>
          </a:p>
        </p:txBody>
      </p:sp>
      <p:sp>
        <p:nvSpPr>
          <p:cNvPr id="5" name="TextBox 4"/>
          <p:cNvSpPr txBox="1"/>
          <p:nvPr/>
        </p:nvSpPr>
        <p:spPr>
          <a:xfrm>
            <a:off x="457200" y="186267"/>
            <a:ext cx="11277600" cy="795866"/>
          </a:xfrm>
          <a:prstGeom prst="rect">
            <a:avLst/>
          </a:prstGeom>
          <a:noFill/>
        </p:spPr>
        <p:txBody>
          <a:bodyPr wrap="square" rtlCol="0">
            <a:noAutofit/>
          </a:bodyPr>
          <a:lstStyle/>
          <a:p>
            <a:r>
              <a:rPr lang="en-US" sz="5000" dirty="0">
                <a:solidFill>
                  <a:srgbClr val="333333"/>
                </a:solidFill>
                <a:latin typeface="Segoe UI Light"/>
                <a:cs typeface="Segoe UI Light"/>
              </a:rPr>
              <a:t>The citizen data scientist</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5</a:t>
            </a:fld>
            <a:endParaRPr lang="en-US">
              <a:solidFill>
                <a:srgbClr val="333333"/>
              </a:solidFill>
            </a:endParaRPr>
          </a:p>
        </p:txBody>
      </p:sp>
      <p:graphicFrame>
        <p:nvGraphicFramePr>
          <p:cNvPr id="10" name="Chart 9">
            <a:extLst>
              <a:ext uri="{FF2B5EF4-FFF2-40B4-BE49-F238E27FC236}">
                <a16:creationId xmlns:a16="http://schemas.microsoft.com/office/drawing/2014/main" id="{767F2780-E1E9-FF25-02EC-6BFF2E231ED2}"/>
              </a:ext>
            </a:extLst>
          </p:cNvPr>
          <p:cNvGraphicFramePr/>
          <p:nvPr>
            <p:extLst>
              <p:ext uri="{D42A27DB-BD31-4B8C-83A1-F6EECF244321}">
                <p14:modId xmlns:p14="http://schemas.microsoft.com/office/powerpoint/2010/main" val="2403378961"/>
              </p:ext>
            </p:extLst>
          </p:nvPr>
        </p:nvGraphicFramePr>
        <p:xfrm>
          <a:off x="6211957" y="1172817"/>
          <a:ext cx="5426766" cy="50895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12993"/>
            <a:ext cx="11277600" cy="4016477"/>
          </a:xfrm>
          <a:prstGeom prst="rect">
            <a:avLst/>
          </a:prstGeom>
          <a:noFill/>
        </p:spPr>
        <p:txBody>
          <a:bodyPr wrap="square" lIns="91440" tIns="45720" rIns="91440" bIns="45720" rtlCol="0" anchor="t">
            <a:noAutofit/>
          </a:bodyPr>
          <a:lstStyle/>
          <a:p>
            <a:pPr marL="228600" indent="-228600">
              <a:spcBef>
                <a:spcPts val="600"/>
              </a:spcBef>
              <a:buSzPts val="20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The Citizen Data Scientist is an “upskilled” version of the Business Analyst:</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Stronger ML modeling and validation skills</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Stronger coding skills (e.g., SQL &amp; Python)</a:t>
            </a:r>
          </a:p>
          <a:p>
            <a:pPr marL="228600" indent="-228600">
              <a:spcBef>
                <a:spcPts val="600"/>
              </a:spcBef>
              <a:buSzPts val="20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Benefits of “upskilling” include:</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Less reliance on expensive and hard to get data scientists</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Efficiency gains and quicker turn-arounds</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More effective story telling leading to improved decision-making</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Employees feel empowered </a:t>
            </a:r>
          </a:p>
          <a:p>
            <a:pPr marL="742950" lvl="1" indent="-285750">
              <a:spcBef>
                <a:spcPts val="600"/>
              </a:spcBef>
              <a:buSzPts val="18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Potential to improve retention</a:t>
            </a:r>
          </a:p>
          <a:p>
            <a:pPr marL="1143000" lvl="2" indent="-285750">
              <a:spcBef>
                <a:spcPts val="600"/>
              </a:spcBef>
              <a:buSzPts val="18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Data scientist relieved from support role</a:t>
            </a:r>
          </a:p>
          <a:p>
            <a:pPr marL="1143000" lvl="2" indent="-285750">
              <a:spcBef>
                <a:spcPts val="600"/>
              </a:spcBef>
              <a:buSzPts val="180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Citizen data scientist has more autonomy than business analyst</a:t>
            </a:r>
          </a:p>
          <a:p>
            <a:endParaRPr lang="en-US" sz="1500" dirty="0">
              <a:solidFill>
                <a:srgbClr val="333333"/>
              </a:solidFill>
              <a:latin typeface="Segoe UI"/>
              <a:cs typeface="Segoe UI"/>
            </a:endParaRPr>
          </a:p>
          <a:p>
            <a:pPr marL="285750" indent="-285750">
              <a:buFont typeface="Arial" panose="020B0604020202020204" pitchFamily="34" charset="0"/>
              <a:buChar char="•"/>
            </a:pPr>
            <a:endParaRPr lang="en-US" sz="1500" dirty="0">
              <a:solidFill>
                <a:srgbClr val="333333"/>
              </a:solidFill>
              <a:latin typeface="Segoe UI"/>
              <a:cs typeface="Segoe UI"/>
            </a:endParaRPr>
          </a:p>
        </p:txBody>
      </p:sp>
      <p:sp>
        <p:nvSpPr>
          <p:cNvPr id="5" name="TextBox 4"/>
          <p:cNvSpPr txBox="1"/>
          <p:nvPr/>
        </p:nvSpPr>
        <p:spPr>
          <a:xfrm>
            <a:off x="457200" y="186267"/>
            <a:ext cx="11277600" cy="795866"/>
          </a:xfrm>
          <a:prstGeom prst="rect">
            <a:avLst/>
          </a:prstGeom>
          <a:noFill/>
        </p:spPr>
        <p:txBody>
          <a:bodyPr wrap="square" rtlCol="0">
            <a:noAutofit/>
          </a:bodyPr>
          <a:lstStyle/>
          <a:p>
            <a:r>
              <a:rPr lang="en-US" sz="5000" dirty="0">
                <a:solidFill>
                  <a:srgbClr val="333333"/>
                </a:solidFill>
                <a:latin typeface="Segoe UI Light"/>
                <a:cs typeface="Segoe UI Light"/>
              </a:rPr>
              <a:t>Data science facilitation benefits</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6</a:t>
            </a:fld>
            <a:endParaRPr lang="en-US">
              <a:solidFill>
                <a:srgbClr val="333333"/>
              </a:solidFill>
            </a:endParaRPr>
          </a:p>
        </p:txBody>
      </p:sp>
    </p:spTree>
    <p:extLst>
      <p:ext uri="{BB962C8B-B14F-4D97-AF65-F5344CB8AC3E}">
        <p14:creationId xmlns:p14="http://schemas.microsoft.com/office/powerpoint/2010/main" val="243479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408686"/>
            <a:ext cx="11277600" cy="4343400"/>
          </a:xfrm>
          <a:prstGeom prst="rect">
            <a:avLst/>
          </a:prstGeom>
          <a:noFill/>
        </p:spPr>
        <p:txBody>
          <a:bodyPr wrap="square" lIns="91440" tIns="45720" rIns="91440" bIns="45720" rtlCol="0" anchor="t">
            <a:noAutofit/>
          </a:bodyPr>
          <a:lstStyle/>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Version control for models, data, and code</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Reliability and validity methods and standards for hypothesis testing</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Best practices in data exploration and cleaning</a:t>
            </a:r>
          </a:p>
          <a:p>
            <a:pPr marL="838093" lvl="1" indent="-228600">
              <a:spcBef>
                <a:spcPts val="600"/>
              </a:spcBef>
              <a:buSzPct val="100000"/>
              <a:buChar char="•"/>
            </a:pPr>
            <a:r>
              <a:rPr lang="en-US" sz="2200" dirty="0">
                <a:latin typeface="Segoe UI Historic" panose="020B0502040204020203" pitchFamily="34" charset="0"/>
                <a:ea typeface="Segoe UI Historic" panose="020B0502040204020203" pitchFamily="34" charset="0"/>
                <a:cs typeface="Segoe UI Historic" panose="020B0502040204020203" pitchFamily="34" charset="0"/>
              </a:rPr>
              <a:t>E.g., outliers, anomalies, missing values, inconsistent formats, etc.</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Best practices in feature engineering</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Best practices in model training, validation, and monitoring</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Best practices in data visualization</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Coding standards</a:t>
            </a:r>
          </a:p>
          <a:p>
            <a:pPr marL="228600" indent="-228600">
              <a:spcBef>
                <a:spcPts val="600"/>
              </a:spcBef>
              <a:buSzPct val="100000"/>
              <a:buChar char="•"/>
            </a:pPr>
            <a:r>
              <a:rPr lang="en-US" sz="2600" dirty="0">
                <a:latin typeface="Segoe UI Historic" panose="020B0502040204020203" pitchFamily="34" charset="0"/>
                <a:ea typeface="Segoe UI Historic" panose="020B0502040204020203" pitchFamily="34" charset="0"/>
                <a:cs typeface="Segoe UI Historic" panose="020B0502040204020203" pitchFamily="34" charset="0"/>
              </a:rPr>
              <a:t>Documentation standards</a:t>
            </a:r>
          </a:p>
          <a:p>
            <a:endParaRPr lang="en-US" sz="1500" dirty="0">
              <a:solidFill>
                <a:srgbClr val="333333"/>
              </a:solidFill>
              <a:latin typeface="Segoe UI"/>
              <a:cs typeface="Segoe UI"/>
            </a:endParaRPr>
          </a:p>
        </p:txBody>
      </p:sp>
      <p:sp>
        <p:nvSpPr>
          <p:cNvPr id="5" name="TextBox 4"/>
          <p:cNvSpPr txBox="1"/>
          <p:nvPr/>
        </p:nvSpPr>
        <p:spPr>
          <a:xfrm>
            <a:off x="457200" y="186267"/>
            <a:ext cx="11277600" cy="795866"/>
          </a:xfrm>
          <a:prstGeom prst="rect">
            <a:avLst/>
          </a:prstGeom>
          <a:noFill/>
        </p:spPr>
        <p:txBody>
          <a:bodyPr wrap="square" lIns="91440" tIns="45720" rIns="91440" bIns="45720" rtlCol="0" anchor="t">
            <a:noAutofit/>
          </a:bodyPr>
          <a:lstStyle/>
          <a:p>
            <a:r>
              <a:rPr lang="en-US" sz="5000" dirty="0">
                <a:solidFill>
                  <a:srgbClr val="333333"/>
                </a:solidFill>
                <a:latin typeface="Segoe UI Light"/>
                <a:cs typeface="Segoe UI Light"/>
              </a:rPr>
              <a:t>Data science governance</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a:solidFill>
                  <a:srgbClr val="333333"/>
                </a:solidFill>
              </a:rPr>
              <a:pPr defTabSz="609493">
                <a:defRPr/>
              </a:pPr>
              <a:t>7</a:t>
            </a:fld>
            <a:endParaRPr lang="en-US">
              <a:solidFill>
                <a:srgbClr val="333333"/>
              </a:solidFill>
            </a:endParaRPr>
          </a:p>
        </p:txBody>
      </p:sp>
    </p:spTree>
    <p:extLst>
      <p:ext uri="{BB962C8B-B14F-4D97-AF65-F5344CB8AC3E}">
        <p14:creationId xmlns:p14="http://schemas.microsoft.com/office/powerpoint/2010/main" val="35793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447800"/>
            <a:ext cx="11277600" cy="4343400"/>
          </a:xfrm>
          <a:prstGeom prst="rect">
            <a:avLst/>
          </a:prstGeom>
          <a:noFill/>
        </p:spPr>
        <p:txBody>
          <a:bodyPr wrap="square" lIns="91440" tIns="45720" rIns="91440" bIns="45720" rtlCol="0" anchor="t">
            <a:noAutofit/>
          </a:bodyPr>
          <a:lstStyle/>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Identify 2-3 business SMEs and begin upskilling using resources such as Microsoft training for Auto ML</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Set up Azure ML workspace and train data science team on using the Azure Auto ML SDK via Microsoft Data science team to work with the business SMEs to leverage the no code/ low code Azure ML Studio</a:t>
            </a:r>
          </a:p>
          <a:p>
            <a:pPr marL="895243" lvl="1"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Provide guidance, supervision, and consultation</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Begin creating Wikis in our Azure DevOps with data science content and resources</a:t>
            </a:r>
          </a:p>
          <a:p>
            <a:pPr marL="895243" lvl="1"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Publish data science projects for transparency and so we don’t reinvent the wheel</a:t>
            </a:r>
          </a:p>
          <a:p>
            <a:pPr marL="895243" lvl="1"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Publish methods &amp; standards for conducting POCs, etc. to ensure best practices are employed</a:t>
            </a:r>
          </a:p>
          <a:p>
            <a:pPr marL="895243" lvl="1"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Publish tutorials and other related content</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Work closely with the business to identify and prioritize our data science roadmap</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Provide opportunities for analysts to leverage the platform for quick hypothesis tests</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Include data engineering in the data science meetings, especially when conducting POC design sessions</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Consider conducting 1-2 hackathons per year</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Provide mentorship and consultation to employees regarding the science and application of data science</a:t>
            </a:r>
          </a:p>
          <a:p>
            <a:pPr marL="285750" indent="-285750">
              <a:spcBef>
                <a:spcPts val="600"/>
              </a:spcBef>
              <a:buFont typeface="Arial" panose="020B0604020202020204" pitchFamily="34" charset="0"/>
              <a:buChar char="•"/>
            </a:pPr>
            <a:r>
              <a:rPr lang="en-US" dirty="0">
                <a:solidFill>
                  <a:srgbClr val="333333"/>
                </a:solidFill>
                <a:latin typeface="Segoe UI Historic" panose="020B0502040204020203" pitchFamily="34" charset="0"/>
                <a:ea typeface="Segoe UI Historic" panose="020B0502040204020203" pitchFamily="34" charset="0"/>
                <a:cs typeface="Segoe UI Historic" panose="020B0502040204020203" pitchFamily="34" charset="0"/>
              </a:rPr>
              <a:t>Consider having an external evaluation of our maturity 6-12 months out</a:t>
            </a:r>
          </a:p>
        </p:txBody>
      </p:sp>
      <p:sp>
        <p:nvSpPr>
          <p:cNvPr id="5" name="TextBox 4"/>
          <p:cNvSpPr txBox="1"/>
          <p:nvPr/>
        </p:nvSpPr>
        <p:spPr>
          <a:xfrm>
            <a:off x="457200" y="186267"/>
            <a:ext cx="11277600" cy="795866"/>
          </a:xfrm>
          <a:prstGeom prst="rect">
            <a:avLst/>
          </a:prstGeom>
          <a:noFill/>
        </p:spPr>
        <p:txBody>
          <a:bodyPr wrap="square" lIns="91440" tIns="45720" rIns="91440" bIns="45720" rtlCol="0" anchor="t">
            <a:noAutofit/>
          </a:bodyPr>
          <a:lstStyle/>
          <a:p>
            <a:r>
              <a:rPr lang="en-US" sz="5000" dirty="0">
                <a:solidFill>
                  <a:srgbClr val="333333"/>
                </a:solidFill>
                <a:latin typeface="Segoe UI Light"/>
                <a:cs typeface="Segoe UI Light"/>
              </a:rPr>
              <a:t>Democratization example plan</a:t>
            </a:r>
          </a:p>
        </p:txBody>
      </p:sp>
      <p:sp>
        <p:nvSpPr>
          <p:cNvPr id="7" name="Slide Number Placeholder 5"/>
          <p:cNvSpPr txBox="1">
            <a:spLocks/>
          </p:cNvSpPr>
          <p:nvPr/>
        </p:nvSpPr>
        <p:spPr>
          <a:xfrm>
            <a:off x="10036176" y="6536268"/>
            <a:ext cx="760572" cy="338666"/>
          </a:xfrm>
          <a:prstGeom prst="rect">
            <a:avLst/>
          </a:prstGeom>
        </p:spPr>
        <p:txBody>
          <a:bodyPr vert="horz" lIns="121899" tIns="60949" rIns="121899" bIns="60949" rtlCol="0" anchor="ctr"/>
          <a:lstStyle>
            <a:lvl1pPr algn="r">
              <a:defRPr sz="1200">
                <a:solidFill>
                  <a:schemeClr val="tx1">
                    <a:tint val="75000"/>
                  </a:schemeClr>
                </a:solidFill>
                <a:latin typeface="Segoe UI"/>
                <a:cs typeface="Segoe UI"/>
              </a:defRPr>
            </a:lvl1pPr>
          </a:lstStyle>
          <a:p>
            <a:pPr defTabSz="609493">
              <a:defRPr/>
            </a:pPr>
            <a:fld id="{8EFC1048-5513-1346-87B8-BA461DA42941}" type="slidenum">
              <a:rPr lang="en-US" dirty="0">
                <a:solidFill>
                  <a:srgbClr val="333333"/>
                </a:solidFill>
              </a:rPr>
              <a:pPr defTabSz="609493">
                <a:defRPr/>
              </a:pPr>
              <a:t>8</a:t>
            </a:fld>
            <a:endParaRPr lang="en-US" dirty="0">
              <a:solidFill>
                <a:srgbClr val="333333"/>
              </a:solidFill>
            </a:endParaRPr>
          </a:p>
        </p:txBody>
      </p:sp>
    </p:spTree>
    <p:extLst>
      <p:ext uri="{BB962C8B-B14F-4D97-AF65-F5344CB8AC3E}">
        <p14:creationId xmlns:p14="http://schemas.microsoft.com/office/powerpoint/2010/main" val="234352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751</Words>
  <Application>Microsoft Macintosh PowerPoint</Application>
  <PresentationFormat>Widescreen</PresentationFormat>
  <Paragraphs>111</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Garamond</vt:lpstr>
      <vt:lpstr>Gill Sans MT</vt:lpstr>
      <vt:lpstr>Segoe UI</vt:lpstr>
      <vt:lpstr>Segoe UI Historic</vt:lpstr>
      <vt:lpstr>Segoe UI Light</vt:lpstr>
      <vt:lpstr>SavonVTI</vt:lpstr>
      <vt:lpstr>Data science democratization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democratization</dc:title>
  <dc:creator>Jeanette Shutay</dc:creator>
  <cp:lastModifiedBy>Jeanette Shutay</cp:lastModifiedBy>
  <cp:revision>2</cp:revision>
  <dcterms:created xsi:type="dcterms:W3CDTF">2023-05-14T17:55:21Z</dcterms:created>
  <dcterms:modified xsi:type="dcterms:W3CDTF">2023-05-14T18:30:11Z</dcterms:modified>
</cp:coreProperties>
</file>