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1652" r:id="rId3"/>
    <p:sldId id="649" r:id="rId4"/>
    <p:sldId id="16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A400"/>
    <a:srgbClr val="FF6000"/>
    <a:srgbClr val="FF9A00"/>
    <a:srgbClr val="FF9007"/>
    <a:srgbClr val="FF8400"/>
    <a:srgbClr val="FF3712"/>
    <a:srgbClr val="00FF15"/>
    <a:srgbClr val="FF34E1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2F4E7-A618-2447-A41E-74E21DE9559A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9E80-4C16-C740-81AF-8F2F69B0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0C6C0-4A00-AC4B-95E5-95D0BF1EDA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1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0C6C0-4A00-AC4B-95E5-95D0BF1EDA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6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3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7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5386849-848E-DCA2-29BC-45D7694B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91" b="12597"/>
          <a:stretch/>
        </p:blipFill>
        <p:spPr>
          <a:xfrm>
            <a:off x="-1" y="10"/>
            <a:ext cx="6095997" cy="4530063"/>
          </a:xfrm>
          <a:prstGeom prst="rect">
            <a:avLst/>
          </a:prstGeom>
        </p:spPr>
      </p:pic>
      <p:pic>
        <p:nvPicPr>
          <p:cNvPr id="21" name="Picture 3" descr="A colorful light bulb with business icons">
            <a:extLst>
              <a:ext uri="{FF2B5EF4-FFF2-40B4-BE49-F238E27FC236}">
                <a16:creationId xmlns:a16="http://schemas.microsoft.com/office/drawing/2014/main" id="{16D77E85-BB69-EC5A-2316-EDB12D738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4" b="1"/>
          <a:stretch/>
        </p:blipFill>
        <p:spPr>
          <a:xfrm>
            <a:off x="6096004" y="10"/>
            <a:ext cx="6095996" cy="453006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ABE8B-0AE7-0AC5-2A1B-DD9A30B8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FD0C-BA30-144C-1839-A1601525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854250"/>
            <a:ext cx="10656310" cy="4405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Strategy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113819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D91BAF-CD9A-7149-9BE6-5E9D8683E1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7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9D91BAF-CD9A-7149-9BE6-5E9D8683E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38AA6E6-D7C5-4B48-B92D-9401654D27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E8FE1-7FD5-8C41-9003-C85D3D7B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6" y="1888435"/>
            <a:ext cx="11647770" cy="4311833"/>
          </a:xfrm>
        </p:spPr>
        <p:txBody>
          <a:bodyPr vert="horz" lIns="121899" tIns="60949" rIns="121899" bIns="60949" rtlCol="0" anchor="t">
            <a:no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</a:pPr>
            <a:r>
              <a:rPr lang="en-US" sz="2400" dirty="0">
                <a:latin typeface=""/>
              </a:rPr>
              <a:t>Maturity levels are based on the following criteria</a:t>
            </a:r>
          </a:p>
          <a:p>
            <a:pPr lvl="1" indent="-283845">
              <a:spcBef>
                <a:spcPts val="400"/>
              </a:spcBef>
            </a:pPr>
            <a:r>
              <a:rPr lang="en-US" sz="2000" dirty="0">
                <a:latin typeface=""/>
              </a:rPr>
              <a:t>Complexity of data, methods, &amp; algorithms</a:t>
            </a:r>
          </a:p>
          <a:p>
            <a:pPr lvl="1" indent="-283845">
              <a:spcBef>
                <a:spcPts val="400"/>
              </a:spcBef>
            </a:pPr>
            <a:r>
              <a:rPr lang="en-US" sz="2000" dirty="0">
                <a:latin typeface=""/>
              </a:rPr>
              <a:t>Degree of insight (descriptive to prescriptive)</a:t>
            </a:r>
          </a:p>
          <a:p>
            <a:pPr lvl="1" indent="-283845">
              <a:spcBef>
                <a:spcPts val="400"/>
              </a:spcBef>
              <a:spcAft>
                <a:spcPts val="1600"/>
              </a:spcAft>
            </a:pPr>
            <a:r>
              <a:rPr lang="en-US" sz="2000" dirty="0">
                <a:latin typeface=""/>
              </a:rPr>
              <a:t>Traditional approaches vs. deep learning (cognitive sciences)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latin typeface=""/>
              </a:rPr>
              <a:t>Taxonomy definitions, examples, and scoring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latin typeface=""/>
              </a:rPr>
              <a:t>Advanced analytics / data science aligns with the examples closer to the bottom half and right-hand side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18D06-531F-9145-B8CC-C6B0B83A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225151"/>
            <a:ext cx="10058400" cy="1371600"/>
          </a:xfrm>
        </p:spPr>
        <p:txBody>
          <a:bodyPr/>
          <a:lstStyle/>
          <a:p>
            <a:r>
              <a:rPr lang="en-US" dirty="0">
                <a:latin typeface=""/>
              </a:rPr>
              <a:t>Analytics taxonomy development</a:t>
            </a:r>
          </a:p>
        </p:txBody>
      </p:sp>
    </p:spTree>
    <p:extLst>
      <p:ext uri="{BB962C8B-B14F-4D97-AF65-F5344CB8AC3E}">
        <p14:creationId xmlns:p14="http://schemas.microsoft.com/office/powerpoint/2010/main" val="30283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46A778-A5A0-4249-8186-0EDBAE09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14862"/>
              </p:ext>
            </p:extLst>
          </p:nvPr>
        </p:nvGraphicFramePr>
        <p:xfrm>
          <a:off x="333741" y="1218001"/>
          <a:ext cx="11593287" cy="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88702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24516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54326">
                  <a:extLst>
                    <a:ext uri="{9D8B030D-6E8A-4147-A177-3AD203B41FA5}">
                      <a16:colId xmlns:a16="http://schemas.microsoft.com/office/drawing/2014/main" val="925139556"/>
                    </a:ext>
                  </a:extLst>
                </a:gridCol>
                <a:gridCol w="2396298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679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"/>
                      </a:endParaRPr>
                    </a:p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DESCRIPTIVE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What happened?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Ad-hoc reporting through citizen data science techniques</a:t>
                      </a: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Interactive dashboards created on local computer without coding</a:t>
                      </a: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Reporting that requires significant data integration from disparate sources</a:t>
                      </a: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Complex data wrangling &amp; sample projection for generalization</a:t>
                      </a: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DA9ABF9-6057-4142-8ADB-A4292235AF7F}"/>
              </a:ext>
            </a:extLst>
          </p:cNvPr>
          <p:cNvSpPr/>
          <p:nvPr/>
        </p:nvSpPr>
        <p:spPr>
          <a:xfrm>
            <a:off x="2626457" y="388253"/>
            <a:ext cx="1652424" cy="789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833BAB2-8344-E848-B789-29A21FDF0FDC}"/>
              </a:ext>
            </a:extLst>
          </p:cNvPr>
          <p:cNvSpPr/>
          <p:nvPr/>
        </p:nvSpPr>
        <p:spPr>
          <a:xfrm>
            <a:off x="5075117" y="398222"/>
            <a:ext cx="1652424" cy="789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982AC35-99AD-8249-B2EE-25CC60072B39}"/>
              </a:ext>
            </a:extLst>
          </p:cNvPr>
          <p:cNvSpPr/>
          <p:nvPr/>
        </p:nvSpPr>
        <p:spPr>
          <a:xfrm>
            <a:off x="7481933" y="390857"/>
            <a:ext cx="1652424" cy="7739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3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4A118C-7373-C146-B883-78EB5F51784D}"/>
              </a:ext>
            </a:extLst>
          </p:cNvPr>
          <p:cNvSpPr/>
          <p:nvPr/>
        </p:nvSpPr>
        <p:spPr>
          <a:xfrm>
            <a:off x="9819114" y="390856"/>
            <a:ext cx="1652424" cy="77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470142-F8C9-B648-B808-CBD605AE4487}"/>
              </a:ext>
            </a:extLst>
          </p:cNvPr>
          <p:cNvSpPr txBox="1"/>
          <p:nvPr/>
        </p:nvSpPr>
        <p:spPr>
          <a:xfrm>
            <a:off x="241838" y="458270"/>
            <a:ext cx="2217638" cy="615499"/>
          </a:xfrm>
          <a:prstGeom prst="rect">
            <a:avLst/>
          </a:prstGeom>
          <a:noFill/>
        </p:spPr>
        <p:txBody>
          <a:bodyPr wrap="square" lIns="121867" tIns="60933" rIns="121867" bIns="60933" rtlCol="0">
            <a:spAutoFit/>
          </a:bodyPr>
          <a:lstStyle/>
          <a:p>
            <a:pPr defTabSz="609310">
              <a:tabLst>
                <a:tab pos="1146689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"/>
              </a:rPr>
              <a:t>Analytics Maturity Model: Capabilities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E02B69B-218A-1C49-8440-5A3FDCDF2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19158"/>
              </p:ext>
            </p:extLst>
          </p:nvPr>
        </p:nvGraphicFramePr>
        <p:xfrm>
          <a:off x="333741" y="2201314"/>
          <a:ext cx="11593287" cy="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44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84770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34453">
                  <a:extLst>
                    <a:ext uri="{9D8B030D-6E8A-4147-A177-3AD203B41FA5}">
                      <a16:colId xmlns:a16="http://schemas.microsoft.com/office/drawing/2014/main" val="925139556"/>
                    </a:ext>
                  </a:extLst>
                </a:gridCol>
                <a:gridCol w="2406231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679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DIAGNOSTIC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Why did it happen?</a:t>
                      </a:r>
                    </a:p>
                  </a:txBody>
                  <a:tcPr marL="91416" marR="91416" marT="68562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500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Intuition-based</a:t>
                      </a:r>
                    </a:p>
                  </a:txBody>
                  <a:tcPr marL="91416" marR="91416" marT="68562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Basic visualizations</a:t>
                      </a:r>
                    </a:p>
                  </a:txBody>
                  <a:tcPr marL="91416" marR="91416" marT="73133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M</a:t>
                      </a:r>
                      <a:r>
                        <a:rPr lang="en-US" sz="1400" dirty="0">
                          <a:latin typeface=""/>
                        </a:rPr>
                        <a:t>odels without hold-out sample</a:t>
                      </a:r>
                    </a:p>
                  </a:txBody>
                  <a:tcPr marL="91416" marR="91416" marT="73133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"/>
                        </a:rPr>
                      </a:br>
                      <a:r>
                        <a:rPr lang="en-US" sz="1400" dirty="0">
                          <a:latin typeface=""/>
                        </a:rPr>
                        <a:t>Evidence-based diagnostics such as A/B Testing</a:t>
                      </a:r>
                    </a:p>
                  </a:txBody>
                  <a:tcPr marL="91416" marR="91416" marT="73133" marB="7313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B4934D4-6990-3141-9485-B28AB2282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94050"/>
              </p:ext>
            </p:extLst>
          </p:nvPr>
        </p:nvGraphicFramePr>
        <p:xfrm>
          <a:off x="333740" y="3184627"/>
          <a:ext cx="11593286" cy="9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78767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925139556"/>
                    </a:ext>
                  </a:extLst>
                </a:gridCol>
                <a:gridCol w="2396296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93304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"/>
                        </a:rPr>
                        <a:t>DISCOVERY</a:t>
                      </a:r>
                      <a:br>
                        <a:rPr lang="en-US" sz="2000" dirty="0">
                          <a:latin typeface=""/>
                        </a:rPr>
                      </a:br>
                      <a:r>
                        <a:rPr lang="en-US" sz="1200" b="0" i="1" dirty="0">
                          <a:latin typeface=""/>
                        </a:rPr>
                        <a:t>Proactive insight generation through hypothesis testing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Visual data exploration</a:t>
                      </a: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Exploratory analysis &amp;</a:t>
                      </a:r>
                    </a:p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Data mining</a:t>
                      </a: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Augmented with disparate data sources</a:t>
                      </a: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5000"/>
                        </a:lnSpc>
                      </a:pPr>
                      <a:r>
                        <a:rPr lang="en-US" sz="1400" dirty="0">
                          <a:latin typeface=""/>
                        </a:rPr>
                        <a:t>Augmented with curated data</a:t>
                      </a: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370B2B2-C1D9-F648-ACCF-779CF678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75446"/>
              </p:ext>
            </p:extLst>
          </p:nvPr>
        </p:nvGraphicFramePr>
        <p:xfrm>
          <a:off x="333740" y="4193255"/>
          <a:ext cx="11593287" cy="101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78768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2618297332"/>
                    </a:ext>
                  </a:extLst>
                </a:gridCol>
                <a:gridCol w="2396296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10192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PREDICT 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"/>
                        </a:rPr>
                        <a:t>/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 PRESCRIBE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What will happen &amp; what should happen?</a:t>
                      </a:r>
                    </a:p>
                  </a:txBody>
                  <a:tcPr marL="91416" marR="91416" marT="68562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Intuition-based</a:t>
                      </a: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Models with hold-out sample</a:t>
                      </a: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Augmented with ML / AI</a:t>
                      </a: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Evidence-based testing &amp; automated tuning</a:t>
                      </a: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3C2D85D3-86A8-AA4F-98A8-ACF63C91B113}"/>
              </a:ext>
            </a:extLst>
          </p:cNvPr>
          <p:cNvSpPr/>
          <p:nvPr/>
        </p:nvSpPr>
        <p:spPr>
          <a:xfrm>
            <a:off x="4418537" y="578852"/>
            <a:ext cx="511577" cy="3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srgbClr val="00B050"/>
              </a:solidFill>
              <a:highlight>
                <a:srgbClr val="00FF00"/>
              </a:highlight>
              <a:latin typeface="Calibri" panose="020F0502020204030204"/>
            </a:endParaRP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28B1ED79-3A92-0D4D-9834-79DBF693FD1F}"/>
              </a:ext>
            </a:extLst>
          </p:cNvPr>
          <p:cNvSpPr/>
          <p:nvPr/>
        </p:nvSpPr>
        <p:spPr>
          <a:xfrm>
            <a:off x="6830698" y="599142"/>
            <a:ext cx="511577" cy="3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D7EECF6B-7B1B-A542-B27E-24796F08530C}"/>
              </a:ext>
            </a:extLst>
          </p:cNvPr>
          <p:cNvSpPr/>
          <p:nvPr/>
        </p:nvSpPr>
        <p:spPr>
          <a:xfrm>
            <a:off x="9220947" y="576739"/>
            <a:ext cx="511577" cy="3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9795DC8-850C-1245-A2F1-95371D307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43193"/>
              </p:ext>
            </p:extLst>
          </p:nvPr>
        </p:nvGraphicFramePr>
        <p:xfrm>
          <a:off x="348372" y="5217204"/>
          <a:ext cx="11593287" cy="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78768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2618297332"/>
                    </a:ext>
                  </a:extLst>
                </a:gridCol>
                <a:gridCol w="2396296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679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COGNITIVE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Vision &amp; audio data processing</a:t>
                      </a:r>
                    </a:p>
                  </a:txBody>
                  <a:tcPr marL="91416" marR="91416" marT="68562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Leveraging pre-existing cognitive apps (e.g., word clouds)</a:t>
                      </a: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Experimental lab trained neural network models</a:t>
                      </a: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"/>
                        </a:rPr>
                        <a:t>Moderately accurate field trained neural network models</a:t>
                      </a: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"/>
                        </a:rPr>
                        <a:t>Highly accurate field trained neural network models</a:t>
                      </a: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30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46A778-A5A0-4249-8186-0EDBAE09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91451"/>
              </p:ext>
            </p:extLst>
          </p:nvPr>
        </p:nvGraphicFramePr>
        <p:xfrm>
          <a:off x="333741" y="1218001"/>
          <a:ext cx="11593287" cy="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88702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24516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54326">
                  <a:extLst>
                    <a:ext uri="{9D8B030D-6E8A-4147-A177-3AD203B41FA5}">
                      <a16:colId xmlns:a16="http://schemas.microsoft.com/office/drawing/2014/main" val="925139556"/>
                    </a:ext>
                  </a:extLst>
                </a:gridCol>
                <a:gridCol w="2396298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679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"/>
                      </a:endParaRPr>
                    </a:p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DESCRIPTIVE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What happened?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DA9ABF9-6057-4142-8ADB-A4292235AF7F}"/>
              </a:ext>
            </a:extLst>
          </p:cNvPr>
          <p:cNvSpPr/>
          <p:nvPr/>
        </p:nvSpPr>
        <p:spPr>
          <a:xfrm>
            <a:off x="2626457" y="388253"/>
            <a:ext cx="1652424" cy="789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833BAB2-8344-E848-B789-29A21FDF0FDC}"/>
              </a:ext>
            </a:extLst>
          </p:cNvPr>
          <p:cNvSpPr/>
          <p:nvPr/>
        </p:nvSpPr>
        <p:spPr>
          <a:xfrm>
            <a:off x="5075117" y="398222"/>
            <a:ext cx="1652424" cy="789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982AC35-99AD-8249-B2EE-25CC60072B39}"/>
              </a:ext>
            </a:extLst>
          </p:cNvPr>
          <p:cNvSpPr/>
          <p:nvPr/>
        </p:nvSpPr>
        <p:spPr>
          <a:xfrm>
            <a:off x="7481933" y="390857"/>
            <a:ext cx="1652424" cy="7739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3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4A118C-7373-C146-B883-78EB5F51784D}"/>
              </a:ext>
            </a:extLst>
          </p:cNvPr>
          <p:cNvSpPr/>
          <p:nvPr/>
        </p:nvSpPr>
        <p:spPr>
          <a:xfrm>
            <a:off x="9819114" y="390856"/>
            <a:ext cx="1652424" cy="77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4126"/>
            <a:r>
              <a:rPr lang="en-US" sz="1799" b="1" dirty="0">
                <a:solidFill>
                  <a:prstClr val="black"/>
                </a:solidFill>
                <a:latin typeface=""/>
              </a:rPr>
              <a:t>Level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470142-F8C9-B648-B808-CBD605AE4487}"/>
              </a:ext>
            </a:extLst>
          </p:cNvPr>
          <p:cNvSpPr txBox="1"/>
          <p:nvPr/>
        </p:nvSpPr>
        <p:spPr>
          <a:xfrm>
            <a:off x="241838" y="458270"/>
            <a:ext cx="2217638" cy="615499"/>
          </a:xfrm>
          <a:prstGeom prst="rect">
            <a:avLst/>
          </a:prstGeom>
          <a:noFill/>
        </p:spPr>
        <p:txBody>
          <a:bodyPr wrap="square" lIns="121867" tIns="60933" rIns="121867" bIns="60933" rtlCol="0">
            <a:spAutoFit/>
          </a:bodyPr>
          <a:lstStyle/>
          <a:p>
            <a:pPr defTabSz="609310">
              <a:tabLst>
                <a:tab pos="1146689" algn="l"/>
              </a:tabLst>
              <a:defRPr/>
            </a:pPr>
            <a:r>
              <a:rPr lang="en-US" sz="1600" b="1" dirty="0">
                <a:solidFill>
                  <a:prstClr val="black"/>
                </a:solidFill>
                <a:latin typeface=""/>
              </a:rPr>
              <a:t>Analytics Maturity Model: Capabilities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E02B69B-218A-1C49-8440-5A3FDCDF2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72064"/>
              </p:ext>
            </p:extLst>
          </p:nvPr>
        </p:nvGraphicFramePr>
        <p:xfrm>
          <a:off x="333741" y="2201314"/>
          <a:ext cx="11593287" cy="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44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84770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34453">
                  <a:extLst>
                    <a:ext uri="{9D8B030D-6E8A-4147-A177-3AD203B41FA5}">
                      <a16:colId xmlns:a16="http://schemas.microsoft.com/office/drawing/2014/main" val="925139556"/>
                    </a:ext>
                  </a:extLst>
                </a:gridCol>
                <a:gridCol w="2406231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679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DIAGNOSTIC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Why did it happen?</a:t>
                      </a:r>
                    </a:p>
                  </a:txBody>
                  <a:tcPr marL="91416" marR="91416" marT="68562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5000"/>
                        </a:lnSpc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B4934D4-6990-3141-9485-B28AB2282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32197"/>
              </p:ext>
            </p:extLst>
          </p:nvPr>
        </p:nvGraphicFramePr>
        <p:xfrm>
          <a:off x="333740" y="3184627"/>
          <a:ext cx="11593286" cy="9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78767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925139556"/>
                    </a:ext>
                  </a:extLst>
                </a:gridCol>
                <a:gridCol w="2396296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93304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"/>
                        </a:rPr>
                        <a:t>DISCOVERY</a:t>
                      </a:r>
                      <a:br>
                        <a:rPr lang="en-US" sz="2000" dirty="0">
                          <a:latin typeface=""/>
                        </a:rPr>
                      </a:br>
                      <a:r>
                        <a:rPr lang="en-US" sz="1200" b="0" i="1" dirty="0">
                          <a:latin typeface=""/>
                        </a:rPr>
                        <a:t>Proactive insight generation through hypothesis testing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68562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5000"/>
                        </a:lnSpc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00FF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370B2B2-C1D9-F648-ACCF-779CF678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00290"/>
              </p:ext>
            </p:extLst>
          </p:nvPr>
        </p:nvGraphicFramePr>
        <p:xfrm>
          <a:off x="333740" y="4193255"/>
          <a:ext cx="11593287" cy="101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78768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2618297332"/>
                    </a:ext>
                  </a:extLst>
                </a:gridCol>
                <a:gridCol w="2396296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10192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PREDICT 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"/>
                        </a:rPr>
                        <a:t>/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 PRESCRIBE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What will happen &amp; what should happen?</a:t>
                      </a:r>
                    </a:p>
                  </a:txBody>
                  <a:tcPr marL="91416" marR="91416" marT="68562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9A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3C2D85D3-86A8-AA4F-98A8-ACF63C91B113}"/>
              </a:ext>
            </a:extLst>
          </p:cNvPr>
          <p:cNvSpPr/>
          <p:nvPr/>
        </p:nvSpPr>
        <p:spPr>
          <a:xfrm>
            <a:off x="4418537" y="578852"/>
            <a:ext cx="511577" cy="3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srgbClr val="00B050"/>
              </a:solidFill>
              <a:highlight>
                <a:srgbClr val="00FF00"/>
              </a:highlight>
              <a:latin typeface="Calibri" panose="020F0502020204030204"/>
            </a:endParaRP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28B1ED79-3A92-0D4D-9834-79DBF693FD1F}"/>
              </a:ext>
            </a:extLst>
          </p:cNvPr>
          <p:cNvSpPr/>
          <p:nvPr/>
        </p:nvSpPr>
        <p:spPr>
          <a:xfrm>
            <a:off x="6830698" y="599142"/>
            <a:ext cx="511577" cy="3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D7EECF6B-7B1B-A542-B27E-24796F08530C}"/>
              </a:ext>
            </a:extLst>
          </p:cNvPr>
          <p:cNvSpPr/>
          <p:nvPr/>
        </p:nvSpPr>
        <p:spPr>
          <a:xfrm>
            <a:off x="9220947" y="576739"/>
            <a:ext cx="511577" cy="3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9795DC8-850C-1245-A2F1-95371D307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5717"/>
              </p:ext>
            </p:extLst>
          </p:nvPr>
        </p:nvGraphicFramePr>
        <p:xfrm>
          <a:off x="348372" y="5217204"/>
          <a:ext cx="11593287" cy="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5">
                  <a:extLst>
                    <a:ext uri="{9D8B030D-6E8A-4147-A177-3AD203B41FA5}">
                      <a16:colId xmlns:a16="http://schemas.microsoft.com/office/drawing/2014/main" val="1874124386"/>
                    </a:ext>
                  </a:extLst>
                </a:gridCol>
                <a:gridCol w="2378768">
                  <a:extLst>
                    <a:ext uri="{9D8B030D-6E8A-4147-A177-3AD203B41FA5}">
                      <a16:colId xmlns:a16="http://schemas.microsoft.com/office/drawing/2014/main" val="153646067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3212690963"/>
                    </a:ext>
                  </a:extLst>
                </a:gridCol>
                <a:gridCol w="2444389">
                  <a:extLst>
                    <a:ext uri="{9D8B030D-6E8A-4147-A177-3AD203B41FA5}">
                      <a16:colId xmlns:a16="http://schemas.microsoft.com/office/drawing/2014/main" val="2618297332"/>
                    </a:ext>
                  </a:extLst>
                </a:gridCol>
                <a:gridCol w="2396296">
                  <a:extLst>
                    <a:ext uri="{9D8B030D-6E8A-4147-A177-3AD203B41FA5}">
                      <a16:colId xmlns:a16="http://schemas.microsoft.com/office/drawing/2014/main" val="1324610548"/>
                    </a:ext>
                  </a:extLst>
                </a:gridCol>
              </a:tblGrid>
              <a:tr h="967990"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  <a:t>COGNITIVE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"/>
                        </a:rPr>
                      </a:b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"/>
                        </a:rPr>
                        <a:t>Vision &amp; audio data processing</a:t>
                      </a:r>
                    </a:p>
                  </a:txBody>
                  <a:tcPr marL="91416" marR="91416" marT="68562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49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"/>
                      </a:endParaRPr>
                    </a:p>
                  </a:txBody>
                  <a:tcPr marL="91416" marR="91416" marT="73133" marB="73133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49404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3572DE1-56A4-C84D-2958-CB44DE8C0D2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296378" y="1547813"/>
            <a:ext cx="330114" cy="330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63C9BA-9309-8EC1-B1B8-3EA043B08A68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0624480" y="1555564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03B75F-991A-EE50-FE21-528CB8AEABE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736272" y="1555564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B173A29-91A3-0573-D175-C4BD8F12332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731838" y="1555564"/>
            <a:ext cx="330200" cy="330200"/>
          </a:xfrm>
          <a:prstGeom prst="arc">
            <a:avLst>
              <a:gd name="adj1" fmla="val 16200000"/>
              <a:gd name="adj2" fmla="val 108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38FECF-F264-5A7D-0B90-BB95ECE0FD3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155286" y="1555564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DEB6CB8-ACCE-5F3B-8089-59E6AD657904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143045" y="1555764"/>
            <a:ext cx="330200" cy="330200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498E9-862A-617B-EB01-E6CEB1FC5C8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296379" y="2522538"/>
            <a:ext cx="330114" cy="330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D13D28-F7A5-45C4-BADE-B67779CF25DD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287612" y="4537914"/>
            <a:ext cx="330114" cy="330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81BE6-6985-E918-88A6-1BACA3C911C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731838" y="2524806"/>
            <a:ext cx="330114" cy="330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C5D4A6-967D-E203-D695-896ABF33E19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0624480" y="2518905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9AAA-333F-2442-CFDC-A2EF1338F46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0627120" y="350851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F13CE-FCE4-EA0B-FF42-E751E05715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10624071" y="553609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D452D-BAE0-35EB-B948-2E50416AA59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8155286" y="2554200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0E9EEE-A562-5638-F37A-9B34AD322B8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155286" y="350851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D5DFEB-FA87-C465-C7FD-A6718B9AFC4D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5733510" y="351617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DC286C-DAF4-0C1B-0B8B-17FEACA43ABC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731838" y="4539611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4CEDC1-98BD-3016-61CC-63E6D32DDAF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8143045" y="4539611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1505FE-224B-7E94-EF0E-CAC8165D345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624480" y="4532468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E13A6A-0B6C-62B1-E103-91E313E6A7C4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155286" y="553609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9A02F3-9F53-D67C-DB2D-A01F914BADD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5731838" y="553609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2A9A71-466C-3C9E-D1BC-CCBCD86A99B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287612" y="3524492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2E0D66-43FE-7C03-AFA2-BBC08850B82C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3282243" y="5536099"/>
            <a:ext cx="330114" cy="33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0592D5C-4024-6E90-7C4A-A9E42F5D5076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3296292" y="3524492"/>
            <a:ext cx="330200" cy="330200"/>
          </a:xfrm>
          <a:prstGeom prst="arc">
            <a:avLst>
              <a:gd name="adj1" fmla="val 16200000"/>
              <a:gd name="adj2" fmla="val 108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659E148-79FB-7CC0-A8FC-29E3879F5FDB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5731752" y="4539611"/>
            <a:ext cx="330200" cy="330200"/>
          </a:xfrm>
          <a:prstGeom prst="arc">
            <a:avLst>
              <a:gd name="adj1" fmla="val 16200000"/>
              <a:gd name="adj2" fmla="val 108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FF1A5E-20AC-9910-0191-BD171B27556C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5724744" y="3516179"/>
            <a:ext cx="330200" cy="330200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646FA05-5E13-2D18-351D-8AA720AEE6B1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3296292" y="5534159"/>
            <a:ext cx="330200" cy="330200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595DB0E-D811-F5AD-EA11-79FFE9D0F332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5724744" y="5534159"/>
            <a:ext cx="330200" cy="330200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10C88FA1-2BDD-0659-10FB-2181F61F93DC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8142959" y="4541135"/>
            <a:ext cx="330200" cy="330200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F8E2A142-78F7-9266-3F2B-520EF64A25CD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8155200" y="2551184"/>
            <a:ext cx="330200" cy="330200"/>
          </a:xfrm>
          <a:prstGeom prst="arc">
            <a:avLst>
              <a:gd name="adj1" fmla="val 16200000"/>
              <a:gd name="adj2" fmla="val 1080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F9A96105-4D90-888E-C384-CF9C3CBC38B1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8153196" y="3507372"/>
            <a:ext cx="330200" cy="330200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BE27640-B316-D383-D67D-99C3175E6D00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8142959" y="5534159"/>
            <a:ext cx="330200" cy="330200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7965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Jg30bWvFbJig8S2dgXb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Jg30bWvFbJig8S2dgXb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.TGa.YxATNo55aRxJXE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DUY2huBJovY8f30h203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DUY2huBJovY8f30h203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8XXyQKgFkwu_6xeoF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8XXyQKgFkwu_6xeoF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8XXyQKgFkwu_6xeoF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te6NadbxYpioYjWms3t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8XXyQKgFkwu_6xeoFq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I7CTagPXDaOPWdanyB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MUUFntX7NfnrsFbxHU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MUUFntX7NfnrsFbxHU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zmflnbdyhyxlSXM.p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rHGmH2nzlIjTfRN7I8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MrUNGhgQmtSXz3Ndpb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fFdesNZiewvUORab3P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Jg30bWvFbJig8S2dgXb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285</Words>
  <Application>Microsoft Macintosh PowerPoint</Application>
  <PresentationFormat>Widescreen</PresentationFormat>
  <Paragraphs>54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Garamond</vt:lpstr>
      <vt:lpstr>Gill Sans MT</vt:lpstr>
      <vt:lpstr>SavonVTI</vt:lpstr>
      <vt:lpstr>think-cell Slide</vt:lpstr>
      <vt:lpstr>Data science assessment</vt:lpstr>
      <vt:lpstr>Analytics taxonomy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democratization</dc:title>
  <dc:creator>Jeanette Shutay</dc:creator>
  <cp:lastModifiedBy>Jeanette Shutay</cp:lastModifiedBy>
  <cp:revision>6</cp:revision>
  <dcterms:created xsi:type="dcterms:W3CDTF">2023-05-14T17:55:21Z</dcterms:created>
  <dcterms:modified xsi:type="dcterms:W3CDTF">2023-05-14T18:52:33Z</dcterms:modified>
</cp:coreProperties>
</file>