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3"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07" autoAdjust="0"/>
  </p:normalViewPr>
  <p:slideViewPr>
    <p:cSldViewPr snapToGrid="0" snapToObjects="1">
      <p:cViewPr varScale="1">
        <p:scale>
          <a:sx n="124" d="100"/>
          <a:sy n="124" d="100"/>
        </p:scale>
        <p:origin x="18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152"/>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D2FDA3-10CC-7640-AADA-4AC50EB4385E}"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6A8E5155-BB7E-5E49-A13E-B118419A7643}">
      <dgm:prSet phldrT="[Text]"/>
      <dgm:spPr/>
      <dgm:t>
        <a:bodyPr/>
        <a:lstStyle/>
        <a:p>
          <a:r>
            <a:rPr lang="en-US" dirty="0" smtClean="0">
              <a:solidFill>
                <a:srgbClr val="FF0000"/>
              </a:solidFill>
            </a:rPr>
            <a:t>Construct</a:t>
          </a:r>
          <a:endParaRPr lang="en-US" dirty="0">
            <a:solidFill>
              <a:srgbClr val="FF0000"/>
            </a:solidFill>
          </a:endParaRPr>
        </a:p>
      </dgm:t>
    </dgm:pt>
    <dgm:pt modelId="{5C368448-26F6-6348-8DE4-5B96D550CAE9}" type="parTrans" cxnId="{E43597AB-458E-FC4E-8BB2-84B2708F424E}">
      <dgm:prSet/>
      <dgm:spPr/>
      <dgm:t>
        <a:bodyPr/>
        <a:lstStyle/>
        <a:p>
          <a:endParaRPr lang="en-US"/>
        </a:p>
      </dgm:t>
    </dgm:pt>
    <dgm:pt modelId="{CEB81BE6-F225-CB44-B9DC-E8A40094FAC7}" type="sibTrans" cxnId="{E43597AB-458E-FC4E-8BB2-84B2708F424E}">
      <dgm:prSet/>
      <dgm:spPr/>
      <dgm:t>
        <a:bodyPr/>
        <a:lstStyle/>
        <a:p>
          <a:endParaRPr lang="en-US"/>
        </a:p>
      </dgm:t>
    </dgm:pt>
    <dgm:pt modelId="{CA28A301-0A5D-0649-AE78-EBC2F4A8276B}">
      <dgm:prSet phldrT="[Text]"/>
      <dgm:spPr/>
      <dgm:t>
        <a:bodyPr/>
        <a:lstStyle/>
        <a:p>
          <a:r>
            <a:rPr lang="en-US" dirty="0" smtClean="0">
              <a:solidFill>
                <a:srgbClr val="FF0000"/>
              </a:solidFill>
            </a:rPr>
            <a:t>Internal</a:t>
          </a:r>
          <a:endParaRPr lang="en-US" dirty="0">
            <a:solidFill>
              <a:srgbClr val="FF0000"/>
            </a:solidFill>
          </a:endParaRPr>
        </a:p>
      </dgm:t>
    </dgm:pt>
    <dgm:pt modelId="{1012EABB-8750-A44B-B393-DF7A91815312}" type="parTrans" cxnId="{B3DE2F68-80B1-AF4C-B1DC-3E554815D018}">
      <dgm:prSet/>
      <dgm:spPr/>
      <dgm:t>
        <a:bodyPr/>
        <a:lstStyle/>
        <a:p>
          <a:endParaRPr lang="en-US"/>
        </a:p>
      </dgm:t>
    </dgm:pt>
    <dgm:pt modelId="{F9C457E1-FE60-D94C-B6FF-9B6D50BD81CA}" type="sibTrans" cxnId="{B3DE2F68-80B1-AF4C-B1DC-3E554815D018}">
      <dgm:prSet/>
      <dgm:spPr/>
      <dgm:t>
        <a:bodyPr/>
        <a:lstStyle/>
        <a:p>
          <a:endParaRPr lang="en-US"/>
        </a:p>
      </dgm:t>
    </dgm:pt>
    <dgm:pt modelId="{1CAFD8C2-9044-7043-B15F-1BA9ED36872F}">
      <dgm:prSet phldrT="[Text]"/>
      <dgm:spPr/>
      <dgm:t>
        <a:bodyPr/>
        <a:lstStyle/>
        <a:p>
          <a:r>
            <a:rPr lang="en-US" dirty="0" smtClean="0">
              <a:solidFill>
                <a:srgbClr val="FF0000"/>
              </a:solidFill>
            </a:rPr>
            <a:t>Conclusion</a:t>
          </a:r>
          <a:endParaRPr lang="en-US" dirty="0">
            <a:solidFill>
              <a:srgbClr val="FF0000"/>
            </a:solidFill>
          </a:endParaRPr>
        </a:p>
      </dgm:t>
    </dgm:pt>
    <dgm:pt modelId="{CE660D8B-DE48-9A4E-AE23-F941DC1B8A38}" type="parTrans" cxnId="{E61A1098-CFC5-B74E-AF9F-545BDAA1354A}">
      <dgm:prSet/>
      <dgm:spPr/>
      <dgm:t>
        <a:bodyPr/>
        <a:lstStyle/>
        <a:p>
          <a:endParaRPr lang="en-US"/>
        </a:p>
      </dgm:t>
    </dgm:pt>
    <dgm:pt modelId="{48D3CA84-78C2-C749-BBC9-F5CEB7BA2A73}" type="sibTrans" cxnId="{E61A1098-CFC5-B74E-AF9F-545BDAA1354A}">
      <dgm:prSet/>
      <dgm:spPr/>
      <dgm:t>
        <a:bodyPr/>
        <a:lstStyle/>
        <a:p>
          <a:endParaRPr lang="en-US"/>
        </a:p>
      </dgm:t>
    </dgm:pt>
    <dgm:pt modelId="{5B13CF79-B35F-744F-BEB1-9F43A5A3624A}">
      <dgm:prSet phldrT="[Text]"/>
      <dgm:spPr/>
      <dgm:t>
        <a:bodyPr/>
        <a:lstStyle/>
        <a:p>
          <a:r>
            <a:rPr lang="en-US" dirty="0" smtClean="0">
              <a:solidFill>
                <a:srgbClr val="FF0000"/>
              </a:solidFill>
            </a:rPr>
            <a:t>External</a:t>
          </a:r>
          <a:endParaRPr lang="en-US" dirty="0">
            <a:solidFill>
              <a:srgbClr val="FF0000"/>
            </a:solidFill>
          </a:endParaRPr>
        </a:p>
      </dgm:t>
    </dgm:pt>
    <dgm:pt modelId="{A4E8D412-5E80-1340-8C8C-85CFA1D920F1}" type="parTrans" cxnId="{8243E90A-DFBF-8E42-B37A-E7D9B475E5A4}">
      <dgm:prSet/>
      <dgm:spPr/>
      <dgm:t>
        <a:bodyPr/>
        <a:lstStyle/>
        <a:p>
          <a:endParaRPr lang="en-US"/>
        </a:p>
      </dgm:t>
    </dgm:pt>
    <dgm:pt modelId="{5466C2F9-7E5A-1A42-A3AA-A91CF9740949}" type="sibTrans" cxnId="{8243E90A-DFBF-8E42-B37A-E7D9B475E5A4}">
      <dgm:prSet/>
      <dgm:spPr/>
      <dgm:t>
        <a:bodyPr/>
        <a:lstStyle/>
        <a:p>
          <a:endParaRPr lang="en-US"/>
        </a:p>
      </dgm:t>
    </dgm:pt>
    <dgm:pt modelId="{4CE10D50-1D36-AA45-9E4C-B4764D5C031F}" type="pres">
      <dgm:prSet presAssocID="{7DD2FDA3-10CC-7640-AADA-4AC50EB4385E}" presName="diagram" presStyleCnt="0">
        <dgm:presLayoutVars>
          <dgm:dir/>
          <dgm:resizeHandles val="exact"/>
        </dgm:presLayoutVars>
      </dgm:prSet>
      <dgm:spPr/>
      <dgm:t>
        <a:bodyPr/>
        <a:lstStyle/>
        <a:p>
          <a:endParaRPr lang="en-US"/>
        </a:p>
      </dgm:t>
    </dgm:pt>
    <dgm:pt modelId="{942BC08B-E6E7-7649-9FFE-DDB1B61BBB43}" type="pres">
      <dgm:prSet presAssocID="{6A8E5155-BB7E-5E49-A13E-B118419A7643}" presName="node" presStyleLbl="node1" presStyleIdx="0" presStyleCnt="4">
        <dgm:presLayoutVars>
          <dgm:bulletEnabled val="1"/>
        </dgm:presLayoutVars>
      </dgm:prSet>
      <dgm:spPr/>
      <dgm:t>
        <a:bodyPr/>
        <a:lstStyle/>
        <a:p>
          <a:endParaRPr lang="en-US"/>
        </a:p>
      </dgm:t>
    </dgm:pt>
    <dgm:pt modelId="{CD0CD67A-AECC-824E-AB5D-40821BF837F7}" type="pres">
      <dgm:prSet presAssocID="{CEB81BE6-F225-CB44-B9DC-E8A40094FAC7}" presName="sibTrans" presStyleCnt="0"/>
      <dgm:spPr/>
    </dgm:pt>
    <dgm:pt modelId="{96CC3E75-4BDF-5F40-B50C-88E35666CF35}" type="pres">
      <dgm:prSet presAssocID="{CA28A301-0A5D-0649-AE78-EBC2F4A8276B}" presName="node" presStyleLbl="node1" presStyleIdx="1" presStyleCnt="4">
        <dgm:presLayoutVars>
          <dgm:bulletEnabled val="1"/>
        </dgm:presLayoutVars>
      </dgm:prSet>
      <dgm:spPr/>
      <dgm:t>
        <a:bodyPr/>
        <a:lstStyle/>
        <a:p>
          <a:endParaRPr lang="en-US"/>
        </a:p>
      </dgm:t>
    </dgm:pt>
    <dgm:pt modelId="{A74F0078-4A50-0D4A-9D00-EEEEC061A882}" type="pres">
      <dgm:prSet presAssocID="{F9C457E1-FE60-D94C-B6FF-9B6D50BD81CA}" presName="sibTrans" presStyleCnt="0"/>
      <dgm:spPr/>
    </dgm:pt>
    <dgm:pt modelId="{622B615B-BB7E-7141-AF84-1BB565AC503E}" type="pres">
      <dgm:prSet presAssocID="{1CAFD8C2-9044-7043-B15F-1BA9ED36872F}" presName="node" presStyleLbl="node1" presStyleIdx="2" presStyleCnt="4">
        <dgm:presLayoutVars>
          <dgm:bulletEnabled val="1"/>
        </dgm:presLayoutVars>
      </dgm:prSet>
      <dgm:spPr/>
      <dgm:t>
        <a:bodyPr/>
        <a:lstStyle/>
        <a:p>
          <a:endParaRPr lang="en-US"/>
        </a:p>
      </dgm:t>
    </dgm:pt>
    <dgm:pt modelId="{1DCA8D37-D146-C442-A845-7162B8F58299}" type="pres">
      <dgm:prSet presAssocID="{48D3CA84-78C2-C749-BBC9-F5CEB7BA2A73}" presName="sibTrans" presStyleCnt="0"/>
      <dgm:spPr/>
    </dgm:pt>
    <dgm:pt modelId="{47A32367-A719-614E-BFDB-DED400F06699}" type="pres">
      <dgm:prSet presAssocID="{5B13CF79-B35F-744F-BEB1-9F43A5A3624A}" presName="node" presStyleLbl="node1" presStyleIdx="3" presStyleCnt="4">
        <dgm:presLayoutVars>
          <dgm:bulletEnabled val="1"/>
        </dgm:presLayoutVars>
      </dgm:prSet>
      <dgm:spPr/>
      <dgm:t>
        <a:bodyPr/>
        <a:lstStyle/>
        <a:p>
          <a:endParaRPr lang="en-US"/>
        </a:p>
      </dgm:t>
    </dgm:pt>
  </dgm:ptLst>
  <dgm:cxnLst>
    <dgm:cxn modelId="{3D913210-0A0F-9F44-A4C7-32649793B031}" type="presOf" srcId="{CA28A301-0A5D-0649-AE78-EBC2F4A8276B}" destId="{96CC3E75-4BDF-5F40-B50C-88E35666CF35}" srcOrd="0" destOrd="0" presId="urn:microsoft.com/office/officeart/2005/8/layout/default"/>
    <dgm:cxn modelId="{414663ED-86E3-9C4D-8DE5-DDF3D838E37B}" type="presOf" srcId="{5B13CF79-B35F-744F-BEB1-9F43A5A3624A}" destId="{47A32367-A719-614E-BFDB-DED400F06699}" srcOrd="0" destOrd="0" presId="urn:microsoft.com/office/officeart/2005/8/layout/default"/>
    <dgm:cxn modelId="{B3DE2F68-80B1-AF4C-B1DC-3E554815D018}" srcId="{7DD2FDA3-10CC-7640-AADA-4AC50EB4385E}" destId="{CA28A301-0A5D-0649-AE78-EBC2F4A8276B}" srcOrd="1" destOrd="0" parTransId="{1012EABB-8750-A44B-B393-DF7A91815312}" sibTransId="{F9C457E1-FE60-D94C-B6FF-9B6D50BD81CA}"/>
    <dgm:cxn modelId="{AC0A1964-A8F0-2042-A543-F91ACE27C281}" type="presOf" srcId="{7DD2FDA3-10CC-7640-AADA-4AC50EB4385E}" destId="{4CE10D50-1D36-AA45-9E4C-B4764D5C031F}" srcOrd="0" destOrd="0" presId="urn:microsoft.com/office/officeart/2005/8/layout/default"/>
    <dgm:cxn modelId="{1075B327-7A5D-B243-A38C-51322AD77459}" type="presOf" srcId="{1CAFD8C2-9044-7043-B15F-1BA9ED36872F}" destId="{622B615B-BB7E-7141-AF84-1BB565AC503E}" srcOrd="0" destOrd="0" presId="urn:microsoft.com/office/officeart/2005/8/layout/default"/>
    <dgm:cxn modelId="{E61A1098-CFC5-B74E-AF9F-545BDAA1354A}" srcId="{7DD2FDA3-10CC-7640-AADA-4AC50EB4385E}" destId="{1CAFD8C2-9044-7043-B15F-1BA9ED36872F}" srcOrd="2" destOrd="0" parTransId="{CE660D8B-DE48-9A4E-AE23-F941DC1B8A38}" sibTransId="{48D3CA84-78C2-C749-BBC9-F5CEB7BA2A73}"/>
    <dgm:cxn modelId="{8243E90A-DFBF-8E42-B37A-E7D9B475E5A4}" srcId="{7DD2FDA3-10CC-7640-AADA-4AC50EB4385E}" destId="{5B13CF79-B35F-744F-BEB1-9F43A5A3624A}" srcOrd="3" destOrd="0" parTransId="{A4E8D412-5E80-1340-8C8C-85CFA1D920F1}" sibTransId="{5466C2F9-7E5A-1A42-A3AA-A91CF9740949}"/>
    <dgm:cxn modelId="{84D70029-D29F-5740-AF61-F03FABD55C67}" type="presOf" srcId="{6A8E5155-BB7E-5E49-A13E-B118419A7643}" destId="{942BC08B-E6E7-7649-9FFE-DDB1B61BBB43}" srcOrd="0" destOrd="0" presId="urn:microsoft.com/office/officeart/2005/8/layout/default"/>
    <dgm:cxn modelId="{E43597AB-458E-FC4E-8BB2-84B2708F424E}" srcId="{7DD2FDA3-10CC-7640-AADA-4AC50EB4385E}" destId="{6A8E5155-BB7E-5E49-A13E-B118419A7643}" srcOrd="0" destOrd="0" parTransId="{5C368448-26F6-6348-8DE4-5B96D550CAE9}" sibTransId="{CEB81BE6-F225-CB44-B9DC-E8A40094FAC7}"/>
    <dgm:cxn modelId="{0E8BE852-FF26-1B46-8D2B-105A357E6B2E}" type="presParOf" srcId="{4CE10D50-1D36-AA45-9E4C-B4764D5C031F}" destId="{942BC08B-E6E7-7649-9FFE-DDB1B61BBB43}" srcOrd="0" destOrd="0" presId="urn:microsoft.com/office/officeart/2005/8/layout/default"/>
    <dgm:cxn modelId="{1C830B3A-A052-AB43-93D8-6F89492A6621}" type="presParOf" srcId="{4CE10D50-1D36-AA45-9E4C-B4764D5C031F}" destId="{CD0CD67A-AECC-824E-AB5D-40821BF837F7}" srcOrd="1" destOrd="0" presId="urn:microsoft.com/office/officeart/2005/8/layout/default"/>
    <dgm:cxn modelId="{BEFF5A8B-1CDB-1F4C-BC23-742861F0BF86}" type="presParOf" srcId="{4CE10D50-1D36-AA45-9E4C-B4764D5C031F}" destId="{96CC3E75-4BDF-5F40-B50C-88E35666CF35}" srcOrd="2" destOrd="0" presId="urn:microsoft.com/office/officeart/2005/8/layout/default"/>
    <dgm:cxn modelId="{E09CD1AA-206D-D64B-B9CD-DD2F790945B7}" type="presParOf" srcId="{4CE10D50-1D36-AA45-9E4C-B4764D5C031F}" destId="{A74F0078-4A50-0D4A-9D00-EEEEC061A882}" srcOrd="3" destOrd="0" presId="urn:microsoft.com/office/officeart/2005/8/layout/default"/>
    <dgm:cxn modelId="{7DCDA118-37E7-E44A-B9DB-9ACE4F37D1CF}" type="presParOf" srcId="{4CE10D50-1D36-AA45-9E4C-B4764D5C031F}" destId="{622B615B-BB7E-7141-AF84-1BB565AC503E}" srcOrd="4" destOrd="0" presId="urn:microsoft.com/office/officeart/2005/8/layout/default"/>
    <dgm:cxn modelId="{9F9D00A9-03E4-034A-9F50-5F2A7FC74822}" type="presParOf" srcId="{4CE10D50-1D36-AA45-9E4C-B4764D5C031F}" destId="{1DCA8D37-D146-C442-A845-7162B8F58299}" srcOrd="5" destOrd="0" presId="urn:microsoft.com/office/officeart/2005/8/layout/default"/>
    <dgm:cxn modelId="{C8C2B6B5-95A9-C34C-8835-44DE3C0B858A}" type="presParOf" srcId="{4CE10D50-1D36-AA45-9E4C-B4764D5C031F}" destId="{47A32367-A719-614E-BFDB-DED400F0669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BC08B-E6E7-7649-9FFE-DDB1B61BBB43}">
      <dsp:nvSpPr>
        <dsp:cNvPr id="0" name=""/>
        <dsp:cNvSpPr/>
      </dsp:nvSpPr>
      <dsp:spPr>
        <a:xfrm>
          <a:off x="430222" y="1230"/>
          <a:ext cx="3215056" cy="1929033"/>
        </a:xfrm>
        <a:prstGeom prst="rect">
          <a:avLst/>
        </a:prstGeom>
        <a:blipFill rotWithShape="0">
          <a:blip xmlns:r="http://schemas.openxmlformats.org/officeDocument/2006/relationships" r:embed="rId1">
            <a:duotone>
              <a:schemeClr val="accent1">
                <a:hueOff val="0"/>
                <a:satOff val="0"/>
                <a:lumOff val="0"/>
                <a:alphaOff val="0"/>
                <a:shade val="40000"/>
                <a:satMod val="130000"/>
              </a:schemeClr>
              <a:schemeClr val="accent1">
                <a:hueOff val="0"/>
                <a:satOff val="0"/>
                <a:lumOff val="0"/>
                <a:alphaOff val="0"/>
                <a:satMod val="275000"/>
              </a:schemeClr>
            </a:duotone>
          </a:blip>
          <a:stretch/>
        </a:blipFill>
        <a:ln>
          <a:noFill/>
        </a:ln>
        <a:effectLst>
          <a:outerShdw blurRad="88900" dir="4200000" sx="105000" sy="105000" algn="t"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solidFill>
                <a:srgbClr val="FF0000"/>
              </a:solidFill>
            </a:rPr>
            <a:t>Construct</a:t>
          </a:r>
          <a:endParaRPr lang="en-US" sz="4500" kern="1200" dirty="0">
            <a:solidFill>
              <a:srgbClr val="FF0000"/>
            </a:solidFill>
          </a:endParaRPr>
        </a:p>
      </dsp:txBody>
      <dsp:txXfrm>
        <a:off x="430222" y="1230"/>
        <a:ext cx="3215056" cy="1929033"/>
      </dsp:txXfrm>
    </dsp:sp>
    <dsp:sp modelId="{96CC3E75-4BDF-5F40-B50C-88E35666CF35}">
      <dsp:nvSpPr>
        <dsp:cNvPr id="0" name=""/>
        <dsp:cNvSpPr/>
      </dsp:nvSpPr>
      <dsp:spPr>
        <a:xfrm>
          <a:off x="3966784" y="1230"/>
          <a:ext cx="3215056" cy="1929033"/>
        </a:xfrm>
        <a:prstGeom prst="rect">
          <a:avLst/>
        </a:prstGeom>
        <a:blipFill rotWithShape="0">
          <a:blip xmlns:r="http://schemas.openxmlformats.org/officeDocument/2006/relationships" r:embed="rId1">
            <a:duotone>
              <a:schemeClr val="accent1">
                <a:hueOff val="0"/>
                <a:satOff val="0"/>
                <a:lumOff val="0"/>
                <a:alphaOff val="0"/>
                <a:shade val="40000"/>
                <a:satMod val="130000"/>
              </a:schemeClr>
              <a:schemeClr val="accent1">
                <a:hueOff val="0"/>
                <a:satOff val="0"/>
                <a:lumOff val="0"/>
                <a:alphaOff val="0"/>
                <a:satMod val="275000"/>
              </a:schemeClr>
            </a:duotone>
          </a:blip>
          <a:stretch/>
        </a:blipFill>
        <a:ln>
          <a:noFill/>
        </a:ln>
        <a:effectLst>
          <a:outerShdw blurRad="88900" dir="4200000" sx="105000" sy="105000" algn="t"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solidFill>
                <a:srgbClr val="FF0000"/>
              </a:solidFill>
            </a:rPr>
            <a:t>Internal</a:t>
          </a:r>
          <a:endParaRPr lang="en-US" sz="4500" kern="1200" dirty="0">
            <a:solidFill>
              <a:srgbClr val="FF0000"/>
            </a:solidFill>
          </a:endParaRPr>
        </a:p>
      </dsp:txBody>
      <dsp:txXfrm>
        <a:off x="3966784" y="1230"/>
        <a:ext cx="3215056" cy="1929033"/>
      </dsp:txXfrm>
    </dsp:sp>
    <dsp:sp modelId="{622B615B-BB7E-7141-AF84-1BB565AC503E}">
      <dsp:nvSpPr>
        <dsp:cNvPr id="0" name=""/>
        <dsp:cNvSpPr/>
      </dsp:nvSpPr>
      <dsp:spPr>
        <a:xfrm>
          <a:off x="430222" y="2251770"/>
          <a:ext cx="3215056" cy="1929033"/>
        </a:xfrm>
        <a:prstGeom prst="rect">
          <a:avLst/>
        </a:prstGeom>
        <a:blipFill rotWithShape="0">
          <a:blip xmlns:r="http://schemas.openxmlformats.org/officeDocument/2006/relationships" r:embed="rId1">
            <a:duotone>
              <a:schemeClr val="accent1">
                <a:hueOff val="0"/>
                <a:satOff val="0"/>
                <a:lumOff val="0"/>
                <a:alphaOff val="0"/>
                <a:shade val="40000"/>
                <a:satMod val="130000"/>
              </a:schemeClr>
              <a:schemeClr val="accent1">
                <a:hueOff val="0"/>
                <a:satOff val="0"/>
                <a:lumOff val="0"/>
                <a:alphaOff val="0"/>
                <a:satMod val="275000"/>
              </a:schemeClr>
            </a:duotone>
          </a:blip>
          <a:stretch/>
        </a:blipFill>
        <a:ln>
          <a:noFill/>
        </a:ln>
        <a:effectLst>
          <a:outerShdw blurRad="88900" dir="4200000" sx="105000" sy="105000" algn="t"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solidFill>
                <a:srgbClr val="FF0000"/>
              </a:solidFill>
            </a:rPr>
            <a:t>Conclusion</a:t>
          </a:r>
          <a:endParaRPr lang="en-US" sz="4500" kern="1200" dirty="0">
            <a:solidFill>
              <a:srgbClr val="FF0000"/>
            </a:solidFill>
          </a:endParaRPr>
        </a:p>
      </dsp:txBody>
      <dsp:txXfrm>
        <a:off x="430222" y="2251770"/>
        <a:ext cx="3215056" cy="1929033"/>
      </dsp:txXfrm>
    </dsp:sp>
    <dsp:sp modelId="{47A32367-A719-614E-BFDB-DED400F06699}">
      <dsp:nvSpPr>
        <dsp:cNvPr id="0" name=""/>
        <dsp:cNvSpPr/>
      </dsp:nvSpPr>
      <dsp:spPr>
        <a:xfrm>
          <a:off x="3966784" y="2251770"/>
          <a:ext cx="3215056" cy="1929033"/>
        </a:xfrm>
        <a:prstGeom prst="rect">
          <a:avLst/>
        </a:prstGeom>
        <a:blipFill rotWithShape="0">
          <a:blip xmlns:r="http://schemas.openxmlformats.org/officeDocument/2006/relationships" r:embed="rId1">
            <a:duotone>
              <a:schemeClr val="accent1">
                <a:hueOff val="0"/>
                <a:satOff val="0"/>
                <a:lumOff val="0"/>
                <a:alphaOff val="0"/>
                <a:shade val="40000"/>
                <a:satMod val="130000"/>
              </a:schemeClr>
              <a:schemeClr val="accent1">
                <a:hueOff val="0"/>
                <a:satOff val="0"/>
                <a:lumOff val="0"/>
                <a:alphaOff val="0"/>
                <a:satMod val="275000"/>
              </a:schemeClr>
            </a:duotone>
          </a:blip>
          <a:stretch/>
        </a:blipFill>
        <a:ln>
          <a:noFill/>
        </a:ln>
        <a:effectLst>
          <a:outerShdw blurRad="88900" dir="4200000" sx="105000" sy="105000" algn="t"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solidFill>
                <a:srgbClr val="FF0000"/>
              </a:solidFill>
            </a:rPr>
            <a:t>External</a:t>
          </a:r>
          <a:endParaRPr lang="en-US" sz="4500" kern="1200" dirty="0">
            <a:solidFill>
              <a:srgbClr val="FF0000"/>
            </a:solidFill>
          </a:endParaRPr>
        </a:p>
      </dsp:txBody>
      <dsp:txXfrm>
        <a:off x="3966784" y="2251770"/>
        <a:ext cx="3215056" cy="19290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3E1624-0F55-EA4D-81C2-C62291D60CD5}" type="datetimeFigureOut">
              <a:rPr lang="en-US" smtClean="0"/>
              <a:t>5/18/16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FD6D0B-FC9E-1A49-B673-417FEBC700F6}" type="slidenum">
              <a:rPr lang="en-US" smtClean="0"/>
              <a:t>‹#›</a:t>
            </a:fld>
            <a:endParaRPr lang="en-US"/>
          </a:p>
        </p:txBody>
      </p:sp>
    </p:spTree>
    <p:extLst>
      <p:ext uri="{BB962C8B-B14F-4D97-AF65-F5344CB8AC3E}">
        <p14:creationId xmlns:p14="http://schemas.microsoft.com/office/powerpoint/2010/main" val="19421970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1</a:t>
            </a:fld>
            <a:endParaRPr lang="en-US"/>
          </a:p>
        </p:txBody>
      </p:sp>
    </p:spTree>
    <p:extLst>
      <p:ext uri="{BB962C8B-B14F-4D97-AF65-F5344CB8AC3E}">
        <p14:creationId xmlns:p14="http://schemas.microsoft.com/office/powerpoint/2010/main" val="223325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validity can and often is measured quantitatively, validity</a:t>
            </a:r>
            <a:r>
              <a:rPr lang="en-US" baseline="0" dirty="0" smtClean="0"/>
              <a:t> is often based on qualitative judgments of experts in the field and/or the pre-existing literature.  For example, when developing a psychometric instrument such as a self-esteem inventory, the test is developed based on the findings from a thorough review of the literature and then the construct validity of the assessment is quantitatively evaluated using statistical techniques such as factor analysis.</a:t>
            </a:r>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2</a:t>
            </a:fld>
            <a:endParaRPr lang="en-US"/>
          </a:p>
        </p:txBody>
      </p:sp>
    </p:spTree>
    <p:extLst>
      <p:ext uri="{BB962C8B-B14F-4D97-AF65-F5344CB8AC3E}">
        <p14:creationId xmlns:p14="http://schemas.microsoft.com/office/powerpoint/2010/main" val="3252680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Construct validity is based on the extent to which the researcher uses the literature to develop the instruments and/or to define</a:t>
            </a:r>
            <a:r>
              <a:rPr lang="en-US" baseline="0" dirty="0" smtClean="0"/>
              <a:t> the constructs.  After the instruments are developed, they are typically evaluated by computing a Cronbach’s alpha (internal reliability), which yields a reliability coefficient, and by conducting a confirmatory factor analysis, which yields a goodness of </a:t>
            </a:r>
            <a:r>
              <a:rPr lang="en-US" baseline="0" smtClean="0"/>
              <a:t>fit </a:t>
            </a:r>
            <a:r>
              <a:rPr lang="en-US" baseline="0" smtClean="0"/>
              <a:t>statistic.  </a:t>
            </a:r>
            <a:r>
              <a:rPr lang="en-US" baseline="0" dirty="0" smtClean="0"/>
              <a:t>These statistics (reliability coefficient and goodness of fit statistic) determine the overall reliability and validity of the instrument.  Coefficients and goodness of fit statistics close to 1.0 are optimal.  Values of 0 indicate a complete lack of reliability or validity.</a:t>
            </a:r>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4</a:t>
            </a:fld>
            <a:endParaRPr lang="en-US"/>
          </a:p>
        </p:txBody>
      </p:sp>
    </p:spTree>
    <p:extLst>
      <p:ext uri="{BB962C8B-B14F-4D97-AF65-F5344CB8AC3E}">
        <p14:creationId xmlns:p14="http://schemas.microsoft.com/office/powerpoint/2010/main" val="19422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types of well documented potential</a:t>
            </a:r>
            <a:r>
              <a:rPr lang="en-US" baseline="0" dirty="0" smtClean="0"/>
              <a:t> rival causes.  These rival causes include (1) history, (2) maturation, (3) selection bias, (4) subject attrition, (5) pretest sensitization, (6) instrumentation, and (7) statistical regression to the mean.  In addition, some of these individual rival causes (threats to internal validity) can interact.  For example, selection bias can interact with maturation whereby the two groups being compared are not only different in their key characteristics, but one of the key characteristics may be age, which could result in a selection bias and maturation interaction.</a:t>
            </a:r>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5</a:t>
            </a:fld>
            <a:endParaRPr lang="en-US"/>
          </a:p>
        </p:txBody>
      </p:sp>
    </p:spTree>
    <p:extLst>
      <p:ext uri="{BB962C8B-B14F-4D97-AF65-F5344CB8AC3E}">
        <p14:creationId xmlns:p14="http://schemas.microsoft.com/office/powerpoint/2010/main" val="213077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researcher should conduct</a:t>
            </a:r>
            <a:r>
              <a:rPr lang="en-US" baseline="0" dirty="0" smtClean="0"/>
              <a:t> a thorough literature review prior to designing a study.  The effect of the IV on the DV (or the assumed strength of the relationship between two variables) should be ascertained prior to determining the appropriate sample size.  The researcher should have a basic idea of the effect size and the power analysis should be based on that assumed effect size.  The smaller the assumed effect, the larger the sample will need to be in order to detect a significant difference or relationship.  </a:t>
            </a:r>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6</a:t>
            </a:fld>
            <a:endParaRPr lang="en-US"/>
          </a:p>
        </p:txBody>
      </p:sp>
    </p:spTree>
    <p:extLst>
      <p:ext uri="{BB962C8B-B14F-4D97-AF65-F5344CB8AC3E}">
        <p14:creationId xmlns:p14="http://schemas.microsoft.com/office/powerpoint/2010/main" val="225640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better the sample represents the overall population</a:t>
            </a:r>
            <a:r>
              <a:rPr lang="en-US" baseline="0" dirty="0" smtClean="0"/>
              <a:t> of interest, the better the researcher can generalize his/her findings to the overall population of interest.  Random sampling (a type of probability sampling), will help ensure that the sample is a good representation of the population of interest.  Increasing one’s sample size will not necessarily improve external validity. Increasing the sample size will only improve external validity if the sample is unbiased.</a:t>
            </a:r>
            <a:endParaRPr lang="en-US" dirty="0"/>
          </a:p>
        </p:txBody>
      </p:sp>
      <p:sp>
        <p:nvSpPr>
          <p:cNvPr id="4" name="Slide Number Placeholder 3"/>
          <p:cNvSpPr>
            <a:spLocks noGrp="1"/>
          </p:cNvSpPr>
          <p:nvPr>
            <p:ph type="sldNum" sz="quarter" idx="10"/>
          </p:nvPr>
        </p:nvSpPr>
        <p:spPr/>
        <p:txBody>
          <a:bodyPr/>
          <a:lstStyle/>
          <a:p>
            <a:fld id="{F9FD6D0B-FC9E-1A49-B673-417FEBC700F6}" type="slidenum">
              <a:rPr lang="en-US" smtClean="0"/>
              <a:t>7</a:t>
            </a:fld>
            <a:endParaRPr lang="en-US"/>
          </a:p>
        </p:txBody>
      </p:sp>
    </p:spTree>
    <p:extLst>
      <p:ext uri="{BB962C8B-B14F-4D97-AF65-F5344CB8AC3E}">
        <p14:creationId xmlns:p14="http://schemas.microsoft.com/office/powerpoint/2010/main" val="248058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3776" y="3776472"/>
            <a:ext cx="7196328" cy="1470025"/>
          </a:xfrm>
        </p:spPr>
        <p:txBody>
          <a:bodyPr vert="horz" lIns="91440" tIns="45720" rIns="91440" bIns="45720" rtlCol="0" anchor="b" anchorCtr="0">
            <a:noAutofit/>
          </a:bodyPr>
          <a:lstStyle>
            <a:lvl1pPr algn="l"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93776" y="5257800"/>
            <a:ext cx="7196328" cy="987552"/>
          </a:xfrm>
        </p:spPr>
        <p:txBody>
          <a:bodyPr vert="horz" lIns="91440" tIns="45720" rIns="91440" bIns="45720" rtlCol="0" anchor="t" anchorCtr="0">
            <a:noAutofit/>
          </a:bodyPr>
          <a:lstStyle>
            <a:lvl1pPr marL="0" indent="0" algn="l" defTabSz="914400" rtl="0" eaLnBrk="1" latinLnBrk="0" hangingPunct="1">
              <a:spcBef>
                <a:spcPct val="0"/>
              </a:spcBef>
              <a:buFont typeface="Wingdings 2" pitchFamily="18" charset="2"/>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4267200"/>
            <a:ext cx="7612063" cy="1100138"/>
          </a:xfrm>
        </p:spPr>
        <p:txBody>
          <a:bodyPr anchor="b"/>
          <a:lstStyle>
            <a:lvl1pPr algn="ctr">
              <a:defRPr sz="4400" b="0">
                <a:solidFill>
                  <a:schemeClr val="bg1"/>
                </a:solidFill>
                <a:effectLst>
                  <a:outerShdw blurRad="63500" dist="50800" dir="2700000" algn="tl" rotWithShape="0">
                    <a:prstClr val="black">
                      <a:alpha val="50000"/>
                    </a:prstClr>
                  </a:outerShdw>
                </a:effectLst>
              </a:defRPr>
            </a:lvl1pPr>
          </a:lstStyle>
          <a:p>
            <a:r>
              <a:rPr lang="en-US" smtClean="0"/>
              <a:t>Click to edit Master title style</a:t>
            </a:r>
            <a:endParaRPr/>
          </a:p>
        </p:txBody>
      </p:sp>
      <p:sp>
        <p:nvSpPr>
          <p:cNvPr id="3" name="Picture Placeholder 2"/>
          <p:cNvSpPr>
            <a:spLocks noGrp="1"/>
          </p:cNvSpPr>
          <p:nvPr>
            <p:ph type="pic" idx="1"/>
          </p:nvPr>
        </p:nvSpPr>
        <p:spPr>
          <a:xfrm rot="21414040">
            <a:off x="1779080" y="450465"/>
            <a:ext cx="5486400" cy="3626214"/>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vert="horz" lIns="91440" tIns="45720" rIns="91440" bIns="45720" rtlCol="0">
            <a:normAutofit/>
          </a:bodyPr>
          <a:lstStyle>
            <a:lvl1pPr marL="342900" indent="-342900" algn="l" defTabSz="914400" rtl="0" eaLnBrk="1" latinLnBrk="0" hangingPunct="1">
              <a:spcBef>
                <a:spcPts val="2000"/>
              </a:spcBef>
              <a:buFont typeface="Wingdings 2" pitchFamily="18" charset="2"/>
              <a:buNone/>
              <a:defRPr sz="1800" kern="1200">
                <a:solidFill>
                  <a:schemeClr val="bg1"/>
                </a:solidFill>
                <a:effectLst>
                  <a:outerShdw blurRad="63500" dist="50800" dir="2700000" algn="tl" rotWithShape="0">
                    <a:prstClr val="black">
                      <a:alpha val="50000"/>
                    </a:prst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5175" y="5443538"/>
            <a:ext cx="7612063" cy="804862"/>
          </a:xfrm>
        </p:spPr>
        <p:txBody>
          <a:bodyPr>
            <a:normAutofit/>
          </a:bodyPr>
          <a:lstStyle>
            <a:lvl1pPr marL="0" indent="0" algn="ctr">
              <a:spcBef>
                <a:spcPts val="300"/>
              </a:spcBef>
              <a:buNone/>
              <a:defRPr sz="1800">
                <a:effectLst>
                  <a:outerShdw blurRad="63500" dist="50800" dir="2700000" algn="tl" rotWithShape="0">
                    <a:prstClr val="black">
                      <a:alpha val="50000"/>
                    </a:prstClr>
                  </a:outerShdw>
                </a:effectLs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EC41E-48BD-4881-B6FF-D82EEBBCD904}"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Pictures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5/18/16</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
        <p:nvSpPr>
          <p:cNvPr id="9" name="Picture Placeholder 7"/>
          <p:cNvSpPr>
            <a:spLocks noGrp="1"/>
          </p:cNvSpPr>
          <p:nvPr>
            <p:ph type="pic" sz="quarter" idx="14"/>
          </p:nvPr>
        </p:nvSpPr>
        <p:spPr>
          <a:xfrm rot="307655">
            <a:off x="4082874" y="3187732"/>
            <a:ext cx="4141140" cy="2881378"/>
          </a:xfrm>
          <a:solidFill>
            <a:srgbClr val="FFFFFF">
              <a:shade val="85000"/>
            </a:srgbClr>
          </a:solidFill>
          <a:ln w="38100" cap="sq">
            <a:solidFill>
              <a:srgbClr val="FDFDFD"/>
            </a:solidFill>
            <a:miter lim="800000"/>
          </a:ln>
          <a:effectLst>
            <a:outerShdw blurRad="88900" dist="25400" dir="72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
        <p:nvSpPr>
          <p:cNvPr id="8" name="Picture Placeholder 7"/>
          <p:cNvSpPr>
            <a:spLocks noGrp="1"/>
          </p:cNvSpPr>
          <p:nvPr>
            <p:ph type="pic" sz="quarter" idx="13"/>
          </p:nvPr>
        </p:nvSpPr>
        <p:spPr>
          <a:xfrm rot="21414752">
            <a:off x="4623469" y="338031"/>
            <a:ext cx="4141140" cy="2881378"/>
          </a:xfrm>
          <a:solidFill>
            <a:srgbClr val="FFFFFF">
              <a:shade val="85000"/>
            </a:srgbClr>
          </a:solidFill>
          <a:ln w="38100" cap="sq">
            <a:solidFill>
              <a:srgbClr val="FDFDFD"/>
            </a:solidFill>
            <a:miter lim="800000"/>
          </a:ln>
          <a:effectLst>
            <a:outerShdw blurRad="88900" dist="25400" dir="5400000" sx="101000" sy="101000" algn="t" rotWithShape="0">
              <a:prstClr val="black">
                <a:alpha val="50000"/>
              </a:prst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457200"/>
            <a:ext cx="1497106" cy="58102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96888" y="457200"/>
            <a:ext cx="6513511" cy="58102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96889" y="3774328"/>
            <a:ext cx="7199311" cy="1470025"/>
          </a:xfrm>
        </p:spPr>
        <p:txBody>
          <a:bodyPr anchor="b" anchorCtr="0"/>
          <a:lstStyle>
            <a:lvl1pPr algn="l">
              <a:defRPr sz="4800"/>
            </a:lvl1pPr>
          </a:lstStyle>
          <a:p>
            <a:r>
              <a:rPr lang="en-US" smtClean="0"/>
              <a:t>Click to edit Master title style</a:t>
            </a:r>
            <a:endParaRPr/>
          </a:p>
        </p:txBody>
      </p:sp>
      <p:sp>
        <p:nvSpPr>
          <p:cNvPr id="3" name="Subtitle 2"/>
          <p:cNvSpPr>
            <a:spLocks noGrp="1"/>
          </p:cNvSpPr>
          <p:nvPr>
            <p:ph type="subTitle" idx="1"/>
          </p:nvPr>
        </p:nvSpPr>
        <p:spPr>
          <a:xfrm>
            <a:off x="496888" y="5257800"/>
            <a:ext cx="7199312" cy="990600"/>
          </a:xfrm>
        </p:spPr>
        <p:txBody>
          <a:bodyPr vert="horz" lIns="91440" tIns="45720" rIns="91440" bIns="45720" rtlCol="0" anchor="t" anchorCtr="0">
            <a:noAutofit/>
          </a:bodyPr>
          <a:lstStyle>
            <a:lvl1pPr marL="0" indent="0" algn="l"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8" name="Picture Placeholder 7"/>
          <p:cNvSpPr>
            <a:spLocks noGrp="1"/>
          </p:cNvSpPr>
          <p:nvPr>
            <p:ph type="pic" sz="quarter" idx="12"/>
          </p:nvPr>
        </p:nvSpPr>
        <p:spPr>
          <a:xfrm rot="504148">
            <a:off x="4493544" y="555043"/>
            <a:ext cx="4142460" cy="3085398"/>
          </a:xfrm>
          <a:solidFill>
            <a:srgbClr val="FFFFFF">
              <a:shade val="85000"/>
            </a:srgbClr>
          </a:solidFill>
          <a:ln w="38100" cap="sq">
            <a:solidFill>
              <a:srgbClr val="FDFDFD"/>
            </a:solidFill>
            <a:miter lim="800000"/>
          </a:ln>
          <a:effectLst>
            <a:outerShdw blurRad="57150" dist="37500" dir="7560000" sy="98000" kx="110000" ky="200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txBody>
          <a:bodyPr>
            <a:normAutofit/>
          </a:bodyPr>
          <a:lstStyle>
            <a:lvl1pPr>
              <a:buNone/>
              <a:defRPr sz="1800"/>
            </a:lvl1pPr>
          </a:lstStyle>
          <a:p>
            <a:r>
              <a:rPr lang="en-US" smtClean="0"/>
              <a:t>Drag picture to placeholder or click icon to add</a:t>
            </a:r>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175" y="2236694"/>
            <a:ext cx="7612063"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65175" y="3617259"/>
            <a:ext cx="7612063" cy="1500187"/>
          </a:xfrm>
        </p:spPr>
        <p:txBody>
          <a:bodyPr vert="horz" lIns="91440" tIns="45720" rIns="91440" bIns="45720" rtlCol="0" anchor="t" anchorCtr="0">
            <a:noAutofit/>
          </a:bodyPr>
          <a:lstStyle>
            <a:lvl1pPr marL="0" indent="0" algn="ctr" defTabSz="914400" rtl="0" eaLnBrk="1" latinLnBrk="0" hangingPunct="1">
              <a:spcBef>
                <a:spcPct val="0"/>
              </a:spcBef>
              <a:buNone/>
              <a:defRPr sz="180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EC41E-48BD-4881-B6FF-D82EEBBCD904}" type="datetimeFigureOut">
              <a:rPr lang="en-US" smtClean="0"/>
              <a:t>5/18/16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p>
            <a:r>
              <a:rPr lang="en-US" smtClean="0"/>
              <a:t>Click to edit Master title style</a:t>
            </a:r>
            <a:endParaRPr/>
          </a:p>
        </p:txBody>
      </p:sp>
      <p:sp>
        <p:nvSpPr>
          <p:cNvPr id="3" name="Content Placeholder 2"/>
          <p:cNvSpPr>
            <a:spLocks noGrp="1"/>
          </p:cNvSpPr>
          <p:nvPr>
            <p:ph sz="half" idx="1"/>
          </p:nvPr>
        </p:nvSpPr>
        <p:spPr>
          <a:xfrm>
            <a:off x="765175"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19637" y="2084388"/>
            <a:ext cx="3657600" cy="4183062"/>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3CEC41E-48BD-4881-B6FF-D82EEBBCD904}" type="datetimeFigureOut">
              <a:rPr lang="en-US" smtClean="0"/>
              <a:t>5/18/16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5174" y="79468"/>
            <a:ext cx="7612063" cy="1417638"/>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65174"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65174"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19637" y="1687512"/>
            <a:ext cx="3657600" cy="903288"/>
          </a:xfrm>
        </p:spPr>
        <p:txBody>
          <a:bodyPr anchor="ctr" anchorCtr="0">
            <a:noAutofit/>
          </a:bodyPr>
          <a:lstStyle>
            <a:lvl1pPr marL="0" indent="0" algn="ctr">
              <a:spcBef>
                <a:spcPts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19637" y="2649071"/>
            <a:ext cx="3657600" cy="3608293"/>
          </a:xfrm>
        </p:spPr>
        <p:txBody>
          <a:bodyPr>
            <a:normAutofit/>
          </a:bodyPr>
          <a:lstStyle>
            <a:lvl1pPr>
              <a:defRPr sz="20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3CEC41E-48BD-4881-B6FF-D82EEBBCD904}" type="datetimeFigureOut">
              <a:rPr lang="en-US" smtClean="0"/>
              <a:t>5/18/16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3CEC41E-48BD-4881-B6FF-D82EEBBCD904}" type="datetimeFigureOut">
              <a:rPr lang="en-US" smtClean="0"/>
              <a:t>5/18/16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A5F39-4CE7-434C-A5CB-50A3634516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EC41E-48BD-4881-B6FF-D82EEBBCD904}" type="datetimeFigureOut">
              <a:rPr lang="en-US" smtClean="0"/>
              <a:t>5/18/16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9A5F39-4CE7-434C-A5CB-50A36345160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8946" y="381000"/>
            <a:ext cx="3250360" cy="16319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495800" y="381000"/>
            <a:ext cx="4149725" cy="5886450"/>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608946" y="2084389"/>
            <a:ext cx="3250360" cy="3935412"/>
          </a:xfrm>
        </p:spPr>
        <p:txBody>
          <a:bodyPr vert="horz" lIns="91440" tIns="45720" rIns="91440" bIns="45720" rtlCol="0" anchor="t" anchorCtr="0">
            <a:noAutofit/>
          </a:bodyPr>
          <a:lstStyle>
            <a:lvl1pPr marL="0" indent="0" algn="ctr" defTabSz="914400" rtl="0" eaLnBrk="1" latinLnBrk="0" hangingPunct="1">
              <a:spcBef>
                <a:spcPts val="600"/>
              </a:spcBef>
              <a:buNone/>
              <a:defRPr sz="1800" b="0" kern="1200">
                <a:solidFill>
                  <a:schemeClr val="tx2"/>
                </a:solidFill>
                <a:effectLst>
                  <a:outerShdw blurRad="50800" dist="25400" dir="2700000" algn="tl" rotWithShape="0">
                    <a:schemeClr val="bg1">
                      <a:alpha val="40000"/>
                    </a:schemeClr>
                  </a:outerShdw>
                </a:effectLst>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495800" y="6356350"/>
            <a:ext cx="1143000" cy="365125"/>
          </a:xfrm>
        </p:spPr>
        <p:txBody>
          <a:bodyPr/>
          <a:lstStyle>
            <a:lvl1pPr algn="l">
              <a:defRPr/>
            </a:lvl1pPr>
          </a:lstStyle>
          <a:p>
            <a:fld id="{03CEC41E-48BD-4881-B6FF-D82EEBBCD904}" type="datetimeFigureOut">
              <a:rPr lang="en-US" smtClean="0"/>
              <a:t>5/18/16</a:t>
            </a:fld>
            <a:endParaRPr lang="en-US"/>
          </a:p>
        </p:txBody>
      </p:sp>
      <p:sp>
        <p:nvSpPr>
          <p:cNvPr id="6" name="Footer Placeholder 5"/>
          <p:cNvSpPr>
            <a:spLocks noGrp="1"/>
          </p:cNvSpPr>
          <p:nvPr>
            <p:ph type="ftr" sz="quarter" idx="11"/>
          </p:nvPr>
        </p:nvSpPr>
        <p:spPr>
          <a:xfrm>
            <a:off x="5791200" y="6356350"/>
            <a:ext cx="28956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a:off x="1967426" y="6356350"/>
            <a:ext cx="533400" cy="365125"/>
          </a:xfrm>
        </p:spPr>
        <p:txBody>
          <a:bodyPr/>
          <a:lstStyle>
            <a:lvl1pPr>
              <a:defRPr>
                <a:solidFill>
                  <a:schemeClr val="tx2"/>
                </a:solidFill>
              </a:defRPr>
            </a:lvl1pPr>
          </a:lstStyle>
          <a:p>
            <a:fld id="{459A5F39-4CE7-434C-A5CB-50A3634516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174" y="79468"/>
            <a:ext cx="7612063" cy="1417638"/>
          </a:xfrm>
          <a:prstGeom prst="rect">
            <a:avLst/>
          </a:prstGeom>
        </p:spPr>
        <p:txBody>
          <a:bodyPr vert="horz" lIns="91440" tIns="45720" rIns="91440" bIns="45720" rtlCol="0" anchor="ctr" anchorCtr="0">
            <a:noAutofit/>
          </a:bodyPr>
          <a:lstStyle/>
          <a:p>
            <a:r>
              <a:rPr lang="en-US" smtClean="0"/>
              <a:t>Click to edit Master title style</a:t>
            </a:r>
            <a:endParaRPr/>
          </a:p>
        </p:txBody>
      </p:sp>
      <p:sp>
        <p:nvSpPr>
          <p:cNvPr id="3" name="Text Placeholder 2"/>
          <p:cNvSpPr>
            <a:spLocks noGrp="1"/>
          </p:cNvSpPr>
          <p:nvPr>
            <p:ph type="body" idx="1"/>
          </p:nvPr>
        </p:nvSpPr>
        <p:spPr>
          <a:xfrm>
            <a:off x="765175" y="2070846"/>
            <a:ext cx="7612064" cy="418203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fld id="{03CEC41E-48BD-4881-B6FF-D82EEBBCD904}" type="datetimeFigureOut">
              <a:rPr lang="en-US" smtClean="0"/>
              <a:t>5/18/16</a:t>
            </a:fld>
            <a:endParaRPr lang="en-US"/>
          </a:p>
        </p:txBody>
      </p:sp>
      <p:sp>
        <p:nvSpPr>
          <p:cNvPr id="5" name="Footer Placeholder 4"/>
          <p:cNvSpPr>
            <a:spLocks noGrp="1"/>
          </p:cNvSpPr>
          <p:nvPr>
            <p:ph type="ftr" sz="quarter" idx="3"/>
          </p:nvPr>
        </p:nvSpPr>
        <p:spPr>
          <a:xfrm>
            <a:off x="443753" y="6356350"/>
            <a:ext cx="2895600"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4305300" y="6356350"/>
            <a:ext cx="533400" cy="365125"/>
          </a:xfrm>
          <a:prstGeom prst="rect">
            <a:avLst/>
          </a:prstGeom>
        </p:spPr>
        <p:txBody>
          <a:bodyPr vert="horz" lIns="91440" tIns="45720" rIns="91440" bIns="45720" rtlCol="0" anchor="ctr"/>
          <a:lstStyle>
            <a:lvl1pPr algn="ctr">
              <a:defRPr sz="1200">
                <a:solidFill>
                  <a:schemeClr val="bg1"/>
                </a:solidFill>
              </a:defRPr>
            </a:lvl1pPr>
          </a:lstStyle>
          <a:p>
            <a:fld id="{459A5F39-4CE7-434C-A5CB-50A3634516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800" kern="1200">
          <a:solidFill>
            <a:schemeClr val="tx2"/>
          </a:solidFill>
          <a:effectLst>
            <a:outerShdw blurRad="50800" dist="25400" dir="2700000" algn="tl" rotWithShape="0">
              <a:schemeClr val="bg1">
                <a:alpha val="40000"/>
              </a:schemeClr>
            </a:outerShdw>
          </a:effectLst>
          <a:latin typeface="+mj-lt"/>
          <a:ea typeface="+mj-ea"/>
          <a:cs typeface="+mj-cs"/>
        </a:defRPr>
      </a:lvl1pPr>
    </p:titleStyle>
    <p:bodyStyle>
      <a:lvl1pPr marL="342900" indent="-342900" algn="l" defTabSz="914400" rtl="0" eaLnBrk="1" latinLnBrk="0" hangingPunct="1">
        <a:spcBef>
          <a:spcPts val="2000"/>
        </a:spcBef>
        <a:buFont typeface="Wingdings 2" pitchFamily="18" charset="2"/>
        <a:buChar char=""/>
        <a:defRPr sz="2400" kern="1200">
          <a:solidFill>
            <a:schemeClr val="bg1"/>
          </a:solidFill>
          <a:effectLst>
            <a:outerShdw blurRad="63500" dist="50800" dir="2700000" algn="tl" rotWithShape="0">
              <a:prstClr val="black">
                <a:alpha val="50000"/>
              </a:prstClr>
            </a:outerShdw>
          </a:effectLst>
          <a:latin typeface="+mn-lt"/>
          <a:ea typeface="+mn-ea"/>
          <a:cs typeface="+mn-cs"/>
        </a:defRPr>
      </a:lvl1pPr>
      <a:lvl2pPr marL="685800" indent="-336550" algn="l" defTabSz="914400" rtl="0" eaLnBrk="1" latinLnBrk="0" hangingPunct="1">
        <a:spcBef>
          <a:spcPts val="600"/>
        </a:spcBef>
        <a:buFont typeface="Wingdings 2" pitchFamily="18" charset="2"/>
        <a:buChar char=""/>
        <a:defRPr sz="2200" kern="1200">
          <a:solidFill>
            <a:schemeClr val="bg1"/>
          </a:solidFill>
          <a:effectLst>
            <a:outerShdw blurRad="63500" dist="50800" dir="2700000" algn="tl" rotWithShape="0">
              <a:prstClr val="black">
                <a:alpha val="50000"/>
              </a:prstClr>
            </a:outerShdw>
          </a:effectLst>
          <a:latin typeface="+mn-lt"/>
          <a:ea typeface="+mn-ea"/>
          <a:cs typeface="+mn-cs"/>
        </a:defRPr>
      </a:lvl2pPr>
      <a:lvl3pPr marL="1035050" indent="-349250" algn="l" defTabSz="914400" rtl="0" eaLnBrk="1" latinLnBrk="0" hangingPunct="1">
        <a:spcBef>
          <a:spcPts val="600"/>
        </a:spcBef>
        <a:buFont typeface="Wingdings 2" pitchFamily="18" charset="2"/>
        <a:buChar char=""/>
        <a:defRPr sz="2000" kern="1200">
          <a:solidFill>
            <a:schemeClr val="bg1"/>
          </a:solidFill>
          <a:effectLst>
            <a:outerShdw blurRad="63500" dist="50800" dir="2700000" algn="tl" rotWithShape="0">
              <a:prstClr val="black">
                <a:alpha val="50000"/>
              </a:prstClr>
            </a:outerShdw>
          </a:effectLst>
          <a:latin typeface="+mn-lt"/>
          <a:ea typeface="+mn-ea"/>
          <a:cs typeface="+mn-cs"/>
        </a:defRPr>
      </a:lvl3pPr>
      <a:lvl4pPr marL="1371600" indent="-3365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4pPr>
      <a:lvl5pPr marL="1720850" indent="-349250" algn="l" defTabSz="914400" rtl="0" eaLnBrk="1" latinLnBrk="0" hangingPunct="1">
        <a:spcBef>
          <a:spcPts val="600"/>
        </a:spcBef>
        <a:buFont typeface="Wingdings 2" pitchFamily="18" charset="2"/>
        <a:buChar char=""/>
        <a:defRPr sz="1800" kern="1200">
          <a:solidFill>
            <a:schemeClr val="bg1"/>
          </a:solidFill>
          <a:effectLst>
            <a:outerShdw blurRad="63500" dist="50800" dir="2700000" algn="tl" rotWithShape="0">
              <a:prstClr val="black">
                <a:alpha val="50000"/>
              </a:prstClr>
            </a:outerShdw>
          </a:effectLst>
          <a:latin typeface="+mn-lt"/>
          <a:ea typeface="+mn-ea"/>
          <a:cs typeface="+mn-cs"/>
        </a:defRPr>
      </a:lvl5pPr>
      <a:lvl6pPr marL="20558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6pPr>
      <a:lvl7pPr marL="2398713"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7pPr>
      <a:lvl8pPr marL="2743200" indent="-344488" algn="l" defTabSz="914400" rtl="0" eaLnBrk="1" latinLnBrk="0" hangingPunct="1">
        <a:spcBef>
          <a:spcPct val="20000"/>
        </a:spcBef>
        <a:buFont typeface="Wingdings 2" pitchFamily="18" charset="2"/>
        <a:buChar char=""/>
        <a:defRPr lang="en-US" sz="1800" kern="1200" dirty="0" smtClean="0">
          <a:solidFill>
            <a:schemeClr val="bg1"/>
          </a:solidFill>
          <a:effectLst>
            <a:outerShdw blurRad="63500" dist="50800" dir="2700000" algn="tl" rotWithShape="0">
              <a:prstClr val="black">
                <a:alpha val="50000"/>
              </a:prstClr>
            </a:outerShdw>
          </a:effectLst>
          <a:latin typeface="+mn-lt"/>
          <a:ea typeface="+mn-ea"/>
          <a:cs typeface="+mn-cs"/>
        </a:defRPr>
      </a:lvl8pPr>
      <a:lvl9pPr marL="3087688" indent="-344488" algn="l" defTabSz="914400" rtl="0" eaLnBrk="1" latinLnBrk="0" hangingPunct="1">
        <a:spcBef>
          <a:spcPct val="20000"/>
        </a:spcBef>
        <a:buFont typeface="Wingdings 2" pitchFamily="18" charset="2"/>
        <a:buChar char=""/>
        <a:defRPr lang="en-US" sz="1800" kern="1200" dirty="0">
          <a:solidFill>
            <a:schemeClr val="bg1"/>
          </a:solidFill>
          <a:effectLst>
            <a:outerShdw blurRad="63500" dist="50800" dir="2700000" algn="tl" rotWithShape="0">
              <a:prstClr val="black">
                <a:alpha val="50000"/>
              </a:prst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3775" y="3776472"/>
            <a:ext cx="7816755" cy="1470025"/>
          </a:xfrm>
        </p:spPr>
        <p:txBody>
          <a:bodyPr/>
          <a:lstStyle/>
          <a:p>
            <a:r>
              <a:rPr lang="en-US" dirty="0" smtClean="0"/>
              <a:t>The Four Major Types of Validity</a:t>
            </a:r>
            <a:endParaRPr lang="en-US" dirty="0"/>
          </a:p>
        </p:txBody>
      </p:sp>
      <p:sp>
        <p:nvSpPr>
          <p:cNvPr id="3" name="Subtitle 2"/>
          <p:cNvSpPr>
            <a:spLocks noGrp="1"/>
          </p:cNvSpPr>
          <p:nvPr>
            <p:ph type="subTitle" idx="1"/>
          </p:nvPr>
        </p:nvSpPr>
        <p:spPr/>
        <p:txBody>
          <a:bodyPr/>
          <a:lstStyle/>
          <a:p>
            <a:r>
              <a:rPr lang="en-US" dirty="0" smtClean="0"/>
              <a:t>By Dr. </a:t>
            </a:r>
            <a:r>
              <a:rPr lang="en-US" smtClean="0"/>
              <a:t>Jeanette Shutay</a:t>
            </a:r>
            <a:endParaRPr lang="en-US" dirty="0"/>
          </a:p>
        </p:txBody>
      </p:sp>
    </p:spTree>
    <p:extLst>
      <p:ext uri="{BB962C8B-B14F-4D97-AF65-F5344CB8AC3E}">
        <p14:creationId xmlns:p14="http://schemas.microsoft.com/office/powerpoint/2010/main" val="2086126147"/>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Validity?</a:t>
            </a:r>
            <a:endParaRPr lang="en-US" dirty="0"/>
          </a:p>
        </p:txBody>
      </p:sp>
      <p:sp>
        <p:nvSpPr>
          <p:cNvPr id="3" name="Content Placeholder 2"/>
          <p:cNvSpPr>
            <a:spLocks noGrp="1"/>
          </p:cNvSpPr>
          <p:nvPr>
            <p:ph idx="1"/>
          </p:nvPr>
        </p:nvSpPr>
        <p:spPr>
          <a:xfrm>
            <a:off x="765175" y="2084652"/>
            <a:ext cx="7612064" cy="4182035"/>
          </a:xfrm>
        </p:spPr>
        <p:txBody>
          <a:bodyPr>
            <a:normAutofit lnSpcReduction="10000"/>
          </a:bodyPr>
          <a:lstStyle/>
          <a:p>
            <a:r>
              <a:rPr lang="en-US" dirty="0" smtClean="0"/>
              <a:t>Validity pertains to truth.  The sole purpose of conducting research is to solve either a practical problem or a theoretical problem by addressing research questions via the collection of data, using valid instruments (</a:t>
            </a:r>
            <a:r>
              <a:rPr lang="en-US" b="1" dirty="0" smtClean="0"/>
              <a:t>construct validity</a:t>
            </a:r>
            <a:r>
              <a:rPr lang="en-US" dirty="0" smtClean="0"/>
              <a:t>), a valid research design (</a:t>
            </a:r>
            <a:r>
              <a:rPr lang="en-US" b="1" dirty="0" smtClean="0"/>
              <a:t>internal validity</a:t>
            </a:r>
            <a:r>
              <a:rPr lang="en-US" dirty="0" smtClean="0"/>
              <a:t>), and then making valid conclusions based on the analysis of the data (</a:t>
            </a:r>
            <a:r>
              <a:rPr lang="en-US" b="1" dirty="0" smtClean="0"/>
              <a:t>conclusion validity</a:t>
            </a:r>
            <a:r>
              <a:rPr lang="en-US" dirty="0" smtClean="0"/>
              <a:t>).  Finally, the researcher determines the extent to which he/she is able to generalize the findings from his/her study (findings are valid) to other people, places, settings, and times (</a:t>
            </a:r>
            <a:r>
              <a:rPr lang="en-US" b="1" dirty="0" smtClean="0"/>
              <a:t>external validity</a:t>
            </a:r>
            <a:r>
              <a:rPr lang="en-US" dirty="0" smtClean="0"/>
              <a:t>). </a:t>
            </a:r>
          </a:p>
        </p:txBody>
      </p:sp>
    </p:spTree>
    <p:extLst>
      <p:ext uri="{BB962C8B-B14F-4D97-AF65-F5344CB8AC3E}">
        <p14:creationId xmlns:p14="http://schemas.microsoft.com/office/powerpoint/2010/main" val="1912334273"/>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Major Types of Validity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6333405"/>
              </p:ext>
            </p:extLst>
          </p:nvPr>
        </p:nvGraphicFramePr>
        <p:xfrm>
          <a:off x="765175" y="2070846"/>
          <a:ext cx="7612064" cy="4182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4547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 Validity</a:t>
            </a:r>
            <a:endParaRPr lang="en-US" dirty="0"/>
          </a:p>
        </p:txBody>
      </p:sp>
      <p:sp>
        <p:nvSpPr>
          <p:cNvPr id="3" name="Content Placeholder 2"/>
          <p:cNvSpPr>
            <a:spLocks noGrp="1"/>
          </p:cNvSpPr>
          <p:nvPr>
            <p:ph idx="1"/>
          </p:nvPr>
        </p:nvSpPr>
        <p:spPr/>
        <p:txBody>
          <a:bodyPr/>
          <a:lstStyle/>
          <a:p>
            <a:r>
              <a:rPr lang="en-US" dirty="0" smtClean="0"/>
              <a:t>Construct validity pertains to the validity of the operationalization of the research variables, which includes the validity of the instruments used to measure the constructs (variables) in the study.</a:t>
            </a:r>
          </a:p>
          <a:p>
            <a:r>
              <a:rPr lang="en-US" dirty="0" smtClean="0"/>
              <a:t>Construct validity pertains to the degree to which the researcher is measuring what he/she says that he/she is measuring.</a:t>
            </a:r>
            <a:endParaRPr lang="en-US" dirty="0"/>
          </a:p>
        </p:txBody>
      </p:sp>
    </p:spTree>
    <p:extLst>
      <p:ext uri="{BB962C8B-B14F-4D97-AF65-F5344CB8AC3E}">
        <p14:creationId xmlns:p14="http://schemas.microsoft.com/office/powerpoint/2010/main" val="65195067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Validity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Internal validity pertains to the extent to which the researcher can show that the cause of the dependent variable (DV) is in fact due to the independent variable (IV) and not a third party variable.  </a:t>
            </a:r>
          </a:p>
          <a:p>
            <a:r>
              <a:rPr lang="en-US" dirty="0" smtClean="0"/>
              <a:t>Causality is determined by first showing that there is a relationship between the IV and the DV, then showing that the IV precedes the DV </a:t>
            </a:r>
            <a:r>
              <a:rPr lang="en-US" smtClean="0"/>
              <a:t>in time, </a:t>
            </a:r>
            <a:r>
              <a:rPr lang="en-US" dirty="0" smtClean="0"/>
              <a:t>and finally by ruling out potential rival causes. It is this third and final part of the process that pertains to internal validity.</a:t>
            </a:r>
          </a:p>
          <a:p>
            <a:r>
              <a:rPr lang="en-US" dirty="0" smtClean="0"/>
              <a:t>Internal validity is dependent on the rigorousness of the research design.  </a:t>
            </a:r>
            <a:endParaRPr lang="en-US" dirty="0"/>
          </a:p>
        </p:txBody>
      </p:sp>
    </p:spTree>
    <p:extLst>
      <p:ext uri="{BB962C8B-B14F-4D97-AF65-F5344CB8AC3E}">
        <p14:creationId xmlns:p14="http://schemas.microsoft.com/office/powerpoint/2010/main" val="770930902"/>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Validity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Conclusion validity pertains to the researcher’s ability to draw the correct conclusion (reject or retain the null hypothesis).</a:t>
            </a:r>
          </a:p>
          <a:p>
            <a:r>
              <a:rPr lang="en-US" dirty="0" smtClean="0"/>
              <a:t>Conclusion validity is dependent on factors such as the reliability of instruments, sample size, and the use of appropriate statistical tests (e.g., using parametric tests only when appropriate).</a:t>
            </a:r>
          </a:p>
          <a:p>
            <a:r>
              <a:rPr lang="en-US" dirty="0" smtClean="0"/>
              <a:t>Conclusion validity can be increased by using instruments that have been empirically shown to be reliable, by conducting a power analysis and using the recommended sample size, and by using the appropriate statistical tests based on the type of data being analyzed.</a:t>
            </a:r>
            <a:endParaRPr lang="en-US" dirty="0"/>
          </a:p>
        </p:txBody>
      </p:sp>
    </p:spTree>
    <p:extLst>
      <p:ext uri="{BB962C8B-B14F-4D97-AF65-F5344CB8AC3E}">
        <p14:creationId xmlns:p14="http://schemas.microsoft.com/office/powerpoint/2010/main" val="3018213055"/>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Validity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External validity pertains to the extent to which the findings of a particular study can be generalized to other people, places, settings, and times.</a:t>
            </a:r>
          </a:p>
          <a:p>
            <a:r>
              <a:rPr lang="en-US" dirty="0" smtClean="0"/>
              <a:t>External validity is highly dependent on the sampling techniques that were used by the researcher.  Random samples result in greater external validity (no selection bias).</a:t>
            </a:r>
          </a:p>
          <a:p>
            <a:r>
              <a:rPr lang="en-US" dirty="0" smtClean="0"/>
              <a:t>External validity is only considered after the researcher has determined that the study is internally valid.  If a study is not internally valid, then there is no reason to try to generalize it’s findings.</a:t>
            </a:r>
            <a:endParaRPr lang="en-US" dirty="0"/>
          </a:p>
        </p:txBody>
      </p:sp>
    </p:spTree>
    <p:extLst>
      <p:ext uri="{BB962C8B-B14F-4D97-AF65-F5344CB8AC3E}">
        <p14:creationId xmlns:p14="http://schemas.microsoft.com/office/powerpoint/2010/main" val="1341733158"/>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err="1" smtClean="0"/>
              <a:t>Cozby</a:t>
            </a:r>
            <a:r>
              <a:rPr lang="en-US" dirty="0" smtClean="0"/>
              <a:t>, P. C., &amp; Bates, S. C. (2012). </a:t>
            </a:r>
            <a:r>
              <a:rPr lang="en-US" i="1" dirty="0" smtClean="0"/>
              <a:t>Methods in behavioral research </a:t>
            </a:r>
            <a:r>
              <a:rPr lang="en-US" dirty="0" smtClean="0"/>
              <a:t>(11</a:t>
            </a:r>
            <a:r>
              <a:rPr lang="en-US" baseline="30000" dirty="0" smtClean="0"/>
              <a:t>th</a:t>
            </a:r>
            <a:r>
              <a:rPr lang="en-US" dirty="0" smtClean="0"/>
              <a:t> ed.). New York, NY: McGraw-Hill. ISBN: 9780078035159.</a:t>
            </a:r>
          </a:p>
          <a:p>
            <a:r>
              <a:rPr lang="en-US" dirty="0" smtClean="0"/>
              <a:t>Creswell</a:t>
            </a:r>
            <a:r>
              <a:rPr lang="en-US" dirty="0"/>
              <a:t>, J. W. </a:t>
            </a:r>
            <a:r>
              <a:rPr lang="en-US" dirty="0" smtClean="0"/>
              <a:t>(</a:t>
            </a:r>
            <a:r>
              <a:rPr lang="en-US" dirty="0"/>
              <a:t>2009</a:t>
            </a:r>
            <a:r>
              <a:rPr lang="en-US" dirty="0" smtClean="0"/>
              <a:t>).</a:t>
            </a:r>
            <a:r>
              <a:rPr lang="en-US" dirty="0"/>
              <a:t> </a:t>
            </a:r>
            <a:r>
              <a:rPr lang="en-US" i="1" dirty="0" smtClean="0"/>
              <a:t>Research </a:t>
            </a:r>
            <a:r>
              <a:rPr lang="en-US" i="1" dirty="0"/>
              <a:t>design: Qualitative, quantitative, and mixed methods approaches</a:t>
            </a:r>
            <a:r>
              <a:rPr lang="en-US" dirty="0"/>
              <a:t>   </a:t>
            </a:r>
            <a:r>
              <a:rPr lang="en-US" dirty="0" smtClean="0"/>
              <a:t>(3</a:t>
            </a:r>
            <a:r>
              <a:rPr lang="en-US" baseline="30000" dirty="0" smtClean="0"/>
              <a:t>rd</a:t>
            </a:r>
            <a:r>
              <a:rPr lang="en-US" dirty="0" smtClean="0"/>
              <a:t> ed.). </a:t>
            </a:r>
            <a:r>
              <a:rPr lang="en-US" dirty="0"/>
              <a:t>  Thousand Oaks, CA</a:t>
            </a:r>
            <a:r>
              <a:rPr lang="en-US" dirty="0" smtClean="0"/>
              <a:t>: </a:t>
            </a:r>
            <a:r>
              <a:rPr lang="en-US" dirty="0"/>
              <a:t>Sage Publications. </a:t>
            </a:r>
            <a:r>
              <a:rPr lang="en-US" dirty="0" smtClean="0"/>
              <a:t>ISBN</a:t>
            </a:r>
            <a:r>
              <a:rPr lang="en-US" dirty="0"/>
              <a:t>: 9781412965576  </a:t>
            </a:r>
            <a:endParaRPr lang="en-US" dirty="0" smtClean="0"/>
          </a:p>
          <a:p>
            <a:r>
              <a:rPr lang="en-US" dirty="0" smtClean="0"/>
              <a:t>de </a:t>
            </a:r>
            <a:r>
              <a:rPr lang="en-US" dirty="0" err="1"/>
              <a:t>Vaus</a:t>
            </a:r>
            <a:r>
              <a:rPr lang="en-US" dirty="0"/>
              <a:t>, D. (2001</a:t>
            </a:r>
            <a:r>
              <a:rPr lang="en-US" dirty="0" smtClean="0"/>
              <a:t>). </a:t>
            </a:r>
            <a:r>
              <a:rPr lang="en-US" i="1" dirty="0">
                <a:effectLst/>
              </a:rPr>
              <a:t>Research design in social research</a:t>
            </a:r>
            <a:r>
              <a:rPr lang="en-US" dirty="0"/>
              <a:t>. Thousand Oaks, CA: Sage Publications. ISBN: </a:t>
            </a:r>
            <a:r>
              <a:rPr lang="en-US" dirty="0" smtClean="0"/>
              <a:t>9780761953470</a:t>
            </a:r>
          </a:p>
          <a:p>
            <a:r>
              <a:rPr lang="en-US" dirty="0" err="1"/>
              <a:t>Trochim</a:t>
            </a:r>
            <a:r>
              <a:rPr lang="en-US" dirty="0"/>
              <a:t>, W., &amp; Donnelly, J</a:t>
            </a:r>
            <a:r>
              <a:rPr lang="en-US" dirty="0" smtClean="0"/>
              <a:t>. </a:t>
            </a:r>
            <a:r>
              <a:rPr lang="en-US" dirty="0"/>
              <a:t>(2008</a:t>
            </a:r>
            <a:r>
              <a:rPr lang="en-US" dirty="0" smtClean="0"/>
              <a:t>). </a:t>
            </a:r>
            <a:r>
              <a:rPr lang="en-US" i="1" dirty="0" smtClean="0"/>
              <a:t>The </a:t>
            </a:r>
            <a:r>
              <a:rPr lang="en-US" i="1" dirty="0"/>
              <a:t>research methods knowledge base</a:t>
            </a:r>
            <a:r>
              <a:rPr lang="en-US" dirty="0"/>
              <a:t>   </a:t>
            </a:r>
            <a:r>
              <a:rPr lang="en-US" dirty="0" smtClean="0"/>
              <a:t>(3</a:t>
            </a:r>
            <a:r>
              <a:rPr lang="en-US" baseline="30000" dirty="0" smtClean="0"/>
              <a:t>rd</a:t>
            </a:r>
            <a:r>
              <a:rPr lang="en-US" dirty="0" smtClean="0"/>
              <a:t> ed.). Mason</a:t>
            </a:r>
            <a:r>
              <a:rPr lang="en-US" dirty="0"/>
              <a:t>, OH: </a:t>
            </a:r>
            <a:r>
              <a:rPr lang="en-US" dirty="0" err="1" smtClean="0"/>
              <a:t>Cengage</a:t>
            </a:r>
            <a:r>
              <a:rPr lang="en-US" dirty="0"/>
              <a:t>. </a:t>
            </a:r>
            <a:r>
              <a:rPr lang="en-US" dirty="0" smtClean="0"/>
              <a:t>ISBN</a:t>
            </a:r>
            <a:r>
              <a:rPr lang="en-US" dirty="0"/>
              <a:t>: 9781592602919  </a:t>
            </a:r>
          </a:p>
          <a:p>
            <a:endParaRPr lang="en-US" dirty="0"/>
          </a:p>
        </p:txBody>
      </p:sp>
    </p:spTree>
    <p:extLst>
      <p:ext uri="{BB962C8B-B14F-4D97-AF65-F5344CB8AC3E}">
        <p14:creationId xmlns:p14="http://schemas.microsoft.com/office/powerpoint/2010/main" val="2442547683"/>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Habitat">
  <a:themeElements>
    <a:clrScheme name="Habitat">
      <a:dk1>
        <a:sysClr val="windowText" lastClr="000000"/>
      </a:dk1>
      <a:lt1>
        <a:sysClr val="window" lastClr="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Habitat">
      <a:majorFont>
        <a:latin typeface="Book Antiqua"/>
        <a:ea typeface=""/>
        <a:cs typeface=""/>
        <a:font script="Jpan" typeface="ＭＳ 明朝"/>
        <a:font script="Hans" typeface="宋体"/>
        <a:font script="Hant" typeface="新細明體"/>
      </a:majorFont>
      <a:minorFont>
        <a:latin typeface="Book Antiqua"/>
        <a:ea typeface=""/>
        <a:cs typeface=""/>
        <a:font script="Jpan" typeface="ＭＳ 明朝"/>
        <a:font script="Hans" typeface="宋体"/>
        <a:font script="Hant" typeface="新細明體"/>
      </a:minorFont>
    </a:fontScheme>
    <a:fmtScheme name="Habitat">
      <a:fillStyleLst>
        <a:solidFill>
          <a:schemeClr val="phClr"/>
        </a:solidFill>
        <a:blipFill rotWithShape="1">
          <a:blip xmlns:r="http://schemas.openxmlformats.org/officeDocument/2006/relationships" r:embed="rId1">
            <a:duotone>
              <a:schemeClr val="phClr">
                <a:shade val="10000"/>
                <a:satMod val="130000"/>
              </a:schemeClr>
              <a:schemeClr val="phClr">
                <a:satMod val="275000"/>
              </a:schemeClr>
            </a:duotone>
          </a:blip>
          <a:tile tx="0" ty="0" sx="40000" sy="40000" flip="none" algn="tl"/>
        </a:blipFill>
        <a:blipFill rotWithShape="1">
          <a:blip xmlns:r="http://schemas.openxmlformats.org/officeDocument/2006/relationships" r:embed="rId2">
            <a:duotone>
              <a:schemeClr val="phClr">
                <a:shade val="40000"/>
                <a:satMod val="130000"/>
              </a:schemeClr>
              <a:schemeClr val="phClr">
                <a:satMod val="275000"/>
              </a:schemeClr>
            </a:duotone>
          </a:blip>
          <a:stretch/>
        </a:blipFill>
      </a:fillStyleLst>
      <a:lnStyleLst>
        <a:ln w="12700" cap="flat" cmpd="sng" algn="ctr">
          <a:solidFill>
            <a:schemeClr val="phClr">
              <a:shade val="90000"/>
              <a:satMod val="105000"/>
            </a:schemeClr>
          </a:solidFill>
          <a:prstDash val="solid"/>
        </a:ln>
        <a:ln w="25400" cap="flat" cmpd="sng" algn="ctr">
          <a:solidFill>
            <a:schemeClr val="phClr">
              <a:shade val="80000"/>
            </a:schemeClr>
          </a:solidFill>
          <a:prstDash val="solid"/>
        </a:ln>
        <a:ln w="25400" cap="flat" cmpd="sng" algn="ctr">
          <a:solidFill>
            <a:schemeClr val="phClr">
              <a:shade val="70000"/>
            </a:schemeClr>
          </a:solidFill>
          <a:prstDash val="solid"/>
        </a:ln>
      </a:lnStyleLst>
      <a:effectStyleLst>
        <a:effectStyle>
          <a:effectLst/>
        </a:effectStyle>
        <a:effectStyle>
          <a:effectLst>
            <a:outerShdw blurRad="88900" dir="4200000" sx="105000" sy="105000" algn="t" rotWithShape="0">
              <a:srgbClr val="000000">
                <a:alpha val="40000"/>
              </a:srgbClr>
            </a:outerShdw>
          </a:effectLst>
        </a:effectStyle>
        <a:effectStyle>
          <a:effectLst>
            <a:innerShdw blurRad="76200" dist="25400" dir="13200000">
              <a:srgbClr val="000000">
                <a:alpha val="80000"/>
              </a:srgbClr>
            </a:innerShdw>
          </a:effectLst>
          <a:scene3d>
            <a:camera prst="orthographicFront">
              <a:rot lat="0" lon="0" rev="0"/>
            </a:camera>
            <a:lightRig rig="balanced" dir="t">
              <a:rot lat="0" lon="0" rev="19800000"/>
            </a:lightRig>
          </a:scene3d>
          <a:sp3d prstMaterial="softEdge">
            <a:bevelT w="0" h="0"/>
          </a:sp3d>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Habitat.thmx</Template>
  <TotalTime>1520</TotalTime>
  <Words>1009</Words>
  <Application>Microsoft Macintosh PowerPoint</Application>
  <PresentationFormat>On-screen Show (4:3)</PresentationFormat>
  <Paragraphs>40</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Book Antiqua</vt:lpstr>
      <vt:lpstr>Calibri</vt:lpstr>
      <vt:lpstr>Wingdings 2</vt:lpstr>
      <vt:lpstr>Habitat</vt:lpstr>
      <vt:lpstr>The Four Major Types of Validity</vt:lpstr>
      <vt:lpstr>What is Validity?</vt:lpstr>
      <vt:lpstr>Four Major Types of Validity</vt:lpstr>
      <vt:lpstr>Construct Validity</vt:lpstr>
      <vt:lpstr>Internal Validity</vt:lpstr>
      <vt:lpstr>Conclusion Validity</vt:lpstr>
      <vt:lpstr>External Validity</vt:lpstr>
      <vt:lpstr>References</vt:lpstr>
    </vt:vector>
  </TitlesOfParts>
  <Company>JShutay Consulting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vs. Theoretical Problem Statement</dc:title>
  <dc:creator>Jeanette  Shutay</dc:creator>
  <cp:lastModifiedBy>Jeanette Shutay</cp:lastModifiedBy>
  <cp:revision>32</cp:revision>
  <cp:lastPrinted>2012-04-26T14:19:24Z</cp:lastPrinted>
  <dcterms:created xsi:type="dcterms:W3CDTF">2012-04-25T00:05:45Z</dcterms:created>
  <dcterms:modified xsi:type="dcterms:W3CDTF">2016-05-19T00:32:22Z</dcterms:modified>
</cp:coreProperties>
</file>