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258" r:id="rId3"/>
    <p:sldId id="259" r:id="rId4"/>
    <p:sldId id="263" r:id="rId5"/>
    <p:sldId id="302" r:id="rId6"/>
    <p:sldId id="271" r:id="rId7"/>
    <p:sldId id="261" r:id="rId8"/>
    <p:sldId id="288" r:id="rId9"/>
    <p:sldId id="297" r:id="rId10"/>
    <p:sldId id="303" r:id="rId11"/>
    <p:sldId id="287" r:id="rId12"/>
    <p:sldId id="306" r:id="rId13"/>
    <p:sldId id="308" r:id="rId14"/>
    <p:sldId id="309" r:id="rId15"/>
    <p:sldId id="310" r:id="rId16"/>
    <p:sldId id="284" r:id="rId17"/>
    <p:sldId id="262" r:id="rId18"/>
    <p:sldId id="264" r:id="rId19"/>
    <p:sldId id="305" r:id="rId20"/>
    <p:sldId id="289" r:id="rId21"/>
    <p:sldId id="304" r:id="rId22"/>
    <p:sldId id="298" r:id="rId23"/>
    <p:sldId id="299" r:id="rId24"/>
    <p:sldId id="301" r:id="rId25"/>
    <p:sldId id="300" r:id="rId26"/>
  </p:sldIdLst>
  <p:sldSz cx="9144000" cy="6858000" type="screen4x3"/>
  <p:notesSz cx="6858000" cy="9144000"/>
  <p:embeddedFontLst>
    <p:embeddedFont>
      <p:font typeface="Source Sans Pr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 Alcalde" initials="JA" lastIdx="2" clrIdx="0">
    <p:extLst>
      <p:ext uri="{19B8F6BF-5375-455C-9EA6-DF929625EA0E}">
        <p15:presenceInfo xmlns:p15="http://schemas.microsoft.com/office/powerpoint/2012/main" userId="2d2542868fd61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6" autoAdjust="0"/>
    <p:restoredTop sz="94624"/>
  </p:normalViewPr>
  <p:slideViewPr>
    <p:cSldViewPr snapToGrid="0">
      <p:cViewPr varScale="1">
        <p:scale>
          <a:sx n="69" d="100"/>
          <a:sy n="69" d="100"/>
        </p:scale>
        <p:origin x="14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2T22:02:11.394" idx="2">
    <p:pos x="5406" y="2851"/>
    <p:text>Need to Change Delta Formula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58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51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58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3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46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89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71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99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59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Uses  punctuation, bolds, repetition of statements, degree modifiers, conjunction and other textual features to qualify a text as “Positive”, “Neutral", or “Negative”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Media Sentiment and 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Completing the Data Set</a:t>
            </a:r>
            <a:endParaRPr dirty="0"/>
          </a:p>
        </p:txBody>
      </p:sp>
      <p:pic>
        <p:nvPicPr>
          <p:cNvPr id="2" name="Picture 1">
            <a:extLst>
              <a:ext uri="{FF2B5EF4-FFF2-40B4-BE49-F238E27FC236}">
                <a16:creationId xmlns:a16="http://schemas.microsoft.com/office/drawing/2014/main" id="{7EFDADC8-6077-478E-9BE2-5D1CDB86E103}"/>
              </a:ext>
            </a:extLst>
          </p:cNvPr>
          <p:cNvPicPr>
            <a:picLocks noChangeAspect="1"/>
          </p:cNvPicPr>
          <p:nvPr/>
        </p:nvPicPr>
        <p:blipFill>
          <a:blip r:embed="rId3"/>
          <a:stretch>
            <a:fillRect/>
          </a:stretch>
        </p:blipFill>
        <p:spPr>
          <a:xfrm>
            <a:off x="629436" y="4526325"/>
            <a:ext cx="7951801" cy="1732176"/>
          </a:xfrm>
          <a:prstGeom prst="rect">
            <a:avLst/>
          </a:prstGeom>
          <a:ln w="31750">
            <a:solidFill>
              <a:srgbClr val="FF0000"/>
            </a:solidFill>
          </a:ln>
        </p:spPr>
      </p:pic>
      <p:pic>
        <p:nvPicPr>
          <p:cNvPr id="3" name="Picture 2">
            <a:extLst>
              <a:ext uri="{FF2B5EF4-FFF2-40B4-BE49-F238E27FC236}">
                <a16:creationId xmlns:a16="http://schemas.microsoft.com/office/drawing/2014/main" id="{572B158F-8ED3-4F3F-8A3F-13AC04322FB0}"/>
              </a:ext>
            </a:extLst>
          </p:cNvPr>
          <p:cNvPicPr>
            <a:picLocks noChangeAspect="1"/>
          </p:cNvPicPr>
          <p:nvPr/>
        </p:nvPicPr>
        <p:blipFill>
          <a:blip r:embed="rId4"/>
          <a:stretch>
            <a:fillRect/>
          </a:stretch>
        </p:blipFill>
        <p:spPr>
          <a:xfrm>
            <a:off x="629436" y="2070295"/>
            <a:ext cx="6957226" cy="1983451"/>
          </a:xfrm>
          <a:prstGeom prst="rect">
            <a:avLst/>
          </a:prstGeom>
        </p:spPr>
      </p:pic>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8" name="Google Shape;296;p37">
            <a:extLst>
              <a:ext uri="{FF2B5EF4-FFF2-40B4-BE49-F238E27FC236}">
                <a16:creationId xmlns:a16="http://schemas.microsoft.com/office/drawing/2014/main" id="{125DE5AD-8D98-445A-9AA5-6DCF0149EA2A}"/>
              </a:ext>
            </a:extLst>
          </p:cNvPr>
          <p:cNvSpPr txBox="1">
            <a:spLocks/>
          </p:cNvSpPr>
          <p:nvPr/>
        </p:nvSpPr>
        <p:spPr>
          <a:xfrm>
            <a:off x="584653" y="114195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In order to compare changes in price, we looked at the delta (Close – Open)/Open to be able to normalize data over time.</a:t>
            </a:r>
          </a:p>
        </p:txBody>
      </p:sp>
      <p:cxnSp>
        <p:nvCxnSpPr>
          <p:cNvPr id="6" name="Straight Arrow Connector 5">
            <a:extLst>
              <a:ext uri="{FF2B5EF4-FFF2-40B4-BE49-F238E27FC236}">
                <a16:creationId xmlns:a16="http://schemas.microsoft.com/office/drawing/2014/main" id="{97918059-C371-46D5-9A62-FCB8DB13049A}"/>
              </a:ext>
            </a:extLst>
          </p:cNvPr>
          <p:cNvCxnSpPr>
            <a:stCxn id="3" idx="2"/>
          </p:cNvCxnSpPr>
          <p:nvPr/>
        </p:nvCxnSpPr>
        <p:spPr>
          <a:xfrm>
            <a:off x="4108049" y="4053746"/>
            <a:ext cx="0" cy="50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2D30674F-D7E1-40D6-881A-5D09AEA6F4D2}"/>
              </a:ext>
            </a:extLst>
          </p:cNvPr>
          <p:cNvPicPr>
            <a:picLocks noChangeAspect="1"/>
          </p:cNvPicPr>
          <p:nvPr/>
        </p:nvPicPr>
        <p:blipFill>
          <a:blip r:embed="rId3"/>
          <a:stretch>
            <a:fillRect/>
          </a:stretch>
        </p:blipFill>
        <p:spPr>
          <a:xfrm>
            <a:off x="250031" y="3594851"/>
            <a:ext cx="8643937" cy="2630342"/>
          </a:xfrm>
          <a:prstGeom prst="rect">
            <a:avLst/>
          </a:prstGeom>
        </p:spPr>
      </p:pic>
      <p:pic>
        <p:nvPicPr>
          <p:cNvPr id="3" name="Picture 2">
            <a:extLst>
              <a:ext uri="{FF2B5EF4-FFF2-40B4-BE49-F238E27FC236}">
                <a16:creationId xmlns:a16="http://schemas.microsoft.com/office/drawing/2014/main" id="{54C56256-13CC-4D68-B2D6-072096171BEB}"/>
              </a:ext>
            </a:extLst>
          </p:cNvPr>
          <p:cNvPicPr>
            <a:picLocks noChangeAspect="1"/>
          </p:cNvPicPr>
          <p:nvPr/>
        </p:nvPicPr>
        <p:blipFill>
          <a:blip r:embed="rId4"/>
          <a:stretch>
            <a:fillRect/>
          </a:stretch>
        </p:blipFill>
        <p:spPr>
          <a:xfrm>
            <a:off x="250031" y="1033464"/>
            <a:ext cx="8470107" cy="2229686"/>
          </a:xfrm>
          <a:prstGeom prst="rect">
            <a:avLst/>
          </a:prstGeom>
        </p:spPr>
      </p:pic>
      <p:cxnSp>
        <p:nvCxnSpPr>
          <p:cNvPr id="5" name="Connector: Elbow 4">
            <a:extLst>
              <a:ext uri="{FF2B5EF4-FFF2-40B4-BE49-F238E27FC236}">
                <a16:creationId xmlns:a16="http://schemas.microsoft.com/office/drawing/2014/main" id="{F760F5CF-1983-4458-A90E-142776979514}"/>
              </a:ext>
            </a:extLst>
          </p:cNvPr>
          <p:cNvCxnSpPr>
            <a:stCxn id="3" idx="2"/>
            <a:endCxn id="2" idx="0"/>
          </p:cNvCxnSpPr>
          <p:nvPr/>
        </p:nvCxnSpPr>
        <p:spPr>
          <a:xfrm rot="16200000" flipH="1">
            <a:off x="4362692" y="3385542"/>
            <a:ext cx="331701" cy="86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Google Shape;296;p37">
            <a:extLst>
              <a:ext uri="{FF2B5EF4-FFF2-40B4-BE49-F238E27FC236}">
                <a16:creationId xmlns:a16="http://schemas.microsoft.com/office/drawing/2014/main" id="{E1855198-2F46-407B-80D4-71A5B1169C82}"/>
              </a:ext>
            </a:extLst>
          </p:cNvPr>
          <p:cNvSpPr txBox="1">
            <a:spLocks/>
          </p:cNvSpPr>
          <p:nvPr/>
        </p:nvSpPr>
        <p:spPr>
          <a:xfrm>
            <a:off x="437326" y="4312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We calculated the mean sentiment score by date and merged that mean score with the financial data</a:t>
            </a:r>
          </a:p>
        </p:txBody>
      </p:sp>
    </p:spTree>
    <p:extLst>
      <p:ext uri="{BB962C8B-B14F-4D97-AF65-F5344CB8AC3E}">
        <p14:creationId xmlns:p14="http://schemas.microsoft.com/office/powerpoint/2010/main" val="116975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General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1028" name="Picture 4" descr="General 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18" y="1419656"/>
            <a:ext cx="3610932" cy="24072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l News - Nasdaq: Stock % Change vs Sentiment Score 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08" y="3918172"/>
            <a:ext cx="3622442" cy="2414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neral News - S&amp;P 500: Sentiment Score vs Stock Change % Sca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350" y="1419656"/>
            <a:ext cx="3618183" cy="24121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neral News - S&amp;P 500: Stock % Change vs S. Score Lin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47" y="3939236"/>
            <a:ext cx="3605186" cy="240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2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Financial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7" name="Picture 2" descr="Fin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nNews -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2" y="1296633"/>
            <a:ext cx="3588326"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nancial News: Sentiment Score vs Stock % Chang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5" y="3787066"/>
            <a:ext cx="3758730" cy="250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1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smtClean="0"/>
              <a:t>Political News</a:t>
            </a:r>
            <a:r>
              <a:rPr lang="en-US" sz="3300" b="1" dirty="0" smtClean="0"/>
              <a:t>:</a:t>
            </a:r>
            <a:r>
              <a:rPr lang="en-US" sz="3300" b="1" dirty="0"/>
              <a:t> </a:t>
            </a:r>
            <a:r>
              <a:rPr lang="en-US" sz="3300" b="1" dirty="0" smtClean="0"/>
              <a:t>Sentiment Score Vs</a:t>
            </a:r>
            <a:r>
              <a:rPr lang="en-US" sz="3300" b="1" dirty="0"/>
              <a:t> </a:t>
            </a:r>
            <a:r>
              <a:rPr lang="en-US" sz="3300" b="1" dirty="0" smtClean="0"/>
              <a:t>Stock Change </a:t>
            </a:r>
            <a:r>
              <a:rPr lang="en-US" sz="3300" b="1" dirty="0"/>
              <a:t>%</a:t>
            </a:r>
          </a:p>
        </p:txBody>
      </p:sp>
      <p:pic>
        <p:nvPicPr>
          <p:cNvPr id="4100" name="Picture 4" descr="Political News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litical News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olitical News: Stock % Change vs S. Scor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4" y="3825460"/>
            <a:ext cx="3761509" cy="250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7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583893"/>
            <a:ext cx="7523100" cy="804300"/>
          </a:xfrm>
          <a:prstGeom prst="rect">
            <a:avLst/>
          </a:prstGeom>
        </p:spPr>
        <p:txBody>
          <a:bodyPr spcFirstLastPara="1" wrap="square" lIns="91425" tIns="91425" rIns="91425" bIns="91425" anchor="t" anchorCtr="0">
            <a:noAutofit/>
          </a:bodyPr>
          <a:lstStyle/>
          <a:p>
            <a:pPr marL="0" indent="0">
              <a:buNone/>
            </a:pPr>
            <a:r>
              <a:rPr lang="en-US" dirty="0" smtClean="0"/>
              <a:t>The analysis suggests little correlation between news and index performance when looking at all news. However, when news is narrowed to that which relates to finance or politics the data suggests a strong alignment of sentiment and market movement.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0510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smtClean="0"/>
              <a:t>Unexpectedly, the movement of the news seems to follow the movement of the index, not the other way around. Seemingly, investors are impacted by the information in the news but are ahead of the reporting of it.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5847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FFFFF"/>
                </a:solidFill>
              </a:rPr>
              <a:t>Are “cancelled” com</a:t>
            </a:r>
            <a:r>
              <a:rPr lang="en-US" sz="4000" dirty="0">
                <a:solidFill>
                  <a:srgbClr val="FFFFFF"/>
                </a:solidFill>
              </a:rPr>
              <a:t>p</a:t>
            </a:r>
            <a:r>
              <a:rPr lang="en" sz="4000" dirty="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Wells Fargo</a:t>
            </a:r>
            <a:endParaRPr sz="2400" b="1" dirty="0"/>
          </a:p>
          <a:p>
            <a:pPr marL="0" lvl="0" indent="0">
              <a:buNone/>
            </a:pPr>
            <a:r>
              <a:rPr lang="en-US" sz="1900" dirty="0" smtClean="0"/>
              <a:t>March 28, 2019 - Tim </a:t>
            </a:r>
            <a:r>
              <a:rPr lang="en-US" sz="1900" dirty="0"/>
              <a:t>Sloan </a:t>
            </a:r>
            <a:r>
              <a:rPr lang="en-US" sz="1900" dirty="0" smtClean="0"/>
              <a:t>resigned as </a:t>
            </a:r>
            <a:r>
              <a:rPr lang="en-US" sz="1900" dirty="0"/>
              <a:t>chief executive, becoming the second CEO to leave the bank in the fallout of a wide-ranging sales practices </a:t>
            </a:r>
            <a:r>
              <a:rPr lang="en-US" sz="1900" dirty="0" smtClean="0"/>
              <a:t>scandal.</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Tesla</a:t>
            </a:r>
            <a:endParaRPr sz="2400" b="1" dirty="0"/>
          </a:p>
          <a:p>
            <a:pPr marL="0" lvl="0" indent="0">
              <a:buNone/>
            </a:pPr>
            <a:r>
              <a:rPr lang="en-US" sz="1900" dirty="0" smtClean="0"/>
              <a:t>September 28, 2018 - The </a:t>
            </a:r>
            <a:r>
              <a:rPr lang="en-US" sz="1900" dirty="0"/>
              <a:t>Securities and Exchange Commission sues Tesla CEO Elon Musk making "false and misleading" statements to investors in an August 7, 2018 tweet. Later that month -- and after mocking the agency on twitter -- Musk settles with SEC for $20 million and steps down as chairman of Tesla. The company pays a $20 million fine as well and pledges to monitor Musk’s social media usage.</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a:t>Wayfair</a:t>
            </a:r>
          </a:p>
          <a:p>
            <a:pPr marL="0" lvl="0" indent="0">
              <a:buNone/>
            </a:pPr>
            <a:r>
              <a:rPr lang="en-US" sz="1900" dirty="0" smtClean="0"/>
              <a:t>June 26, 2019 - Wayfair </a:t>
            </a:r>
            <a:r>
              <a:rPr lang="en-US" sz="1900" dirty="0"/>
              <a:t>employees walk </a:t>
            </a:r>
            <a:r>
              <a:rPr lang="en-US" sz="1900" dirty="0" smtClean="0"/>
              <a:t>out </a:t>
            </a:r>
            <a:r>
              <a:rPr lang="en-US" sz="1900" dirty="0"/>
              <a:t>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Wells Fargo</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3" name="Picture 2">
            <a:extLst>
              <a:ext uri="{FF2B5EF4-FFF2-40B4-BE49-F238E27FC236}">
                <a16:creationId xmlns:a16="http://schemas.microsoft.com/office/drawing/2014/main" id="{F1F1B94A-43C6-3E4A-9EAF-D8DECC0DC93C}"/>
              </a:ext>
            </a:extLst>
          </p:cNvPr>
          <p:cNvPicPr>
            <a:picLocks noChangeAspect="1"/>
          </p:cNvPicPr>
          <p:nvPr/>
        </p:nvPicPr>
        <p:blipFill>
          <a:blip r:embed="rId3"/>
          <a:stretch>
            <a:fillRect/>
          </a:stretch>
        </p:blipFill>
        <p:spPr>
          <a:xfrm>
            <a:off x="4571999" y="3529776"/>
            <a:ext cx="4331371" cy="2887580"/>
          </a:xfrm>
          <a:prstGeom prst="rect">
            <a:avLst/>
          </a:prstGeom>
        </p:spPr>
      </p:pic>
      <p:pic>
        <p:nvPicPr>
          <p:cNvPr id="6" name="Picture 5">
            <a:extLst>
              <a:ext uri="{FF2B5EF4-FFF2-40B4-BE49-F238E27FC236}">
                <a16:creationId xmlns:a16="http://schemas.microsoft.com/office/drawing/2014/main" id="{30AEC79B-E95B-BF42-B34A-3D5BDBCD7212}"/>
              </a:ext>
            </a:extLst>
          </p:cNvPr>
          <p:cNvPicPr>
            <a:picLocks noChangeAspect="1"/>
          </p:cNvPicPr>
          <p:nvPr/>
        </p:nvPicPr>
        <p:blipFill>
          <a:blip r:embed="rId4"/>
          <a:stretch>
            <a:fillRect/>
          </a:stretch>
        </p:blipFill>
        <p:spPr>
          <a:xfrm>
            <a:off x="4571999" y="524866"/>
            <a:ext cx="4331370" cy="2887580"/>
          </a:xfrm>
          <a:prstGeom prst="rect">
            <a:avLst/>
          </a:prstGeom>
        </p:spPr>
      </p:pic>
    </p:spTree>
    <p:extLst>
      <p:ext uri="{BB962C8B-B14F-4D97-AF65-F5344CB8AC3E}">
        <p14:creationId xmlns:p14="http://schemas.microsoft.com/office/powerpoint/2010/main" val="104188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a:solidFill>
                  <a:srgbClr val="F05768"/>
                </a:solidFill>
              </a:rPr>
              <a:t>Attard</a:t>
            </a:r>
            <a:endParaRPr lang="en-US" sz="3600" b="1" dirty="0">
              <a:solidFill>
                <a:srgbClr val="F05768"/>
              </a:solidFill>
            </a:endParaRPr>
          </a:p>
          <a:p>
            <a:pPr marL="0" lvl="0" indent="0">
              <a:buNone/>
            </a:pPr>
            <a:r>
              <a:rPr lang="en-US" sz="3600" b="1" dirty="0">
                <a:solidFill>
                  <a:srgbClr val="F05768"/>
                </a:solidFill>
              </a:rPr>
              <a:t>Jess </a:t>
            </a:r>
            <a:r>
              <a:rPr lang="en-US" sz="3600" b="1" dirty="0" err="1">
                <a:solidFill>
                  <a:srgbClr val="F05768"/>
                </a:solidFill>
              </a:rPr>
              <a:t>Alcalde</a:t>
            </a:r>
            <a:endParaRPr lang="en-US" sz="3600" b="1" dirty="0">
              <a:solidFill>
                <a:srgbClr val="F05768"/>
              </a:solidFill>
            </a:endParaRPr>
          </a:p>
          <a:p>
            <a:pPr marL="0" lvl="0" indent="0">
              <a:buNone/>
            </a:pPr>
            <a:r>
              <a:rPr lang="en-US" sz="3600" b="1" dirty="0">
                <a:solidFill>
                  <a:srgbClr val="F05768"/>
                </a:solidFill>
              </a:rPr>
              <a:t>Nitin </a:t>
            </a:r>
            <a:r>
              <a:rPr lang="en-US" sz="3600" b="1" dirty="0" err="1">
                <a:solidFill>
                  <a:srgbClr val="F05768"/>
                </a:solidFill>
              </a:rPr>
              <a:t>Khade</a:t>
            </a:r>
            <a:endParaRPr lang="en-US" sz="3600" b="1" dirty="0">
              <a:solidFill>
                <a:srgbClr val="F05768"/>
              </a:solidFill>
            </a:endParaRPr>
          </a:p>
          <a:p>
            <a:pPr marL="0" lvl="0" indent="0">
              <a:buNone/>
            </a:pPr>
            <a:r>
              <a:rPr lang="en-US" sz="3600" b="1" dirty="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8E025225-399C-1445-A433-58F60DD6D206}"/>
              </a:ext>
            </a:extLst>
          </p:cNvPr>
          <p:cNvPicPr>
            <a:picLocks noChangeAspect="1"/>
          </p:cNvPicPr>
          <p:nvPr/>
        </p:nvPicPr>
        <p:blipFill>
          <a:blip r:embed="rId3"/>
          <a:stretch>
            <a:fillRect/>
          </a:stretch>
        </p:blipFill>
        <p:spPr>
          <a:xfrm>
            <a:off x="4572000" y="541420"/>
            <a:ext cx="4331370" cy="2887580"/>
          </a:xfrm>
          <a:prstGeom prst="rect">
            <a:avLst/>
          </a:prstGeom>
        </p:spPr>
      </p:pic>
      <p:pic>
        <p:nvPicPr>
          <p:cNvPr id="5" name="Picture 4">
            <a:extLst>
              <a:ext uri="{FF2B5EF4-FFF2-40B4-BE49-F238E27FC236}">
                <a16:creationId xmlns:a16="http://schemas.microsoft.com/office/drawing/2014/main" id="{ED663665-B10E-B545-A570-3E8F10D7B7D0}"/>
              </a:ext>
            </a:extLst>
          </p:cNvPr>
          <p:cNvPicPr>
            <a:picLocks noChangeAspect="1"/>
          </p:cNvPicPr>
          <p:nvPr/>
        </p:nvPicPr>
        <p:blipFill>
          <a:blip r:embed="rId4"/>
          <a:stretch>
            <a:fillRect/>
          </a:stretch>
        </p:blipFill>
        <p:spPr>
          <a:xfrm>
            <a:off x="4572001" y="3429000"/>
            <a:ext cx="4331369" cy="2887579"/>
          </a:xfrm>
          <a:prstGeom prst="rect">
            <a:avLst/>
          </a:prstGeom>
        </p:spPr>
      </p:pic>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Tesla</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spTree>
    <p:extLst>
      <p:ext uri="{BB962C8B-B14F-4D97-AF65-F5344CB8AC3E}">
        <p14:creationId xmlns:p14="http://schemas.microsoft.com/office/powerpoint/2010/main" val="422900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Wayfair</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4" name="Picture 3">
            <a:extLst>
              <a:ext uri="{FF2B5EF4-FFF2-40B4-BE49-F238E27FC236}">
                <a16:creationId xmlns:a16="http://schemas.microsoft.com/office/drawing/2014/main" id="{6FCBB440-72AB-B748-AA22-5AC5B8309C76}"/>
              </a:ext>
            </a:extLst>
          </p:cNvPr>
          <p:cNvPicPr>
            <a:picLocks noChangeAspect="1"/>
          </p:cNvPicPr>
          <p:nvPr/>
        </p:nvPicPr>
        <p:blipFill>
          <a:blip r:embed="rId3"/>
          <a:stretch>
            <a:fillRect/>
          </a:stretch>
        </p:blipFill>
        <p:spPr>
          <a:xfrm>
            <a:off x="4571999" y="3465351"/>
            <a:ext cx="4331369" cy="2887579"/>
          </a:xfrm>
          <a:prstGeom prst="rect">
            <a:avLst/>
          </a:prstGeom>
        </p:spPr>
      </p:pic>
      <p:pic>
        <p:nvPicPr>
          <p:cNvPr id="7" name="Picture 6">
            <a:extLst>
              <a:ext uri="{FF2B5EF4-FFF2-40B4-BE49-F238E27FC236}">
                <a16:creationId xmlns:a16="http://schemas.microsoft.com/office/drawing/2014/main" id="{6A2D25D4-5E87-0141-9BCB-516BA5C3C434}"/>
              </a:ext>
            </a:extLst>
          </p:cNvPr>
          <p:cNvPicPr>
            <a:picLocks noChangeAspect="1"/>
          </p:cNvPicPr>
          <p:nvPr/>
        </p:nvPicPr>
        <p:blipFill>
          <a:blip r:embed="rId4"/>
          <a:stretch>
            <a:fillRect/>
          </a:stretch>
        </p:blipFill>
        <p:spPr>
          <a:xfrm>
            <a:off x="4571999" y="512901"/>
            <a:ext cx="4331369" cy="2887579"/>
          </a:xfrm>
          <a:prstGeom prst="rect">
            <a:avLst/>
          </a:prstGeom>
        </p:spPr>
      </p:pic>
    </p:spTree>
    <p:extLst>
      <p:ext uri="{BB962C8B-B14F-4D97-AF65-F5344CB8AC3E}">
        <p14:creationId xmlns:p14="http://schemas.microsoft.com/office/powerpoint/2010/main" val="337517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sz="1800" dirty="0" smtClean="0"/>
              <a:t>For Wells Fargo, small dips in sentiment seem to result in large dips in stock value. However the largest dip, in December 2018, was not related to Wells Fargo news but rather sector performance as a whole. </a:t>
            </a:r>
          </a:p>
          <a:p>
            <a:pPr marL="0" indent="0">
              <a:buNone/>
            </a:pPr>
            <a:endParaRPr lang="en-US" sz="1800" dirty="0" smtClean="0"/>
          </a:p>
          <a:p>
            <a:pPr marL="0" indent="0">
              <a:buNone/>
            </a:pPr>
            <a:r>
              <a:rPr lang="en-US" sz="1800" dirty="0"/>
              <a:t>For Tesla, news sentiment remained </a:t>
            </a:r>
            <a:r>
              <a:rPr lang="en-US" sz="1800" dirty="0" smtClean="0"/>
              <a:t>neutral overall while </a:t>
            </a:r>
            <a:r>
              <a:rPr lang="en-US" sz="1800" dirty="0"/>
              <a:t>stock performance </a:t>
            </a:r>
            <a:r>
              <a:rPr lang="en-US" sz="1800" dirty="0" smtClean="0"/>
              <a:t>fluctuated. Like Wells Fargo, this suggests influence from other factors. </a:t>
            </a:r>
          </a:p>
          <a:p>
            <a:pPr marL="0" indent="0">
              <a:buNone/>
            </a:pPr>
            <a:endParaRPr lang="en-US" sz="1800" dirty="0"/>
          </a:p>
          <a:p>
            <a:pPr marL="0" indent="0">
              <a:buNone/>
            </a:pPr>
            <a:r>
              <a:rPr lang="en-US" sz="1800" dirty="0" smtClean="0"/>
              <a:t>For Wayfair, news sentiment remained positive overall until March 2019 when we observe a dip in both sentiment and stock price, followed immediately by a rebound in first the news then the stock price. This likely indicates a reaction surrounding first quarter earnings.</a:t>
            </a:r>
            <a:endParaRPr lang="en-US" sz="1800" dirty="0"/>
          </a:p>
          <a:p>
            <a:pPr marL="0" indent="0">
              <a:buNone/>
            </a:pPr>
            <a:endParaRPr lang="en-US" sz="1800" dirty="0"/>
          </a:p>
          <a:p>
            <a:pPr marL="0" indent="0">
              <a:buNone/>
            </a:pPr>
            <a:endParaRPr sz="1800"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23418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smtClean="0"/>
              <a:t>It appears that all 3 companies suffer only short term losses at the hands of the media, post scandal. The stock behavior is controlled by what appear to be more influential factors.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04937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smtClean="0"/>
              <a:t>“Uncertainty is the only certainty”</a:t>
            </a:r>
            <a:endParaRPr dirty="0"/>
          </a:p>
        </p:txBody>
      </p:sp>
      <p:sp>
        <p:nvSpPr>
          <p:cNvPr id="110" name="Google Shape;110;p18"/>
          <p:cNvSpPr txBox="1">
            <a:spLocks noGrp="1"/>
          </p:cNvSpPr>
          <p:nvPr>
            <p:ph type="subTitle" idx="1"/>
          </p:nvPr>
        </p:nvSpPr>
        <p:spPr>
          <a:xfrm>
            <a:off x="854251" y="3922275"/>
            <a:ext cx="6751894" cy="2339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While the news sentiment </a:t>
            </a:r>
            <a:r>
              <a:rPr lang="en-US" dirty="0" smtClean="0"/>
              <a:t>and stock/index behavior is correlated, additional analysis would be necessary to determine causality. To explore further, data sets can be narrowed by date and other influential factors can be introduced to rule out their level of impact.</a:t>
            </a:r>
          </a:p>
        </p:txBody>
      </p:sp>
    </p:spTree>
    <p:extLst>
      <p:ext uri="{BB962C8B-B14F-4D97-AF65-F5344CB8AC3E}">
        <p14:creationId xmlns:p14="http://schemas.microsoft.com/office/powerpoint/2010/main" val="261519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br>
              <a:rPr lang="en-US" dirty="0"/>
            </a:br>
            <a:r>
              <a:rPr lang="en-US" dirty="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Nasdaq</a:t>
            </a:r>
            <a:endParaRPr sz="3000" b="1" dirty="0"/>
          </a:p>
          <a:p>
            <a:pPr marL="0" lvl="0" indent="0">
              <a:buNone/>
            </a:pPr>
            <a:r>
              <a:rPr lang="en-US" dirty="0"/>
              <a:t>The </a:t>
            </a:r>
            <a:r>
              <a:rPr lang="en-US" b="1" dirty="0"/>
              <a:t>NASDAQ Composite</a:t>
            </a:r>
            <a:r>
              <a:rPr lang="en-US" dirty="0"/>
              <a:t> is a stock market index of the common stocks and similar securities listed on the NASDAQ stock market. The composition of the NASDAQ Composite is heavily weighted towards information technology companies.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E9AE2EB-C27B-4388-AEC1-13FF3F5B0760}"/>
              </a:ext>
            </a:extLst>
          </p:cNvPr>
          <p:cNvSpPr>
            <a:spLocks noGrp="1"/>
          </p:cNvSpPr>
          <p:nvPr>
            <p:ph type="body" idx="1"/>
          </p:nvPr>
        </p:nvSpPr>
        <p:spPr/>
        <p:txBody>
          <a:bodyPr/>
          <a:lstStyle/>
          <a:p>
            <a:pPr marL="0" lvl="0" indent="0">
              <a:buNone/>
            </a:pPr>
            <a:r>
              <a:rPr lang="en-US" b="1" dirty="0"/>
              <a:t>We went through several iterations of news data sources, but eventually settled on the Contextual Web </a:t>
            </a:r>
            <a:r>
              <a:rPr lang="en-US" b="1" dirty="0" err="1"/>
              <a:t>NewsSearch</a:t>
            </a:r>
            <a:r>
              <a:rPr lang="en-US" b="1" dirty="0"/>
              <a:t> API. </a:t>
            </a:r>
          </a:p>
          <a:p>
            <a:pPr marL="0" lvl="0" indent="0">
              <a:buNone/>
            </a:pPr>
            <a:endParaRPr lang="en-US" b="1" dirty="0"/>
          </a:p>
          <a:p>
            <a:pPr marL="0" indent="0">
              <a:buNone/>
            </a:pPr>
            <a:r>
              <a:rPr lang="en-US" b="1" dirty="0"/>
              <a:t>The API takes in a query "q" and returns an article headline, description, publishing date, keywords, URL and news provider.</a:t>
            </a:r>
          </a:p>
          <a:p>
            <a:pPr marL="0" lvl="0" indent="0">
              <a:buNone/>
            </a:pPr>
            <a:endParaRPr lang="en-US" b="1" dirty="0"/>
          </a:p>
        </p:txBody>
      </p:sp>
      <p:pic>
        <p:nvPicPr>
          <p:cNvPr id="6" name="Picture 5">
            <a:extLst>
              <a:ext uri="{FF2B5EF4-FFF2-40B4-BE49-F238E27FC236}">
                <a16:creationId xmlns:a16="http://schemas.microsoft.com/office/drawing/2014/main" id="{D87795C7-D3F7-46ED-954C-75D1FB2E2D48}"/>
              </a:ext>
            </a:extLst>
          </p:cNvPr>
          <p:cNvPicPr>
            <a:picLocks noChangeAspect="1"/>
          </p:cNvPicPr>
          <p:nvPr/>
        </p:nvPicPr>
        <p:blipFill>
          <a:blip r:embed="rId3"/>
          <a:stretch>
            <a:fillRect/>
          </a:stretch>
        </p:blipFill>
        <p:spPr>
          <a:xfrm>
            <a:off x="4319594" y="1850333"/>
            <a:ext cx="4495800" cy="1502134"/>
          </a:xfrm>
          <a:prstGeom prst="rect">
            <a:avLst/>
          </a:prstGeom>
        </p:spPr>
      </p:pic>
      <p:pic>
        <p:nvPicPr>
          <p:cNvPr id="12" name="Picture 4" descr="# Query contextual web search API &#10;# Replace the fol_ string value With your valid X -RapidAPI-Key. &#10;# The query parameters: (update according to your search query) &#10;&quot;Donald%2eTrumpX2eNews&quot; #the search query &#10;pageNumber I #the number Of requested page &#10;pageSize = *the size Of a page &#10;autocorrect True #autoCorrectspeLLing &#10;safeSearch = &#10;False #fiLter results for adult content &#10;# test response to query and get count Of total items and pages &#10;response _ test—requests. get( &quot; https://contextualwebsearch-websearch-vl.p.rapidapi.com/api/Search/NewsSearchA &#10;. fornat(q, pageNumber, pageSize, autocorrec &#10;t, safeSearch), &#10;&quot;X-RapidAPI- : &#10;).json() &#10;#Get the number of items returned &#10;totalCount &quot;totalCount&quot;]•, &#10;totalPages round(tota1Count/pageSize) ">
            <a:extLst>
              <a:ext uri="{FF2B5EF4-FFF2-40B4-BE49-F238E27FC236}">
                <a16:creationId xmlns:a16="http://schemas.microsoft.com/office/drawing/2014/main" id="{3C0E7A04-B99E-4A7C-B2D6-F6C948B8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700" y="3900488"/>
            <a:ext cx="4451727" cy="22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06293"/>
            <a:ext cx="7772400" cy="617700"/>
          </a:xfrm>
          <a:prstGeom prst="rect">
            <a:avLst/>
          </a:prstGeom>
        </p:spPr>
        <p:txBody>
          <a:bodyPr spcFirstLastPara="1" wrap="square" lIns="91425" tIns="91425" rIns="91425" bIns="91425" anchor="t" anchorCtr="0">
            <a:noAutofit/>
          </a:bodyPr>
          <a:lstStyle/>
          <a:p>
            <a:pPr marL="0" lvl="0" indent="0" algn="ctr">
              <a:buNone/>
            </a:pPr>
            <a:r>
              <a:rPr lang="en-US" sz="2400" b="1" dirty="0"/>
              <a:t>Sample of JSON Result</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50" name="Picture 2" descr="In (61: &#10;In &#10;# generate sample response to Look at headers &#10;pprint( ' value' ] [2] )) &#10;{ 'datePub1ished' . &#10;i description' : • If it feels good, do itbut dont think youre changing &#10;• anything. ' &#10;' image': {'base64Encoding•: None, &#10;'height': 1767, &#10;'thumbnail' : &#10;' https : / / contextualwebsearch . ' , &#10;i thumbnailHeight : &#10;'thumbnailWidth : &#10;247, &#10;'url': &#10;' https://static.politico.com/23/7a/eaddf3df4195bbbc8e31f6a5e5ag/190628-shafer-wayfairboycott.jpg ' &#10;'width': 2652}, &#10;'isSafe': True, &#10;i keywords' : 'politico magazine, wayfair boycott, time' , &#10;'language': 'e &#10;'provider': {'name' • 'politico'}, &#10;'title': 'The Boycott Is a Waste of Time' &#10;'url' : 'https://www.politico.com/magazine/story/2e19/e6/28/wayfair-boycott-p01itica1-effectiveness-227251'} &#10;print(f' There are {totalPages} pages, with {totalCount} total articles. • ) &#10;There are 30 pages, with Iseø total articles. ">
            <a:extLst>
              <a:ext uri="{FF2B5EF4-FFF2-40B4-BE49-F238E27FC236}">
                <a16:creationId xmlns:a16="http://schemas.microsoft.com/office/drawing/2014/main" id="{02944667-CC7C-4B4E-B534-51DA97863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87" y="876982"/>
            <a:ext cx="7367188" cy="24139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6248C24-A32D-41E7-88D7-560A3652654E}"/>
              </a:ext>
            </a:extLst>
          </p:cNvPr>
          <p:cNvCxnSpPr>
            <a:cxnSpLocks/>
          </p:cNvCxnSpPr>
          <p:nvPr/>
        </p:nvCxnSpPr>
        <p:spPr>
          <a:xfrm rot="5400000">
            <a:off x="-103552" y="4173352"/>
            <a:ext cx="2516126" cy="6351"/>
          </a:xfrm>
          <a:prstGeom prst="bentConnector4">
            <a:avLst>
              <a:gd name="adj1" fmla="val -53"/>
              <a:gd name="adj2" fmla="val 1082331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11;p30">
            <a:extLst>
              <a:ext uri="{FF2B5EF4-FFF2-40B4-BE49-F238E27FC236}">
                <a16:creationId xmlns:a16="http://schemas.microsoft.com/office/drawing/2014/main" id="{1A2EB81D-28C0-4B4A-9943-DAAA749954EF}"/>
              </a:ext>
            </a:extLst>
          </p:cNvPr>
          <p:cNvSpPr txBox="1">
            <a:spLocks/>
          </p:cNvSpPr>
          <p:nvPr/>
        </p:nvSpPr>
        <p:spPr>
          <a:xfrm>
            <a:off x="685800" y="3567114"/>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Our Initial </a:t>
            </a:r>
            <a:r>
              <a:rPr lang="en-US" sz="2400" b="1" dirty="0" err="1"/>
              <a:t>DataFrame</a:t>
            </a:r>
            <a:endParaRPr lang="en-US" sz="2400" b="1" dirty="0"/>
          </a:p>
        </p:txBody>
      </p:sp>
      <p:pic>
        <p:nvPicPr>
          <p:cNvPr id="19" name="Picture 18">
            <a:extLst>
              <a:ext uri="{FF2B5EF4-FFF2-40B4-BE49-F238E27FC236}">
                <a16:creationId xmlns:a16="http://schemas.microsoft.com/office/drawing/2014/main" id="{250794F7-4EB6-458F-A7E1-F45EC4392738}"/>
              </a:ext>
            </a:extLst>
          </p:cNvPr>
          <p:cNvPicPr>
            <a:picLocks noChangeAspect="1"/>
          </p:cNvPicPr>
          <p:nvPr/>
        </p:nvPicPr>
        <p:blipFill>
          <a:blip r:embed="rId4"/>
          <a:stretch>
            <a:fillRect/>
          </a:stretch>
        </p:blipFill>
        <p:spPr>
          <a:xfrm>
            <a:off x="1151335" y="4086387"/>
            <a:ext cx="7440215" cy="23144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SENTIMENT ANALYSIS</a:t>
            </a:r>
            <a:endParaRPr dirty="0"/>
          </a:p>
        </p:txBody>
      </p:sp>
      <p:sp>
        <p:nvSpPr>
          <p:cNvPr id="122" name="Google Shape;122;p20"/>
          <p:cNvSpPr txBox="1">
            <a:spLocks noGrp="1"/>
          </p:cNvSpPr>
          <p:nvPr>
            <p:ph type="body" idx="1"/>
          </p:nvPr>
        </p:nvSpPr>
        <p:spPr>
          <a:xfrm>
            <a:off x="252413" y="1600200"/>
            <a:ext cx="8531862" cy="4967700"/>
          </a:xfrm>
          <a:prstGeom prst="rect">
            <a:avLst/>
          </a:prstGeom>
        </p:spPr>
        <p:txBody>
          <a:bodyPr spcFirstLastPara="1" wrap="square" lIns="91425" tIns="91425" rIns="91425" bIns="91425" anchor="t" anchorCtr="0">
            <a:noAutofit/>
          </a:bodyPr>
          <a:lstStyle/>
          <a:p>
            <a:r>
              <a:rPr lang="en-US" sz="2400" b="1" dirty="0"/>
              <a:t>To do the sentiment analysis of the news data, we used vaderSentiment, a Python library built to do sentiment analysis of social media texts, but also widely applicable to all ranges of textual data. </a:t>
            </a:r>
          </a:p>
          <a:p>
            <a:endParaRPr lang="en-US" sz="2400" dirty="0"/>
          </a:p>
          <a:p>
            <a:r>
              <a:rPr lang="en-US" sz="2200" dirty="0"/>
              <a:t>Normalized weighted composite score</a:t>
            </a:r>
          </a:p>
          <a:p>
            <a:pPr marL="25400" lvl="0" indent="0" algn="l" rtl="0">
              <a:spcBef>
                <a:spcPts val="600"/>
              </a:spcBef>
              <a:spcAft>
                <a:spcPts val="0"/>
              </a:spcAft>
              <a:buSzPts val="3200"/>
              <a:buNone/>
            </a:pPr>
            <a:endParaRPr lang="en-US" sz="2200" dirty="0"/>
          </a:p>
          <a:p>
            <a:pPr>
              <a:spcBef>
                <a:spcPts val="0"/>
              </a:spcBef>
            </a:pPr>
            <a:r>
              <a:rPr lang="en-US" sz="2200" dirty="0"/>
              <a:t>Positive sentiment: compound score &gt;= 0.05</a:t>
            </a:r>
          </a:p>
          <a:p>
            <a:pPr marL="482600" lvl="1" indent="0">
              <a:buSzPts val="3200"/>
              <a:buNone/>
            </a:pPr>
            <a:r>
              <a:rPr lang="en-US" sz="2200" dirty="0"/>
              <a:t>Neutral sentiment: (compound score &gt;= 0.05) and  compound score &lt; 0.05)</a:t>
            </a:r>
          </a:p>
          <a:p>
            <a:pPr marL="25400" lvl="0" indent="0" algn="l" rtl="0">
              <a:spcBef>
                <a:spcPts val="0"/>
              </a:spcBef>
              <a:spcAft>
                <a:spcPts val="0"/>
              </a:spcAft>
              <a:buSzPts val="3200"/>
              <a:buNone/>
            </a:pPr>
            <a:r>
              <a:rPr lang="en-US" sz="2200" dirty="0"/>
              <a:t>        Negative sentiment: compound score &lt;= -0.05</a:t>
            </a:r>
          </a:p>
          <a:p>
            <a:pPr marL="25400" lvl="0" indent="0" algn="l" rtl="0">
              <a:spcBef>
                <a:spcPts val="0"/>
              </a:spcBef>
              <a:spcAft>
                <a:spcPts val="0"/>
              </a:spcAft>
              <a:buSzPts val="3200"/>
              <a:buNone/>
            </a:pPr>
            <a:endParaRPr lang="en-US" sz="2200" dirty="0"/>
          </a:p>
          <a:p>
            <a:pPr>
              <a:spcBef>
                <a:spcPts val="0"/>
              </a:spcBef>
            </a:pPr>
            <a:r>
              <a:rPr lang="en-US" sz="2200" dirty="0"/>
              <a:t>Ratios for proportions of text that fall in each category</a:t>
            </a:r>
            <a:endParaRPr sz="22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DD2B15A7-5821-42CA-A683-939C158B43BA}"/>
              </a:ext>
            </a:extLst>
          </p:cNvPr>
          <p:cNvPicPr>
            <a:picLocks noChangeAspect="1"/>
          </p:cNvPicPr>
          <p:nvPr/>
        </p:nvPicPr>
        <p:blipFill>
          <a:blip r:embed="rId3"/>
          <a:stretch>
            <a:fillRect/>
          </a:stretch>
        </p:blipFill>
        <p:spPr>
          <a:xfrm>
            <a:off x="439341" y="3595688"/>
            <a:ext cx="6913959" cy="2737446"/>
          </a:xfrm>
          <a:prstGeom prst="rect">
            <a:avLst/>
          </a:prstGeom>
        </p:spPr>
      </p:pic>
      <p:pic>
        <p:nvPicPr>
          <p:cNvPr id="4" name="Picture 3">
            <a:extLst>
              <a:ext uri="{FF2B5EF4-FFF2-40B4-BE49-F238E27FC236}">
                <a16:creationId xmlns:a16="http://schemas.microsoft.com/office/drawing/2014/main" id="{0760D8B6-B176-41EB-8EFB-5147AB3A536B}"/>
              </a:ext>
            </a:extLst>
          </p:cNvPr>
          <p:cNvPicPr>
            <a:picLocks noChangeAspect="1"/>
          </p:cNvPicPr>
          <p:nvPr/>
        </p:nvPicPr>
        <p:blipFill>
          <a:blip r:embed="rId4"/>
          <a:stretch>
            <a:fillRect/>
          </a:stretch>
        </p:blipFill>
        <p:spPr>
          <a:xfrm>
            <a:off x="439341" y="823992"/>
            <a:ext cx="6913959" cy="2605007"/>
          </a:xfrm>
          <a:prstGeom prst="rect">
            <a:avLst/>
          </a:prstGeom>
        </p:spPr>
      </p:pic>
      <p:sp>
        <p:nvSpPr>
          <p:cNvPr id="7" name="Google Shape;211;p30">
            <a:extLst>
              <a:ext uri="{FF2B5EF4-FFF2-40B4-BE49-F238E27FC236}">
                <a16:creationId xmlns:a16="http://schemas.microsoft.com/office/drawing/2014/main" id="{52FA52F2-525E-4D5F-B845-D01C2905C269}"/>
              </a:ext>
            </a:extLst>
          </p:cNvPr>
          <p:cNvSpPr txBox="1">
            <a:spLocks/>
          </p:cNvSpPr>
          <p:nvPr/>
        </p:nvSpPr>
        <p:spPr>
          <a:xfrm>
            <a:off x="685800" y="206293"/>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Examples of how VaderSentiment Treats Varying Texts</a:t>
            </a:r>
          </a:p>
        </p:txBody>
      </p:sp>
    </p:spTree>
    <p:extLst>
      <p:ext uri="{BB962C8B-B14F-4D97-AF65-F5344CB8AC3E}">
        <p14:creationId xmlns:p14="http://schemas.microsoft.com/office/powerpoint/2010/main" val="3005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1210468"/>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565603" y="227672"/>
            <a:ext cx="8282812" cy="882403"/>
          </a:xfrm>
          <a:prstGeom prst="rect">
            <a:avLst/>
          </a:prstGeom>
        </p:spPr>
        <p:txBody>
          <a:bodyPr spcFirstLastPara="1" wrap="square" lIns="91425" tIns="91425" rIns="91425" bIns="91425" anchor="t" anchorCtr="0">
            <a:noAutofit/>
          </a:bodyPr>
          <a:lstStyle/>
          <a:p>
            <a:pPr marL="0" lvl="0" indent="0">
              <a:buNone/>
            </a:pPr>
            <a:r>
              <a:rPr lang="en-US" sz="2400" b="1" dirty="0"/>
              <a:t>We pulled the combined compound sentiment score into the dataframe using the headline description as our argument.</a:t>
            </a:r>
            <a:endParaRPr sz="2400" b="1" dirty="0"/>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4098" name="Picture 2" descr="sentiment_SC sentiment &#10;Published description keywords &#10;Bank of &#10;2019-06- &#10;Corp. the &#10;27T01 &#10;USS second &#10;Employees &#10;said the &#10;2019-06- &#10;provider title &#10;bank of &#10;amenca &#10;corp. join forbes &#10;saying , det &#10;enti... &#10;wayfair &#10;employee &#10;s walk &#10;uri &#10;Bank Of &#10;htt &#10;America, &#10;Wayfair, o &#10;Join those s/morgansimo &#10;Saying n/2019/... &#10;Wayfair &#10;employee https:/lwwnw.m &#10;donation was &#10;out,donati &#10;mercuryn &#10;ews &#10;twincities &#10;s walk &#10;company &#10;makes &#10;$100. &#10;Wayfair &#10;workers &#10;walk out &#10;in protest &#10;W ayfair &#10;staff &#10;migrant &#10;cont. &#10;Wayfair &#10;m 01 &#10;6 &#10;not enough &#10;and. &#10;Employees &#10;at online &#10;2019-06- &#10;home &#10;2 &#10;26T23:2156 &#10;furnishings &#10;Employees &#10;Of American &#10;2019-06- &#10;online &#10;3 &#10;26T2244:42 &#10;furniture &#10;store W &#10;on. compa &#10;center,twi &#10;cities. way &#10;fair, protes &#10;centers &#10;contract,e &#10;american. &#10;wayfair &#10;s stage &#10;walkout,b &#10;camps, p. &#10;dailymail over &#10;wincities.com/ &#10;2019/06/261w &#10;w.d &#10;ailvmail.co.uk/ &#10;wires/pfp/articl &#10;-O. negative &#10;-0_0772 negative &#10;-O. 0258 negative &#10;-0.0258 negative &#10;-0.25 negative &#10;Wayfairempl &#10;2019-06- oyees &#10;4 &#10;walked off &#10;the job to &#10;pr... &#10;adage &#10;employee &#10;s stage om/article/ne &#10;walkout to ws/wavfair- &#10;protest ">
            <a:extLst>
              <a:ext uri="{FF2B5EF4-FFF2-40B4-BE49-F238E27FC236}">
                <a16:creationId xmlns:a16="http://schemas.microsoft.com/office/drawing/2014/main" id="{A5A1B238-6C79-4165-BD1C-3B178188E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13" y="1480926"/>
            <a:ext cx="5837814" cy="37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6685"/>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811</Words>
  <Application>Microsoft Office PowerPoint</Application>
  <PresentationFormat>On-screen Show (4:3)</PresentationFormat>
  <Paragraphs>93</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Source Sans Pro</vt:lpstr>
      <vt:lpstr>Arial</vt:lpstr>
      <vt:lpstr>Benedick template</vt:lpstr>
      <vt:lpstr>Media Sentiment and the Stock Market</vt:lpstr>
      <vt:lpstr>Hello!</vt:lpstr>
      <vt:lpstr> What is the impact of news on the stock market?</vt:lpstr>
      <vt:lpstr>MARKET INDEXES</vt:lpstr>
      <vt:lpstr>Methodology</vt:lpstr>
      <vt:lpstr>PowerPoint Presentation</vt:lpstr>
      <vt:lpstr>SENTIMENT ANALYSIS</vt:lpstr>
      <vt:lpstr>PowerPoint Presentation</vt:lpstr>
      <vt:lpstr>PowerPoint Presentation</vt:lpstr>
      <vt:lpstr>Completing the Data Set</vt:lpstr>
      <vt:lpstr>PowerPoint Presentation</vt:lpstr>
      <vt:lpstr>PowerPoint Presentation</vt:lpstr>
      <vt:lpstr>PowerPoint Presentation</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 “Uncertainty is the only certainty”</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LatitudeLaptop</cp:lastModifiedBy>
  <cp:revision>54</cp:revision>
  <dcterms:modified xsi:type="dcterms:W3CDTF">2019-07-05T19:06:04Z</dcterms:modified>
</cp:coreProperties>
</file>