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56" r:id="rId2"/>
    <p:sldId id="258" r:id="rId3"/>
    <p:sldId id="259" r:id="rId4"/>
    <p:sldId id="263" r:id="rId5"/>
    <p:sldId id="302" r:id="rId6"/>
    <p:sldId id="271" r:id="rId7"/>
    <p:sldId id="261" r:id="rId8"/>
    <p:sldId id="288" r:id="rId9"/>
    <p:sldId id="297" r:id="rId10"/>
    <p:sldId id="303" r:id="rId11"/>
    <p:sldId id="287" r:id="rId12"/>
    <p:sldId id="260" r:id="rId13"/>
    <p:sldId id="284" r:id="rId14"/>
    <p:sldId id="262" r:id="rId15"/>
    <p:sldId id="264" r:id="rId16"/>
    <p:sldId id="289" r:id="rId17"/>
    <p:sldId id="304" r:id="rId18"/>
    <p:sldId id="305" r:id="rId19"/>
    <p:sldId id="298" r:id="rId20"/>
    <p:sldId id="299" r:id="rId21"/>
    <p:sldId id="301" r:id="rId22"/>
    <p:sldId id="280" r:id="rId23"/>
    <p:sldId id="300" r:id="rId24"/>
  </p:sldIdLst>
  <p:sldSz cx="9144000" cy="6858000" type="screen4x3"/>
  <p:notesSz cx="6858000" cy="9144000"/>
  <p:embeddedFontLst>
    <p:embeddedFont>
      <p:font typeface="Source Sans Pro" panose="020B0503030403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 Alcalde" initials="JA" lastIdx="2" clrIdx="0">
    <p:extLst>
      <p:ext uri="{19B8F6BF-5375-455C-9EA6-DF929625EA0E}">
        <p15:presenceInfo xmlns:p15="http://schemas.microsoft.com/office/powerpoint/2012/main" userId="2d2542868fd611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1CC14-85DB-49F0-9C7A-8E8BEA38FC5E}">
  <a:tblStyle styleId="{90C1CC14-85DB-49F0-9C7A-8E8BEA38FC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6" autoAdjust="0"/>
    <p:restoredTop sz="94624"/>
  </p:normalViewPr>
  <p:slideViewPr>
    <p:cSldViewPr snapToGrid="0">
      <p:cViewPr varScale="1">
        <p:scale>
          <a:sx n="106" d="100"/>
          <a:sy n="106" d="100"/>
        </p:scale>
        <p:origin x="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2T22:02:11.394" idx="2">
    <p:pos x="5406" y="2851"/>
    <p:text>Need to Change Delta Formula</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858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6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9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971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990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89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59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26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5ed75ccf_0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9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85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dirty="0"/>
              <a:t>Uses  punctuation, bolds, repetition of statements, degree modifiers, conjunction and other textual features to qualify a text as “Positive”, “Neutral", or “Negative”</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39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76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C5B9"/>
        </a:solidFill>
        <a:effectLst/>
      </p:bgPr>
    </p:bg>
    <p:spTree>
      <p:nvGrpSpPr>
        <p:cNvPr id="1" name="Shape 9"/>
        <p:cNvGrpSpPr/>
        <p:nvPr/>
      </p:nvGrpSpPr>
      <p:grpSpPr>
        <a:xfrm>
          <a:off x="0" y="0"/>
          <a:ext cx="0" cy="0"/>
          <a:chOff x="0" y="0"/>
          <a:chExt cx="0" cy="0"/>
        </a:xfrm>
      </p:grpSpPr>
      <p:sp>
        <p:nvSpPr>
          <p:cNvPr id="10" name="Google Shape;10;p2"/>
          <p:cNvSpPr/>
          <p:nvPr/>
        </p:nvSpPr>
        <p:spPr>
          <a:xfrm>
            <a:off x="181050" y="168450"/>
            <a:ext cx="8781900" cy="6521100"/>
          </a:xfrm>
          <a:prstGeom prst="rect">
            <a:avLst/>
          </a:pr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05768"/>
              </a:buClr>
              <a:buSzPts val="4800"/>
              <a:buNone/>
              <a:defRPr sz="4800">
                <a:solidFill>
                  <a:srgbClr val="F05768"/>
                </a:solidFill>
              </a:defRPr>
            </a:lvl1pPr>
            <a:lvl2pPr lvl="1" algn="ctr">
              <a:spcBef>
                <a:spcPts val="0"/>
              </a:spcBef>
              <a:spcAft>
                <a:spcPts val="0"/>
              </a:spcAft>
              <a:buClr>
                <a:srgbClr val="F05768"/>
              </a:buClr>
              <a:buSzPts val="4800"/>
              <a:buNone/>
              <a:defRPr sz="4800">
                <a:solidFill>
                  <a:srgbClr val="F05768"/>
                </a:solidFill>
              </a:defRPr>
            </a:lvl2pPr>
            <a:lvl3pPr lvl="2" algn="ctr">
              <a:spcBef>
                <a:spcPts val="0"/>
              </a:spcBef>
              <a:spcAft>
                <a:spcPts val="0"/>
              </a:spcAft>
              <a:buClr>
                <a:srgbClr val="F05768"/>
              </a:buClr>
              <a:buSzPts val="4800"/>
              <a:buNone/>
              <a:defRPr sz="4800">
                <a:solidFill>
                  <a:srgbClr val="F05768"/>
                </a:solidFill>
              </a:defRPr>
            </a:lvl3pPr>
            <a:lvl4pPr lvl="3" algn="ctr">
              <a:spcBef>
                <a:spcPts val="0"/>
              </a:spcBef>
              <a:spcAft>
                <a:spcPts val="0"/>
              </a:spcAft>
              <a:buClr>
                <a:srgbClr val="F05768"/>
              </a:buClr>
              <a:buSzPts val="4800"/>
              <a:buNone/>
              <a:defRPr sz="4800">
                <a:solidFill>
                  <a:srgbClr val="F05768"/>
                </a:solidFill>
              </a:defRPr>
            </a:lvl4pPr>
            <a:lvl5pPr lvl="4" algn="ctr">
              <a:spcBef>
                <a:spcPts val="0"/>
              </a:spcBef>
              <a:spcAft>
                <a:spcPts val="0"/>
              </a:spcAft>
              <a:buClr>
                <a:srgbClr val="F05768"/>
              </a:buClr>
              <a:buSzPts val="4800"/>
              <a:buNone/>
              <a:defRPr sz="4800">
                <a:solidFill>
                  <a:srgbClr val="F05768"/>
                </a:solidFill>
              </a:defRPr>
            </a:lvl5pPr>
            <a:lvl6pPr lvl="5" algn="ctr">
              <a:spcBef>
                <a:spcPts val="0"/>
              </a:spcBef>
              <a:spcAft>
                <a:spcPts val="0"/>
              </a:spcAft>
              <a:buClr>
                <a:srgbClr val="F05768"/>
              </a:buClr>
              <a:buSzPts val="4800"/>
              <a:buNone/>
              <a:defRPr sz="4800">
                <a:solidFill>
                  <a:srgbClr val="F05768"/>
                </a:solidFill>
              </a:defRPr>
            </a:lvl6pPr>
            <a:lvl7pPr lvl="6" algn="ctr">
              <a:spcBef>
                <a:spcPts val="0"/>
              </a:spcBef>
              <a:spcAft>
                <a:spcPts val="0"/>
              </a:spcAft>
              <a:buClr>
                <a:srgbClr val="F05768"/>
              </a:buClr>
              <a:buSzPts val="4800"/>
              <a:buNone/>
              <a:defRPr sz="4800">
                <a:solidFill>
                  <a:srgbClr val="F05768"/>
                </a:solidFill>
              </a:defRPr>
            </a:lvl7pPr>
            <a:lvl8pPr lvl="7" algn="ctr">
              <a:spcBef>
                <a:spcPts val="0"/>
              </a:spcBef>
              <a:spcAft>
                <a:spcPts val="0"/>
              </a:spcAft>
              <a:buClr>
                <a:srgbClr val="F05768"/>
              </a:buClr>
              <a:buSzPts val="4800"/>
              <a:buNone/>
              <a:defRPr sz="4800">
                <a:solidFill>
                  <a:srgbClr val="F05768"/>
                </a:solidFill>
              </a:defRPr>
            </a:lvl8pPr>
            <a:lvl9pPr lvl="8" algn="ctr">
              <a:spcBef>
                <a:spcPts val="0"/>
              </a:spcBef>
              <a:spcAft>
                <a:spcPts val="0"/>
              </a:spcAft>
              <a:buClr>
                <a:srgbClr val="F05768"/>
              </a:buClr>
              <a:buSzPts val="4800"/>
              <a:buNone/>
              <a:defRPr sz="4800">
                <a:solidFill>
                  <a:srgbClr val="F05768"/>
                </a:solidFill>
              </a:defRPr>
            </a:lvl9pPr>
          </a:lstStyle>
          <a:p>
            <a:endParaRPr/>
          </a:p>
        </p:txBody>
      </p:sp>
      <p:sp>
        <p:nvSpPr>
          <p:cNvPr id="12" name="Google Shape;12;p2"/>
          <p:cNvSpPr/>
          <p:nvPr/>
        </p:nvSpPr>
        <p:spPr>
          <a:xfrm>
            <a:off x="3855150" y="1840275"/>
            <a:ext cx="1433700" cy="955800"/>
          </a:xfrm>
          <a:prstGeom prst="wedgeRectCallout">
            <a:avLst>
              <a:gd name="adj1" fmla="val 8366"/>
              <a:gd name="adj2" fmla="val 80819"/>
            </a:avLst>
          </a:prstGeom>
          <a:noFill/>
          <a:ln w="114300" cap="flat" cmpd="sng">
            <a:solidFill>
              <a:srgbClr val="F0576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rgbClr val="6CF3CE"/>
        </a:solidFill>
        <a:effectLst/>
      </p:bgPr>
    </p:bg>
    <p:spTree>
      <p:nvGrpSpPr>
        <p:cNvPr id="1" name="Shape 13"/>
        <p:cNvGrpSpPr/>
        <p:nvPr/>
      </p:nvGrpSpPr>
      <p:grpSpPr>
        <a:xfrm>
          <a:off x="0" y="0"/>
          <a:ext cx="0" cy="0"/>
          <a:chOff x="0" y="0"/>
          <a:chExt cx="0" cy="0"/>
        </a:xfrm>
      </p:grpSpPr>
      <p:sp>
        <p:nvSpPr>
          <p:cNvPr id="14" name="Google Shape;14;p3"/>
          <p:cNvSpPr/>
          <p:nvPr/>
        </p:nvSpPr>
        <p:spPr>
          <a:xfrm>
            <a:off x="181050" y="168450"/>
            <a:ext cx="8781900" cy="65211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16" name="Google Shape;16;p3"/>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rgbClr val="FD8E80"/>
        </a:solidFill>
        <a:effectLst/>
      </p:bgPr>
    </p:bg>
    <p:spTree>
      <p:nvGrpSpPr>
        <p:cNvPr id="1" name="Shape 18"/>
        <p:cNvGrpSpPr/>
        <p:nvPr/>
      </p:nvGrpSpPr>
      <p:grpSpPr>
        <a:xfrm>
          <a:off x="0" y="0"/>
          <a:ext cx="0" cy="0"/>
          <a:chOff x="0" y="0"/>
          <a:chExt cx="0" cy="0"/>
        </a:xfrm>
      </p:grpSpPr>
      <p:sp>
        <p:nvSpPr>
          <p:cNvPr id="19" name="Google Shape;19;p4"/>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ctrTitle"/>
          </p:nvPr>
        </p:nvSpPr>
        <p:spPr>
          <a:xfrm>
            <a:off x="665225" y="2018025"/>
            <a:ext cx="4927500" cy="1546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21" name="Google Shape;21;p4"/>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05768"/>
        </a:solidFill>
        <a:effectLst/>
      </p:bgPr>
    </p:bg>
    <p:spTree>
      <p:nvGrpSpPr>
        <p:cNvPr id="1" name="Shape 23"/>
        <p:cNvGrpSpPr/>
        <p:nvPr/>
      </p:nvGrpSpPr>
      <p:grpSpPr>
        <a:xfrm>
          <a:off x="0" y="0"/>
          <a:ext cx="0" cy="0"/>
          <a:chOff x="0" y="0"/>
          <a:chExt cx="0" cy="0"/>
        </a:xfrm>
      </p:grpSpPr>
      <p:sp>
        <p:nvSpPr>
          <p:cNvPr id="24" name="Google Shape;24;p5"/>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3855150" y="1459275"/>
            <a:ext cx="1433700" cy="955800"/>
          </a:xfrm>
          <a:prstGeom prst="wedgeRectCallout">
            <a:avLst>
              <a:gd name="adj1" fmla="val 8366"/>
              <a:gd name="adj2" fmla="val 8081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body" idx="1"/>
          </p:nvPr>
        </p:nvSpPr>
        <p:spPr>
          <a:xfrm>
            <a:off x="810450" y="2790325"/>
            <a:ext cx="7523100" cy="804300"/>
          </a:xfrm>
          <a:prstGeom prst="rect">
            <a:avLst/>
          </a:prstGeom>
        </p:spPr>
        <p:txBody>
          <a:bodyPr spcFirstLastPara="1" wrap="square" lIns="91425" tIns="91425" rIns="91425" bIns="91425" anchor="t" anchorCtr="0">
            <a:noAutofit/>
          </a:bodyPr>
          <a:lstStyle>
            <a:lvl1pPr marL="457200" lvl="0" indent="-431800" algn="ctr" rtl="0">
              <a:spcBef>
                <a:spcPts val="600"/>
              </a:spcBef>
              <a:spcAft>
                <a:spcPts val="0"/>
              </a:spcAft>
              <a:buSzPts val="32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7" name="Google Shape;27;p5"/>
          <p:cNvSpPr txBox="1"/>
          <p:nvPr/>
        </p:nvSpPr>
        <p:spPr>
          <a:xfrm>
            <a:off x="3593400" y="14990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C5B9"/>
                </a:solidFill>
                <a:latin typeface="Source Sans Pro"/>
                <a:ea typeface="Source Sans Pro"/>
                <a:cs typeface="Source Sans Pro"/>
                <a:sym typeface="Source Sans Pro"/>
              </a:rPr>
              <a:t>“</a:t>
            </a:r>
            <a:endParaRPr sz="6000" b="1">
              <a:solidFill>
                <a:srgbClr val="00C5B9"/>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6"/>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80850" y="168450"/>
            <a:ext cx="8781900" cy="1296663"/>
            <a:chOff x="180850" y="168450"/>
            <a:chExt cx="8781900" cy="1296663"/>
          </a:xfrm>
        </p:grpSpPr>
        <p:sp>
          <p:nvSpPr>
            <p:cNvPr id="32" name="Google Shape;32;p6"/>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lgn="l">
              <a:spcBef>
                <a:spcPts val="0"/>
              </a:spcBef>
              <a:spcAft>
                <a:spcPts val="0"/>
              </a:spcAft>
              <a:buClr>
                <a:srgbClr val="FFFFFF"/>
              </a:buClr>
              <a:buSzPts val="2400"/>
              <a:buNone/>
              <a:defRPr>
                <a:solidFill>
                  <a:srgbClr val="FFFFFF"/>
                </a:solidFill>
              </a:defRPr>
            </a:lvl2pPr>
            <a:lvl3pPr lvl="2" algn="l">
              <a:spcBef>
                <a:spcPts val="0"/>
              </a:spcBef>
              <a:spcAft>
                <a:spcPts val="0"/>
              </a:spcAft>
              <a:buClr>
                <a:srgbClr val="FFFFFF"/>
              </a:buClr>
              <a:buSzPts val="2400"/>
              <a:buNone/>
              <a:defRPr>
                <a:solidFill>
                  <a:srgbClr val="FFFFFF"/>
                </a:solidFill>
              </a:defRPr>
            </a:lvl3pPr>
            <a:lvl4pPr lvl="3" algn="l">
              <a:spcBef>
                <a:spcPts val="0"/>
              </a:spcBef>
              <a:spcAft>
                <a:spcPts val="0"/>
              </a:spcAft>
              <a:buClr>
                <a:srgbClr val="FFFFFF"/>
              </a:buClr>
              <a:buSzPts val="2400"/>
              <a:buNone/>
              <a:defRPr>
                <a:solidFill>
                  <a:srgbClr val="FFFFFF"/>
                </a:solidFill>
              </a:defRPr>
            </a:lvl4pPr>
            <a:lvl5pPr lvl="4" algn="l">
              <a:spcBef>
                <a:spcPts val="0"/>
              </a:spcBef>
              <a:spcAft>
                <a:spcPts val="0"/>
              </a:spcAft>
              <a:buClr>
                <a:srgbClr val="FFFFFF"/>
              </a:buClr>
              <a:buSzPts val="2400"/>
              <a:buNone/>
              <a:defRPr>
                <a:solidFill>
                  <a:srgbClr val="FFFFFF"/>
                </a:solidFill>
              </a:defRPr>
            </a:lvl5pPr>
            <a:lvl6pPr lvl="5" algn="l">
              <a:spcBef>
                <a:spcPts val="0"/>
              </a:spcBef>
              <a:spcAft>
                <a:spcPts val="0"/>
              </a:spcAft>
              <a:buClr>
                <a:srgbClr val="FFFFFF"/>
              </a:buClr>
              <a:buSzPts val="2400"/>
              <a:buNone/>
              <a:defRPr>
                <a:solidFill>
                  <a:srgbClr val="FFFFFF"/>
                </a:solidFill>
              </a:defRPr>
            </a:lvl6pPr>
            <a:lvl7pPr lvl="6" algn="l">
              <a:spcBef>
                <a:spcPts val="0"/>
              </a:spcBef>
              <a:spcAft>
                <a:spcPts val="0"/>
              </a:spcAft>
              <a:buClr>
                <a:srgbClr val="FFFFFF"/>
              </a:buClr>
              <a:buSzPts val="2400"/>
              <a:buNone/>
              <a:defRPr>
                <a:solidFill>
                  <a:srgbClr val="FFFFFF"/>
                </a:solidFill>
              </a:defRPr>
            </a:lvl7pPr>
            <a:lvl8pPr lvl="7" algn="l">
              <a:spcBef>
                <a:spcPts val="0"/>
              </a:spcBef>
              <a:spcAft>
                <a:spcPts val="0"/>
              </a:spcAft>
              <a:buClr>
                <a:srgbClr val="FFFFFF"/>
              </a:buClr>
              <a:buSzPts val="2400"/>
              <a:buNone/>
              <a:defRPr>
                <a:solidFill>
                  <a:srgbClr val="FFFFFF"/>
                </a:solidFill>
              </a:defRPr>
            </a:lvl8pPr>
            <a:lvl9pPr lvl="8" algn="l">
              <a:spcBef>
                <a:spcPts val="0"/>
              </a:spcBef>
              <a:spcAft>
                <a:spcPts val="0"/>
              </a:spcAft>
              <a:buClr>
                <a:srgbClr val="FFFFFF"/>
              </a:buClr>
              <a:buSzPts val="2400"/>
              <a:buNone/>
              <a:defRPr>
                <a:solidFill>
                  <a:srgbClr val="FFFFFF"/>
                </a:solidFill>
              </a:defRPr>
            </a:lvl9pPr>
          </a:lstStyle>
          <a:p>
            <a:endParaRPr/>
          </a:p>
        </p:txBody>
      </p:sp>
      <p:sp>
        <p:nvSpPr>
          <p:cNvPr id="36" name="Google Shape;36;p6"/>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lvl1pPr marL="457200" lvl="0" indent="-431800">
              <a:spcBef>
                <a:spcPts val="600"/>
              </a:spcBef>
              <a:spcAft>
                <a:spcPts val="0"/>
              </a:spcAft>
              <a:buSzPts val="32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7" name="Google Shape;37;p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7"/>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80850" y="168450"/>
            <a:ext cx="8781900" cy="1296663"/>
            <a:chOff x="180850" y="168450"/>
            <a:chExt cx="8781900" cy="1296663"/>
          </a:xfrm>
        </p:grpSpPr>
        <p:sp>
          <p:nvSpPr>
            <p:cNvPr id="41" name="Google Shape;41;p7"/>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45" name="Google Shape;45;p7"/>
          <p:cNvSpPr txBox="1">
            <a:spLocks noGrp="1"/>
          </p:cNvSpPr>
          <p:nvPr>
            <p:ph type="body" idx="1"/>
          </p:nvPr>
        </p:nvSpPr>
        <p:spPr>
          <a:xfrm>
            <a:off x="457200"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6" name="Google Shape;46;p7"/>
          <p:cNvSpPr txBox="1">
            <a:spLocks noGrp="1"/>
          </p:cNvSpPr>
          <p:nvPr>
            <p:ph type="body" idx="2"/>
          </p:nvPr>
        </p:nvSpPr>
        <p:spPr>
          <a:xfrm>
            <a:off x="4692274"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8"/>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180850" y="168450"/>
            <a:ext cx="8781900" cy="1296663"/>
            <a:chOff x="180850" y="168450"/>
            <a:chExt cx="8781900" cy="1296663"/>
          </a:xfrm>
        </p:grpSpPr>
        <p:sp>
          <p:nvSpPr>
            <p:cNvPr id="51" name="Google Shape;51;p8"/>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55" name="Google Shape;55;p8"/>
          <p:cNvSpPr txBox="1">
            <a:spLocks noGrp="1"/>
          </p:cNvSpPr>
          <p:nvPr>
            <p:ph type="body" idx="1"/>
          </p:nvPr>
        </p:nvSpPr>
        <p:spPr>
          <a:xfrm>
            <a:off x="489284"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6" name="Google Shape;56;p8"/>
          <p:cNvSpPr txBox="1">
            <a:spLocks noGrp="1"/>
          </p:cNvSpPr>
          <p:nvPr>
            <p:ph type="body" idx="2"/>
          </p:nvPr>
        </p:nvSpPr>
        <p:spPr>
          <a:xfrm>
            <a:off x="3256050"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7" name="Google Shape;57;p8"/>
          <p:cNvSpPr txBox="1">
            <a:spLocks noGrp="1"/>
          </p:cNvSpPr>
          <p:nvPr>
            <p:ph type="body" idx="3"/>
          </p:nvPr>
        </p:nvSpPr>
        <p:spPr>
          <a:xfrm>
            <a:off x="6022816"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8" name="Google Shape;58;p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1"/>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rgbClr val="FD8E80"/>
        </a:solidFill>
        <a:effectLst/>
      </p:bgPr>
    </p:bg>
    <p:spTree>
      <p:nvGrpSpPr>
        <p:cNvPr id="1" name="Shape 73"/>
        <p:cNvGrpSpPr/>
        <p:nvPr/>
      </p:nvGrpSpPr>
      <p:grpSpPr>
        <a:xfrm>
          <a:off x="0" y="0"/>
          <a:ext cx="0" cy="0"/>
          <a:chOff x="0" y="0"/>
          <a:chExt cx="0" cy="0"/>
        </a:xfrm>
      </p:grpSpPr>
      <p:sp>
        <p:nvSpPr>
          <p:cNvPr id="74" name="Google Shape;74;p12"/>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74650"/>
            <a:ext cx="7383900" cy="1143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1pPr>
            <a:lvl2pPr lvl="1"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2pPr>
            <a:lvl3pPr lvl="2"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3pPr>
            <a:lvl4pPr lvl="3"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4pPr>
            <a:lvl5pPr lvl="4"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5pPr>
            <a:lvl6pPr lvl="5"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6pPr>
            <a:lvl7pPr lvl="6"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7pPr>
            <a:lvl8pPr lvl="7"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8pPr>
            <a:lvl9pPr lvl="8"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600209"/>
            <a:ext cx="7383900" cy="4967700"/>
          </a:xfrm>
          <a:prstGeom prst="rect">
            <a:avLst/>
          </a:prstGeom>
          <a:noFill/>
          <a:ln>
            <a:noFill/>
          </a:ln>
        </p:spPr>
        <p:txBody>
          <a:bodyPr spcFirstLastPara="1" wrap="square" lIns="91425" tIns="91425" rIns="91425" bIns="91425" anchor="t" anchorCtr="0">
            <a:noAutofit/>
          </a:bodyPr>
          <a:lstStyle>
            <a:lvl1pPr marL="457200" lvl="0" indent="-431800">
              <a:spcBef>
                <a:spcPts val="600"/>
              </a:spcBef>
              <a:spcAft>
                <a:spcPts val="0"/>
              </a:spcAft>
              <a:buClr>
                <a:srgbClr val="2F3848"/>
              </a:buClr>
              <a:buSzPts val="3200"/>
              <a:buFont typeface="Source Sans Pro"/>
              <a:buChar char="■"/>
              <a:defRPr sz="3200">
                <a:solidFill>
                  <a:srgbClr val="2F3848"/>
                </a:solidFill>
                <a:latin typeface="Source Sans Pro"/>
                <a:ea typeface="Source Sans Pro"/>
                <a:cs typeface="Source Sans Pro"/>
                <a:sym typeface="Source Sans Pro"/>
              </a:defRPr>
            </a:lvl1pPr>
            <a:lvl2pPr marL="914400" lvl="1"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2pPr>
            <a:lvl3pPr marL="1371600" lvl="2"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3pPr>
            <a:lvl4pPr marL="1828800" lvl="3"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4pPr>
            <a:lvl5pPr marL="2286000" lvl="4"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5pPr>
            <a:lvl6pPr marL="2743200" lvl="5"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6pPr>
            <a:lvl7pPr marL="3200400" lvl="6"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7pPr>
            <a:lvl8pPr marL="3657600" lvl="7"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8pPr>
            <a:lvl9pPr marL="4114800" lvl="8"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6333134"/>
            <a:ext cx="548700" cy="525000"/>
          </a:xfrm>
          <a:prstGeom prst="rect">
            <a:avLst/>
          </a:prstGeom>
          <a:noFill/>
          <a:ln>
            <a:noFill/>
          </a:ln>
        </p:spPr>
        <p:txBody>
          <a:bodyPr spcFirstLastPara="1" wrap="square" lIns="91425" tIns="91425" rIns="91425" bIns="91425" anchor="t" anchorCtr="0">
            <a:noAutofit/>
          </a:bodyPr>
          <a:lstStyle>
            <a:lvl1pPr lvl="0" algn="ctr">
              <a:buNone/>
              <a:defRPr sz="1300">
                <a:solidFill>
                  <a:srgbClr val="2F3848"/>
                </a:solidFill>
                <a:latin typeface="Source Sans Pro"/>
                <a:ea typeface="Source Sans Pro"/>
                <a:cs typeface="Source Sans Pro"/>
                <a:sym typeface="Source Sans Pro"/>
              </a:defRPr>
            </a:lvl1pPr>
            <a:lvl2pPr lvl="1" algn="ctr">
              <a:buNone/>
              <a:defRPr sz="1300">
                <a:solidFill>
                  <a:srgbClr val="2F3848"/>
                </a:solidFill>
                <a:latin typeface="Source Sans Pro"/>
                <a:ea typeface="Source Sans Pro"/>
                <a:cs typeface="Source Sans Pro"/>
                <a:sym typeface="Source Sans Pro"/>
              </a:defRPr>
            </a:lvl2pPr>
            <a:lvl3pPr lvl="2" algn="ctr">
              <a:buNone/>
              <a:defRPr sz="1300">
                <a:solidFill>
                  <a:srgbClr val="2F3848"/>
                </a:solidFill>
                <a:latin typeface="Source Sans Pro"/>
                <a:ea typeface="Source Sans Pro"/>
                <a:cs typeface="Source Sans Pro"/>
                <a:sym typeface="Source Sans Pro"/>
              </a:defRPr>
            </a:lvl3pPr>
            <a:lvl4pPr lvl="3" algn="ctr">
              <a:buNone/>
              <a:defRPr sz="1300">
                <a:solidFill>
                  <a:srgbClr val="2F3848"/>
                </a:solidFill>
                <a:latin typeface="Source Sans Pro"/>
                <a:ea typeface="Source Sans Pro"/>
                <a:cs typeface="Source Sans Pro"/>
                <a:sym typeface="Source Sans Pro"/>
              </a:defRPr>
            </a:lvl4pPr>
            <a:lvl5pPr lvl="4" algn="ctr">
              <a:buNone/>
              <a:defRPr sz="1300">
                <a:solidFill>
                  <a:srgbClr val="2F3848"/>
                </a:solidFill>
                <a:latin typeface="Source Sans Pro"/>
                <a:ea typeface="Source Sans Pro"/>
                <a:cs typeface="Source Sans Pro"/>
                <a:sym typeface="Source Sans Pro"/>
              </a:defRPr>
            </a:lvl5pPr>
            <a:lvl6pPr lvl="5" algn="ctr">
              <a:buNone/>
              <a:defRPr sz="1300">
                <a:solidFill>
                  <a:srgbClr val="2F3848"/>
                </a:solidFill>
                <a:latin typeface="Source Sans Pro"/>
                <a:ea typeface="Source Sans Pro"/>
                <a:cs typeface="Source Sans Pro"/>
                <a:sym typeface="Source Sans Pro"/>
              </a:defRPr>
            </a:lvl6pPr>
            <a:lvl7pPr lvl="6" algn="ctr">
              <a:buNone/>
              <a:defRPr sz="1300">
                <a:solidFill>
                  <a:srgbClr val="2F3848"/>
                </a:solidFill>
                <a:latin typeface="Source Sans Pro"/>
                <a:ea typeface="Source Sans Pro"/>
                <a:cs typeface="Source Sans Pro"/>
                <a:sym typeface="Source Sans Pro"/>
              </a:defRPr>
            </a:lvl7pPr>
            <a:lvl8pPr lvl="7" algn="ctr">
              <a:buNone/>
              <a:defRPr sz="1300">
                <a:solidFill>
                  <a:srgbClr val="2F3848"/>
                </a:solidFill>
                <a:latin typeface="Source Sans Pro"/>
                <a:ea typeface="Source Sans Pro"/>
                <a:cs typeface="Source Sans Pro"/>
                <a:sym typeface="Source Sans Pro"/>
              </a:defRPr>
            </a:lvl8pPr>
            <a:lvl9pPr lvl="8" algn="ctr">
              <a:buNone/>
              <a:defRPr sz="1300">
                <a:solidFill>
                  <a:srgbClr val="2F3848"/>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comments" Target="../comments/commen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Media Sentiment and the Stock Market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Completing the Data Set</a:t>
            </a:r>
            <a:endParaRPr dirty="0"/>
          </a:p>
        </p:txBody>
      </p:sp>
      <p:pic>
        <p:nvPicPr>
          <p:cNvPr id="2" name="Picture 1">
            <a:extLst>
              <a:ext uri="{FF2B5EF4-FFF2-40B4-BE49-F238E27FC236}">
                <a16:creationId xmlns:a16="http://schemas.microsoft.com/office/drawing/2014/main" id="{7EFDADC8-6077-478E-9BE2-5D1CDB86E103}"/>
              </a:ext>
            </a:extLst>
          </p:cNvPr>
          <p:cNvPicPr>
            <a:picLocks noChangeAspect="1"/>
          </p:cNvPicPr>
          <p:nvPr/>
        </p:nvPicPr>
        <p:blipFill>
          <a:blip r:embed="rId3"/>
          <a:stretch>
            <a:fillRect/>
          </a:stretch>
        </p:blipFill>
        <p:spPr>
          <a:xfrm>
            <a:off x="629436" y="4526325"/>
            <a:ext cx="7951801" cy="1732176"/>
          </a:xfrm>
          <a:prstGeom prst="rect">
            <a:avLst/>
          </a:prstGeom>
          <a:ln w="31750">
            <a:solidFill>
              <a:srgbClr val="FF0000"/>
            </a:solidFill>
          </a:ln>
        </p:spPr>
      </p:pic>
      <p:pic>
        <p:nvPicPr>
          <p:cNvPr id="3" name="Picture 2">
            <a:extLst>
              <a:ext uri="{FF2B5EF4-FFF2-40B4-BE49-F238E27FC236}">
                <a16:creationId xmlns:a16="http://schemas.microsoft.com/office/drawing/2014/main" id="{572B158F-8ED3-4F3F-8A3F-13AC04322FB0}"/>
              </a:ext>
            </a:extLst>
          </p:cNvPr>
          <p:cNvPicPr>
            <a:picLocks noChangeAspect="1"/>
          </p:cNvPicPr>
          <p:nvPr/>
        </p:nvPicPr>
        <p:blipFill>
          <a:blip r:embed="rId4"/>
          <a:stretch>
            <a:fillRect/>
          </a:stretch>
        </p:blipFill>
        <p:spPr>
          <a:xfrm>
            <a:off x="629436" y="2070295"/>
            <a:ext cx="6957226" cy="1983451"/>
          </a:xfrm>
          <a:prstGeom prst="rect">
            <a:avLst/>
          </a:prstGeom>
        </p:spPr>
      </p:pic>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8" name="Google Shape;296;p37">
            <a:extLst>
              <a:ext uri="{FF2B5EF4-FFF2-40B4-BE49-F238E27FC236}">
                <a16:creationId xmlns:a16="http://schemas.microsoft.com/office/drawing/2014/main" id="{125DE5AD-8D98-445A-9AA5-6DCF0149EA2A}"/>
              </a:ext>
            </a:extLst>
          </p:cNvPr>
          <p:cNvSpPr txBox="1">
            <a:spLocks/>
          </p:cNvSpPr>
          <p:nvPr/>
        </p:nvSpPr>
        <p:spPr>
          <a:xfrm>
            <a:off x="584653" y="114195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In order to compare changes in price, we looked at the delta (Close – Open)/Open to be able to normalize data over time.</a:t>
            </a:r>
          </a:p>
        </p:txBody>
      </p:sp>
      <p:cxnSp>
        <p:nvCxnSpPr>
          <p:cNvPr id="6" name="Straight Arrow Connector 5">
            <a:extLst>
              <a:ext uri="{FF2B5EF4-FFF2-40B4-BE49-F238E27FC236}">
                <a16:creationId xmlns:a16="http://schemas.microsoft.com/office/drawing/2014/main" id="{97918059-C371-46D5-9A62-FCB8DB13049A}"/>
              </a:ext>
            </a:extLst>
          </p:cNvPr>
          <p:cNvCxnSpPr>
            <a:stCxn id="3" idx="2"/>
          </p:cNvCxnSpPr>
          <p:nvPr/>
        </p:nvCxnSpPr>
        <p:spPr>
          <a:xfrm>
            <a:off x="4108049" y="4053746"/>
            <a:ext cx="0" cy="50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77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a16="http://schemas.microsoft.com/office/drawing/2014/main" id="{2D30674F-D7E1-40D6-881A-5D09AEA6F4D2}"/>
              </a:ext>
            </a:extLst>
          </p:cNvPr>
          <p:cNvPicPr>
            <a:picLocks noChangeAspect="1"/>
          </p:cNvPicPr>
          <p:nvPr/>
        </p:nvPicPr>
        <p:blipFill>
          <a:blip r:embed="rId3"/>
          <a:stretch>
            <a:fillRect/>
          </a:stretch>
        </p:blipFill>
        <p:spPr>
          <a:xfrm>
            <a:off x="250031" y="3594851"/>
            <a:ext cx="8643937" cy="2630342"/>
          </a:xfrm>
          <a:prstGeom prst="rect">
            <a:avLst/>
          </a:prstGeom>
        </p:spPr>
      </p:pic>
      <p:pic>
        <p:nvPicPr>
          <p:cNvPr id="3" name="Picture 2">
            <a:extLst>
              <a:ext uri="{FF2B5EF4-FFF2-40B4-BE49-F238E27FC236}">
                <a16:creationId xmlns:a16="http://schemas.microsoft.com/office/drawing/2014/main" id="{54C56256-13CC-4D68-B2D6-072096171BEB}"/>
              </a:ext>
            </a:extLst>
          </p:cNvPr>
          <p:cNvPicPr>
            <a:picLocks noChangeAspect="1"/>
          </p:cNvPicPr>
          <p:nvPr/>
        </p:nvPicPr>
        <p:blipFill>
          <a:blip r:embed="rId4"/>
          <a:stretch>
            <a:fillRect/>
          </a:stretch>
        </p:blipFill>
        <p:spPr>
          <a:xfrm>
            <a:off x="250031" y="1033464"/>
            <a:ext cx="8470107" cy="2229686"/>
          </a:xfrm>
          <a:prstGeom prst="rect">
            <a:avLst/>
          </a:prstGeom>
        </p:spPr>
      </p:pic>
      <p:cxnSp>
        <p:nvCxnSpPr>
          <p:cNvPr id="5" name="Connector: Elbow 4">
            <a:extLst>
              <a:ext uri="{FF2B5EF4-FFF2-40B4-BE49-F238E27FC236}">
                <a16:creationId xmlns:a16="http://schemas.microsoft.com/office/drawing/2014/main" id="{F760F5CF-1983-4458-A90E-142776979514}"/>
              </a:ext>
            </a:extLst>
          </p:cNvPr>
          <p:cNvCxnSpPr>
            <a:stCxn id="3" idx="2"/>
            <a:endCxn id="2" idx="0"/>
          </p:cNvCxnSpPr>
          <p:nvPr/>
        </p:nvCxnSpPr>
        <p:spPr>
          <a:xfrm rot="16200000" flipH="1">
            <a:off x="4362692" y="3385542"/>
            <a:ext cx="331701" cy="869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Google Shape;296;p37">
            <a:extLst>
              <a:ext uri="{FF2B5EF4-FFF2-40B4-BE49-F238E27FC236}">
                <a16:creationId xmlns:a16="http://schemas.microsoft.com/office/drawing/2014/main" id="{E1855198-2F46-407B-80D4-71A5B1169C82}"/>
              </a:ext>
            </a:extLst>
          </p:cNvPr>
          <p:cNvSpPr txBox="1">
            <a:spLocks/>
          </p:cNvSpPr>
          <p:nvPr/>
        </p:nvSpPr>
        <p:spPr>
          <a:xfrm>
            <a:off x="437326" y="4312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We calculated the mean sentiment score by date and merged that mean score with the financial data</a:t>
            </a:r>
          </a:p>
        </p:txBody>
      </p:sp>
    </p:spTree>
    <p:extLst>
      <p:ext uri="{BB962C8B-B14F-4D97-AF65-F5344CB8AC3E}">
        <p14:creationId xmlns:p14="http://schemas.microsoft.com/office/powerpoint/2010/main" val="116975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dirty="0"/>
              <a:t>They analysis suggests an inconsistent short run change in the value of the indexes correlating with an increase in optimistic or pessimistic local news. Neutral sentiment was infrequent and had little to no direct impact. </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762616"/>
            <a:ext cx="7523100" cy="804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Further analysis would be necessary to identify the impact of specific types of news on related sectors of the market.</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05847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ctrTitle" idx="4294967295"/>
          </p:nvPr>
        </p:nvSpPr>
        <p:spPr>
          <a:xfrm>
            <a:off x="685800" y="3101725"/>
            <a:ext cx="67317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rgbClr val="FFFFFF"/>
                </a:solidFill>
              </a:rPr>
              <a:t>Are “cancelled” com</a:t>
            </a:r>
            <a:r>
              <a:rPr lang="en-US" sz="4000" dirty="0">
                <a:solidFill>
                  <a:srgbClr val="FFFFFF"/>
                </a:solidFill>
              </a:rPr>
              <a:t>p</a:t>
            </a:r>
            <a:r>
              <a:rPr lang="en" sz="4000" dirty="0">
                <a:solidFill>
                  <a:srgbClr val="FFFFFF"/>
                </a:solidFill>
              </a:rPr>
              <a:t>anies ever really cancelled?</a:t>
            </a:r>
            <a:endParaRPr sz="4000" dirty="0">
              <a:solidFill>
                <a:srgbClr val="FFFFFF"/>
              </a:solidFill>
            </a:endParaRPr>
          </a:p>
        </p:txBody>
      </p:sp>
      <p:sp>
        <p:nvSpPr>
          <p:cNvPr id="129" name="Google Shape;129;p21"/>
          <p:cNvSpPr txBox="1">
            <a:spLocks noGrp="1"/>
          </p:cNvSpPr>
          <p:nvPr>
            <p:ph type="subTitle" idx="4294967295"/>
          </p:nvPr>
        </p:nvSpPr>
        <p:spPr>
          <a:xfrm>
            <a:off x="685800" y="4396350"/>
            <a:ext cx="67317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dirty="0"/>
              <a:t>How influential is a public scandal on a company’s stock price?</a:t>
            </a:r>
            <a:endParaRPr sz="3000" dirty="0"/>
          </a:p>
        </p:txBody>
      </p:sp>
      <p:sp>
        <p:nvSpPr>
          <p:cNvPr id="130" name="Google Shape;130;p21"/>
          <p:cNvSpPr/>
          <p:nvPr/>
        </p:nvSpPr>
        <p:spPr>
          <a:xfrm>
            <a:off x="927338" y="935475"/>
            <a:ext cx="2399400" cy="1921200"/>
          </a:xfrm>
          <a:prstGeom prst="wedgeRectCallout">
            <a:avLst>
              <a:gd name="adj1" fmla="val -32904"/>
              <a:gd name="adj2" fmla="val 66457"/>
            </a:avLst>
          </a:prstGeom>
          <a:noFill/>
          <a:ln w="1524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182880" y="1570664"/>
            <a:ext cx="2741303"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Wells Fargo</a:t>
            </a:r>
            <a:endParaRPr sz="2400" b="1" dirty="0"/>
          </a:p>
          <a:p>
            <a:pPr marL="0" lvl="0" indent="0">
              <a:buNone/>
            </a:pPr>
            <a:r>
              <a:rPr lang="en-US" sz="1900" dirty="0"/>
              <a:t>Wells Fargo agreed to pay a $2.1 billion fine after facing allegations that it had improperly represented mortgages it sold to investors during the housing bubble. This was expected and is similar to the other banks involved in the financial crisis, but Wells Fargo was one of the last banks to deal with these issues.</a:t>
            </a:r>
            <a:endParaRPr sz="1900" dirty="0"/>
          </a:p>
        </p:txBody>
      </p:sp>
      <p:sp>
        <p:nvSpPr>
          <p:cNvPr id="148" name="Google Shape;148;p23"/>
          <p:cNvSpPr txBox="1">
            <a:spLocks noGrp="1"/>
          </p:cNvSpPr>
          <p:nvPr>
            <p:ph type="body" idx="2"/>
          </p:nvPr>
        </p:nvSpPr>
        <p:spPr>
          <a:xfrm>
            <a:off x="2924183" y="1570664"/>
            <a:ext cx="3388212"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Tesla</a:t>
            </a:r>
            <a:endParaRPr sz="2400" b="1" dirty="0"/>
          </a:p>
          <a:p>
            <a:pPr marL="0" lvl="0" indent="0">
              <a:buNone/>
            </a:pPr>
            <a:r>
              <a:rPr lang="en-US" sz="1900" dirty="0"/>
              <a:t>The Securities and Exchange Commission asks a federal judge to hold Musk in contempt for violating a settlement deal reached last year. Musk tweeted on February 19 that "Tesla made 0 cars in 2011, but will make around 500k in 2019." The tweets about production appear to violate the agreement reached in 2018 to have all of Musk’s company communications vetted.</a:t>
            </a:r>
            <a:endParaRPr sz="1900" dirty="0"/>
          </a:p>
        </p:txBody>
      </p:sp>
      <p:sp>
        <p:nvSpPr>
          <p:cNvPr id="149" name="Google Shape;149;p23"/>
          <p:cNvSpPr txBox="1">
            <a:spLocks noGrp="1"/>
          </p:cNvSpPr>
          <p:nvPr>
            <p:ph type="body" idx="3"/>
          </p:nvPr>
        </p:nvSpPr>
        <p:spPr>
          <a:xfrm>
            <a:off x="6312395" y="1570664"/>
            <a:ext cx="2631900" cy="4533300"/>
          </a:xfrm>
          <a:prstGeom prst="rect">
            <a:avLst/>
          </a:prstGeom>
        </p:spPr>
        <p:txBody>
          <a:bodyPr spcFirstLastPara="1" wrap="square" lIns="91425" tIns="91425" rIns="91425" bIns="91425" anchor="t" anchorCtr="0">
            <a:noAutofit/>
          </a:bodyPr>
          <a:lstStyle/>
          <a:p>
            <a:pPr marL="0" lvl="0" indent="0">
              <a:buNone/>
            </a:pPr>
            <a:r>
              <a:rPr lang="en-US" sz="2400" b="1" dirty="0"/>
              <a:t>Wayfair</a:t>
            </a:r>
          </a:p>
          <a:p>
            <a:pPr marL="0" lvl="0" indent="0">
              <a:buNone/>
            </a:pPr>
            <a:r>
              <a:rPr lang="en-US" sz="1900" dirty="0"/>
              <a:t>Wayfair employees walk out of the company’s Boston-based HQs to protest Wayfair’s $200K sale of furniture to a contractor of migrant detention camps at the southern border.</a:t>
            </a:r>
            <a:endParaRPr sz="1900" dirty="0"/>
          </a:p>
        </p:txBody>
      </p:sp>
      <p:sp>
        <p:nvSpPr>
          <p:cNvPr id="150" name="Google Shape;150;p23"/>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BAD BUSINESS PRACTICIES AND MEDIA SCRUTINY</a:t>
            </a:r>
            <a:endParaRPr dirty="0"/>
          </a:p>
        </p:txBody>
      </p:sp>
      <p:sp>
        <p:nvSpPr>
          <p:cNvPr id="151" name="Google Shape;151;p2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8E025225-399C-1445-A433-58F60DD6D206}"/>
              </a:ext>
            </a:extLst>
          </p:cNvPr>
          <p:cNvPicPr>
            <a:picLocks noChangeAspect="1"/>
          </p:cNvPicPr>
          <p:nvPr/>
        </p:nvPicPr>
        <p:blipFill>
          <a:blip r:embed="rId3"/>
          <a:stretch>
            <a:fillRect/>
          </a:stretch>
        </p:blipFill>
        <p:spPr>
          <a:xfrm>
            <a:off x="4572000" y="541420"/>
            <a:ext cx="4331370" cy="2887580"/>
          </a:xfrm>
          <a:prstGeom prst="rect">
            <a:avLst/>
          </a:prstGeom>
        </p:spPr>
      </p:pic>
      <p:pic>
        <p:nvPicPr>
          <p:cNvPr id="5" name="Picture 4">
            <a:extLst>
              <a:ext uri="{FF2B5EF4-FFF2-40B4-BE49-F238E27FC236}">
                <a16:creationId xmlns:a16="http://schemas.microsoft.com/office/drawing/2014/main" id="{ED663665-B10E-B545-A570-3E8F10D7B7D0}"/>
              </a:ext>
            </a:extLst>
          </p:cNvPr>
          <p:cNvPicPr>
            <a:picLocks noChangeAspect="1"/>
          </p:cNvPicPr>
          <p:nvPr/>
        </p:nvPicPr>
        <p:blipFill>
          <a:blip r:embed="rId4"/>
          <a:stretch>
            <a:fillRect/>
          </a:stretch>
        </p:blipFill>
        <p:spPr>
          <a:xfrm>
            <a:off x="4572001" y="3429000"/>
            <a:ext cx="4331369" cy="2887579"/>
          </a:xfrm>
          <a:prstGeom prst="rect">
            <a:avLst/>
          </a:prstGeom>
        </p:spPr>
      </p:pic>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Tesla</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spTree>
    <p:extLst>
      <p:ext uri="{BB962C8B-B14F-4D97-AF65-F5344CB8AC3E}">
        <p14:creationId xmlns:p14="http://schemas.microsoft.com/office/powerpoint/2010/main" val="4229000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Wayfair</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pic>
        <p:nvPicPr>
          <p:cNvPr id="4" name="Picture 3">
            <a:extLst>
              <a:ext uri="{FF2B5EF4-FFF2-40B4-BE49-F238E27FC236}">
                <a16:creationId xmlns:a16="http://schemas.microsoft.com/office/drawing/2014/main" id="{6FCBB440-72AB-B748-AA22-5AC5B8309C76}"/>
              </a:ext>
            </a:extLst>
          </p:cNvPr>
          <p:cNvPicPr>
            <a:picLocks noChangeAspect="1"/>
          </p:cNvPicPr>
          <p:nvPr/>
        </p:nvPicPr>
        <p:blipFill>
          <a:blip r:embed="rId3"/>
          <a:stretch>
            <a:fillRect/>
          </a:stretch>
        </p:blipFill>
        <p:spPr>
          <a:xfrm>
            <a:off x="4571999" y="3465351"/>
            <a:ext cx="4331369" cy="2887579"/>
          </a:xfrm>
          <a:prstGeom prst="rect">
            <a:avLst/>
          </a:prstGeom>
        </p:spPr>
      </p:pic>
      <p:pic>
        <p:nvPicPr>
          <p:cNvPr id="7" name="Picture 6">
            <a:extLst>
              <a:ext uri="{FF2B5EF4-FFF2-40B4-BE49-F238E27FC236}">
                <a16:creationId xmlns:a16="http://schemas.microsoft.com/office/drawing/2014/main" id="{6A2D25D4-5E87-0141-9BCB-516BA5C3C434}"/>
              </a:ext>
            </a:extLst>
          </p:cNvPr>
          <p:cNvPicPr>
            <a:picLocks noChangeAspect="1"/>
          </p:cNvPicPr>
          <p:nvPr/>
        </p:nvPicPr>
        <p:blipFill>
          <a:blip r:embed="rId4"/>
          <a:stretch>
            <a:fillRect/>
          </a:stretch>
        </p:blipFill>
        <p:spPr>
          <a:xfrm>
            <a:off x="4571999" y="512901"/>
            <a:ext cx="4331369" cy="2887579"/>
          </a:xfrm>
          <a:prstGeom prst="rect">
            <a:avLst/>
          </a:prstGeom>
        </p:spPr>
      </p:pic>
    </p:spTree>
    <p:extLst>
      <p:ext uri="{BB962C8B-B14F-4D97-AF65-F5344CB8AC3E}">
        <p14:creationId xmlns:p14="http://schemas.microsoft.com/office/powerpoint/2010/main" val="337517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Wells Fargo</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pic>
        <p:nvPicPr>
          <p:cNvPr id="3" name="Picture 2">
            <a:extLst>
              <a:ext uri="{FF2B5EF4-FFF2-40B4-BE49-F238E27FC236}">
                <a16:creationId xmlns:a16="http://schemas.microsoft.com/office/drawing/2014/main" id="{F1F1B94A-43C6-3E4A-9EAF-D8DECC0DC93C}"/>
              </a:ext>
            </a:extLst>
          </p:cNvPr>
          <p:cNvPicPr>
            <a:picLocks noChangeAspect="1"/>
          </p:cNvPicPr>
          <p:nvPr/>
        </p:nvPicPr>
        <p:blipFill>
          <a:blip r:embed="rId3"/>
          <a:stretch>
            <a:fillRect/>
          </a:stretch>
        </p:blipFill>
        <p:spPr>
          <a:xfrm>
            <a:off x="4571999" y="3529776"/>
            <a:ext cx="4331371" cy="2887580"/>
          </a:xfrm>
          <a:prstGeom prst="rect">
            <a:avLst/>
          </a:prstGeom>
        </p:spPr>
      </p:pic>
      <p:pic>
        <p:nvPicPr>
          <p:cNvPr id="6" name="Picture 5">
            <a:extLst>
              <a:ext uri="{FF2B5EF4-FFF2-40B4-BE49-F238E27FC236}">
                <a16:creationId xmlns:a16="http://schemas.microsoft.com/office/drawing/2014/main" id="{30AEC79B-E95B-BF42-B34A-3D5BDBCD7212}"/>
              </a:ext>
            </a:extLst>
          </p:cNvPr>
          <p:cNvPicPr>
            <a:picLocks noChangeAspect="1"/>
          </p:cNvPicPr>
          <p:nvPr/>
        </p:nvPicPr>
        <p:blipFill>
          <a:blip r:embed="rId4"/>
          <a:stretch>
            <a:fillRect/>
          </a:stretch>
        </p:blipFill>
        <p:spPr>
          <a:xfrm>
            <a:off x="4571999" y="524866"/>
            <a:ext cx="4331370" cy="2887580"/>
          </a:xfrm>
          <a:prstGeom prst="rect">
            <a:avLst/>
          </a:prstGeom>
        </p:spPr>
      </p:pic>
    </p:spTree>
    <p:extLst>
      <p:ext uri="{BB962C8B-B14F-4D97-AF65-F5344CB8AC3E}">
        <p14:creationId xmlns:p14="http://schemas.microsoft.com/office/powerpoint/2010/main" val="1041881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dirty="0"/>
              <a:t>I will insert analysis here once I see the plots</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23418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ctrTitle" idx="4294967295"/>
          </p:nvPr>
        </p:nvSpPr>
        <p:spPr>
          <a:xfrm>
            <a:off x="868925" y="898583"/>
            <a:ext cx="4782900" cy="10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Hello!</a:t>
            </a:r>
            <a:endParaRPr sz="6000" dirty="0"/>
          </a:p>
        </p:txBody>
      </p:sp>
      <p:sp>
        <p:nvSpPr>
          <p:cNvPr id="101" name="Google Shape;101;p17"/>
          <p:cNvSpPr txBox="1">
            <a:spLocks noGrp="1"/>
          </p:cNvSpPr>
          <p:nvPr>
            <p:ph type="subTitle" idx="4294967295"/>
          </p:nvPr>
        </p:nvSpPr>
        <p:spPr>
          <a:xfrm>
            <a:off x="3260375" y="1680400"/>
            <a:ext cx="4782900" cy="1046400"/>
          </a:xfrm>
          <a:prstGeom prst="rect">
            <a:avLst/>
          </a:prstGeom>
        </p:spPr>
        <p:txBody>
          <a:bodyPr spcFirstLastPara="1" wrap="square" lIns="91425" tIns="91425" rIns="91425" bIns="91425" anchor="t" anchorCtr="0">
            <a:noAutofit/>
          </a:bodyPr>
          <a:lstStyle/>
          <a:p>
            <a:pPr marL="0" lvl="0" indent="0">
              <a:buNone/>
            </a:pPr>
            <a:r>
              <a:rPr lang="en-US" sz="3600" b="1" dirty="0">
                <a:solidFill>
                  <a:srgbClr val="F05768"/>
                </a:solidFill>
              </a:rPr>
              <a:t>Christian </a:t>
            </a:r>
            <a:r>
              <a:rPr lang="en-US" sz="3600" b="1" dirty="0" err="1">
                <a:solidFill>
                  <a:srgbClr val="F05768"/>
                </a:solidFill>
              </a:rPr>
              <a:t>Attard</a:t>
            </a:r>
            <a:endParaRPr lang="en-US" sz="3600" b="1" dirty="0">
              <a:solidFill>
                <a:srgbClr val="F05768"/>
              </a:solidFill>
            </a:endParaRPr>
          </a:p>
          <a:p>
            <a:pPr marL="0" lvl="0" indent="0">
              <a:buNone/>
            </a:pPr>
            <a:r>
              <a:rPr lang="en-US" sz="3600" b="1" dirty="0">
                <a:solidFill>
                  <a:srgbClr val="F05768"/>
                </a:solidFill>
              </a:rPr>
              <a:t>Jess </a:t>
            </a:r>
            <a:r>
              <a:rPr lang="en-US" sz="3600" b="1" dirty="0" err="1">
                <a:solidFill>
                  <a:srgbClr val="F05768"/>
                </a:solidFill>
              </a:rPr>
              <a:t>Alcalde</a:t>
            </a:r>
            <a:endParaRPr lang="en-US" sz="3600" b="1" dirty="0">
              <a:solidFill>
                <a:srgbClr val="F05768"/>
              </a:solidFill>
            </a:endParaRPr>
          </a:p>
          <a:p>
            <a:pPr marL="0" lvl="0" indent="0">
              <a:buNone/>
            </a:pPr>
            <a:r>
              <a:rPr lang="en-US" sz="3600" b="1" dirty="0">
                <a:solidFill>
                  <a:srgbClr val="F05768"/>
                </a:solidFill>
              </a:rPr>
              <a:t>Nitin </a:t>
            </a:r>
            <a:r>
              <a:rPr lang="en-US" sz="3600" b="1" dirty="0" err="1">
                <a:solidFill>
                  <a:srgbClr val="F05768"/>
                </a:solidFill>
              </a:rPr>
              <a:t>Khade</a:t>
            </a:r>
            <a:endParaRPr lang="en-US" sz="3600" b="1" dirty="0">
              <a:solidFill>
                <a:srgbClr val="F05768"/>
              </a:solidFill>
            </a:endParaRPr>
          </a:p>
          <a:p>
            <a:pPr marL="0" lvl="0" indent="0">
              <a:buNone/>
            </a:pPr>
            <a:r>
              <a:rPr lang="en-US" sz="3600" b="1" dirty="0">
                <a:solidFill>
                  <a:srgbClr val="F05768"/>
                </a:solidFill>
              </a:rPr>
              <a:t>Rachel Torres</a:t>
            </a:r>
            <a:endParaRPr sz="3600" b="1" dirty="0">
              <a:solidFill>
                <a:srgbClr val="F05768"/>
              </a:solidFill>
            </a:endParaRPr>
          </a:p>
        </p:txBody>
      </p:sp>
      <p:sp>
        <p:nvSpPr>
          <p:cNvPr id="104" name="Google Shape;104;p1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04937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a:t>This will be closing slide</a:t>
            </a:r>
            <a:endParaRPr dirty="0"/>
          </a:p>
        </p:txBody>
      </p:sp>
      <p:sp>
        <p:nvSpPr>
          <p:cNvPr id="110" name="Google Shape;110;p18"/>
          <p:cNvSpPr txBox="1">
            <a:spLocks noGrp="1"/>
          </p:cNvSpPr>
          <p:nvPr>
            <p:ph type="subTitle" idx="1"/>
          </p:nvPr>
        </p:nvSpPr>
        <p:spPr>
          <a:xfrm>
            <a:off x="854252" y="3922275"/>
            <a:ext cx="3815400" cy="1591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5197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Resources</a:t>
            </a:r>
            <a:endParaRPr dirty="0"/>
          </a:p>
        </p:txBody>
      </p:sp>
      <p:sp>
        <p:nvSpPr>
          <p:cNvPr id="313" name="Google Shape;313;p39"/>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p>
            <a:pPr marL="342900" indent="-342900"/>
            <a:r>
              <a:rPr lang="en-US" sz="2400" dirty="0"/>
              <a:t> </a:t>
            </a:r>
          </a:p>
          <a:p>
            <a:pPr marL="342900" indent="-342900"/>
            <a:r>
              <a:rPr lang="en-US" sz="2400" dirty="0">
                <a:solidFill>
                  <a:srgbClr val="2F3848"/>
                </a:solidFill>
              </a:rPr>
              <a:t> </a:t>
            </a:r>
          </a:p>
          <a:p>
            <a:pPr marL="342900" indent="-342900"/>
            <a:r>
              <a:rPr lang="en-US" sz="2400" dirty="0"/>
              <a:t> </a:t>
            </a:r>
          </a:p>
          <a:p>
            <a:pPr marL="342900" indent="-342900"/>
            <a:r>
              <a:rPr lang="en-US" sz="2400" dirty="0">
                <a:solidFill>
                  <a:srgbClr val="2F3848"/>
                </a:solidFill>
              </a:rPr>
              <a:t> </a:t>
            </a:r>
          </a:p>
          <a:p>
            <a:pPr marL="342900" indent="-342900"/>
            <a:r>
              <a:rPr lang="en-US" sz="2400" dirty="0"/>
              <a:t> </a:t>
            </a:r>
            <a:endParaRPr lang="en-US" sz="2400" dirty="0">
              <a:solidFill>
                <a:srgbClr val="2F3848"/>
              </a:solidFill>
            </a:endParaRPr>
          </a:p>
        </p:txBody>
      </p:sp>
      <p:sp>
        <p:nvSpPr>
          <p:cNvPr id="314" name="Google Shape;314;p3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Thanks!</a:t>
            </a:r>
            <a:br>
              <a:rPr lang="en-US" dirty="0"/>
            </a:br>
            <a:r>
              <a:rPr lang="en-US" dirty="0">
                <a:solidFill>
                  <a:schemeClr val="bg1"/>
                </a:solidFill>
              </a:rPr>
              <a:t>Any Questions?</a:t>
            </a:r>
            <a:endParaRPr dirty="0"/>
          </a:p>
        </p:txBody>
      </p:sp>
    </p:spTree>
    <p:extLst>
      <p:ext uri="{BB962C8B-B14F-4D97-AF65-F5344CB8AC3E}">
        <p14:creationId xmlns:p14="http://schemas.microsoft.com/office/powerpoint/2010/main" val="256543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a:t>What is the impact of news on the stock market?</a:t>
            </a:r>
            <a:endParaRPr dirty="0"/>
          </a:p>
        </p:txBody>
      </p:sp>
      <p:sp>
        <p:nvSpPr>
          <p:cNvPr id="110" name="Google Shape;110;p18"/>
          <p:cNvSpPr txBox="1">
            <a:spLocks noGrp="1"/>
          </p:cNvSpPr>
          <p:nvPr>
            <p:ph type="subTitle" idx="1"/>
          </p:nvPr>
        </p:nvSpPr>
        <p:spPr>
          <a:xfrm>
            <a:off x="854252" y="3922275"/>
            <a:ext cx="3815400" cy="1591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Good, bad, or neutral we will explore the effects of news on the S&amp;P 500 and Nasdaq indexes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5775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S&amp;P 500</a:t>
            </a:r>
          </a:p>
          <a:p>
            <a:pPr marL="0" lvl="0" indent="0">
              <a:buNone/>
            </a:pPr>
            <a:r>
              <a:rPr lang="en-US" dirty="0"/>
              <a:t>The </a:t>
            </a:r>
            <a:r>
              <a:rPr lang="en-US" b="1" dirty="0"/>
              <a:t>S&amp;P 500</a:t>
            </a:r>
            <a:r>
              <a:rPr lang="en-US" dirty="0"/>
              <a:t>, or just the S&amp;P, is an American stock market index based on the market capitalizations of 500 large companies having common stock listed on the NYSE, NASDAQ, or the </a:t>
            </a:r>
            <a:r>
              <a:rPr lang="en-US" dirty="0" err="1"/>
              <a:t>Cboe</a:t>
            </a:r>
            <a:r>
              <a:rPr lang="en-US" dirty="0"/>
              <a:t> BZX Exchange.</a:t>
            </a:r>
            <a:endParaRPr sz="3000" b="1" dirty="0"/>
          </a:p>
        </p:txBody>
      </p:sp>
      <p:sp>
        <p:nvSpPr>
          <p:cNvPr id="140" name="Google Shape;140;p22"/>
          <p:cNvSpPr txBox="1">
            <a:spLocks noGrp="1"/>
          </p:cNvSpPr>
          <p:nvPr>
            <p:ph type="body" idx="2"/>
          </p:nvPr>
        </p:nvSpPr>
        <p:spPr>
          <a:xfrm>
            <a:off x="45720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Nasdaq</a:t>
            </a:r>
            <a:endParaRPr sz="3000" b="1" dirty="0"/>
          </a:p>
          <a:p>
            <a:pPr marL="0" lvl="0" indent="0">
              <a:buNone/>
            </a:pPr>
            <a:r>
              <a:rPr lang="en-US" dirty="0"/>
              <a:t>The </a:t>
            </a:r>
            <a:r>
              <a:rPr lang="en-US" b="1" dirty="0"/>
              <a:t>NASDAQ Composite</a:t>
            </a:r>
            <a:r>
              <a:rPr lang="en-US" dirty="0"/>
              <a:t> is a stock market index of the common stocks and similar securities listed on the NASDAQ stock market. The composition of the NASDAQ Composite is heavily weighted towards information technology companies. </a:t>
            </a:r>
            <a:endParaRPr dirty="0"/>
          </a:p>
        </p:txBody>
      </p:sp>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 INDEXES</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Methodology</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3E9AE2EB-C27B-4388-AEC1-13FF3F5B0760}"/>
              </a:ext>
            </a:extLst>
          </p:cNvPr>
          <p:cNvSpPr>
            <a:spLocks noGrp="1"/>
          </p:cNvSpPr>
          <p:nvPr>
            <p:ph type="body" idx="1"/>
          </p:nvPr>
        </p:nvSpPr>
        <p:spPr/>
        <p:txBody>
          <a:bodyPr/>
          <a:lstStyle/>
          <a:p>
            <a:pPr marL="0" lvl="0" indent="0">
              <a:buNone/>
            </a:pPr>
            <a:r>
              <a:rPr lang="en-US" b="1" dirty="0"/>
              <a:t>We went through several iterations of news data sources, but eventually settled on the Contextual Web </a:t>
            </a:r>
            <a:r>
              <a:rPr lang="en-US" b="1" dirty="0" err="1"/>
              <a:t>NewsSearch</a:t>
            </a:r>
            <a:r>
              <a:rPr lang="en-US" b="1" dirty="0"/>
              <a:t> API. </a:t>
            </a:r>
          </a:p>
          <a:p>
            <a:pPr marL="0" lvl="0" indent="0">
              <a:buNone/>
            </a:pPr>
            <a:endParaRPr lang="en-US" b="1" dirty="0"/>
          </a:p>
          <a:p>
            <a:pPr marL="0" indent="0">
              <a:buNone/>
            </a:pPr>
            <a:r>
              <a:rPr lang="en-US" b="1" dirty="0"/>
              <a:t>The API takes in a query "q" and returns an article headline, description, publishing date, keywords, URL and news provider.</a:t>
            </a:r>
          </a:p>
          <a:p>
            <a:pPr marL="0" lvl="0" indent="0">
              <a:buNone/>
            </a:pPr>
            <a:endParaRPr lang="en-US" b="1" dirty="0"/>
          </a:p>
        </p:txBody>
      </p:sp>
      <p:pic>
        <p:nvPicPr>
          <p:cNvPr id="6" name="Picture 5">
            <a:extLst>
              <a:ext uri="{FF2B5EF4-FFF2-40B4-BE49-F238E27FC236}">
                <a16:creationId xmlns:a16="http://schemas.microsoft.com/office/drawing/2014/main" id="{D87795C7-D3F7-46ED-954C-75D1FB2E2D48}"/>
              </a:ext>
            </a:extLst>
          </p:cNvPr>
          <p:cNvPicPr>
            <a:picLocks noChangeAspect="1"/>
          </p:cNvPicPr>
          <p:nvPr/>
        </p:nvPicPr>
        <p:blipFill>
          <a:blip r:embed="rId3"/>
          <a:stretch>
            <a:fillRect/>
          </a:stretch>
        </p:blipFill>
        <p:spPr>
          <a:xfrm>
            <a:off x="4319594" y="1850333"/>
            <a:ext cx="4495800" cy="1502134"/>
          </a:xfrm>
          <a:prstGeom prst="rect">
            <a:avLst/>
          </a:prstGeom>
        </p:spPr>
      </p:pic>
      <p:pic>
        <p:nvPicPr>
          <p:cNvPr id="12" name="Picture 4" descr="# Query contextual web search API &#10;# Replace the fol_ string value With your valid X -RapidAPI-Key. &#10;# The query parameters: (update according to your search query) &#10;&quot;Donald%2eTrumpX2eNews&quot; #the search query &#10;pageNumber I #the number Of requested page &#10;pageSize = *the size Of a page &#10;autocorrect True #autoCorrectspeLLing &#10;safeSearch = &#10;False #fiLter results for adult content &#10;# test response to query and get count Of total items and pages &#10;response _ test—requests. get( &quot; https://contextualwebsearch-websearch-vl.p.rapidapi.com/api/Search/NewsSearchA &#10;. fornat(q, pageNumber, pageSize, autocorrec &#10;t, safeSearch), &#10;&quot;X-RapidAPI- : &#10;).json() &#10;#Get the number of items returned &#10;totalCount &quot;totalCount&quot;]•, &#10;totalPages round(tota1Count/pageSize) ">
            <a:extLst>
              <a:ext uri="{FF2B5EF4-FFF2-40B4-BE49-F238E27FC236}">
                <a16:creationId xmlns:a16="http://schemas.microsoft.com/office/drawing/2014/main" id="{3C0E7A04-B99E-4A7C-B2D6-F6C948B82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700" y="3900488"/>
            <a:ext cx="4451727" cy="227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2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06293"/>
            <a:ext cx="7772400" cy="617700"/>
          </a:xfrm>
          <a:prstGeom prst="rect">
            <a:avLst/>
          </a:prstGeom>
        </p:spPr>
        <p:txBody>
          <a:bodyPr spcFirstLastPara="1" wrap="square" lIns="91425" tIns="91425" rIns="91425" bIns="91425" anchor="t" anchorCtr="0">
            <a:noAutofit/>
          </a:bodyPr>
          <a:lstStyle/>
          <a:p>
            <a:pPr marL="0" lvl="0" indent="0" algn="ctr">
              <a:buNone/>
            </a:pPr>
            <a:r>
              <a:rPr lang="en-US" sz="2400" b="1" dirty="0"/>
              <a:t>Sample of JSON Result</a:t>
            </a: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2050" name="Picture 2" descr="In (61: &#10;In &#10;# generate sample response to Look at headers &#10;pprint( ' value' ] [2] )) &#10;{ 'datePub1ished' . &#10;i description' : • If it feels good, do itbut dont think youre changing &#10;• anything. ' &#10;' image': {'base64Encoding•: None, &#10;'height': 1767, &#10;'thumbnail' : &#10;' https : / / contextualwebsearch . ' , &#10;i thumbnailHeight : &#10;'thumbnailWidth : &#10;247, &#10;'url': &#10;' https://static.politico.com/23/7a/eaddf3df4195bbbc8e31f6a5e5ag/190628-shafer-wayfairboycott.jpg ' &#10;'width': 2652}, &#10;'isSafe': True, &#10;i keywords' : 'politico magazine, wayfair boycott, time' , &#10;'language': 'e &#10;'provider': {'name' • 'politico'}, &#10;'title': 'The Boycott Is a Waste of Time' &#10;'url' : 'https://www.politico.com/magazine/story/2e19/e6/28/wayfair-boycott-p01itica1-effectiveness-227251'} &#10;print(f' There are {totalPages} pages, with {totalCount} total articles. • ) &#10;There are 30 pages, with Iseø total articles. ">
            <a:extLst>
              <a:ext uri="{FF2B5EF4-FFF2-40B4-BE49-F238E27FC236}">
                <a16:creationId xmlns:a16="http://schemas.microsoft.com/office/drawing/2014/main" id="{02944667-CC7C-4B4E-B534-51DA97863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687" y="876982"/>
            <a:ext cx="7367188" cy="24139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or: Elbow 2">
            <a:extLst>
              <a:ext uri="{FF2B5EF4-FFF2-40B4-BE49-F238E27FC236}">
                <a16:creationId xmlns:a16="http://schemas.microsoft.com/office/drawing/2014/main" id="{66248C24-A32D-41E7-88D7-560A3652654E}"/>
              </a:ext>
            </a:extLst>
          </p:cNvPr>
          <p:cNvCxnSpPr>
            <a:cxnSpLocks/>
          </p:cNvCxnSpPr>
          <p:nvPr/>
        </p:nvCxnSpPr>
        <p:spPr>
          <a:xfrm rot="5400000">
            <a:off x="-103552" y="4173352"/>
            <a:ext cx="2516126" cy="6351"/>
          </a:xfrm>
          <a:prstGeom prst="bentConnector4">
            <a:avLst>
              <a:gd name="adj1" fmla="val -53"/>
              <a:gd name="adj2" fmla="val 10823319"/>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211;p30">
            <a:extLst>
              <a:ext uri="{FF2B5EF4-FFF2-40B4-BE49-F238E27FC236}">
                <a16:creationId xmlns:a16="http://schemas.microsoft.com/office/drawing/2014/main" id="{1A2EB81D-28C0-4B4A-9943-DAAA749954EF}"/>
              </a:ext>
            </a:extLst>
          </p:cNvPr>
          <p:cNvSpPr txBox="1">
            <a:spLocks/>
          </p:cNvSpPr>
          <p:nvPr/>
        </p:nvSpPr>
        <p:spPr>
          <a:xfrm>
            <a:off x="685800" y="3567114"/>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Our Initial </a:t>
            </a:r>
            <a:r>
              <a:rPr lang="en-US" sz="2400" b="1" dirty="0" err="1"/>
              <a:t>DataFrame</a:t>
            </a:r>
            <a:endParaRPr lang="en-US" sz="2400" b="1" dirty="0"/>
          </a:p>
        </p:txBody>
      </p:sp>
      <p:pic>
        <p:nvPicPr>
          <p:cNvPr id="19" name="Picture 18">
            <a:extLst>
              <a:ext uri="{FF2B5EF4-FFF2-40B4-BE49-F238E27FC236}">
                <a16:creationId xmlns:a16="http://schemas.microsoft.com/office/drawing/2014/main" id="{250794F7-4EB6-458F-A7E1-F45EC4392738}"/>
              </a:ext>
            </a:extLst>
          </p:cNvPr>
          <p:cNvPicPr>
            <a:picLocks noChangeAspect="1"/>
          </p:cNvPicPr>
          <p:nvPr/>
        </p:nvPicPr>
        <p:blipFill>
          <a:blip r:embed="rId4"/>
          <a:stretch>
            <a:fillRect/>
          </a:stretch>
        </p:blipFill>
        <p:spPr>
          <a:xfrm>
            <a:off x="1151335" y="4086387"/>
            <a:ext cx="7440215" cy="23144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SENTIMENT ANALYSIS</a:t>
            </a:r>
            <a:endParaRPr dirty="0"/>
          </a:p>
        </p:txBody>
      </p:sp>
      <p:sp>
        <p:nvSpPr>
          <p:cNvPr id="122" name="Google Shape;122;p20"/>
          <p:cNvSpPr txBox="1">
            <a:spLocks noGrp="1"/>
          </p:cNvSpPr>
          <p:nvPr>
            <p:ph type="body" idx="1"/>
          </p:nvPr>
        </p:nvSpPr>
        <p:spPr>
          <a:xfrm>
            <a:off x="252413" y="1600200"/>
            <a:ext cx="8531862" cy="4967700"/>
          </a:xfrm>
          <a:prstGeom prst="rect">
            <a:avLst/>
          </a:prstGeom>
        </p:spPr>
        <p:txBody>
          <a:bodyPr spcFirstLastPara="1" wrap="square" lIns="91425" tIns="91425" rIns="91425" bIns="91425" anchor="t" anchorCtr="0">
            <a:noAutofit/>
          </a:bodyPr>
          <a:lstStyle/>
          <a:p>
            <a:r>
              <a:rPr lang="en-US" sz="2400" b="1" dirty="0"/>
              <a:t>To do the sentiment analysis of the news data, we used vaderSentiment, a Python library built to do sentiment analysis of social media texts, but also widely applicable to all ranges of textual data. </a:t>
            </a:r>
          </a:p>
          <a:p>
            <a:endParaRPr lang="en-US" sz="2400" dirty="0"/>
          </a:p>
          <a:p>
            <a:r>
              <a:rPr lang="en-US" sz="2200" dirty="0"/>
              <a:t>Normalized weighted composite score</a:t>
            </a:r>
          </a:p>
          <a:p>
            <a:pPr marL="25400" lvl="0" indent="0" algn="l" rtl="0">
              <a:spcBef>
                <a:spcPts val="600"/>
              </a:spcBef>
              <a:spcAft>
                <a:spcPts val="0"/>
              </a:spcAft>
              <a:buSzPts val="3200"/>
              <a:buNone/>
            </a:pPr>
            <a:endParaRPr lang="en-US" sz="2200" dirty="0"/>
          </a:p>
          <a:p>
            <a:pPr>
              <a:spcBef>
                <a:spcPts val="0"/>
              </a:spcBef>
            </a:pPr>
            <a:r>
              <a:rPr lang="en-US" sz="2200" dirty="0"/>
              <a:t>Positive sentiment: compound score &gt;= 0.05</a:t>
            </a:r>
          </a:p>
          <a:p>
            <a:pPr marL="482600" lvl="1" indent="0">
              <a:buSzPts val="3200"/>
              <a:buNone/>
            </a:pPr>
            <a:r>
              <a:rPr lang="en-US" sz="2200" dirty="0"/>
              <a:t>Neutral sentiment: (compound score &gt;= 0.05) and  compound score &lt; 0.05)</a:t>
            </a:r>
          </a:p>
          <a:p>
            <a:pPr marL="25400" lvl="0" indent="0" algn="l" rtl="0">
              <a:spcBef>
                <a:spcPts val="0"/>
              </a:spcBef>
              <a:spcAft>
                <a:spcPts val="0"/>
              </a:spcAft>
              <a:buSzPts val="3200"/>
              <a:buNone/>
            </a:pPr>
            <a:r>
              <a:rPr lang="en-US" sz="2200" dirty="0"/>
              <a:t>        Negative sentiment: compound score &lt;= -0.05</a:t>
            </a:r>
          </a:p>
          <a:p>
            <a:pPr marL="25400" lvl="0" indent="0" algn="l" rtl="0">
              <a:spcBef>
                <a:spcPts val="0"/>
              </a:spcBef>
              <a:spcAft>
                <a:spcPts val="0"/>
              </a:spcAft>
              <a:buSzPts val="3200"/>
              <a:buNone/>
            </a:pPr>
            <a:endParaRPr lang="en-US" sz="2200" dirty="0"/>
          </a:p>
          <a:p>
            <a:pPr>
              <a:spcBef>
                <a:spcPts val="0"/>
              </a:spcBef>
            </a:pPr>
            <a:r>
              <a:rPr lang="en-US" sz="2200" dirty="0"/>
              <a:t>Ratios for proportions of text that fall in each category</a:t>
            </a:r>
            <a:endParaRPr sz="2200" dirty="0"/>
          </a:p>
        </p:txBody>
      </p:sp>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DD2B15A7-5821-42CA-A683-939C158B43BA}"/>
              </a:ext>
            </a:extLst>
          </p:cNvPr>
          <p:cNvPicPr>
            <a:picLocks noChangeAspect="1"/>
          </p:cNvPicPr>
          <p:nvPr/>
        </p:nvPicPr>
        <p:blipFill>
          <a:blip r:embed="rId3"/>
          <a:stretch>
            <a:fillRect/>
          </a:stretch>
        </p:blipFill>
        <p:spPr>
          <a:xfrm>
            <a:off x="439341" y="3595688"/>
            <a:ext cx="6913959" cy="2737446"/>
          </a:xfrm>
          <a:prstGeom prst="rect">
            <a:avLst/>
          </a:prstGeom>
        </p:spPr>
      </p:pic>
      <p:pic>
        <p:nvPicPr>
          <p:cNvPr id="4" name="Picture 3">
            <a:extLst>
              <a:ext uri="{FF2B5EF4-FFF2-40B4-BE49-F238E27FC236}">
                <a16:creationId xmlns:a16="http://schemas.microsoft.com/office/drawing/2014/main" id="{0760D8B6-B176-41EB-8EFB-5147AB3A536B}"/>
              </a:ext>
            </a:extLst>
          </p:cNvPr>
          <p:cNvPicPr>
            <a:picLocks noChangeAspect="1"/>
          </p:cNvPicPr>
          <p:nvPr/>
        </p:nvPicPr>
        <p:blipFill>
          <a:blip r:embed="rId4"/>
          <a:stretch>
            <a:fillRect/>
          </a:stretch>
        </p:blipFill>
        <p:spPr>
          <a:xfrm>
            <a:off x="439341" y="823992"/>
            <a:ext cx="6913959" cy="2605007"/>
          </a:xfrm>
          <a:prstGeom prst="rect">
            <a:avLst/>
          </a:prstGeom>
        </p:spPr>
      </p:pic>
      <p:sp>
        <p:nvSpPr>
          <p:cNvPr id="7" name="Google Shape;211;p30">
            <a:extLst>
              <a:ext uri="{FF2B5EF4-FFF2-40B4-BE49-F238E27FC236}">
                <a16:creationId xmlns:a16="http://schemas.microsoft.com/office/drawing/2014/main" id="{52FA52F2-525E-4D5F-B845-D01C2905C269}"/>
              </a:ext>
            </a:extLst>
          </p:cNvPr>
          <p:cNvSpPr txBox="1">
            <a:spLocks/>
          </p:cNvSpPr>
          <p:nvPr/>
        </p:nvSpPr>
        <p:spPr>
          <a:xfrm>
            <a:off x="685800" y="206293"/>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Examples of how VaderSentiment Treats Varying Texts</a:t>
            </a:r>
          </a:p>
        </p:txBody>
      </p:sp>
    </p:spTree>
    <p:extLst>
      <p:ext uri="{BB962C8B-B14F-4D97-AF65-F5344CB8AC3E}">
        <p14:creationId xmlns:p14="http://schemas.microsoft.com/office/powerpoint/2010/main" val="300574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p:nvPr/>
        </p:nvSpPr>
        <p:spPr>
          <a:xfrm>
            <a:off x="1503074" y="1210468"/>
            <a:ext cx="6407871" cy="506559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txBox="1">
            <a:spLocks noGrp="1"/>
          </p:cNvSpPr>
          <p:nvPr>
            <p:ph type="body" idx="4294967295"/>
          </p:nvPr>
        </p:nvSpPr>
        <p:spPr>
          <a:xfrm>
            <a:off x="565603" y="227672"/>
            <a:ext cx="8282812" cy="882403"/>
          </a:xfrm>
          <a:prstGeom prst="rect">
            <a:avLst/>
          </a:prstGeom>
        </p:spPr>
        <p:txBody>
          <a:bodyPr spcFirstLastPara="1" wrap="square" lIns="91425" tIns="91425" rIns="91425" bIns="91425" anchor="t" anchorCtr="0">
            <a:noAutofit/>
          </a:bodyPr>
          <a:lstStyle/>
          <a:p>
            <a:pPr marL="0" lvl="0" indent="0">
              <a:buNone/>
            </a:pPr>
            <a:r>
              <a:rPr lang="en-US" sz="2400" b="1" dirty="0"/>
              <a:t>We pulled the combined compound sentiment score into the dataframe using the headline description as our argument.</a:t>
            </a:r>
            <a:endParaRPr sz="2400" b="1" dirty="0"/>
          </a:p>
        </p:txBody>
      </p:sp>
      <p:sp>
        <p:nvSpPr>
          <p:cNvPr id="298" name="Google Shape;298;p3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4098" name="Picture 2" descr="sentiment_SC sentiment &#10;Published description keywords &#10;Bank of &#10;2019-06- &#10;Corp. the &#10;27T01 &#10;USS second &#10;Employees &#10;said the &#10;2019-06- &#10;provider title &#10;bank of &#10;amenca &#10;corp. join forbes &#10;saying , det &#10;enti... &#10;wayfair &#10;employee &#10;s walk &#10;uri &#10;Bank Of &#10;htt &#10;America, &#10;Wayfair, o &#10;Join those s/morgansimo &#10;Saying n/2019/... &#10;Wayfair &#10;employee https:/lwwnw.m &#10;donation was &#10;out,donati &#10;mercuryn &#10;ews &#10;twincities &#10;s walk &#10;company &#10;makes &#10;$100. &#10;Wayfair &#10;workers &#10;walk out &#10;in protest &#10;W ayfair &#10;staff &#10;migrant &#10;cont. &#10;Wayfair &#10;m 01 &#10;6 &#10;not enough &#10;and. &#10;Employees &#10;at online &#10;2019-06- &#10;home &#10;2 &#10;26T23:2156 &#10;furnishings &#10;Employees &#10;Of American &#10;2019-06- &#10;online &#10;3 &#10;26T2244:42 &#10;furniture &#10;store W &#10;on. compa &#10;center,twi &#10;cities. way &#10;fair, protes &#10;centers &#10;contract,e &#10;american. &#10;wayfair &#10;s stage &#10;walkout,b &#10;camps, p. &#10;dailymail over &#10;wincities.com/ &#10;2019/06/261w &#10;w.d &#10;ailvmail.co.uk/ &#10;wires/pfp/articl &#10;-O. negative &#10;-0_0772 negative &#10;-O. 0258 negative &#10;-0.0258 negative &#10;-0.25 negative &#10;Wayfairempl &#10;2019-06- oyees &#10;4 &#10;walked off &#10;the job to &#10;pr... &#10;adage &#10;employee &#10;s stage om/article/ne &#10;walkout to ws/wavfair- &#10;protest ">
            <a:extLst>
              <a:ext uri="{FF2B5EF4-FFF2-40B4-BE49-F238E27FC236}">
                <a16:creationId xmlns:a16="http://schemas.microsoft.com/office/drawing/2014/main" id="{A5A1B238-6C79-4165-BD1C-3B178188E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113" y="1480926"/>
            <a:ext cx="5837814" cy="375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656685"/>
      </p:ext>
    </p:extLst>
  </p:cSld>
  <p:clrMapOvr>
    <a:masterClrMapping/>
  </p:clrMapOvr>
</p:sld>
</file>

<file path=ppt/theme/theme1.xml><?xml version="1.0" encoding="utf-8"?>
<a:theme xmlns:a="http://schemas.openxmlformats.org/drawingml/2006/main"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606</Words>
  <Application>Microsoft Macintosh PowerPoint</Application>
  <PresentationFormat>On-screen Show (4:3)</PresentationFormat>
  <Paragraphs>88</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Source Sans Pro</vt:lpstr>
      <vt:lpstr>Benedick template</vt:lpstr>
      <vt:lpstr>Media Sentiment and the Stock Market</vt:lpstr>
      <vt:lpstr>Hello!</vt:lpstr>
      <vt:lpstr> What is the impact of news on the stock market?</vt:lpstr>
      <vt:lpstr>MARKET INDEXES</vt:lpstr>
      <vt:lpstr>Methodology</vt:lpstr>
      <vt:lpstr>PowerPoint Presentation</vt:lpstr>
      <vt:lpstr>SENTIMENT ANALYSIS</vt:lpstr>
      <vt:lpstr>PowerPoint Presentation</vt:lpstr>
      <vt:lpstr>PowerPoint Presentation</vt:lpstr>
      <vt:lpstr>Completing the Data Set</vt:lpstr>
      <vt:lpstr>PowerPoint Presentation</vt:lpstr>
      <vt:lpstr>PowerPoint Presentation</vt:lpstr>
      <vt:lpstr>PowerPoint Presentation</vt:lpstr>
      <vt:lpstr>Are “cancelled” companies ever really cancelled?</vt:lpstr>
      <vt:lpstr>BAD BUSINESS PRACTICIES AND MEDIA SCRUTINY</vt:lpstr>
      <vt:lpstr>PowerPoint Presentation</vt:lpstr>
      <vt:lpstr>PowerPoint Presentation</vt:lpstr>
      <vt:lpstr>PowerPoint Presentation</vt:lpstr>
      <vt:lpstr>PowerPoint Presentation</vt:lpstr>
      <vt:lpstr>PowerPoint Presentation</vt:lpstr>
      <vt:lpstr> This will be closing slide</vt:lpstr>
      <vt:lpstr>Resources</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RTorres</dc:creator>
  <cp:lastModifiedBy>Attard, Christian</cp:lastModifiedBy>
  <cp:revision>36</cp:revision>
  <dcterms:modified xsi:type="dcterms:W3CDTF">2019-07-03T22:23:56Z</dcterms:modified>
</cp:coreProperties>
</file>