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125"/>
  </p:notesMasterIdLst>
  <p:sldIdLst>
    <p:sldId id="256" r:id="rId2"/>
    <p:sldId id="314" r:id="rId3"/>
    <p:sldId id="366" r:id="rId4"/>
    <p:sldId id="334" r:id="rId5"/>
    <p:sldId id="468" r:id="rId6"/>
    <p:sldId id="333" r:id="rId7"/>
    <p:sldId id="469" r:id="rId8"/>
    <p:sldId id="331" r:id="rId9"/>
    <p:sldId id="470" r:id="rId10"/>
    <p:sldId id="341" r:id="rId11"/>
    <p:sldId id="456" r:id="rId12"/>
    <p:sldId id="344" r:id="rId13"/>
    <p:sldId id="342" r:id="rId14"/>
    <p:sldId id="326" r:id="rId15"/>
    <p:sldId id="257" r:id="rId16"/>
    <p:sldId id="259" r:id="rId17"/>
    <p:sldId id="338" r:id="rId18"/>
    <p:sldId id="339" r:id="rId19"/>
    <p:sldId id="337" r:id="rId20"/>
    <p:sldId id="340" r:id="rId21"/>
    <p:sldId id="343" r:id="rId22"/>
    <p:sldId id="345" r:id="rId23"/>
    <p:sldId id="346" r:id="rId24"/>
    <p:sldId id="348" r:id="rId25"/>
    <p:sldId id="349" r:id="rId26"/>
    <p:sldId id="347" r:id="rId27"/>
    <p:sldId id="363" r:id="rId28"/>
    <p:sldId id="364" r:id="rId29"/>
    <p:sldId id="365" r:id="rId30"/>
    <p:sldId id="351" r:id="rId31"/>
    <p:sldId id="414" r:id="rId32"/>
    <p:sldId id="356" r:id="rId33"/>
    <p:sldId id="415" r:id="rId34"/>
    <p:sldId id="416" r:id="rId35"/>
    <p:sldId id="318" r:id="rId36"/>
    <p:sldId id="336" r:id="rId37"/>
    <p:sldId id="319" r:id="rId38"/>
    <p:sldId id="320" r:id="rId39"/>
    <p:sldId id="322" r:id="rId40"/>
    <p:sldId id="361" r:id="rId41"/>
    <p:sldId id="362" r:id="rId42"/>
    <p:sldId id="430" r:id="rId43"/>
    <p:sldId id="371" r:id="rId44"/>
    <p:sldId id="372" r:id="rId45"/>
    <p:sldId id="357" r:id="rId46"/>
    <p:sldId id="358" r:id="rId47"/>
    <p:sldId id="359" r:id="rId48"/>
    <p:sldId id="360" r:id="rId49"/>
    <p:sldId id="417" r:id="rId50"/>
    <p:sldId id="421" r:id="rId51"/>
    <p:sldId id="418" r:id="rId52"/>
    <p:sldId id="419" r:id="rId53"/>
    <p:sldId id="367" r:id="rId54"/>
    <p:sldId id="369" r:id="rId55"/>
    <p:sldId id="370" r:id="rId56"/>
    <p:sldId id="316" r:id="rId57"/>
    <p:sldId id="455" r:id="rId58"/>
    <p:sldId id="428" r:id="rId59"/>
    <p:sldId id="373" r:id="rId60"/>
    <p:sldId id="273" r:id="rId61"/>
    <p:sldId id="313" r:id="rId62"/>
    <p:sldId id="374" r:id="rId63"/>
    <p:sldId id="402" r:id="rId64"/>
    <p:sldId id="420" r:id="rId65"/>
    <p:sldId id="422" r:id="rId66"/>
    <p:sldId id="274" r:id="rId67"/>
    <p:sldId id="389" r:id="rId68"/>
    <p:sldId id="375" r:id="rId69"/>
    <p:sldId id="429" r:id="rId70"/>
    <p:sldId id="388" r:id="rId71"/>
    <p:sldId id="426" r:id="rId72"/>
    <p:sldId id="413" r:id="rId73"/>
    <p:sldId id="376" r:id="rId74"/>
    <p:sldId id="390" r:id="rId75"/>
    <p:sldId id="391" r:id="rId76"/>
    <p:sldId id="436" r:id="rId77"/>
    <p:sldId id="396" r:id="rId78"/>
    <p:sldId id="397" r:id="rId79"/>
    <p:sldId id="398" r:id="rId80"/>
    <p:sldId id="433" r:id="rId81"/>
    <p:sldId id="399" r:id="rId82"/>
    <p:sldId id="434" r:id="rId83"/>
    <p:sldId id="435" r:id="rId84"/>
    <p:sldId id="400" r:id="rId85"/>
    <p:sldId id="437" r:id="rId86"/>
    <p:sldId id="438" r:id="rId87"/>
    <p:sldId id="443" r:id="rId88"/>
    <p:sldId id="444" r:id="rId89"/>
    <p:sldId id="445" r:id="rId90"/>
    <p:sldId id="446" r:id="rId91"/>
    <p:sldId id="447" r:id="rId92"/>
    <p:sldId id="449" r:id="rId93"/>
    <p:sldId id="441" r:id="rId94"/>
    <p:sldId id="448" r:id="rId95"/>
    <p:sldId id="453" r:id="rId96"/>
    <p:sldId id="467" r:id="rId97"/>
    <p:sldId id="450" r:id="rId98"/>
    <p:sldId id="459" r:id="rId99"/>
    <p:sldId id="407" r:id="rId100"/>
    <p:sldId id="458" r:id="rId101"/>
    <p:sldId id="460" r:id="rId102"/>
    <p:sldId id="464" r:id="rId103"/>
    <p:sldId id="461" r:id="rId104"/>
    <p:sldId id="440" r:id="rId105"/>
    <p:sldId id="466" r:id="rId106"/>
    <p:sldId id="457" r:id="rId107"/>
    <p:sldId id="377" r:id="rId108"/>
    <p:sldId id="382" r:id="rId109"/>
    <p:sldId id="379" r:id="rId110"/>
    <p:sldId id="380" r:id="rId111"/>
    <p:sldId id="383" r:id="rId112"/>
    <p:sldId id="384" r:id="rId113"/>
    <p:sldId id="465" r:id="rId114"/>
    <p:sldId id="378" r:id="rId115"/>
    <p:sldId id="404" r:id="rId116"/>
    <p:sldId id="405" r:id="rId117"/>
    <p:sldId id="406" r:id="rId118"/>
    <p:sldId id="403" r:id="rId119"/>
    <p:sldId id="431" r:id="rId120"/>
    <p:sldId id="432" r:id="rId121"/>
    <p:sldId id="408" r:id="rId122"/>
    <p:sldId id="439" r:id="rId123"/>
    <p:sldId id="294" r:id="rId1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8" autoAdjust="0"/>
    <p:restoredTop sz="89632" autoAdjust="0"/>
  </p:normalViewPr>
  <p:slideViewPr>
    <p:cSldViewPr snapToGrid="0" snapToObjects="1">
      <p:cViewPr>
        <p:scale>
          <a:sx n="108" d="100"/>
          <a:sy n="108" d="100"/>
        </p:scale>
        <p:origin x="16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notesMaster" Target="notesMasters/notesMaster1.xml"/><Relationship Id="rId126" Type="http://schemas.openxmlformats.org/officeDocument/2006/relationships/printerSettings" Target="printerSettings/printerSettings1.bin"/><Relationship Id="rId127" Type="http://schemas.openxmlformats.org/officeDocument/2006/relationships/presProps" Target="presProps.xml"/><Relationship Id="rId128" Type="http://schemas.openxmlformats.org/officeDocument/2006/relationships/viewProps" Target="viewProps.xml"/><Relationship Id="rId12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02EC2-511C-3F4D-B899-E30DF9A42C17}" type="datetimeFigureOut">
              <a:rPr lang="en-US" smtClean="0"/>
              <a:t>9/30/14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38042-B282-8D49-AF04-639D26B3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7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9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reasons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23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Group: what is refactoring?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Group: what is YAGNI?</a:t>
            </a:r>
          </a:p>
          <a:p>
            <a:r>
              <a:rPr lang="en-US" dirty="0" smtClean="0"/>
              <a:t>Clear diagnostics? why the test failed</a:t>
            </a:r>
          </a:p>
          <a:p>
            <a:r>
              <a:rPr lang="en-US" dirty="0" smtClean="0"/>
              <a:t>More on duplication</a:t>
            </a:r>
            <a:r>
              <a:rPr lang="en-US" baseline="0" dirty="0" smtClean="0"/>
              <a:t> and naming later</a:t>
            </a:r>
          </a:p>
          <a:p>
            <a:r>
              <a:rPr lang="en-US" baseline="0" dirty="0" err="1" smtClean="0"/>
              <a:t>Microsteps</a:t>
            </a:r>
            <a:r>
              <a:rPr lang="en-US" baseline="0" dirty="0" smtClean="0"/>
              <a:t> – smaller steps the more unsure you are… err on side of smaller steps – at least initially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Ping-pong</a:t>
            </a:r>
            <a:r>
              <a:rPr lang="en-US" baseline="0" dirty="0" smtClean="0"/>
              <a:t> – engaged pairs.  Two heads better than one.  Try it!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40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comprehensive… a first stab at it. A scratch pad of</a:t>
            </a:r>
            <a:r>
              <a:rPr lang="en-US" baseline="0" dirty="0" smtClean="0"/>
              <a:t> things to do</a:t>
            </a:r>
            <a:endParaRPr lang="en-US" dirty="0" smtClean="0"/>
          </a:p>
          <a:p>
            <a:r>
              <a:rPr lang="en-US" dirty="0" smtClean="0"/>
              <a:t>Get the tests out of your mind so you don’t have to keep thinking of them.. But focus</a:t>
            </a:r>
            <a:r>
              <a:rPr lang="en-US" baseline="0" dirty="0" smtClean="0"/>
              <a:t> on the test at hand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56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 am the product owner/customer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5 min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Integer addition, zero integer addition, whole number, negative, reduce, common denominator, common factors in </a:t>
            </a:r>
            <a:r>
              <a:rPr lang="en-US" dirty="0" err="1" smtClean="0"/>
              <a:t>denom</a:t>
            </a:r>
            <a:r>
              <a:rPr lang="en-US" dirty="0" smtClean="0"/>
              <a:t> = denominator</a:t>
            </a:r>
            <a:r>
              <a:rPr lang="en-US" baseline="0" dirty="0" smtClean="0"/>
              <a:t> </a:t>
            </a:r>
            <a:r>
              <a:rPr lang="en-US" dirty="0" smtClean="0"/>
              <a:t>not</a:t>
            </a:r>
            <a:r>
              <a:rPr lang="en-US" baseline="0" dirty="0" smtClean="0"/>
              <a:t> common but multiple, 2 fractions = whole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66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options – me do and you follow</a:t>
            </a:r>
            <a:r>
              <a:rPr lang="en-US" baseline="0" dirty="0" smtClean="0"/>
              <a:t>-along, you do and we discuss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did you do and how did you get there?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Package: </a:t>
            </a:r>
            <a:r>
              <a:rPr lang="en-US" dirty="0" err="1" smtClean="0"/>
              <a:t>com.sabre.math.fraction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Test case name: </a:t>
            </a:r>
            <a:r>
              <a:rPr lang="en-US" dirty="0" err="1" smtClean="0"/>
              <a:t>FractionTest</a:t>
            </a:r>
            <a:r>
              <a:rPr lang="en-US" dirty="0" smtClean="0"/>
              <a:t> or </a:t>
            </a:r>
            <a:r>
              <a:rPr lang="en-US" dirty="0" err="1" smtClean="0"/>
              <a:t>FractionAdditionTest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Test name: represent the why or the what - </a:t>
            </a:r>
            <a:r>
              <a:rPr lang="en-US" dirty="0" err="1" smtClean="0"/>
              <a:t>zeroPlusZero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Write assertion first: avoid copying and pasting fluff</a:t>
            </a:r>
          </a:p>
          <a:p>
            <a:pPr marL="171450" indent="-171450">
              <a:buFont typeface="Arial"/>
              <a:buChar char="•"/>
            </a:pPr>
            <a:r>
              <a:rPr lang="en-US" i="1" dirty="0" smtClean="0"/>
              <a:t>Fraction sum = new Fraction(0).plus(new Fraction(0)) – </a:t>
            </a:r>
            <a:r>
              <a:rPr lang="en-US" i="0" dirty="0" smtClean="0"/>
              <a:t>why plus instead of add?  Reads</a:t>
            </a:r>
            <a:r>
              <a:rPr lang="en-US" i="0" baseline="0" dirty="0" smtClean="0"/>
              <a:t> a little more natural</a:t>
            </a:r>
            <a:endParaRPr lang="en-US" i="0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Problem: how to compare Fraction with an </a:t>
            </a:r>
            <a:r>
              <a:rPr lang="en-US" dirty="0" err="1" smtClean="0"/>
              <a:t>int</a:t>
            </a:r>
            <a:r>
              <a:rPr lang="en-US" dirty="0" smtClean="0"/>
              <a:t>? implement equals or scaffolding to check internal state (simpler but uglier… seems premature to implement</a:t>
            </a:r>
            <a:r>
              <a:rPr lang="en-US" baseline="0" dirty="0" smtClean="0"/>
              <a:t> equals since we have no fields and we are focused on add – not equals)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Add “equals” to test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7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zero integer</a:t>
            </a:r>
            <a:r>
              <a:rPr lang="en-US" baseline="0" dirty="0" smtClean="0"/>
              <a:t> arithmetic should work after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62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tests did you write? 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0+5, 5+0 = triangulation: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kent</a:t>
            </a:r>
            <a:r>
              <a:rPr lang="en-US" baseline="0" dirty="0" smtClean="0"/>
              <a:t> beck technique to use more different input/outputs to change algorithm &amp; nudge you toward your design</a:t>
            </a:r>
            <a:endParaRPr lang="en-US" dirty="0" smtClean="0"/>
          </a:p>
          <a:p>
            <a:r>
              <a:rPr lang="en-US" dirty="0" smtClean="0"/>
              <a:t>What steps did you take?</a:t>
            </a:r>
          </a:p>
          <a:p>
            <a:r>
              <a:rPr lang="en-US" dirty="0" smtClean="0"/>
              <a:t>Anyone take smaller steps?</a:t>
            </a:r>
          </a:p>
          <a:p>
            <a:pPr marL="228600" indent="-228600">
              <a:buAutoNum type="arabicPeriod"/>
            </a:pPr>
            <a:r>
              <a:rPr lang="en-US" dirty="0" smtClean="0"/>
              <a:t>Instead of returning 0,</a:t>
            </a:r>
            <a:r>
              <a:rPr lang="en-US" baseline="0" dirty="0" smtClean="0"/>
              <a:t> return this or that depending on which test you do first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Then</a:t>
            </a:r>
            <a:r>
              <a:rPr lang="en-US" baseline="0" dirty="0" smtClean="0"/>
              <a:t> </a:t>
            </a:r>
            <a:r>
              <a:rPr lang="en-US" dirty="0" smtClean="0"/>
              <a:t>add an if this/</a:t>
            </a:r>
            <a:r>
              <a:rPr lang="en-US" dirty="0" err="1" smtClean="0"/>
              <a:t>that.value</a:t>
            </a:r>
            <a:r>
              <a:rPr lang="en-US" dirty="0" smtClean="0"/>
              <a:t> != 0 and </a:t>
            </a:r>
            <a:r>
              <a:rPr lang="en-US" baseline="0" dirty="0" smtClean="0"/>
              <a:t>“return this” or “return that”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8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non-zero Integer</a:t>
            </a:r>
            <a:r>
              <a:rPr lang="en-US" baseline="0" dirty="0" smtClean="0"/>
              <a:t> arithmetic should also work after this: 2+3 = 5 and -4 + 3 = -1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91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needs to change?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Replace</a:t>
            </a:r>
            <a:r>
              <a:rPr lang="en-US" baseline="0" dirty="0" smtClean="0"/>
              <a:t> </a:t>
            </a:r>
            <a:r>
              <a:rPr lang="en-US" dirty="0" smtClean="0"/>
              <a:t>!= 0 conditional with “obvious”</a:t>
            </a:r>
            <a:r>
              <a:rPr lang="en-US" baseline="0" dirty="0" smtClean="0"/>
              <a:t> implementation returning a new Fraction with numerators added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Now we need a refactoring to clean it up further and collapse to remove the if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we could just remove, but </a:t>
            </a:r>
            <a:r>
              <a:rPr lang="en-US" baseline="0" dirty="0" err="1" smtClean="0"/>
              <a:t>microstep</a:t>
            </a:r>
            <a:r>
              <a:rPr lang="en-US" baseline="0" dirty="0" smtClean="0"/>
              <a:t> is better – copy the solution to the else and if it works, remove the conditional logic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 lot of theory… mostly hands-on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26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been focused on the </a:t>
            </a:r>
            <a:r>
              <a:rPr lang="en-US" dirty="0" err="1" smtClean="0"/>
              <a:t>microsteps</a:t>
            </a:r>
            <a:r>
              <a:rPr lang="en-US" baseline="0" dirty="0" smtClean="0"/>
              <a:t> of TDD so maybe not refactoring as frequently as we should</a:t>
            </a:r>
          </a:p>
          <a:p>
            <a:r>
              <a:rPr lang="en-US" dirty="0" smtClean="0"/>
              <a:t>Refactoring</a:t>
            </a:r>
            <a:r>
              <a:rPr lang="en-US" baseline="0" dirty="0" smtClean="0"/>
              <a:t> is continuous however </a:t>
            </a:r>
            <a:r>
              <a:rPr lang="en-US" i="1" baseline="0" dirty="0" smtClean="0"/>
              <a:t>within tests</a:t>
            </a:r>
            <a:r>
              <a:rPr lang="en-US" baseline="0" dirty="0" smtClean="0"/>
              <a:t> </a:t>
            </a:r>
            <a:r>
              <a:rPr lang="en-US" dirty="0" smtClean="0"/>
              <a:t>I often </a:t>
            </a:r>
            <a:r>
              <a:rPr lang="en-US" baseline="0" dirty="0" smtClean="0"/>
              <a:t>work up to a natural breaking point and then refactor for clarity</a:t>
            </a:r>
          </a:p>
          <a:p>
            <a:r>
              <a:rPr lang="en-US" baseline="0" dirty="0" smtClean="0"/>
              <a:t>Identify the duplication in your </a:t>
            </a:r>
            <a:r>
              <a:rPr lang="en-US" b="1" baseline="0" dirty="0" smtClean="0"/>
              <a:t>tests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Copy paste for repeated items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Usually setup or assertions</a:t>
            </a:r>
          </a:p>
          <a:p>
            <a:r>
              <a:rPr lang="en-US" baseline="0" dirty="0" smtClean="0"/>
              <a:t>Remove the duplication in your </a:t>
            </a:r>
            <a:r>
              <a:rPr lang="en-US" b="1" baseline="0" dirty="0" smtClean="0"/>
              <a:t>tests</a:t>
            </a:r>
            <a:r>
              <a:rPr lang="en-US" baseline="0" dirty="0" smtClean="0"/>
              <a:t> – 3 options…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Leave as is (2 lines)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Inline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Extract method to </a:t>
            </a:r>
            <a:r>
              <a:rPr lang="en-US" baseline="0" dirty="0" err="1" smtClean="0"/>
              <a:t>addFractionsAndExtractIntValue</a:t>
            </a: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Rerun tests and we’re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03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91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refactoring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AAA, leave duplication, inline</a:t>
            </a:r>
          </a:p>
          <a:p>
            <a:pPr marL="0" indent="0">
              <a:buFont typeface="Arial"/>
              <a:buNone/>
            </a:pPr>
            <a:r>
              <a:rPr lang="en-US" baseline="0" dirty="0" smtClean="0"/>
              <a:t>Techniques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try different techniques and compare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consider doing same as elsewhere for consistency.  Or change everywhere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0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28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“Equation of Software Design”, </a:t>
            </a:r>
            <a:r>
              <a:rPr lang="en-US" dirty="0" smtClean="0"/>
              <a:t>Code</a:t>
            </a:r>
            <a:r>
              <a:rPr lang="en-US" baseline="0" dirty="0" smtClean="0"/>
              <a:t> Simplicity – Max </a:t>
            </a:r>
            <a:r>
              <a:rPr lang="en-US" baseline="0" dirty="0" err="1" smtClean="0"/>
              <a:t>Kanat</a:t>
            </a:r>
            <a:r>
              <a:rPr lang="en-US" baseline="0" dirty="0" smtClean="0"/>
              <a:t>-Alexander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41" indent="-171441" defTabSz="897301">
              <a:buFont typeface="Arial"/>
              <a:buChar char="•"/>
              <a:defRPr/>
            </a:pPr>
            <a:r>
              <a:rPr lang="en-US" b="1" dirty="0" smtClean="0"/>
              <a:t>Who can explain what technical debt is?</a:t>
            </a:r>
            <a:endParaRPr lang="en-US" b="1" baseline="0" dirty="0" smtClean="0"/>
          </a:p>
          <a:p>
            <a:pPr marL="620091" lvl="1" indent="-171441" defTabSz="457175">
              <a:buFont typeface="Arial"/>
              <a:buChar char="•"/>
            </a:pPr>
            <a:r>
              <a:rPr lang="en-US" dirty="0" smtClean="0"/>
              <a:t>metaphor</a:t>
            </a:r>
            <a:r>
              <a:rPr lang="en-US" baseline="0" dirty="0" smtClean="0"/>
              <a:t> to financial debt, shortcuts are the debt</a:t>
            </a:r>
          </a:p>
          <a:p>
            <a:pPr marL="620091" lvl="1" indent="-171441" defTabSz="457175">
              <a:buFont typeface="Arial"/>
              <a:buChar char="•"/>
            </a:pPr>
            <a:r>
              <a:rPr lang="en-US" baseline="0" dirty="0" smtClean="0"/>
              <a:t>Tech debt requires extra work, just like debt requires paying interest.  Can continue paying interest or refactor and pay down the principal</a:t>
            </a:r>
          </a:p>
          <a:p>
            <a:pPr marL="616894" lvl="1" indent="-168244" defTabSz="457175">
              <a:buFont typeface="Arial"/>
              <a:buChar char="•"/>
            </a:pPr>
            <a:r>
              <a:rPr lang="en-US" baseline="0" dirty="0" smtClean="0"/>
              <a:t>sensible at times - incur debt to meet an important deadline, etc…</a:t>
            </a:r>
          </a:p>
          <a:p>
            <a:pPr marL="616894" lvl="1" indent="-168244" defTabSz="457175">
              <a:buFont typeface="Arial"/>
              <a:buChar char="•"/>
            </a:pPr>
            <a:r>
              <a:rPr lang="en-US" baseline="0" dirty="0" smtClean="0"/>
              <a:t>but cannot allow it to continue to grow or you’ll pay crippling interest payments</a:t>
            </a:r>
          </a:p>
          <a:p>
            <a:pPr marL="168244" indent="-168244" defTabSz="457175">
              <a:buFont typeface="Arial"/>
              <a:buChar char="•"/>
              <a:defRPr/>
            </a:pPr>
            <a:r>
              <a:rPr lang="en-US" dirty="0" smtClean="0"/>
              <a:t>Examples</a:t>
            </a:r>
            <a:r>
              <a:rPr lang="en-US" baseline="0" dirty="0" smtClean="0"/>
              <a:t> – </a:t>
            </a:r>
            <a:r>
              <a:rPr lang="en-US" dirty="0" smtClean="0"/>
              <a:t>low test coverage, code duplication</a:t>
            </a:r>
            <a:r>
              <a:rPr lang="en-US" baseline="0" dirty="0" smtClean="0"/>
              <a:t>, quick hacks, poor designs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68C79-4B53-5348-9E4E-8EAFEC51E23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3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41" indent="-171441">
              <a:buFont typeface="Arial"/>
              <a:buChar char="•"/>
            </a:pPr>
            <a:r>
              <a:rPr lang="en-US" dirty="0" smtClean="0"/>
              <a:t>A way</a:t>
            </a:r>
            <a:r>
              <a:rPr lang="en-US" baseline="0" dirty="0" smtClean="0"/>
              <a:t> to visualize a software project</a:t>
            </a:r>
          </a:p>
          <a:p>
            <a:pPr marL="171441" indent="-171441">
              <a:buFont typeface="Arial"/>
              <a:buChar char="•"/>
            </a:pPr>
            <a:r>
              <a:rPr lang="en-US" baseline="0" dirty="0" smtClean="0"/>
              <a:t>Features/arch – positive items that most of us see value in.  Defects/debt – items we wish to avoid.</a:t>
            </a:r>
          </a:p>
          <a:p>
            <a:pPr marL="171441" indent="-171441">
              <a:buFont typeface="Arial"/>
              <a:buChar char="•"/>
            </a:pPr>
            <a:r>
              <a:rPr lang="en-US" baseline="0" dirty="0" smtClean="0"/>
              <a:t>View from the top – Left - items customer wants. </a:t>
            </a:r>
          </a:p>
          <a:p>
            <a:pPr marL="620091" lvl="1" indent="-171441">
              <a:buFont typeface="Arial"/>
              <a:buChar char="•"/>
            </a:pPr>
            <a:r>
              <a:rPr lang="en-US" dirty="0" smtClean="0"/>
              <a:t>Right </a:t>
            </a:r>
            <a:r>
              <a:rPr lang="en-US" baseline="0" dirty="0" smtClean="0"/>
              <a:t>– our responsibility as a software professionals to ensure these are in place at the right level… customer won’t care</a:t>
            </a:r>
          </a:p>
          <a:p>
            <a:pPr marL="620091" lvl="1" indent="-171441">
              <a:buFont typeface="Arial"/>
              <a:buChar char="•"/>
            </a:pPr>
            <a:r>
              <a:rPr lang="en-US" baseline="0" dirty="0" smtClean="0"/>
              <a:t>We do a good job at architecture… pretty much ignore technical debt. </a:t>
            </a:r>
          </a:p>
          <a:p>
            <a:pPr marL="171441" indent="-171441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68C79-4B53-5348-9E4E-8EAFEC51E23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86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Kent Beck</a:t>
            </a:r>
            <a:r>
              <a:rPr lang="en-US" baseline="0" dirty="0" smtClean="0"/>
              <a:t> – simple design definition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priority order.  For instance - fewer design elements is at the bottom… more modules clearly</a:t>
            </a:r>
            <a:r>
              <a:rPr lang="en-US" baseline="0" dirty="0" smtClean="0"/>
              <a:t> named without duplication is better than fewer elements.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My definition includes, SOLID, etc.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Kent Beck</a:t>
            </a:r>
            <a:r>
              <a:rPr lang="en-US" baseline="0" dirty="0" smtClean="0"/>
              <a:t> – simple design definition… all test pass, no duplication, expresses developer intent minimize classes &amp; methods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priority order.  For instance - fewer design elements is at the bottom… more modules clearly</a:t>
            </a:r>
            <a:r>
              <a:rPr lang="en-US" baseline="0" dirty="0" smtClean="0"/>
              <a:t> named without duplication is better than fewer elements.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My definition includes, SOLID, etc.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TDD by definition has all tests</a:t>
            </a:r>
            <a:r>
              <a:rPr lang="en-US" baseline="0" dirty="0" smtClean="0"/>
              <a:t> passing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4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Get the blood flowing with a Constellation exercise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How well do you know refactoring?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How often do you do refactoring?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How</a:t>
            </a:r>
            <a:r>
              <a:rPr lang="en-US" baseline="0" dirty="0" smtClean="0"/>
              <a:t> well do you know TDD?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How much do you like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83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YAGNI – you </a:t>
            </a:r>
            <a:r>
              <a:rPr lang="en-US" baseline="0" dirty="0" smtClean="0"/>
              <a:t>only do what’s necessary.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</a:t>
            </a:r>
            <a:r>
              <a:rPr lang="en-US" baseline="0" dirty="0" smtClean="0"/>
              <a:t> clarity issues are around bad names..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08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These things</a:t>
            </a:r>
            <a:r>
              <a:rPr lang="en-US" baseline="0" dirty="0" smtClean="0"/>
              <a:t> should get you close to SRP.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DRY + SRP = </a:t>
            </a:r>
            <a:r>
              <a:rPr lang="en-US" dirty="0" smtClean="0"/>
              <a:t>pretty good OOP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 The other stuff– SOLID, design patterns, SLAP,</a:t>
            </a:r>
            <a:r>
              <a:rPr lang="en-US" baseline="0" dirty="0" smtClean="0"/>
              <a:t> clean code,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– is great, but growing that expertise takes time. You can get immediate results using TDD, naming, removing dups, keeping abstractions at similar levels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23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TDD is more</a:t>
            </a:r>
            <a:r>
              <a:rPr lang="en-US" baseline="0" dirty="0" smtClean="0"/>
              <a:t> successful with support…  remind you when you’re writing code without tests, writing too much code, etc.</a:t>
            </a:r>
          </a:p>
          <a:p>
            <a:r>
              <a:rPr lang="en-US" baseline="0" dirty="0" smtClean="0"/>
              <a:t>Pick one of your projects and review for things you’d like to change… if any, do them</a:t>
            </a:r>
          </a:p>
          <a:p>
            <a:r>
              <a:rPr lang="en-US" baseline="0" dirty="0" smtClean="0"/>
              <a:t>For the next exercise, pair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10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for the test that allows</a:t>
            </a:r>
            <a:r>
              <a:rPr lang="en-US" baseline="0" dirty="0" smtClean="0"/>
              <a:t> you to add 1 variation: same denominator but still adding numerators</a:t>
            </a:r>
          </a:p>
          <a:p>
            <a:r>
              <a:rPr lang="en-US" baseline="0" dirty="0" smtClean="0"/>
              <a:t>Could be </a:t>
            </a:r>
            <a:r>
              <a:rPr lang="en-US" baseline="0" dirty="0" err="1" smtClean="0"/>
              <a:t>parametized</a:t>
            </a:r>
            <a:r>
              <a:rPr lang="en-US" baseline="0" dirty="0" smtClean="0"/>
              <a:t> test… what are pros and cons?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92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Test: should have chosen same denominator</a:t>
            </a:r>
            <a:r>
              <a:rPr lang="en-US" baseline="0" dirty="0" smtClean="0"/>
              <a:t> and no reduction needed</a:t>
            </a:r>
            <a:endParaRPr lang="en-US" dirty="0" smtClean="0"/>
          </a:p>
          <a:p>
            <a:r>
              <a:rPr lang="en-US" dirty="0" smtClean="0"/>
              <a:t>1. Create </a:t>
            </a:r>
            <a:r>
              <a:rPr lang="en-US" dirty="0" err="1" smtClean="0"/>
              <a:t>getNumerator</a:t>
            </a:r>
            <a:r>
              <a:rPr lang="en-US" dirty="0" smtClean="0"/>
              <a:t>, </a:t>
            </a:r>
            <a:r>
              <a:rPr lang="en-US" dirty="0" err="1" smtClean="0"/>
              <a:t>getDenominator</a:t>
            </a:r>
            <a:r>
              <a:rPr lang="en-US" dirty="0" smtClean="0"/>
              <a:t> to check instead of equals</a:t>
            </a:r>
          </a:p>
          <a:p>
            <a:r>
              <a:rPr lang="en-US" dirty="0" smtClean="0"/>
              <a:t>Return hard-coded</a:t>
            </a:r>
            <a:r>
              <a:rPr lang="en-US" baseline="0" dirty="0" smtClean="0"/>
              <a:t> values for these and make test pass</a:t>
            </a:r>
          </a:p>
          <a:p>
            <a:r>
              <a:rPr lang="en-US" baseline="0" dirty="0" smtClean="0"/>
              <a:t>2. Quit faking denominator… add 1 to existing </a:t>
            </a:r>
            <a:r>
              <a:rPr lang="en-US" baseline="0" dirty="0" err="1" smtClean="0"/>
              <a:t>ctor</a:t>
            </a:r>
            <a:r>
              <a:rPr lang="en-US" baseline="0" dirty="0" smtClean="0"/>
              <a:t>, use denominator in plus() method, </a:t>
            </a:r>
          </a:p>
          <a:p>
            <a:r>
              <a:rPr lang="en-US" baseline="0" dirty="0" smtClean="0"/>
              <a:t>3. Quit faking numerator</a:t>
            </a:r>
          </a:p>
          <a:p>
            <a:r>
              <a:rPr lang="en-US" baseline="0" dirty="0" smtClean="0"/>
              <a:t>4. </a:t>
            </a:r>
            <a:r>
              <a:rPr lang="en-US" b="1" baseline="0" dirty="0" smtClean="0"/>
              <a:t>Refactor</a:t>
            </a:r>
            <a:r>
              <a:rPr lang="en-US" baseline="0" dirty="0" smtClean="0"/>
              <a:t> - remove duplication of </a:t>
            </a:r>
            <a:r>
              <a:rPr lang="en-US" baseline="0" dirty="0" err="1" smtClean="0"/>
              <a:t>intValue</a:t>
            </a:r>
            <a:r>
              <a:rPr lang="en-US" baseline="0" dirty="0" smtClean="0"/>
              <a:t> and numerator… change to numerator in plus(), quit using </a:t>
            </a:r>
            <a:r>
              <a:rPr lang="en-US" baseline="0" dirty="0" err="1" smtClean="0"/>
              <a:t>intValue</a:t>
            </a:r>
            <a:r>
              <a:rPr lang="en-US" baseline="0" dirty="0" smtClean="0"/>
              <a:t> field anywhere… remove it.  Use constructor chaining for new Fraction(numerator, 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01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If we implement equals, we need to also implement what?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A</a:t>
            </a:r>
            <a:r>
              <a:rPr lang="en-US" baseline="0" dirty="0" err="1" smtClean="0"/>
              <a:t>available</a:t>
            </a:r>
            <a:r>
              <a:rPr lang="en-US" baseline="0" dirty="0" smtClean="0"/>
              <a:t> implementations: </a:t>
            </a:r>
            <a:r>
              <a:rPr lang="en-US" dirty="0" err="1" smtClean="0"/>
              <a:t>HashCodeEqualsBuilder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EqualsTester</a:t>
            </a:r>
            <a:r>
              <a:rPr lang="en-US" baseline="0" dirty="0" smtClean="0"/>
              <a:t>, Lombok equals, IDE generation, hand-code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Equals should be based on value rather than instance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How much TDD should we do?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Do we create a test list?  Maybe – small, straightforward, done many times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Equals could be </a:t>
            </a:r>
            <a:r>
              <a:rPr lang="en-US" baseline="0" dirty="0" err="1" smtClean="0"/>
              <a:t>parametized</a:t>
            </a:r>
            <a:r>
              <a:rPr lang="en-US" baseline="0" dirty="0" smtClean="0"/>
              <a:t> test or just dump them into a few asserts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925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Equals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Create a failure… for equals but different instances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add a </a:t>
            </a:r>
            <a:r>
              <a:rPr lang="en-US" baseline="0" dirty="0" err="1" smtClean="0"/>
              <a:t>toString</a:t>
            </a:r>
            <a:r>
              <a:rPr lang="en-US" baseline="0" dirty="0" smtClean="0"/>
              <a:t> to make the failure clear (clarify diagnostics!)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Fail with different numerators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Fail with different denominators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Whole numbers equals with fractions (5/1 == 5)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Reduce equals – we can wait on this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Refactor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Make</a:t>
            </a:r>
            <a:r>
              <a:rPr lang="en-US" baseline="0" dirty="0" smtClean="0"/>
              <a:t> tests use equals by adding the new way, then removing the old – remove </a:t>
            </a:r>
            <a:r>
              <a:rPr lang="en-US" baseline="0" dirty="0" err="1" smtClean="0"/>
              <a:t>intValue</a:t>
            </a:r>
            <a:r>
              <a:rPr lang="en-US" baseline="0" dirty="0" smtClean="0"/>
              <a:t>(), compare Fractions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Remove obsolete code (</a:t>
            </a:r>
            <a:r>
              <a:rPr lang="en-US" dirty="0" err="1" smtClean="0"/>
              <a:t>getNumerator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intValue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err="1" smtClean="0"/>
              <a:t>HashCode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Needed if we have an equals, but no test needed to drive it… add it now?  I probably would because I’d be afraid I’d forget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01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Assert</a:t>
            </a:r>
            <a:r>
              <a:rPr lang="en-US" baseline="0" dirty="0" smtClean="0"/>
              <a:t> first, single assert per test, “does it suck?”, hard code, add conditional for new prod code, copy and paste before removing, never more than 1 test failing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864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one case means: if </a:t>
            </a:r>
            <a:r>
              <a:rPr lang="en-US" dirty="0" err="1" smtClean="0"/>
              <a:t>denom</a:t>
            </a:r>
            <a:r>
              <a:rPr lang="en-US" dirty="0" smtClean="0"/>
              <a:t> are not equal,</a:t>
            </a:r>
            <a:r>
              <a:rPr lang="en-US" baseline="0" dirty="0" smtClean="0"/>
              <a:t> then apply</a:t>
            </a:r>
          </a:p>
          <a:p>
            <a:r>
              <a:rPr lang="en-US" baseline="0" dirty="0" smtClean="0"/>
              <a:t>Diff </a:t>
            </a:r>
            <a:r>
              <a:rPr lang="en-US" baseline="0" dirty="0" err="1" smtClean="0"/>
              <a:t>denom</a:t>
            </a:r>
            <a:r>
              <a:rPr lang="en-US" baseline="0" dirty="0" smtClean="0"/>
              <a:t> – no reduction  ½ + 1/3 = 5/6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it fail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this.denominator</a:t>
            </a:r>
            <a:r>
              <a:rPr lang="en-US" dirty="0" smtClean="0"/>
              <a:t> != </a:t>
            </a:r>
            <a:r>
              <a:rPr lang="en-US" dirty="0" err="1" smtClean="0"/>
              <a:t>that.denominator</a:t>
            </a:r>
            <a:r>
              <a:rPr lang="en-US" dirty="0" smtClean="0"/>
              <a:t>  do</a:t>
            </a:r>
            <a:r>
              <a:rPr lang="en-US" baseline="0" dirty="0" smtClean="0"/>
              <a:t> something new…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sure old tests still pass and new test fails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new Fraction(</a:t>
            </a:r>
            <a:r>
              <a:rPr lang="en-US" baseline="0" dirty="0" err="1" smtClean="0"/>
              <a:t>this.numerator</a:t>
            </a:r>
            <a:r>
              <a:rPr lang="en-US" baseline="0" dirty="0" smtClean="0"/>
              <a:t> * </a:t>
            </a:r>
            <a:r>
              <a:rPr lang="en-US" baseline="0" dirty="0" err="1" smtClean="0"/>
              <a:t>that.denominator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this.denominator</a:t>
            </a:r>
            <a:r>
              <a:rPr lang="en-US" baseline="0" dirty="0" smtClean="0"/>
              <a:t> * </a:t>
            </a:r>
            <a:r>
              <a:rPr lang="en-US" baseline="0" dirty="0" err="1" smtClean="0"/>
              <a:t>that.numerator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this.denominator</a:t>
            </a:r>
            <a:r>
              <a:rPr lang="en-US" baseline="0" dirty="0" smtClean="0"/>
              <a:t> * </a:t>
            </a:r>
            <a:r>
              <a:rPr lang="en-US" baseline="0" dirty="0" err="1" smtClean="0"/>
              <a:t>that.denominator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It’s the journey</a:t>
            </a:r>
            <a:r>
              <a:rPr lang="en-US" baseline="0" dirty="0" smtClean="0"/>
              <a:t> that’s important, not the destination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Open mind 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already know how to design your way; you’ve come here to learn how to design a different way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leave with some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practice projects working or not, so what? If you leave with the techniques down or not, it will determine success or not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39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Could be a parameterized test</a:t>
            </a:r>
          </a:p>
          <a:p>
            <a:r>
              <a:rPr lang="en-US" baseline="0" dirty="0" smtClean="0"/>
              <a:t>Reducing  - 1/8 + 3/8 = 4/8 = 1/2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Reduce afterwards on in the constructor?  constructor is easier… and good since we always want fractions in lowest terms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So… let’s create a fraction is always reduced when constructed test first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alreadyInLowestTerms</a:t>
            </a:r>
            <a:r>
              <a:rPr lang="en-US" baseline="0" dirty="0" smtClean="0"/>
              <a:t> new Fraction(3,4), new Fraction(3,4)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reduceToNotWholeNumber</a:t>
            </a:r>
            <a:r>
              <a:rPr lang="en-US" baseline="0" dirty="0" smtClean="0"/>
              <a:t> ()  6/8 =&gt; ¾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Greatest common divisor (GCD – Euclid’s algorithm)… </a:t>
            </a:r>
            <a:r>
              <a:rPr lang="en-US" dirty="0" err="1" smtClean="0"/>
              <a:t>wikipedia</a:t>
            </a: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err="1" smtClean="0"/>
              <a:t>GCDTest</a:t>
            </a:r>
            <a:r>
              <a:rPr lang="en-US" dirty="0" smtClean="0"/>
              <a:t>…  create some test cases…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reflexive</a:t>
            </a:r>
            <a:r>
              <a:rPr lang="en-US" baseline="0" dirty="0" smtClean="0"/>
              <a:t> : </a:t>
            </a:r>
            <a:r>
              <a:rPr lang="en-US" dirty="0" smtClean="0"/>
              <a:t>1</a:t>
            </a:r>
            <a:r>
              <a:rPr lang="en-US" baseline="0" dirty="0" smtClean="0"/>
              <a:t> of 1,1, 2 of 2,2, -1 of -1,-1,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Relatively prime: 1 for 2,3, 1 for 4,7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Multiple: 3</a:t>
            </a:r>
            <a:r>
              <a:rPr lang="en-US" baseline="0" dirty="0" smtClean="0"/>
              <a:t> -&gt; 3,9, 5 -&gt; 5,30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Common factor: 2 -&gt; 6, 8,  7-&gt; 49, 315,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Negatives: -4 &gt; -24, -28, 4 -&gt; -24, 28, -4 -&gt; 24, -28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Change negative test cases to be all positive, then return </a:t>
            </a:r>
            <a:r>
              <a:rPr lang="en-US" baseline="0" dirty="0" err="1" smtClean="0"/>
              <a:t>Math.abs</a:t>
            </a:r>
            <a:r>
              <a:rPr lang="en-US" baseline="0" dirty="0" smtClean="0"/>
              <a:t> value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Move to GCD or to </a:t>
            </a:r>
            <a:r>
              <a:rPr lang="en-US" baseline="0" dirty="0" err="1" smtClean="0"/>
              <a:t>MathUtil</a:t>
            </a:r>
            <a:r>
              <a:rPr lang="en-US" baseline="0" dirty="0" smtClean="0"/>
              <a:t> or something?  Or create a GCD class that can be injection?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Reduction: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err="1" smtClean="0"/>
              <a:t>Ctor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gcd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Util.gcd</a:t>
            </a:r>
            <a:r>
              <a:rPr lang="en-US" baseline="0" dirty="0" smtClean="0"/>
              <a:t>(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denom</a:t>
            </a:r>
            <a:r>
              <a:rPr lang="en-US" baseline="0" dirty="0" smtClean="0"/>
              <a:t>);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gcd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denom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denom</a:t>
            </a:r>
            <a:r>
              <a:rPr lang="en-US" baseline="0" dirty="0" smtClean="0"/>
              <a:t> /</a:t>
            </a:r>
            <a:r>
              <a:rPr lang="en-US" baseline="0" dirty="0" err="1" smtClean="0"/>
              <a:t>gcd</a:t>
            </a:r>
            <a:r>
              <a:rPr lang="en-US" baseline="0" dirty="0" smtClean="0"/>
              <a:t>;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Questions… </a:t>
            </a:r>
            <a:r>
              <a:rPr lang="en-US" baseline="0" dirty="0" err="1" smtClean="0"/>
              <a:t>gcd</a:t>
            </a:r>
            <a:r>
              <a:rPr lang="en-US" baseline="0" dirty="0" smtClean="0"/>
              <a:t> tests and constructor tests will be the same.  How much duplication?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What about zero edge case?</a:t>
            </a:r>
            <a:endParaRPr lang="en-US" dirty="0" smtClean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Remove</a:t>
            </a:r>
            <a:r>
              <a:rPr lang="en-US" baseline="0" dirty="0" smtClean="0"/>
              <a:t> duplication in plus… we can use our one algorithm for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107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different solutions</a:t>
            </a:r>
          </a:p>
          <a:p>
            <a:r>
              <a:rPr lang="en-US" dirty="0" smtClean="0"/>
              <a:t>GCD returns negative value or not?</a:t>
            </a:r>
          </a:p>
          <a:p>
            <a:r>
              <a:rPr lang="en-US" dirty="0" smtClean="0"/>
              <a:t>If not, then have to</a:t>
            </a:r>
            <a:r>
              <a:rPr lang="en-US" baseline="0" dirty="0" smtClean="0"/>
              <a:t> add a </a:t>
            </a:r>
            <a:r>
              <a:rPr lang="en-US" dirty="0" smtClean="0"/>
              <a:t>special case for </a:t>
            </a:r>
            <a:r>
              <a:rPr lang="en-US" dirty="0" err="1" smtClean="0"/>
              <a:t>neg</a:t>
            </a:r>
            <a:r>
              <a:rPr lang="en-US" dirty="0" smtClean="0"/>
              <a:t>/</a:t>
            </a:r>
            <a:r>
              <a:rPr lang="en-US" dirty="0" err="1" smtClean="0"/>
              <a:t>neg</a:t>
            </a:r>
            <a:r>
              <a:rPr lang="en-US" dirty="0" smtClean="0"/>
              <a:t> result</a:t>
            </a:r>
          </a:p>
          <a:p>
            <a:r>
              <a:rPr lang="en-US" dirty="0" smtClean="0"/>
              <a:t>The last part, where we’re just adding more tests but</a:t>
            </a:r>
            <a:r>
              <a:rPr lang="en-US" baseline="0" dirty="0" smtClean="0"/>
              <a:t> they all pass, we’re just verifying behavior, building confidence.</a:t>
            </a:r>
          </a:p>
          <a:p>
            <a:r>
              <a:rPr lang="en-US" baseline="0" dirty="0" smtClean="0"/>
              <a:t>GCD for something divisor of 0… GCD never returns 0 as part of it’s contract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66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Improvements?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Sometimes clean up tests that were solely used to drive design</a:t>
            </a:r>
            <a:r>
              <a:rPr lang="en-US" baseline="0" dirty="0" smtClean="0"/>
              <a:t> – would be caught be other tests and just as clear.  Zero integer?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Too many tests in one test class?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Collapse and review test names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Parameterized tests to avoid duplication?  Readability better or worse?</a:t>
            </a:r>
          </a:p>
          <a:p>
            <a:pPr marL="171450" lvl="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40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Most folks that I see failing at TDD do not actually follow “TDD in the small elements” properly. </a:t>
            </a:r>
            <a:endParaRPr lang="en-US" dirty="0" smtClean="0"/>
          </a:p>
          <a:p>
            <a:r>
              <a:rPr lang="en-US" baseline="0" dirty="0" smtClean="0"/>
              <a:t>- Practice on non-project, low pressure situations to allow you to focus on getting the techniques in-grained rather than focusing on closing a task.</a:t>
            </a:r>
          </a:p>
          <a:p>
            <a:r>
              <a:rPr lang="en-US" baseline="0" dirty="0" smtClean="0"/>
              <a:t>- Repeat katas multiple times and try to improve… can you write even simpler tests? Better tests? </a:t>
            </a:r>
            <a:r>
              <a:rPr lang="en-US" baseline="0" dirty="0" err="1" smtClean="0"/>
              <a:t>etc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81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668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</a:t>
            </a:r>
            <a:r>
              <a:rPr lang="en-US" baseline="0" dirty="0" smtClean="0"/>
              <a:t> you approach it differently than before?  How?  Was it better or worse?</a:t>
            </a:r>
          </a:p>
          <a:p>
            <a:r>
              <a:rPr lang="en-US" baseline="0" dirty="0" smtClean="0"/>
              <a:t>Talk about your approach?</a:t>
            </a:r>
          </a:p>
          <a:p>
            <a:r>
              <a:rPr lang="en-US" baseline="0" dirty="0" smtClean="0"/>
              <a:t>1. Did you create a test list?</a:t>
            </a:r>
          </a:p>
          <a:p>
            <a:r>
              <a:rPr lang="en-US" baseline="0" dirty="0" smtClean="0"/>
              <a:t>2. Did you do the simplest thing? Write too much?  Only write code to make a test pass?  Hard-code examples?</a:t>
            </a:r>
          </a:p>
          <a:p>
            <a:r>
              <a:rPr lang="en-US" baseline="0" dirty="0" smtClean="0"/>
              <a:t>3. Did you use TDD in the small </a:t>
            </a:r>
            <a:r>
              <a:rPr lang="en-US" baseline="0" dirty="0" err="1" smtClean="0"/>
              <a:t>microstep</a:t>
            </a:r>
            <a:r>
              <a:rPr lang="en-US" baseline="0" dirty="0" smtClean="0"/>
              <a:t> techniques?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66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Specification</a:t>
            </a:r>
            <a:r>
              <a:rPr lang="en-US" baseline="0" dirty="0" smtClean="0"/>
              <a:t> is formal spec that must be fulfilled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Test List is informal version of same thing…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get things out of your head and written down so you don’t forget them &amp; you can focus on the important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79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A’s : arrange,</a:t>
            </a:r>
            <a:r>
              <a:rPr lang="en-US" baseline="0" dirty="0" smtClean="0"/>
              <a:t> act, assert =&gt; BDD’s given, when, then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B7B61-030F-4EA8-B731-F847F53378F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69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In this case, we may</a:t>
            </a:r>
            <a:r>
              <a:rPr lang="en-US" baseline="0" dirty="0" smtClean="0"/>
              <a:t> create a servlet or other solution to invoke the different specific classes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Then we begin building the features of the fraction calculator… we slowly add features… but have a working system – not just some stand along classes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This means we can get feedback from our customer quicker – find out if it’s what they wanted sooner.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This can be used with Unit tests as well… but for business requirements this kind of readability is critical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677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it important?</a:t>
            </a:r>
            <a:r>
              <a:rPr lang="en-US" baseline="0" dirty="0" smtClean="0"/>
              <a:t>  Everyone can read the tests and understand what the system does</a:t>
            </a:r>
            <a:endParaRPr lang="en-US" dirty="0" smtClean="0"/>
          </a:p>
          <a:p>
            <a:r>
              <a:rPr lang="en-US" dirty="0" smtClean="0"/>
              <a:t>A lot of this is</a:t>
            </a:r>
            <a:r>
              <a:rPr lang="en-US" baseline="0" dirty="0" smtClean="0"/>
              <a:t> about hiding details</a:t>
            </a:r>
          </a:p>
          <a:p>
            <a:r>
              <a:rPr lang="en-US" baseline="0" dirty="0" smtClean="0"/>
              <a:t>Concise test  specifications change less</a:t>
            </a:r>
          </a:p>
          <a:p>
            <a:r>
              <a:rPr lang="en-US" baseline="0" dirty="0" smtClean="0"/>
              <a:t>A sign you have it right?  Refactoring production code causes test fixtures to change (maybe) but not test specifications to be rewritten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59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as TDD but at a macro</a:t>
            </a:r>
            <a:r>
              <a:rPr lang="en-US" baseline="0" dirty="0" smtClean="0"/>
              <a:t>-level… so when test fails, you may spend much more time at micro-level coding getting it to pass… </a:t>
            </a:r>
          </a:p>
          <a:p>
            <a:r>
              <a:rPr lang="en-US" baseline="0" dirty="0" smtClean="0"/>
              <a:t>or when it passes you may spend much more time in micro-level refactoring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40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759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pom</a:t>
            </a:r>
            <a:r>
              <a:rPr lang="en-US" dirty="0" smtClean="0"/>
              <a:t> also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26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Jbehave</a:t>
            </a:r>
            <a:r>
              <a:rPr lang="en-US" dirty="0" smtClean="0"/>
              <a:t> 101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pom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245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 - practice writing BDD-style specifications and see how JBehave works</a:t>
            </a:r>
          </a:p>
          <a:p>
            <a:r>
              <a:rPr lang="en-US" dirty="0" smtClean="0"/>
              <a:t>Talk about </a:t>
            </a:r>
            <a:r>
              <a:rPr lang="en-US" dirty="0" err="1" smtClean="0"/>
              <a:t>pom.xml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573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668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4CE41-4484-5E41-BEDF-DE8EABFFC4C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83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locators (aka contexts)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4CE41-4484-5E41-BEDF-DE8EABFFC4C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778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locators (aka contexts)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4CE41-4484-5E41-BEDF-DE8EABFFC4C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778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section – bad</a:t>
            </a:r>
            <a:r>
              <a:rPr lang="en-US" baseline="0" dirty="0" smtClean="0"/>
              <a:t> and good example…</a:t>
            </a:r>
          </a:p>
          <a:p>
            <a:r>
              <a:rPr lang="en-US" dirty="0" smtClean="0"/>
              <a:t>(change to show custom vs. </a:t>
            </a:r>
            <a:r>
              <a:rPr lang="en-US" dirty="0" err="1" smtClean="0"/>
              <a:t>jmock</a:t>
            </a:r>
            <a:r>
              <a:rPr lang="en-US" dirty="0" smtClean="0"/>
              <a:t> vs. </a:t>
            </a:r>
            <a:r>
              <a:rPr lang="en-US" dirty="0" err="1" smtClean="0"/>
              <a:t>mockito</a:t>
            </a:r>
            <a:r>
              <a:rPr lang="en-US" dirty="0" smtClean="0"/>
              <a:t>… show errors)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55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 - Get it 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1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 Builder… more maintainable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705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 trust issue… do I</a:t>
            </a:r>
            <a:r>
              <a:rPr lang="en-US" baseline="0" dirty="0" smtClean="0"/>
              <a:t> use JAXB to convert XML to a domain object and then compare them? What if JAXB annotation is a problem,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84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an example, adding each of these things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62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550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section – bad</a:t>
            </a:r>
            <a:r>
              <a:rPr lang="en-US" baseline="0" dirty="0" smtClean="0"/>
              <a:t> and good example…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550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section – bad</a:t>
            </a:r>
            <a:r>
              <a:rPr lang="en-US" baseline="0" dirty="0" smtClean="0"/>
              <a:t> and good example…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550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A’s : arrange,</a:t>
            </a:r>
            <a:r>
              <a:rPr lang="en-US" baseline="0" dirty="0" smtClean="0"/>
              <a:t> act, assert =&gt; BDD’s given, when, then</a:t>
            </a:r>
          </a:p>
          <a:p>
            <a:r>
              <a:rPr lang="en-US" baseline="0" dirty="0" smtClean="0"/>
              <a:t>Look at some classes… restructure some of their classes?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B7B61-030F-4EA8-B731-F847F53378F0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69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section – bad</a:t>
            </a:r>
            <a:r>
              <a:rPr lang="en-US" baseline="0" dirty="0" smtClean="0"/>
              <a:t> and good example…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550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r>
              <a:rPr lang="en-US" baseline="0" dirty="0" smtClean="0"/>
              <a:t>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6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What are the key classes/objects you created?  Someone draw a  design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Did you</a:t>
            </a:r>
            <a:r>
              <a:rPr lang="en-US" baseline="0" dirty="0" smtClean="0"/>
              <a:t> draw out a design first?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How many wrote tests to verify behavior?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Did</a:t>
            </a:r>
            <a:r>
              <a:rPr lang="en-US" baseline="0" dirty="0" smtClean="0"/>
              <a:t> anyone write it test first?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Did you complete it?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Does it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1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answers</a:t>
            </a:r>
            <a:r>
              <a:rPr lang="en-US" baseline="0" dirty="0" smtClean="0"/>
              <a:t> once people “get it”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9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E21B-E2A7-6049-9802-D4830C3C51DF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0F2-0BAD-F24D-9456-0327010699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E21B-E2A7-6049-9802-D4830C3C51DF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0F2-0BAD-F24D-9456-032701069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E21B-E2A7-6049-9802-D4830C3C51DF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0F2-0BAD-F24D-9456-032701069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E21B-E2A7-6049-9802-D4830C3C51DF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0F2-0BAD-F24D-9456-032701069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E21B-E2A7-6049-9802-D4830C3C51DF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0F2-0BAD-F24D-9456-0327010699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E21B-E2A7-6049-9802-D4830C3C51DF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0F2-0BAD-F24D-9456-032701069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E21B-E2A7-6049-9802-D4830C3C51DF}" type="datetimeFigureOut">
              <a:rPr lang="en-US" smtClean="0"/>
              <a:t>9/30/14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0F2-0BAD-F24D-9456-0327010699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E21B-E2A7-6049-9802-D4830C3C51DF}" type="datetimeFigureOut">
              <a:rPr lang="en-US" smtClean="0"/>
              <a:t>9/30/14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0F2-0BAD-F24D-9456-032701069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E21B-E2A7-6049-9802-D4830C3C51DF}" type="datetimeFigureOut">
              <a:rPr lang="en-US" smtClean="0"/>
              <a:t>9/30/14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0F2-0BAD-F24D-9456-032701069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E21B-E2A7-6049-9802-D4830C3C51DF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0F2-0BAD-F24D-9456-0327010699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E21B-E2A7-6049-9802-D4830C3C51DF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0F2-0BAD-F24D-9456-032701069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1A9E21B-E2A7-6049-9802-D4830C3C51DF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E8BB0F2-0BAD-F24D-9456-0327010699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9.jp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0.jp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0.jp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0.jp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1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en.wikipedia.org/wiki/Euclidean_algorithm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gi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svn.dev.sabre.com/svn/cw_training/trunk/TDD/java/Exercise%2001%20BDD/Exercise-Provided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jbehave.o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2.jp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ringframework.net/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mockito/" TargetMode="External"/><Relationship Id="rId3" Type="http://schemas.openxmlformats.org/officeDocument/2006/relationships/image" Target="../media/image28.jp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00934"/>
            <a:ext cx="7543800" cy="1524000"/>
          </a:xfrm>
        </p:spPr>
        <p:txBody>
          <a:bodyPr/>
          <a:lstStyle/>
          <a:p>
            <a:r>
              <a:rPr lang="en-US" sz="7200" dirty="0" smtClean="0"/>
              <a:t>Agile Testing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327072"/>
            <a:ext cx="6858000" cy="990600"/>
          </a:xfrm>
        </p:spPr>
        <p:txBody>
          <a:bodyPr/>
          <a:lstStyle/>
          <a:p>
            <a:r>
              <a:rPr lang="en-US" dirty="0" smtClean="0"/>
              <a:t>John Sigler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IDE</a:t>
            </a:r>
          </a:p>
          <a:p>
            <a:r>
              <a:rPr lang="en-US" dirty="0" smtClean="0"/>
              <a:t>Ability to run JUnit tests with a single keystroke</a:t>
            </a:r>
          </a:p>
          <a:p>
            <a:r>
              <a:rPr lang="en-US" dirty="0" smtClean="0"/>
              <a:t>Recommended: </a:t>
            </a:r>
          </a:p>
          <a:p>
            <a:pPr lvl="1"/>
            <a:r>
              <a:rPr lang="en-US" dirty="0" smtClean="0"/>
              <a:t>generate test method in single keystroke</a:t>
            </a:r>
          </a:p>
          <a:p>
            <a:pPr lvl="1"/>
            <a:r>
              <a:rPr lang="en-US" i="1" dirty="0" smtClean="0"/>
              <a:t>git</a:t>
            </a:r>
            <a:r>
              <a:rPr lang="en-US" dirty="0" smtClean="0"/>
              <a:t> for version control system</a:t>
            </a:r>
          </a:p>
          <a:p>
            <a:endParaRPr lang="en-US" dirty="0"/>
          </a:p>
          <a:p>
            <a:r>
              <a:rPr lang="en-US" dirty="0" smtClean="0"/>
              <a:t>Create a new project with one test: 5 min</a:t>
            </a:r>
          </a:p>
        </p:txBody>
      </p:sp>
    </p:spTree>
    <p:extLst>
      <p:ext uri="{BB962C8B-B14F-4D97-AF65-F5344CB8AC3E}">
        <p14:creationId xmlns:p14="http://schemas.microsoft.com/office/powerpoint/2010/main" val="284003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291682" cy="3886200"/>
          </a:xfrm>
        </p:spPr>
        <p:txBody>
          <a:bodyPr>
            <a:normAutofit/>
          </a:bodyPr>
          <a:lstStyle/>
          <a:p>
            <a:r>
              <a:rPr lang="en-US" dirty="0"/>
              <a:t>Creation – 2 ways</a:t>
            </a:r>
          </a:p>
          <a:p>
            <a:pPr lvl="1"/>
            <a:r>
              <a:rPr lang="en-US" dirty="0" err="1"/>
              <a:t>OrderProcessor</a:t>
            </a:r>
            <a:r>
              <a:rPr lang="en-US" dirty="0"/>
              <a:t> processor = </a:t>
            </a:r>
            <a:r>
              <a:rPr lang="en-US" b="1" dirty="0"/>
              <a:t>mock</a:t>
            </a:r>
            <a:r>
              <a:rPr lang="en-US" dirty="0"/>
              <a:t>(</a:t>
            </a:r>
            <a:r>
              <a:rPr lang="en-US" dirty="0" err="1"/>
              <a:t>OrderProcessor.class</a:t>
            </a:r>
            <a:r>
              <a:rPr lang="en-US" dirty="0"/>
              <a:t>);</a:t>
            </a:r>
          </a:p>
          <a:p>
            <a:pPr lvl="1"/>
            <a:r>
              <a:rPr lang="en-US" b="1" dirty="0"/>
              <a:t>@Mock</a:t>
            </a:r>
            <a:r>
              <a:rPr lang="en-US" dirty="0"/>
              <a:t> </a:t>
            </a:r>
            <a:r>
              <a:rPr lang="en-US" dirty="0" err="1"/>
              <a:t>OrderProcessor</a:t>
            </a:r>
            <a:r>
              <a:rPr lang="en-US" dirty="0"/>
              <a:t> </a:t>
            </a:r>
            <a:r>
              <a:rPr lang="en-US" dirty="0" err="1"/>
              <a:t>mockOrderProcessor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  <a:p>
            <a:r>
              <a:rPr lang="en-US" dirty="0"/>
              <a:t>Annotations</a:t>
            </a:r>
          </a:p>
          <a:p>
            <a:pPr lvl="1"/>
            <a:r>
              <a:rPr lang="en-US" b="1" dirty="0"/>
              <a:t>@</a:t>
            </a:r>
            <a:r>
              <a:rPr lang="en-US" b="1" dirty="0" err="1"/>
              <a:t>RunWith</a:t>
            </a:r>
            <a:r>
              <a:rPr lang="en-US" dirty="0"/>
              <a:t>(</a:t>
            </a:r>
            <a:r>
              <a:rPr lang="en-US" dirty="0" err="1"/>
              <a:t>MockitoJUnitRunner.class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@Mock</a:t>
            </a:r>
            <a:r>
              <a:rPr lang="en-US" dirty="0"/>
              <a:t> </a:t>
            </a:r>
            <a:r>
              <a:rPr lang="en-US" dirty="0" err="1"/>
              <a:t>OrderProcessor</a:t>
            </a:r>
            <a:r>
              <a:rPr lang="en-US" dirty="0"/>
              <a:t> processor;  // mock creation</a:t>
            </a:r>
          </a:p>
          <a:p>
            <a:pPr lvl="1"/>
            <a:r>
              <a:rPr lang="en-US" b="1" dirty="0"/>
              <a:t>@</a:t>
            </a:r>
            <a:r>
              <a:rPr lang="en-US" b="1" dirty="0" err="1"/>
              <a:t>InjectMocks</a:t>
            </a:r>
            <a:r>
              <a:rPr lang="en-US" dirty="0"/>
              <a:t> </a:t>
            </a:r>
            <a:r>
              <a:rPr lang="en-US" dirty="0" err="1"/>
              <a:t>OrderService</a:t>
            </a:r>
            <a:r>
              <a:rPr lang="en-US" dirty="0"/>
              <a:t> </a:t>
            </a:r>
            <a:r>
              <a:rPr lang="en-US" dirty="0" err="1"/>
              <a:t>orderService</a:t>
            </a:r>
            <a:r>
              <a:rPr lang="en-US" dirty="0"/>
              <a:t>;  // auto </a:t>
            </a:r>
            <a:r>
              <a:rPr lang="en-US" dirty="0" smtClean="0"/>
              <a:t>inject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986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382000" cy="3886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Stubbing – simulating behavior</a:t>
            </a:r>
            <a:endParaRPr lang="en-US" dirty="0"/>
          </a:p>
          <a:p>
            <a:pPr lvl="1"/>
            <a:r>
              <a:rPr lang="en-US" b="1" dirty="0"/>
              <a:t>when</a:t>
            </a:r>
            <a:r>
              <a:rPr lang="en-US" dirty="0"/>
              <a:t>(</a:t>
            </a:r>
            <a:r>
              <a:rPr lang="en-US" dirty="0" err="1"/>
              <a:t>processor.placeOrder</a:t>
            </a:r>
            <a:r>
              <a:rPr lang="en-US" dirty="0"/>
              <a:t>()).</a:t>
            </a:r>
            <a:r>
              <a:rPr lang="en-US" b="1" dirty="0" err="1"/>
              <a:t>thenReturn</a:t>
            </a:r>
            <a:r>
              <a:rPr lang="en-US" dirty="0"/>
              <a:t>(true);</a:t>
            </a:r>
          </a:p>
          <a:p>
            <a:pPr lvl="1"/>
            <a:r>
              <a:rPr lang="en-US" b="1" dirty="0"/>
              <a:t>when</a:t>
            </a:r>
            <a:r>
              <a:rPr lang="en-US" dirty="0"/>
              <a:t>(</a:t>
            </a:r>
            <a:r>
              <a:rPr lang="en-US" dirty="0" err="1"/>
              <a:t>processor.placeOrder</a:t>
            </a:r>
            <a:r>
              <a:rPr lang="en-US" dirty="0"/>
              <a:t>().</a:t>
            </a:r>
            <a:r>
              <a:rPr lang="en-US" b="1" dirty="0" err="1"/>
              <a:t>thenThrow</a:t>
            </a:r>
            <a:r>
              <a:rPr lang="en-US" dirty="0"/>
              <a:t>(</a:t>
            </a:r>
            <a:r>
              <a:rPr lang="en-US" dirty="0" err="1"/>
              <a:t>IllegalOrder.class</a:t>
            </a:r>
            <a:r>
              <a:rPr lang="en-US" dirty="0"/>
              <a:t>);</a:t>
            </a:r>
          </a:p>
          <a:p>
            <a:pPr lvl="1"/>
            <a:r>
              <a:rPr lang="en-US" b="1" dirty="0"/>
              <a:t>when</a:t>
            </a:r>
            <a:r>
              <a:rPr lang="en-US" dirty="0"/>
              <a:t>(</a:t>
            </a:r>
            <a:r>
              <a:rPr lang="en-US" dirty="0" err="1"/>
              <a:t>processor.placeOrder</a:t>
            </a:r>
            <a:r>
              <a:rPr lang="en-US" dirty="0"/>
              <a:t>().</a:t>
            </a:r>
            <a:r>
              <a:rPr lang="en-US" b="1" dirty="0" err="1"/>
              <a:t>thenReturn</a:t>
            </a:r>
            <a:r>
              <a:rPr lang="en-US" dirty="0"/>
              <a:t>(true).</a:t>
            </a:r>
            <a:r>
              <a:rPr lang="en-US" b="1" dirty="0" err="1" smtClean="0"/>
              <a:t>thenThrow</a:t>
            </a:r>
            <a:r>
              <a:rPr lang="en-US" dirty="0" smtClean="0"/>
              <a:t>(</a:t>
            </a:r>
            <a:r>
              <a:rPr lang="en-US" dirty="0" err="1"/>
              <a:t>ThrowIllegalOrder.class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doThrow</a:t>
            </a:r>
            <a:r>
              <a:rPr lang="en-US" dirty="0"/>
              <a:t>(</a:t>
            </a:r>
            <a:r>
              <a:rPr lang="en-US" dirty="0" err="1"/>
              <a:t>ThrowIllegalOrder.class</a:t>
            </a:r>
            <a:r>
              <a:rPr lang="en-US" dirty="0"/>
              <a:t>).</a:t>
            </a:r>
            <a:r>
              <a:rPr lang="en-US" b="1" dirty="0"/>
              <a:t>when</a:t>
            </a:r>
            <a:r>
              <a:rPr lang="en-US" dirty="0"/>
              <a:t>(</a:t>
            </a:r>
            <a:r>
              <a:rPr lang="en-US" dirty="0" err="1"/>
              <a:t>processor.placeOrder</a:t>
            </a:r>
            <a:r>
              <a:rPr lang="en-US" dirty="0"/>
              <a:t>());  // throw </a:t>
            </a:r>
            <a:r>
              <a:rPr lang="en-US" dirty="0" smtClean="0"/>
              <a:t>exception </a:t>
            </a:r>
            <a:r>
              <a:rPr lang="en-US" dirty="0"/>
              <a:t>for </a:t>
            </a:r>
            <a:r>
              <a:rPr lang="en-US" b="1" dirty="0" smtClean="0"/>
              <a:t>void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(</a:t>
            </a:r>
            <a:r>
              <a:rPr lang="en-US" dirty="0" err="1"/>
              <a:t>processor.placeOrder</a:t>
            </a:r>
            <a:r>
              <a:rPr lang="en-US" dirty="0"/>
              <a:t>())</a:t>
            </a:r>
            <a:r>
              <a:rPr lang="en-US" dirty="0" smtClean="0"/>
              <a:t>.</a:t>
            </a:r>
            <a:r>
              <a:rPr lang="en-US" b="1" dirty="0" err="1" smtClean="0"/>
              <a:t>willReturn</a:t>
            </a:r>
            <a:r>
              <a:rPr lang="en-US" dirty="0" smtClean="0"/>
              <a:t>(</a:t>
            </a:r>
            <a:r>
              <a:rPr lang="en-US" dirty="0"/>
              <a:t>true)</a:t>
            </a:r>
            <a:r>
              <a:rPr lang="en-US" dirty="0" smtClean="0"/>
              <a:t>;  // </a:t>
            </a:r>
            <a:r>
              <a:rPr lang="en-US" dirty="0" err="1" smtClean="0"/>
              <a:t>BDDMockito</a:t>
            </a:r>
            <a:endParaRPr lang="en-US" dirty="0" smtClean="0"/>
          </a:p>
          <a:p>
            <a:pPr lvl="1"/>
            <a:r>
              <a:rPr lang="en-US" b="1" dirty="0" err="1" smtClean="0"/>
              <a:t>willThrow</a:t>
            </a:r>
            <a:r>
              <a:rPr lang="en-US" dirty="0"/>
              <a:t>(</a:t>
            </a:r>
            <a:r>
              <a:rPr lang="en-US" dirty="0" err="1"/>
              <a:t>ThrowIllegalOrder.class</a:t>
            </a:r>
            <a:r>
              <a:rPr lang="en-US" dirty="0"/>
              <a:t>)</a:t>
            </a:r>
            <a:r>
              <a:rPr lang="en-US" dirty="0" smtClean="0"/>
              <a:t>.</a:t>
            </a:r>
            <a:r>
              <a:rPr lang="en-US" b="1" dirty="0" smtClean="0"/>
              <a:t>given</a:t>
            </a:r>
            <a:r>
              <a:rPr lang="en-US" dirty="0" smtClean="0"/>
              <a:t>(</a:t>
            </a:r>
            <a:r>
              <a:rPr lang="en-US" dirty="0" err="1"/>
              <a:t>processor.placeOrder</a:t>
            </a:r>
            <a:r>
              <a:rPr lang="en-US" dirty="0"/>
              <a:t>())</a:t>
            </a:r>
            <a:r>
              <a:rPr lang="en-US" dirty="0" smtClean="0"/>
              <a:t>;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2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Verification – checking behavior</a:t>
            </a:r>
            <a:endParaRPr lang="en-US" dirty="0"/>
          </a:p>
          <a:p>
            <a:pPr lvl="1"/>
            <a:r>
              <a:rPr lang="en-US" b="1" dirty="0"/>
              <a:t>verify</a:t>
            </a:r>
            <a:r>
              <a:rPr lang="en-US" dirty="0"/>
              <a:t>(</a:t>
            </a:r>
            <a:r>
              <a:rPr lang="en-US" i="1" dirty="0"/>
              <a:t>processor</a:t>
            </a:r>
            <a:r>
              <a:rPr lang="en-US" dirty="0"/>
              <a:t>).</a:t>
            </a:r>
            <a:r>
              <a:rPr lang="en-US" i="1" dirty="0" err="1"/>
              <a:t>placeOrder</a:t>
            </a:r>
            <a:r>
              <a:rPr lang="en-US" dirty="0"/>
              <a:t>(</a:t>
            </a:r>
            <a:r>
              <a:rPr lang="en-US" dirty="0" err="1"/>
              <a:t>productId</a:t>
            </a:r>
            <a:r>
              <a:rPr lang="en-US" dirty="0"/>
              <a:t>, amount);  // called once</a:t>
            </a:r>
          </a:p>
          <a:p>
            <a:pPr lvl="1"/>
            <a:r>
              <a:rPr lang="en-US" b="1" dirty="0"/>
              <a:t>verify</a:t>
            </a:r>
            <a:r>
              <a:rPr lang="en-US" dirty="0"/>
              <a:t>(</a:t>
            </a:r>
            <a:r>
              <a:rPr lang="en-US" i="1" dirty="0"/>
              <a:t>processor</a:t>
            </a:r>
            <a:r>
              <a:rPr lang="en-US" dirty="0"/>
              <a:t>, </a:t>
            </a:r>
            <a:r>
              <a:rPr lang="en-US" b="1" dirty="0"/>
              <a:t>never()</a:t>
            </a:r>
            <a:r>
              <a:rPr lang="en-US" dirty="0"/>
              <a:t>).</a:t>
            </a:r>
            <a:r>
              <a:rPr lang="en-US" i="1" dirty="0" err="1"/>
              <a:t>placeOrder</a:t>
            </a:r>
            <a:r>
              <a:rPr lang="en-US" dirty="0"/>
              <a:t>(</a:t>
            </a:r>
            <a:r>
              <a:rPr lang="en-US" dirty="0" err="1"/>
              <a:t>productId</a:t>
            </a:r>
            <a:r>
              <a:rPr lang="en-US" dirty="0"/>
              <a:t>, amount);</a:t>
            </a:r>
          </a:p>
          <a:p>
            <a:pPr lvl="1"/>
            <a:r>
              <a:rPr lang="en-US" b="1" dirty="0"/>
              <a:t>verify</a:t>
            </a:r>
            <a:r>
              <a:rPr lang="en-US" dirty="0"/>
              <a:t>(</a:t>
            </a:r>
            <a:r>
              <a:rPr lang="en-US" i="1" dirty="0"/>
              <a:t>processor</a:t>
            </a:r>
            <a:r>
              <a:rPr lang="en-US" dirty="0"/>
              <a:t>, </a:t>
            </a:r>
            <a:r>
              <a:rPr lang="en-US" b="1" dirty="0"/>
              <a:t>times(3)</a:t>
            </a:r>
            <a:r>
              <a:rPr lang="en-US" dirty="0"/>
              <a:t>).</a:t>
            </a:r>
            <a:r>
              <a:rPr lang="en-US" i="1" dirty="0" err="1"/>
              <a:t>placeOrder</a:t>
            </a:r>
            <a:r>
              <a:rPr lang="en-US" dirty="0"/>
              <a:t>(</a:t>
            </a:r>
            <a:r>
              <a:rPr lang="en-US" dirty="0" err="1"/>
              <a:t>productId</a:t>
            </a:r>
            <a:r>
              <a:rPr lang="en-US" dirty="0"/>
              <a:t>, amount);</a:t>
            </a:r>
          </a:p>
          <a:p>
            <a:pPr lvl="1"/>
            <a:r>
              <a:rPr lang="en-US" b="1" dirty="0"/>
              <a:t>verify</a:t>
            </a:r>
            <a:r>
              <a:rPr lang="en-US" dirty="0"/>
              <a:t>(</a:t>
            </a:r>
            <a:r>
              <a:rPr lang="en-US" i="1" dirty="0"/>
              <a:t>processor</a:t>
            </a:r>
            <a:r>
              <a:rPr lang="en-US" dirty="0"/>
              <a:t>, </a:t>
            </a:r>
            <a:r>
              <a:rPr lang="en-US" b="1" dirty="0" err="1"/>
              <a:t>atLeastOnce</a:t>
            </a:r>
            <a:r>
              <a:rPr lang="en-US" b="1" dirty="0"/>
              <a:t>()</a:t>
            </a:r>
            <a:r>
              <a:rPr lang="en-US" dirty="0"/>
              <a:t>).</a:t>
            </a:r>
            <a:r>
              <a:rPr lang="en-US" i="1" dirty="0" err="1"/>
              <a:t>placeOrder</a:t>
            </a:r>
            <a:r>
              <a:rPr lang="en-US" dirty="0"/>
              <a:t>(</a:t>
            </a:r>
            <a:r>
              <a:rPr lang="en-US" dirty="0" err="1"/>
              <a:t>productId</a:t>
            </a:r>
            <a:r>
              <a:rPr lang="en-US" dirty="0"/>
              <a:t>, amount)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7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382000" cy="38862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Matchers – </a:t>
            </a:r>
            <a:r>
              <a:rPr lang="en-US" dirty="0" err="1" smtClean="0"/>
              <a:t>Hamcrest</a:t>
            </a:r>
            <a:endParaRPr lang="en-US" dirty="0"/>
          </a:p>
          <a:p>
            <a:pPr lvl="1"/>
            <a:r>
              <a:rPr lang="en-US" i="1" dirty="0"/>
              <a:t>when</a:t>
            </a:r>
            <a:r>
              <a:rPr lang="en-US" dirty="0"/>
              <a:t>(</a:t>
            </a:r>
            <a:r>
              <a:rPr lang="en-US" dirty="0" err="1"/>
              <a:t>processor.placeOrder</a:t>
            </a:r>
            <a:r>
              <a:rPr lang="en-US" dirty="0"/>
              <a:t>(</a:t>
            </a:r>
            <a:r>
              <a:rPr lang="en-US" b="1" dirty="0" err="1"/>
              <a:t>anyString</a:t>
            </a:r>
            <a:r>
              <a:rPr lang="en-US" b="1" dirty="0"/>
              <a:t>()</a:t>
            </a:r>
            <a:r>
              <a:rPr lang="en-US" dirty="0"/>
              <a:t>, </a:t>
            </a:r>
            <a:r>
              <a:rPr lang="en-US" b="1" dirty="0" err="1"/>
              <a:t>anyInt</a:t>
            </a:r>
            <a:r>
              <a:rPr lang="en-US" b="1" dirty="0"/>
              <a:t>()</a:t>
            </a:r>
            <a:r>
              <a:rPr lang="en-US" dirty="0"/>
              <a:t>)</a:t>
            </a:r>
            <a:r>
              <a:rPr lang="en-US" dirty="0" smtClean="0"/>
              <a:t>)</a:t>
            </a:r>
          </a:p>
          <a:p>
            <a:pPr marL="640080" lvl="2" indent="0">
              <a:buNone/>
            </a:pPr>
            <a:r>
              <a:rPr lang="en-US" dirty="0" smtClean="0"/>
              <a:t>		.</a:t>
            </a:r>
            <a:r>
              <a:rPr lang="en-US" i="1" u="sng" dirty="0" err="1" smtClean="0"/>
              <a:t>thenReturn</a:t>
            </a:r>
            <a:r>
              <a:rPr lang="en-US" dirty="0" smtClean="0"/>
              <a:t>(true);</a:t>
            </a:r>
          </a:p>
          <a:p>
            <a:pPr lvl="1"/>
            <a:r>
              <a:rPr lang="en-US" i="1" dirty="0" smtClean="0"/>
              <a:t>verify</a:t>
            </a:r>
            <a:r>
              <a:rPr lang="en-US" dirty="0"/>
              <a:t>(processor).</a:t>
            </a:r>
            <a:r>
              <a:rPr lang="en-US" i="1" dirty="0" err="1"/>
              <a:t>placeOrder</a:t>
            </a:r>
            <a:r>
              <a:rPr lang="en-US" dirty="0"/>
              <a:t>(</a:t>
            </a:r>
            <a:r>
              <a:rPr lang="en-US" b="1" dirty="0" err="1"/>
              <a:t>eq</a:t>
            </a:r>
            <a:r>
              <a:rPr lang="en-US" b="1" dirty="0"/>
              <a:t>(</a:t>
            </a:r>
            <a:r>
              <a:rPr lang="en-US" dirty="0" err="1"/>
              <a:t>productId</a:t>
            </a:r>
            <a:r>
              <a:rPr lang="en-US" b="1" dirty="0"/>
              <a:t>)</a:t>
            </a:r>
            <a:r>
              <a:rPr lang="en-US" dirty="0"/>
              <a:t>, </a:t>
            </a:r>
            <a:r>
              <a:rPr lang="en-US" b="1" dirty="0" err="1"/>
              <a:t>anyInt</a:t>
            </a:r>
            <a:r>
              <a:rPr lang="en-US" b="1" dirty="0"/>
              <a:t>()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2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6a:</a:t>
            </a:r>
            <a:br>
              <a:rPr lang="en-US" dirty="0" smtClean="0"/>
            </a:br>
            <a:r>
              <a:rPr lang="en-US" dirty="0" smtClean="0"/>
              <a:t>Mocking Amazon with Mockito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382000" cy="38862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Use TDD and Mockito to test and modify the </a:t>
            </a:r>
            <a:r>
              <a:rPr lang="en-US" dirty="0" err="1" smtClean="0"/>
              <a:t>OrderService</a:t>
            </a:r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Modify the existing order test to use Mockito to verify the </a:t>
            </a:r>
            <a:r>
              <a:rPr lang="en-US" dirty="0" err="1" smtClean="0"/>
              <a:t>AmazonService</a:t>
            </a:r>
            <a:r>
              <a:rPr lang="en-US" dirty="0" smtClean="0"/>
              <a:t> is used when placing an order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Add a test </a:t>
            </a:r>
            <a:r>
              <a:rPr lang="en-US" dirty="0" smtClean="0"/>
              <a:t>to verify the </a:t>
            </a:r>
            <a:r>
              <a:rPr lang="en-US" dirty="0" err="1"/>
              <a:t>OrderService</a:t>
            </a:r>
            <a:r>
              <a:rPr lang="en-US" dirty="0"/>
              <a:t> returns false </a:t>
            </a:r>
            <a:r>
              <a:rPr lang="en-US" dirty="0" smtClean="0"/>
              <a:t>if </a:t>
            </a:r>
            <a:r>
              <a:rPr lang="en-US" dirty="0"/>
              <a:t> Amazon </a:t>
            </a:r>
            <a:r>
              <a:rPr lang="en-US" dirty="0" smtClean="0"/>
              <a:t>Service does not have sufficient inventory to place the order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Add a test to verify </a:t>
            </a:r>
            <a:r>
              <a:rPr lang="en-US" dirty="0" err="1" smtClean="0"/>
              <a:t>OrderService</a:t>
            </a:r>
            <a:r>
              <a:rPr lang="en-US" dirty="0" smtClean="0"/>
              <a:t> returns false if Amazon Service throws </a:t>
            </a:r>
            <a:r>
              <a:rPr lang="en-US" dirty="0" err="1" smtClean="0"/>
              <a:t>InvalidAmazonProductAmountException</a:t>
            </a: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Add a test that verifies that the </a:t>
            </a:r>
            <a:r>
              <a:rPr lang="en-US" dirty="0" err="1" smtClean="0"/>
              <a:t>OrderService</a:t>
            </a:r>
            <a:r>
              <a:rPr lang="en-US" dirty="0" smtClean="0"/>
              <a:t> throws a </a:t>
            </a:r>
            <a:r>
              <a:rPr lang="en-US" dirty="0" err="1" smtClean="0"/>
              <a:t>UnknownProductIdException</a:t>
            </a:r>
            <a:r>
              <a:rPr lang="en-US" dirty="0" smtClean="0"/>
              <a:t> runtime exception when an </a:t>
            </a:r>
            <a:r>
              <a:rPr lang="en-US" dirty="0" err="1" smtClean="0"/>
              <a:t>InvalidAmazonProductIdException</a:t>
            </a:r>
            <a:r>
              <a:rPr lang="en-US" dirty="0" smtClean="0"/>
              <a:t> is thrown by the Amazon service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You may </a:t>
            </a:r>
            <a:r>
              <a:rPr lang="en-US" u="sng" dirty="0"/>
              <a:t>not</a:t>
            </a:r>
            <a:r>
              <a:rPr lang="en-US" dirty="0"/>
              <a:t> change any code under the </a:t>
            </a:r>
            <a:r>
              <a:rPr lang="en-US" i="1" dirty="0" err="1"/>
              <a:t>com.amazon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98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8295658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6b:</a:t>
            </a:r>
            <a:br>
              <a:rPr lang="en-US" dirty="0" smtClean="0"/>
            </a:br>
            <a:r>
              <a:rPr lang="en-US" dirty="0" smtClean="0"/>
              <a:t>Supporting a new Book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382000" cy="3886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We have a feature request to support Barnes And Noble book service along with Amazon Book Service.</a:t>
            </a:r>
          </a:p>
          <a:p>
            <a:r>
              <a:rPr lang="en-US" dirty="0" smtClean="0"/>
              <a:t>Use TDD, DI, and Mockito to test &amp; modify the </a:t>
            </a:r>
            <a:r>
              <a:rPr lang="en-US" dirty="0" err="1" smtClean="0"/>
              <a:t>OrderService</a:t>
            </a:r>
            <a:r>
              <a:rPr lang="en-US" dirty="0" smtClean="0"/>
              <a:t> to support multiple book service vendors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Allow the </a:t>
            </a:r>
            <a:r>
              <a:rPr lang="en-US" dirty="0" err="1" smtClean="0"/>
              <a:t>OrderService</a:t>
            </a:r>
            <a:r>
              <a:rPr lang="en-US" dirty="0" smtClean="0"/>
              <a:t> to be injected with either Amazon or BN book service (not both).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Ensure all of your </a:t>
            </a:r>
            <a:r>
              <a:rPr lang="en-US" dirty="0" err="1" smtClean="0"/>
              <a:t>com.sabre</a:t>
            </a:r>
            <a:r>
              <a:rPr lang="en-US" dirty="0" smtClean="0"/>
              <a:t>.* classes are tested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You may </a:t>
            </a:r>
            <a:r>
              <a:rPr lang="en-US" u="sng" dirty="0"/>
              <a:t>not</a:t>
            </a:r>
            <a:r>
              <a:rPr lang="en-US" dirty="0"/>
              <a:t> change any code under the </a:t>
            </a:r>
            <a:r>
              <a:rPr lang="en-US" i="1" dirty="0" err="1"/>
              <a:t>com.amazon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i="1" dirty="0" err="1" smtClean="0"/>
              <a:t>com.bnb</a:t>
            </a:r>
            <a:r>
              <a:rPr lang="en-US" dirty="0" smtClean="0"/>
              <a:t> packages</a:t>
            </a:r>
            <a:endParaRPr lang="en-US" dirty="0"/>
          </a:p>
          <a:p>
            <a:pPr marL="77724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10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6c:</a:t>
            </a:r>
            <a:br>
              <a:rPr lang="en-US" dirty="0" smtClean="0"/>
            </a:br>
            <a:r>
              <a:rPr lang="en-US" dirty="0" smtClean="0"/>
              <a:t>Using Mocks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How to mock static, private, final methods</a:t>
            </a:r>
          </a:p>
          <a:p>
            <a:endParaRPr lang="en-US" dirty="0"/>
          </a:p>
          <a:p>
            <a:r>
              <a:rPr lang="en-US" dirty="0" smtClean="0"/>
              <a:t>Modify the </a:t>
            </a:r>
            <a:r>
              <a:rPr lang="en-US" dirty="0" err="1" smtClean="0"/>
              <a:t>AmazonBookService</a:t>
            </a:r>
            <a:r>
              <a:rPr lang="en-US" dirty="0" smtClean="0"/>
              <a:t> </a:t>
            </a:r>
            <a:r>
              <a:rPr lang="en-US" dirty="0" err="1" smtClean="0"/>
              <a:t>placeOrder</a:t>
            </a:r>
            <a:r>
              <a:rPr lang="en-US" dirty="0" smtClean="0"/>
              <a:t> to be static</a:t>
            </a:r>
          </a:p>
          <a:p>
            <a:r>
              <a:rPr lang="en-US" dirty="0"/>
              <a:t>Use </a:t>
            </a:r>
            <a:r>
              <a:rPr lang="en-US" dirty="0" err="1"/>
              <a:t>PowerMock</a:t>
            </a:r>
            <a:r>
              <a:rPr lang="en-US" dirty="0"/>
              <a:t> to test the </a:t>
            </a:r>
            <a:r>
              <a:rPr lang="en-US" dirty="0" err="1" smtClean="0"/>
              <a:t>OrderService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Testing: </a:t>
            </a:r>
            <a:br>
              <a:rPr lang="en-US" dirty="0" smtClean="0"/>
            </a:br>
            <a:r>
              <a:rPr lang="en-US" dirty="0" smtClean="0"/>
              <a:t>Other Common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</a:p>
          <a:p>
            <a:r>
              <a:rPr lang="en-US" dirty="0"/>
              <a:t>Speed</a:t>
            </a:r>
          </a:p>
          <a:p>
            <a:r>
              <a:rPr lang="en-US" dirty="0" smtClean="0"/>
              <a:t>Data creation and validation</a:t>
            </a:r>
          </a:p>
          <a:p>
            <a:r>
              <a:rPr lang="en-US" dirty="0" smtClean="0"/>
              <a:t>Readability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9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685799"/>
            <a:ext cx="8382001" cy="4269051"/>
          </a:xfrm>
        </p:spPr>
        <p:txBody>
          <a:bodyPr>
            <a:normAutofit/>
          </a:bodyPr>
          <a:lstStyle/>
          <a:p>
            <a:r>
              <a:rPr lang="en-US" dirty="0" smtClean="0"/>
              <a:t>Unit tests - blazing fast</a:t>
            </a:r>
          </a:p>
          <a:p>
            <a:r>
              <a:rPr lang="en-US" dirty="0" smtClean="0"/>
              <a:t>Fail fast smoke tests - configuration, core elements are broken</a:t>
            </a:r>
          </a:p>
          <a:p>
            <a:r>
              <a:rPr lang="en-US" dirty="0" smtClean="0"/>
              <a:t>Deployed but non-integrated, lightweight resource tests</a:t>
            </a:r>
          </a:p>
          <a:p>
            <a:pPr lvl="1"/>
            <a:r>
              <a:rPr lang="en-US" dirty="0" smtClean="0"/>
              <a:t>In-memory DBs and message brokers, mocked systems</a:t>
            </a:r>
          </a:p>
          <a:p>
            <a:r>
              <a:rPr lang="en-US" dirty="0" smtClean="0"/>
              <a:t>Integrated tests using </a:t>
            </a:r>
            <a:r>
              <a:rPr lang="en-US" dirty="0"/>
              <a:t>e</a:t>
            </a:r>
            <a:r>
              <a:rPr lang="en-US" dirty="0" smtClean="0"/>
              <a:t>xternal resources</a:t>
            </a:r>
          </a:p>
          <a:p>
            <a:pPr lvl="1"/>
            <a:r>
              <a:rPr lang="en-US" dirty="0" smtClean="0"/>
              <a:t>Oracle, WMQ, real external systems</a:t>
            </a:r>
          </a:p>
          <a:p>
            <a:r>
              <a:rPr lang="en-US" dirty="0" smtClean="0"/>
              <a:t>Other platforms and configurations</a:t>
            </a:r>
          </a:p>
          <a:p>
            <a:pPr lvl="1"/>
            <a:r>
              <a:rPr lang="en-US" dirty="0" smtClean="0"/>
              <a:t>Small, medium, large airline datasets</a:t>
            </a:r>
          </a:p>
          <a:p>
            <a:pPr lvl="1"/>
            <a:r>
              <a:rPr lang="en-US" dirty="0" smtClean="0"/>
              <a:t>Browsers, </a:t>
            </a:r>
            <a:r>
              <a:rPr lang="en-US" dirty="0" err="1" smtClean="0"/>
              <a:t>OSes</a:t>
            </a:r>
            <a:r>
              <a:rPr lang="en-US" dirty="0" smtClean="0"/>
              <a:t>, other configurations</a:t>
            </a:r>
          </a:p>
          <a:p>
            <a:r>
              <a:rPr lang="en-US" dirty="0" smtClean="0"/>
              <a:t>Performance, availability,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 &gt; 50ms are slow</a:t>
            </a:r>
          </a:p>
          <a:p>
            <a:r>
              <a:rPr lang="en-US" dirty="0" smtClean="0"/>
              <a:t>Acceptance tests &gt; 1sec are slow</a:t>
            </a:r>
          </a:p>
          <a:p>
            <a:endParaRPr lang="en-US" dirty="0"/>
          </a:p>
          <a:p>
            <a:r>
              <a:rPr lang="en-US" dirty="0" smtClean="0"/>
              <a:t>Start servers, create connections once</a:t>
            </a:r>
          </a:p>
          <a:p>
            <a:r>
              <a:rPr lang="en-US" dirty="0" smtClean="0"/>
              <a:t>Slow tests should run later in the pipeline</a:t>
            </a:r>
          </a:p>
          <a:p>
            <a:r>
              <a:rPr lang="en-US" dirty="0" smtClean="0"/>
              <a:t>Mocks for CI, save real systems for E2E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0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005851" y="4056238"/>
            <a:ext cx="3353673" cy="2006286"/>
            <a:chOff x="5005851" y="4056238"/>
            <a:chExt cx="3353673" cy="2006286"/>
          </a:xfrm>
        </p:grpSpPr>
        <p:sp>
          <p:nvSpPr>
            <p:cNvPr id="4" name="Rectangle 3"/>
            <p:cNvSpPr/>
            <p:nvPr/>
          </p:nvSpPr>
          <p:spPr>
            <a:xfrm>
              <a:off x="5005851" y="4056238"/>
              <a:ext cx="3353673" cy="20062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51144" y="4056238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Board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0:</a:t>
            </a:r>
            <a:br>
              <a:rPr lang="en-US" dirty="0" smtClean="0"/>
            </a:br>
            <a:r>
              <a:rPr lang="en-US" dirty="0" smtClean="0"/>
              <a:t>Calculate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845040" cy="3886200"/>
          </a:xfrm>
        </p:spPr>
        <p:txBody>
          <a:bodyPr/>
          <a:lstStyle/>
          <a:p>
            <a:r>
              <a:rPr lang="en-US" dirty="0" smtClean="0"/>
              <a:t>Calculate the area taken up by shapes placed on a board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Board can have different shapes added or removed to/from it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Shapes include circles, squares, rectangles, triangles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Can query the board for area used by shapes on the </a:t>
            </a:r>
            <a:r>
              <a:rPr lang="en-US" dirty="0"/>
              <a:t>board. Use area of any shape added to the </a:t>
            </a:r>
            <a:r>
              <a:rPr lang="en-US" dirty="0" smtClean="0"/>
              <a:t>board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Overlapping shapes are okay</a:t>
            </a:r>
          </a:p>
          <a:p>
            <a:pPr marL="0" lvl="1" indent="0">
              <a:buNone/>
            </a:pPr>
            <a:endParaRPr lang="en-US" dirty="0"/>
          </a:p>
          <a:p>
            <a:pPr marL="342900" lvl="1" indent="-342900"/>
            <a:r>
              <a:rPr lang="en-US" dirty="0"/>
              <a:t>Solve using your current techniques – </a:t>
            </a:r>
            <a:r>
              <a:rPr lang="en-US" dirty="0" smtClean="0"/>
              <a:t>20-30 </a:t>
            </a:r>
            <a:r>
              <a:rPr lang="en-US" dirty="0"/>
              <a:t>min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0114" y="5044611"/>
            <a:ext cx="456198" cy="456173"/>
          </a:xfrm>
          <a:prstGeom prst="rect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7373149" y="4508301"/>
            <a:ext cx="591824" cy="653436"/>
          </a:xfrm>
          <a:prstGeom prst="rtTriangle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53874" y="5500784"/>
            <a:ext cx="1097342" cy="431515"/>
          </a:xfrm>
          <a:prstGeom prst="rect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08642" y="4516521"/>
            <a:ext cx="357562" cy="324663"/>
          </a:xfrm>
          <a:prstGeom prst="rect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2160" y="4658304"/>
            <a:ext cx="679056" cy="678094"/>
          </a:xfrm>
          <a:prstGeom prst="ellipse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33168" y="4390148"/>
            <a:ext cx="900067" cy="1137691"/>
            <a:chOff x="3933168" y="4390148"/>
            <a:chExt cx="900067" cy="1137691"/>
          </a:xfrm>
        </p:grpSpPr>
        <p:sp>
          <p:nvSpPr>
            <p:cNvPr id="10" name="Right Arrow 9"/>
            <p:cNvSpPr/>
            <p:nvPr/>
          </p:nvSpPr>
          <p:spPr>
            <a:xfrm>
              <a:off x="3933168" y="4390148"/>
              <a:ext cx="900067" cy="285622"/>
            </a:xfrm>
            <a:prstGeom prst="right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3933168" y="4703511"/>
              <a:ext cx="900067" cy="291787"/>
            </a:xfrm>
            <a:prstGeom prst="left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1713" y="4881508"/>
              <a:ext cx="761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</a:t>
              </a:r>
            </a:p>
            <a:p>
              <a:r>
                <a:rPr lang="en-US" dirty="0" smtClean="0"/>
                <a:t>Used?</a:t>
              </a:r>
              <a:endParaRPr lang="en-US" dirty="0"/>
            </a:p>
          </p:txBody>
        </p:sp>
      </p:grpSp>
      <p:sp>
        <p:nvSpPr>
          <p:cNvPr id="17" name="Isosceles Triangle 16"/>
          <p:cNvSpPr/>
          <p:nvPr/>
        </p:nvSpPr>
        <p:spPr>
          <a:xfrm>
            <a:off x="6682687" y="5120982"/>
            <a:ext cx="715118" cy="756607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8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failures are not allowed</a:t>
            </a:r>
          </a:p>
          <a:p>
            <a:endParaRPr lang="en-US" dirty="0" smtClean="0"/>
          </a:p>
          <a:p>
            <a:r>
              <a:rPr lang="en-US" dirty="0" smtClean="0"/>
              <a:t>Asynchronous tests</a:t>
            </a:r>
          </a:p>
          <a:p>
            <a:r>
              <a:rPr lang="en-US" dirty="0"/>
              <a:t>Other random </a:t>
            </a:r>
            <a:r>
              <a:rPr lang="en-US" dirty="0" smtClean="0"/>
              <a:t>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69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993516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Data Creator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227442" cy="3886200"/>
          </a:xfrm>
        </p:spPr>
        <p:txBody>
          <a:bodyPr/>
          <a:lstStyle/>
          <a:p>
            <a:r>
              <a:rPr lang="en-US" dirty="0" smtClean="0"/>
              <a:t>Object Mother</a:t>
            </a:r>
          </a:p>
          <a:p>
            <a:pPr marL="320040" lvl="1" indent="0">
              <a:buNone/>
            </a:pPr>
            <a:r>
              <a:rPr lang="en-US" dirty="0" smtClean="0"/>
              <a:t>Flight f = </a:t>
            </a:r>
            <a:r>
              <a:rPr lang="en-US" b="1" dirty="0" err="1" smtClean="0"/>
              <a:t>ObjectMother.getDefaultFlight</a:t>
            </a:r>
            <a:r>
              <a:rPr lang="en-US" dirty="0" smtClean="0"/>
              <a:t>();</a:t>
            </a:r>
          </a:p>
          <a:p>
            <a:pPr marL="320040" lvl="1" indent="0">
              <a:buNone/>
            </a:pPr>
            <a:r>
              <a:rPr lang="en-US" dirty="0" smtClean="0"/>
              <a:t>Airport </a:t>
            </a:r>
            <a:r>
              <a:rPr lang="en-US" dirty="0" err="1"/>
              <a:t>dfw</a:t>
            </a:r>
            <a:r>
              <a:rPr lang="en-US" dirty="0"/>
              <a:t> = </a:t>
            </a:r>
            <a:r>
              <a:rPr lang="en-US" b="1" dirty="0" err="1" smtClean="0"/>
              <a:t>ObjectMother.getDefaultAirport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Builder</a:t>
            </a:r>
          </a:p>
          <a:p>
            <a:pPr marL="320040" lvl="1" indent="0">
              <a:buNone/>
            </a:pPr>
            <a:r>
              <a:rPr lang="en-US" dirty="0" smtClean="0"/>
              <a:t>Flight f = </a:t>
            </a:r>
            <a:r>
              <a:rPr lang="en-US" b="1" dirty="0" err="1" smtClean="0"/>
              <a:t>FlightBuilder</a:t>
            </a:r>
            <a:r>
              <a:rPr lang="en-US" dirty="0" err="1" smtClean="0"/>
              <a:t>.</a:t>
            </a:r>
            <a:r>
              <a:rPr lang="en-US" b="1" dirty="0" err="1" smtClean="0"/>
              <a:t>aFlight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.</a:t>
            </a:r>
            <a:r>
              <a:rPr lang="en-US" b="1" dirty="0" err="1" smtClean="0"/>
              <a:t>withFlightId</a:t>
            </a:r>
            <a:r>
              <a:rPr lang="en-US" dirty="0" smtClean="0"/>
              <a:t>(new </a:t>
            </a:r>
            <a:r>
              <a:rPr lang="en-US" b="1" dirty="0" err="1" smtClean="0">
                <a:solidFill>
                  <a:srgbClr val="3366FF"/>
                </a:solidFill>
              </a:rPr>
              <a:t>FlightIdBuilder.aFlightId</a:t>
            </a:r>
            <a:r>
              <a:rPr lang="en-US" dirty="0" smtClean="0"/>
              <a:t>()</a:t>
            </a:r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.</a:t>
            </a:r>
            <a:r>
              <a:rPr lang="en-US" b="1" dirty="0" err="1" smtClean="0">
                <a:solidFill>
                  <a:srgbClr val="3366FF"/>
                </a:solidFill>
              </a:rPr>
              <a:t>withCarrier</a:t>
            </a:r>
            <a:r>
              <a:rPr lang="en-US" dirty="0" smtClean="0"/>
              <a:t>(“AA).</a:t>
            </a:r>
            <a:r>
              <a:rPr lang="en-US" b="1" dirty="0" smtClean="0">
                <a:solidFill>
                  <a:srgbClr val="3366FF"/>
                </a:solidFill>
              </a:rPr>
              <a:t>build</a:t>
            </a:r>
            <a:r>
              <a:rPr lang="en-US" dirty="0" smtClean="0"/>
              <a:t>())</a:t>
            </a:r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.</a:t>
            </a:r>
            <a:r>
              <a:rPr lang="en-US" b="1" dirty="0" smtClean="0"/>
              <a:t>build</a:t>
            </a:r>
            <a:r>
              <a:rPr lang="en-US" dirty="0"/>
              <a:t>(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563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External representations (XML, JSON,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Domain Objects</a:t>
            </a:r>
          </a:p>
          <a:p>
            <a:pPr lvl="1"/>
            <a:r>
              <a:rPr lang="en-US" dirty="0" smtClean="0"/>
              <a:t>Equals/Hash</a:t>
            </a:r>
          </a:p>
          <a:p>
            <a:pPr lvl="1"/>
            <a:r>
              <a:rPr lang="en-US" dirty="0" smtClean="0"/>
              <a:t>Domain Object Verifiers</a:t>
            </a:r>
          </a:p>
        </p:txBody>
      </p:sp>
    </p:spTree>
    <p:extLst>
      <p:ext uri="{BB962C8B-B14F-4D97-AF65-F5344CB8AC3E}">
        <p14:creationId xmlns:p14="http://schemas.microsoft.com/office/powerpoint/2010/main" val="361497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Object Verifier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382000" cy="4093216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sz="1600" b="1" dirty="0" smtClean="0"/>
              <a:t>Class interface</a:t>
            </a:r>
          </a:p>
          <a:p>
            <a:pPr marL="320040" lvl="1" indent="0">
              <a:buNone/>
            </a:pPr>
            <a:endParaRPr lang="en-US" sz="1600" dirty="0"/>
          </a:p>
          <a:p>
            <a:pPr marL="320040" lvl="1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</a:t>
            </a:r>
            <a:r>
              <a:rPr lang="en-US" sz="1600" b="1" dirty="0" err="1"/>
              <a:t>DomainObjectVerifier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  <a:endParaRPr lang="en-US" sz="1600" dirty="0"/>
          </a:p>
          <a:p>
            <a:pPr marL="320040" lvl="1" indent="0">
              <a:buNone/>
            </a:pPr>
            <a:r>
              <a:rPr lang="en-US" sz="1600" dirty="0" smtClean="0"/>
              <a:t>  public static </a:t>
            </a:r>
            <a:r>
              <a:rPr lang="en-US" sz="1600" dirty="0" err="1" smtClean="0"/>
              <a:t>DomainObjectVerifier</a:t>
            </a:r>
            <a:r>
              <a:rPr lang="en-US" sz="1600" dirty="0" smtClean="0"/>
              <a:t> </a:t>
            </a:r>
            <a:r>
              <a:rPr lang="en-US" sz="1600" b="1" dirty="0" err="1"/>
              <a:t>withoutFilters</a:t>
            </a:r>
            <a:r>
              <a:rPr lang="en-US" sz="1600" dirty="0"/>
              <a:t>(</a:t>
            </a:r>
            <a:r>
              <a:rPr lang="en-US" sz="1600" dirty="0" smtClean="0"/>
              <a:t>);</a:t>
            </a:r>
            <a:endParaRPr lang="en-US" sz="1600" dirty="0"/>
          </a:p>
          <a:p>
            <a:pPr marL="320040" lvl="1" indent="0">
              <a:buNone/>
            </a:pPr>
            <a:r>
              <a:rPr lang="en-US" sz="1600" dirty="0" smtClean="0"/>
              <a:t>  public </a:t>
            </a:r>
            <a:r>
              <a:rPr lang="en-US" sz="1600" dirty="0"/>
              <a:t>static </a:t>
            </a:r>
            <a:r>
              <a:rPr lang="en-US" sz="1600" dirty="0" err="1"/>
              <a:t>DomainObjectVerifier</a:t>
            </a:r>
            <a:r>
              <a:rPr lang="en-US" sz="1600" dirty="0"/>
              <a:t> </a:t>
            </a:r>
            <a:r>
              <a:rPr lang="en-US" sz="1600" b="1" dirty="0" err="1"/>
              <a:t>withFilters</a:t>
            </a:r>
            <a:r>
              <a:rPr lang="en-US" sz="1600" dirty="0"/>
              <a:t>(Set&lt;String&gt; </a:t>
            </a:r>
            <a:r>
              <a:rPr lang="en-US" sz="1600" dirty="0" err="1"/>
              <a:t>ignoredFields</a:t>
            </a:r>
            <a:r>
              <a:rPr lang="en-US" sz="1600" dirty="0" smtClean="0"/>
              <a:t>);</a:t>
            </a:r>
          </a:p>
          <a:p>
            <a:pPr marL="320040" lvl="1" indent="0">
              <a:buNone/>
            </a:pPr>
            <a:r>
              <a:rPr lang="en-US" sz="1600" dirty="0" smtClean="0"/>
              <a:t>  public </a:t>
            </a:r>
            <a:r>
              <a:rPr lang="en-US" sz="1600" dirty="0"/>
              <a:t>void </a:t>
            </a:r>
            <a:r>
              <a:rPr lang="en-US" sz="1600" b="1" dirty="0" err="1"/>
              <a:t>verifyAttributes</a:t>
            </a:r>
            <a:r>
              <a:rPr lang="en-US" sz="1600" dirty="0"/>
              <a:t>(Object </a:t>
            </a:r>
            <a:r>
              <a:rPr lang="en-US" sz="1600" dirty="0" err="1"/>
              <a:t>actualObject</a:t>
            </a:r>
            <a:r>
              <a:rPr lang="en-US" sz="1600" dirty="0"/>
              <a:t>, Object </a:t>
            </a:r>
            <a:r>
              <a:rPr lang="en-US" sz="1600" dirty="0" err="1"/>
              <a:t>expectedObject</a:t>
            </a:r>
            <a:r>
              <a:rPr lang="en-US" sz="1600" dirty="0" smtClean="0"/>
              <a:t>);</a:t>
            </a:r>
          </a:p>
          <a:p>
            <a:pPr marL="320040" lvl="1" indent="0">
              <a:buNone/>
            </a:pPr>
            <a:r>
              <a:rPr lang="en-US" sz="1600" dirty="0" smtClean="0"/>
              <a:t>   public </a:t>
            </a:r>
            <a:r>
              <a:rPr lang="en-US" sz="1600" dirty="0"/>
              <a:t>void </a:t>
            </a:r>
            <a:r>
              <a:rPr lang="en-US" sz="1600" b="1" dirty="0" err="1"/>
              <a:t>verifyCollections</a:t>
            </a:r>
            <a:r>
              <a:rPr lang="en-US" sz="1600" dirty="0"/>
              <a:t>(String </a:t>
            </a:r>
            <a:r>
              <a:rPr lang="en-US" sz="1600" dirty="0" err="1"/>
              <a:t>collectionName</a:t>
            </a:r>
            <a:r>
              <a:rPr lang="en-US" sz="1600" dirty="0"/>
              <a:t>, Collection </a:t>
            </a:r>
            <a:r>
              <a:rPr lang="en-US" sz="1600" dirty="0" err="1"/>
              <a:t>actualCollection</a:t>
            </a:r>
            <a:r>
              <a:rPr lang="en-US" sz="1600" dirty="0"/>
              <a:t>, </a:t>
            </a:r>
            <a:r>
              <a:rPr lang="en-US" sz="1600" dirty="0" smtClean="0"/>
              <a:t>				     Collection </a:t>
            </a:r>
            <a:r>
              <a:rPr lang="en-US" sz="1600" dirty="0" err="1"/>
              <a:t>expectedCollection</a:t>
            </a:r>
            <a:r>
              <a:rPr lang="en-US" sz="1600" dirty="0" smtClean="0"/>
              <a:t>); </a:t>
            </a:r>
          </a:p>
          <a:p>
            <a:pPr marL="320040" lvl="1" indent="0">
              <a:buNone/>
            </a:pPr>
            <a:r>
              <a:rPr lang="en-US" sz="1600" dirty="0" smtClean="0"/>
              <a:t>}</a:t>
            </a:r>
          </a:p>
          <a:p>
            <a:pPr marL="320040" lvl="1" indent="0">
              <a:buNone/>
            </a:pPr>
            <a:endParaRPr lang="en-US" sz="1600" dirty="0"/>
          </a:p>
          <a:p>
            <a:pPr marL="320040" lvl="1" indent="0">
              <a:buNone/>
            </a:pPr>
            <a:r>
              <a:rPr lang="en-US" sz="1600" b="1" dirty="0" smtClean="0"/>
              <a:t>Client Usage</a:t>
            </a:r>
          </a:p>
          <a:p>
            <a:pPr marL="320040" lvl="1" indent="0">
              <a:buNone/>
            </a:pPr>
            <a:endParaRPr lang="en-US" sz="1600" dirty="0" smtClean="0"/>
          </a:p>
          <a:p>
            <a:pPr lvl="1"/>
            <a:r>
              <a:rPr lang="en-US" sz="1600" b="1" dirty="0" err="1" smtClean="0"/>
              <a:t>DomainObjectVerifier</a:t>
            </a:r>
            <a:r>
              <a:rPr lang="en-US" sz="1600" dirty="0" err="1" smtClean="0"/>
              <a:t>.</a:t>
            </a:r>
            <a:r>
              <a:rPr lang="en-US" sz="1600" b="1" dirty="0" err="1" smtClean="0"/>
              <a:t>withoutFilters</a:t>
            </a:r>
            <a:r>
              <a:rPr lang="en-US" sz="1600" dirty="0"/>
              <a:t>().</a:t>
            </a:r>
            <a:r>
              <a:rPr lang="en-US" sz="1600" b="1" dirty="0" err="1"/>
              <a:t>verifyAttributes</a:t>
            </a:r>
            <a:r>
              <a:rPr lang="en-US" sz="1600" dirty="0"/>
              <a:t>(</a:t>
            </a:r>
            <a:r>
              <a:rPr lang="en-US" sz="1600" dirty="0" err="1"/>
              <a:t>actualLeg</a:t>
            </a:r>
            <a:r>
              <a:rPr lang="en-US" sz="1600" dirty="0"/>
              <a:t>), </a:t>
            </a:r>
            <a:r>
              <a:rPr lang="en-US" sz="1600" dirty="0" err="1"/>
              <a:t>expectedLeg</a:t>
            </a:r>
            <a:r>
              <a:rPr lang="en-US" sz="1600" dirty="0"/>
              <a:t>);</a:t>
            </a:r>
          </a:p>
          <a:p>
            <a:pPr lvl="1"/>
            <a:r>
              <a:rPr lang="en-US" sz="1600" b="1" dirty="0" err="1" smtClean="0"/>
              <a:t>DomainObjectVerifier</a:t>
            </a:r>
            <a:r>
              <a:rPr lang="en-US" sz="1600" dirty="0" err="1" smtClean="0"/>
              <a:t>.</a:t>
            </a:r>
            <a:r>
              <a:rPr lang="en-US" sz="1600" b="1" dirty="0" err="1" smtClean="0"/>
              <a:t>withFilters</a:t>
            </a:r>
            <a:r>
              <a:rPr lang="en-US" sz="1600" dirty="0" smtClean="0"/>
              <a:t>(</a:t>
            </a:r>
            <a:r>
              <a:rPr lang="en-US" sz="1600" dirty="0" err="1" smtClean="0"/>
              <a:t>ImmutableSet.of</a:t>
            </a:r>
            <a:r>
              <a:rPr lang="en-US" sz="1600" dirty="0"/>
              <a:t>("</a:t>
            </a:r>
            <a:r>
              <a:rPr lang="en-US" sz="1600" dirty="0" err="1"/>
              <a:t>criticalTrack</a:t>
            </a:r>
            <a:r>
              <a:rPr lang="en-US" sz="1600" dirty="0"/>
              <a:t>", "</a:t>
            </a:r>
            <a:r>
              <a:rPr lang="en-US" sz="1600" dirty="0" err="1" smtClean="0"/>
              <a:t>legFlightId</a:t>
            </a:r>
            <a:r>
              <a:rPr lang="en-US" sz="1600" dirty="0" smtClean="0"/>
              <a:t>”))</a:t>
            </a:r>
          </a:p>
          <a:p>
            <a:pPr marL="320040" lvl="1" indent="0">
              <a:buNone/>
            </a:pPr>
            <a:r>
              <a:rPr lang="en-US" sz="1600" dirty="0" smtClean="0"/>
              <a:t>	 .</a:t>
            </a:r>
            <a:r>
              <a:rPr lang="en-US" sz="1600" b="1" dirty="0" err="1" smtClean="0"/>
              <a:t>verifyAttributes</a:t>
            </a:r>
            <a:r>
              <a:rPr lang="en-US" sz="1600" dirty="0" smtClean="0"/>
              <a:t>(</a:t>
            </a:r>
            <a:r>
              <a:rPr lang="en-US" sz="1600" dirty="0" err="1" smtClean="0"/>
              <a:t>actualFlight</a:t>
            </a:r>
            <a:r>
              <a:rPr lang="en-US" sz="1600" dirty="0" smtClean="0"/>
              <a:t>, </a:t>
            </a:r>
            <a:r>
              <a:rPr lang="en-US" sz="1600" dirty="0" err="1" smtClean="0"/>
              <a:t>expectedFlight</a:t>
            </a:r>
            <a:r>
              <a:rPr lang="en-US" sz="16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5780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Expressive Test Names</a:t>
            </a:r>
          </a:p>
          <a:p>
            <a:r>
              <a:rPr lang="en-US" dirty="0" smtClean="0"/>
              <a:t>Standard Layout – AAA, BDD</a:t>
            </a:r>
          </a:p>
          <a:p>
            <a:r>
              <a:rPr lang="en-US" dirty="0" smtClean="0"/>
              <a:t>Self-describing variables</a:t>
            </a:r>
          </a:p>
          <a:p>
            <a:r>
              <a:rPr lang="en-US" dirty="0" smtClean="0"/>
              <a:t>Extract difficult to understand code</a:t>
            </a:r>
          </a:p>
          <a:p>
            <a:r>
              <a:rPr lang="en-US" dirty="0" smtClean="0"/>
              <a:t>Readable mocking and assertion libraries</a:t>
            </a:r>
          </a:p>
          <a:p>
            <a:endParaRPr lang="en-US" dirty="0"/>
          </a:p>
        </p:txBody>
      </p:sp>
      <p:pic>
        <p:nvPicPr>
          <p:cNvPr id="4" name="Picture 3" descr="glass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391994"/>
            <a:ext cx="20574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0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the scenario with your </a:t>
            </a:r>
            <a:r>
              <a:rPr lang="en-US" b="1" dirty="0" smtClean="0"/>
              <a:t>test name</a:t>
            </a:r>
          </a:p>
          <a:p>
            <a:pPr marL="868680" lvl="3" indent="0">
              <a:buNone/>
            </a:pPr>
            <a:r>
              <a:rPr lang="en-US" sz="2000" i="1" dirty="0" err="1" smtClean="0"/>
              <a:t>testLogin</a:t>
            </a:r>
            <a:r>
              <a:rPr lang="en-US" sz="2000" dirty="0" smtClean="0"/>
              <a:t>()</a:t>
            </a:r>
            <a:endParaRPr lang="en-US" dirty="0" smtClean="0"/>
          </a:p>
          <a:p>
            <a:pPr lvl="1"/>
            <a:r>
              <a:rPr lang="en-US" dirty="0" smtClean="0"/>
              <a:t>OR</a:t>
            </a:r>
          </a:p>
          <a:p>
            <a:pPr marL="868680" lvl="3" indent="0">
              <a:buNone/>
            </a:pPr>
            <a:r>
              <a:rPr lang="en-US" sz="2000" i="1" dirty="0" err="1" smtClean="0"/>
              <a:t>shouldSucceedWhenUserCredentialsAreValid</a:t>
            </a:r>
            <a:r>
              <a:rPr lang="en-US" sz="2000" dirty="0" smtClean="0"/>
              <a:t>()</a:t>
            </a:r>
          </a:p>
          <a:p>
            <a:pPr marL="868680" lvl="3" indent="0">
              <a:buNone/>
            </a:pPr>
            <a:r>
              <a:rPr lang="en-US" sz="2000" i="1" dirty="0" err="1" smtClean="0"/>
              <a:t>shouldFailWhenLoginServiceIsUnavailable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endParaRPr lang="en-US" sz="2600" dirty="0" smtClean="0"/>
          </a:p>
        </p:txBody>
      </p:sp>
      <p:pic>
        <p:nvPicPr>
          <p:cNvPr id="4" name="Picture 3" descr="expressiv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952" y="3881783"/>
            <a:ext cx="4025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36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/>
          </a:p>
          <a:p>
            <a:pPr marL="342900" indent="-342900"/>
            <a:r>
              <a:rPr lang="en-US" sz="2600" dirty="0" smtClean="0"/>
              <a:t>Explain why with </a:t>
            </a:r>
            <a:r>
              <a:rPr lang="en-US" sz="2600" b="1" dirty="0" smtClean="0"/>
              <a:t>variables &amp; constants</a:t>
            </a:r>
            <a:endParaRPr lang="en-US" b="1" dirty="0" smtClean="0"/>
          </a:p>
          <a:p>
            <a:pPr marL="868680" lvl="3" indent="0">
              <a:buNone/>
            </a:pPr>
            <a:r>
              <a:rPr lang="en-US" sz="2000" dirty="0" err="1" smtClean="0"/>
              <a:t>authService.login</a:t>
            </a:r>
            <a:r>
              <a:rPr lang="en-US" sz="2000" dirty="0" smtClean="0"/>
              <a:t>(“</a:t>
            </a:r>
            <a:r>
              <a:rPr lang="en-US" sz="2000" dirty="0" err="1" smtClean="0"/>
              <a:t>joe</a:t>
            </a:r>
            <a:r>
              <a:rPr lang="en-US" sz="2000" dirty="0" smtClean="0"/>
              <a:t>”, “</a:t>
            </a:r>
            <a:r>
              <a:rPr lang="en-US" sz="2000" i="1" dirty="0" smtClean="0"/>
              <a:t>bob</a:t>
            </a:r>
            <a:r>
              <a:rPr lang="en-US" sz="2000" dirty="0" smtClean="0"/>
              <a:t>”)</a:t>
            </a:r>
          </a:p>
          <a:p>
            <a:pPr marL="662940" lvl="1" indent="-342900"/>
            <a:r>
              <a:rPr lang="en-US" dirty="0" smtClean="0"/>
              <a:t>OR</a:t>
            </a:r>
          </a:p>
          <a:p>
            <a:pPr marL="868680" lvl="3" indent="0">
              <a:buNone/>
            </a:pPr>
            <a:r>
              <a:rPr lang="en-US" sz="2000" dirty="0" err="1" smtClean="0"/>
              <a:t>authService.login</a:t>
            </a:r>
            <a:r>
              <a:rPr lang="en-US" sz="2000" dirty="0" smtClean="0"/>
              <a:t>(“</a:t>
            </a:r>
            <a:r>
              <a:rPr lang="en-US" sz="2000" dirty="0" err="1" smtClean="0"/>
              <a:t>validUser</a:t>
            </a:r>
            <a:r>
              <a:rPr lang="en-US" sz="2000" dirty="0" smtClean="0"/>
              <a:t>”, “</a:t>
            </a:r>
            <a:r>
              <a:rPr lang="en-US" sz="2000" i="1" dirty="0" err="1" smtClean="0"/>
              <a:t>badPassword</a:t>
            </a:r>
            <a:r>
              <a:rPr lang="en-US" sz="2000" dirty="0" smtClean="0"/>
              <a:t>”)</a:t>
            </a:r>
            <a:endParaRPr lang="en-US" dirty="0" smtClean="0"/>
          </a:p>
        </p:txBody>
      </p:sp>
      <p:pic>
        <p:nvPicPr>
          <p:cNvPr id="4" name="Picture 3" descr="expressiv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952" y="3881783"/>
            <a:ext cx="4025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6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600" dirty="0" smtClean="0"/>
              <a:t>Hide non-intention revealing names</a:t>
            </a:r>
          </a:p>
          <a:p>
            <a:pPr marL="868680" lvl="3" indent="0">
              <a:buNone/>
            </a:pPr>
            <a:r>
              <a:rPr lang="en-US" dirty="0" err="1" smtClean="0"/>
              <a:t>assertThat</a:t>
            </a:r>
            <a:r>
              <a:rPr lang="en-US" dirty="0"/>
              <a:t>(</a:t>
            </a:r>
            <a:r>
              <a:rPr lang="en-US" dirty="0" err="1"/>
              <a:t>shoppingCart</a:t>
            </a:r>
            <a:r>
              <a:rPr lang="en-US" dirty="0"/>
              <a:t>, </a:t>
            </a:r>
            <a:endParaRPr lang="en-US" dirty="0" smtClean="0"/>
          </a:p>
          <a:p>
            <a:pPr marL="868680" lvl="3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hasItems</a:t>
            </a:r>
            <a:r>
              <a:rPr lang="en-US" dirty="0"/>
              <a:t>(</a:t>
            </a:r>
            <a:r>
              <a:rPr lang="en-US" b="1" dirty="0"/>
              <a:t>item[2], item[4]</a:t>
            </a:r>
            <a:r>
              <a:rPr lang="en-US" dirty="0"/>
              <a:t>)))</a:t>
            </a:r>
            <a:r>
              <a:rPr lang="en-US" dirty="0" smtClean="0"/>
              <a:t>)</a:t>
            </a:r>
          </a:p>
          <a:p>
            <a:pPr marL="662940" lvl="1" indent="-342900"/>
            <a:r>
              <a:rPr lang="en-US" dirty="0" smtClean="0"/>
              <a:t>OR</a:t>
            </a:r>
          </a:p>
          <a:p>
            <a:pPr marL="868680" lvl="3" indent="0">
              <a:buNone/>
            </a:pPr>
            <a:r>
              <a:rPr lang="en-US" dirty="0" err="1"/>
              <a:t>assertThat</a:t>
            </a:r>
            <a:r>
              <a:rPr lang="en-US" dirty="0"/>
              <a:t>(</a:t>
            </a:r>
            <a:r>
              <a:rPr lang="en-US" dirty="0" err="1"/>
              <a:t>shoppingCart</a:t>
            </a:r>
            <a:r>
              <a:rPr lang="en-US" dirty="0" smtClean="0"/>
              <a:t>,</a:t>
            </a:r>
          </a:p>
          <a:p>
            <a:pPr marL="868680" lvl="3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hasItems</a:t>
            </a:r>
            <a:r>
              <a:rPr lang="en-US" dirty="0"/>
              <a:t>(</a:t>
            </a:r>
            <a:r>
              <a:rPr lang="en-US" b="1" dirty="0" err="1"/>
              <a:t>findAllItemsPriced</a:t>
            </a:r>
            <a:r>
              <a:rPr lang="en-US" b="1" dirty="0"/>
              <a:t>(</a:t>
            </a:r>
            <a:r>
              <a:rPr lang="en-US" b="1" dirty="0" err="1"/>
              <a:t>greaterThan</a:t>
            </a:r>
            <a:r>
              <a:rPr lang="en-US" b="1" dirty="0"/>
              <a:t>(100</a:t>
            </a:r>
            <a:r>
              <a:rPr lang="en-US" dirty="0"/>
              <a:t>))))</a:t>
            </a:r>
            <a:endParaRPr lang="en-US" dirty="0" smtClean="0"/>
          </a:p>
        </p:txBody>
      </p:sp>
      <p:pic>
        <p:nvPicPr>
          <p:cNvPr id="4" name="Picture 3" descr="expressiv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952" y="3881783"/>
            <a:ext cx="4025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1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638" y="5426991"/>
            <a:ext cx="7901002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Code Layout… 3 A’s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8E54F-7C5A-494A-A7CC-AEFF432D64A5}" type="slidenum">
              <a:rPr lang="en-US" smtClean="0"/>
              <a:pPr/>
              <a:t>118</a:t>
            </a:fld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39" y="1422400"/>
            <a:ext cx="4262774" cy="372992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>
          <a:xfrm>
            <a:off x="325438" y="327025"/>
            <a:ext cx="5033962" cy="52990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/>
              <a:t>Arrange</a:t>
            </a:r>
            <a:r>
              <a:rPr lang="en-US" sz="2200" dirty="0" smtClean="0"/>
              <a:t> </a:t>
            </a:r>
            <a:r>
              <a:rPr lang="en-US" sz="2200" b="0" dirty="0" smtClean="0"/>
              <a:t>– </a:t>
            </a:r>
            <a:r>
              <a:rPr lang="en-US" sz="2200" dirty="0"/>
              <a:t>Sets up the initial </a:t>
            </a:r>
            <a:r>
              <a:rPr lang="en-US" sz="2200" dirty="0" smtClean="0"/>
              <a:t>state</a:t>
            </a:r>
            <a:endParaRPr lang="en-US" sz="2200" b="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/>
              <a:t>Act</a:t>
            </a:r>
            <a:r>
              <a:rPr lang="en-US" sz="2200" dirty="0" smtClean="0"/>
              <a:t> </a:t>
            </a:r>
            <a:r>
              <a:rPr lang="en-US" sz="2200" b="0" dirty="0" smtClean="0"/>
              <a:t>- </a:t>
            </a:r>
            <a:r>
              <a:rPr lang="en-US" sz="2200" dirty="0"/>
              <a:t>action or event that creates the outcome being tested, usually calling some method in your </a:t>
            </a:r>
            <a:r>
              <a:rPr lang="en-US" sz="2200" dirty="0" smtClean="0"/>
              <a:t>code</a:t>
            </a:r>
            <a:endParaRPr lang="en-US" sz="2200" b="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/>
              <a:t>Assert</a:t>
            </a:r>
            <a:r>
              <a:rPr lang="en-US" sz="2200" dirty="0" smtClean="0"/>
              <a:t> </a:t>
            </a:r>
            <a:r>
              <a:rPr lang="en-US" sz="2200" b="0" dirty="0" smtClean="0"/>
              <a:t>– </a:t>
            </a:r>
            <a:r>
              <a:rPr lang="en-US" sz="2200" dirty="0"/>
              <a:t> verifies the expected outcome. Results in       </a:t>
            </a:r>
            <a:r>
              <a:rPr lang="en-US" sz="2200" dirty="0">
                <a:solidFill>
                  <a:schemeClr val="accent3"/>
                </a:solidFill>
              </a:rPr>
              <a:t>Pass </a:t>
            </a:r>
            <a:r>
              <a:rPr lang="en-US" sz="2200" dirty="0"/>
              <a:t>or     </a:t>
            </a:r>
            <a:r>
              <a:rPr lang="en-US" sz="2200" dirty="0">
                <a:solidFill>
                  <a:schemeClr val="accent2"/>
                </a:solidFill>
              </a:rPr>
              <a:t>Fail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403599" y="203200"/>
            <a:ext cx="1562101" cy="533400"/>
          </a:xfrm>
          <a:prstGeom prst="ellips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3716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Arrange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327649" y="203200"/>
            <a:ext cx="1562101" cy="533400"/>
          </a:xfrm>
          <a:prstGeom prst="ellips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3716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251699" y="203200"/>
            <a:ext cx="1562101" cy="533400"/>
          </a:xfrm>
          <a:prstGeom prst="ellips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3716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Assert</a:t>
            </a:r>
          </a:p>
        </p:txBody>
      </p:sp>
      <p:cxnSp>
        <p:nvCxnSpPr>
          <p:cNvPr id="7" name="Straight Connector 6"/>
          <p:cNvCxnSpPr>
            <a:stCxn id="5" idx="6"/>
            <a:endCxn id="8" idx="2"/>
          </p:cNvCxnSpPr>
          <p:nvPr/>
        </p:nvCxnSpPr>
        <p:spPr bwMode="auto">
          <a:xfrm>
            <a:off x="4965700" y="469900"/>
            <a:ext cx="361949" cy="0"/>
          </a:xfrm>
          <a:prstGeom prst="line">
            <a:avLst/>
          </a:prstGeom>
          <a:solidFill>
            <a:srgbClr val="969696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8" idx="6"/>
            <a:endCxn id="9" idx="2"/>
          </p:cNvCxnSpPr>
          <p:nvPr/>
        </p:nvCxnSpPr>
        <p:spPr bwMode="auto">
          <a:xfrm>
            <a:off x="6889750" y="469900"/>
            <a:ext cx="361949" cy="0"/>
          </a:xfrm>
          <a:prstGeom prst="line">
            <a:avLst/>
          </a:prstGeom>
          <a:solidFill>
            <a:srgbClr val="969696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6" descr="Red 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653" y="4191501"/>
            <a:ext cx="302391" cy="3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losingmortgage.com/IMAGES/checks/stock-photo-check-box-with-green-check-mark-isolated-on-white-part-of-a-series-4118624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34" y="4129828"/>
            <a:ext cx="453936" cy="47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8811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5" grpId="0" animBg="1"/>
      <p:bldP spid="8" grpId="0" animBg="1"/>
      <p:bldP spid="9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829362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 AAA:</a:t>
            </a:r>
            <a:br>
              <a:rPr lang="en-US" dirty="0" smtClean="0"/>
            </a:br>
            <a:r>
              <a:rPr lang="en-US" dirty="0" smtClean="0"/>
              <a:t>What is Being Tested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8382000" cy="4692409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aseline="-25000" dirty="0"/>
              <a:t> public void </a:t>
            </a:r>
            <a:r>
              <a:rPr lang="en-US" b="1" baseline="-25000" dirty="0" err="1" smtClean="0"/>
              <a:t>shouldUseDataSourcesMapFindTenant</a:t>
            </a:r>
            <a:r>
              <a:rPr lang="en-US" baseline="-25000" dirty="0" smtClean="0"/>
              <a:t>() {</a:t>
            </a:r>
            <a:endParaRPr lang="en-US" baseline="-25000" dirty="0"/>
          </a:p>
          <a:p>
            <a:pPr marL="320040" lvl="1" indent="0">
              <a:buNone/>
            </a:pPr>
            <a:r>
              <a:rPr lang="en-US" baseline="-25000" dirty="0"/>
              <a:t>      when(</a:t>
            </a:r>
            <a:r>
              <a:rPr lang="en-US" baseline="-25000" dirty="0" err="1" smtClean="0"/>
              <a:t>mockDataSources.lookup</a:t>
            </a:r>
            <a:r>
              <a:rPr lang="en-US" baseline="-25000" dirty="0" smtClean="0"/>
              <a:t>(ANY_TENANT</a:t>
            </a:r>
            <a:r>
              <a:rPr lang="en-US" baseline="-25000" dirty="0"/>
              <a:t>)).</a:t>
            </a:r>
            <a:r>
              <a:rPr lang="en-US" baseline="-25000" dirty="0" err="1"/>
              <a:t>thenReturn</a:t>
            </a:r>
            <a:r>
              <a:rPr lang="en-US" baseline="-25000" dirty="0"/>
              <a:t>(</a:t>
            </a:r>
            <a:r>
              <a:rPr lang="en-US" baseline="-25000" dirty="0" err="1"/>
              <a:t>mockConnectionProvider</a:t>
            </a:r>
            <a:r>
              <a:rPr lang="en-US" baseline="-25000" dirty="0"/>
              <a:t>);</a:t>
            </a:r>
          </a:p>
          <a:p>
            <a:pPr marL="320040" lvl="1" indent="0">
              <a:buNone/>
            </a:pPr>
            <a:r>
              <a:rPr lang="en-US" baseline="-25000" dirty="0"/>
              <a:t>      </a:t>
            </a:r>
            <a:r>
              <a:rPr lang="en-US" baseline="-25000" dirty="0" err="1"/>
              <a:t>assertEquals</a:t>
            </a:r>
            <a:r>
              <a:rPr lang="en-US" baseline="-25000" dirty="0"/>
              <a:t>(</a:t>
            </a:r>
            <a:r>
              <a:rPr lang="en-US" baseline="-25000" dirty="0" err="1"/>
              <a:t>mockConnectionProvider</a:t>
            </a:r>
            <a:r>
              <a:rPr lang="en-US" baseline="-25000" dirty="0"/>
              <a:t>, </a:t>
            </a:r>
            <a:r>
              <a:rPr lang="en-US" baseline="-25000" dirty="0" err="1"/>
              <a:t>provider.selectConnectionProvider</a:t>
            </a:r>
            <a:r>
              <a:rPr lang="en-US" baseline="-25000" dirty="0" smtClean="0"/>
              <a:t>(ANY_TENANT</a:t>
            </a:r>
            <a:r>
              <a:rPr lang="en-US" baseline="-25000" dirty="0"/>
              <a:t>));</a:t>
            </a:r>
          </a:p>
          <a:p>
            <a:pPr marL="320040" lvl="1" indent="0">
              <a:buNone/>
            </a:pPr>
            <a:r>
              <a:rPr lang="en-US" baseline="-25000" dirty="0"/>
              <a:t>      verify(</a:t>
            </a:r>
            <a:r>
              <a:rPr lang="en-US" baseline="-25000" dirty="0" err="1" smtClean="0"/>
              <a:t>mockDataSources</a:t>
            </a:r>
            <a:r>
              <a:rPr lang="en-US" baseline="-25000" dirty="0" smtClean="0"/>
              <a:t>)</a:t>
            </a:r>
            <a:r>
              <a:rPr lang="en-US" baseline="-25000" dirty="0"/>
              <a:t>.lookup</a:t>
            </a:r>
            <a:r>
              <a:rPr lang="en-US" baseline="-25000" dirty="0" smtClean="0"/>
              <a:t>(ANY_TENANT</a:t>
            </a:r>
            <a:r>
              <a:rPr lang="en-US" baseline="-25000" dirty="0"/>
              <a:t>);</a:t>
            </a:r>
          </a:p>
          <a:p>
            <a:pPr marL="320040" lvl="1" indent="0">
              <a:buNone/>
            </a:pPr>
            <a:r>
              <a:rPr lang="en-US" baseline="-25000" dirty="0"/>
              <a:t>   </a:t>
            </a:r>
            <a:r>
              <a:rPr lang="en-US" baseline="-25000" dirty="0" smtClean="0"/>
              <a:t>}: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8425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6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829362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AAA:</a:t>
            </a:r>
            <a:br>
              <a:rPr lang="en-US" dirty="0" smtClean="0"/>
            </a:br>
            <a:r>
              <a:rPr lang="en-US" dirty="0" smtClean="0"/>
              <a:t>What is Being Tested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8382000" cy="4692409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aseline="-25000" dirty="0"/>
              <a:t> public void </a:t>
            </a:r>
            <a:r>
              <a:rPr lang="en-US" b="1" baseline="-25000" dirty="0" err="1" smtClean="0"/>
              <a:t>shouldUseDataSourcesMapToFindTenant</a:t>
            </a:r>
            <a:r>
              <a:rPr lang="en-US" baseline="-25000" dirty="0" smtClean="0"/>
              <a:t>() {</a:t>
            </a:r>
            <a:endParaRPr lang="en-US" baseline="-25000" dirty="0"/>
          </a:p>
          <a:p>
            <a:pPr marL="320040" lvl="1" indent="0">
              <a:buNone/>
            </a:pPr>
            <a:r>
              <a:rPr lang="en-US" baseline="-25000" dirty="0"/>
              <a:t>      when(</a:t>
            </a:r>
            <a:r>
              <a:rPr lang="en-US" baseline="-25000" dirty="0" err="1" smtClean="0"/>
              <a:t>mockDataSources.lookup</a:t>
            </a:r>
            <a:r>
              <a:rPr lang="en-US" baseline="-25000" dirty="0" smtClean="0"/>
              <a:t>(ANY_TENANT</a:t>
            </a:r>
            <a:r>
              <a:rPr lang="en-US" baseline="-25000" dirty="0"/>
              <a:t>)).</a:t>
            </a:r>
            <a:r>
              <a:rPr lang="en-US" baseline="-25000" dirty="0" err="1"/>
              <a:t>thenReturn</a:t>
            </a:r>
            <a:r>
              <a:rPr lang="en-US" baseline="-25000" dirty="0"/>
              <a:t>(</a:t>
            </a:r>
            <a:r>
              <a:rPr lang="en-US" baseline="-25000" dirty="0" err="1"/>
              <a:t>mockConnectionProvider</a:t>
            </a:r>
            <a:r>
              <a:rPr lang="en-US" baseline="-25000" dirty="0"/>
              <a:t>)</a:t>
            </a:r>
            <a:r>
              <a:rPr lang="en-US" baseline="-25000" dirty="0" smtClean="0"/>
              <a:t>;</a:t>
            </a:r>
            <a:endParaRPr lang="en-US" baseline="-25000" dirty="0"/>
          </a:p>
          <a:p>
            <a:pPr marL="320040" lvl="1" indent="0">
              <a:buNone/>
            </a:pPr>
            <a:r>
              <a:rPr lang="en-US" baseline="-25000" dirty="0" smtClean="0"/>
              <a:t>      </a:t>
            </a:r>
            <a:r>
              <a:rPr lang="en-US" baseline="-25000" dirty="0" err="1" smtClean="0"/>
              <a:t>connectionProvider</a:t>
            </a:r>
            <a:r>
              <a:rPr lang="en-US" dirty="0" smtClean="0"/>
              <a:t> </a:t>
            </a:r>
            <a:r>
              <a:rPr lang="en-US" baseline="-25000" dirty="0" smtClean="0"/>
              <a:t>= </a:t>
            </a:r>
            <a:r>
              <a:rPr lang="en-US" baseline="-25000" dirty="0" err="1" smtClean="0"/>
              <a:t>provider.selectConnectionProvider</a:t>
            </a:r>
            <a:r>
              <a:rPr lang="en-US" baseline="-25000" dirty="0" smtClean="0"/>
              <a:t>(ANY_TENANT);</a:t>
            </a:r>
          </a:p>
          <a:p>
            <a:pPr marL="320040" lvl="1" indent="0">
              <a:buNone/>
            </a:pPr>
            <a:endParaRPr lang="en-US" baseline="-25000" dirty="0"/>
          </a:p>
          <a:p>
            <a:pPr marL="320040" lvl="1" indent="0">
              <a:buNone/>
            </a:pPr>
            <a:r>
              <a:rPr lang="en-US" baseline="-25000" dirty="0"/>
              <a:t>      </a:t>
            </a:r>
            <a:r>
              <a:rPr lang="en-US" baseline="-25000" dirty="0" err="1"/>
              <a:t>assertEquals</a:t>
            </a:r>
            <a:r>
              <a:rPr lang="en-US" baseline="-25000" dirty="0"/>
              <a:t>(</a:t>
            </a:r>
            <a:r>
              <a:rPr lang="en-US" baseline="-25000" dirty="0" err="1"/>
              <a:t>mockConnectionProvider</a:t>
            </a:r>
            <a:r>
              <a:rPr lang="en-US" baseline="-25000" dirty="0" smtClean="0"/>
              <a:t>, </a:t>
            </a:r>
            <a:r>
              <a:rPr lang="en-US" baseline="-25000" dirty="0" err="1" smtClean="0"/>
              <a:t>connectionProvider</a:t>
            </a:r>
            <a:r>
              <a:rPr lang="en-US" baseline="-25000" dirty="0" smtClean="0"/>
              <a:t>)</a:t>
            </a:r>
            <a:r>
              <a:rPr lang="en-US" baseline="-25000" dirty="0"/>
              <a:t>;</a:t>
            </a:r>
          </a:p>
          <a:p>
            <a:pPr marL="320040" lvl="1" indent="0">
              <a:buNone/>
            </a:pPr>
            <a:r>
              <a:rPr lang="en-US" baseline="-25000" dirty="0"/>
              <a:t>      verify(</a:t>
            </a:r>
            <a:r>
              <a:rPr lang="en-US" baseline="-25000" dirty="0" err="1" smtClean="0"/>
              <a:t>mockDataSources</a:t>
            </a:r>
            <a:r>
              <a:rPr lang="en-US" baseline="-25000" dirty="0" smtClean="0"/>
              <a:t>)</a:t>
            </a:r>
            <a:r>
              <a:rPr lang="en-US" baseline="-25000" dirty="0"/>
              <a:t>.lookup</a:t>
            </a:r>
            <a:r>
              <a:rPr lang="en-US" baseline="-25000" dirty="0" smtClean="0"/>
              <a:t>(ANY_TENANT</a:t>
            </a:r>
            <a:r>
              <a:rPr lang="en-US" baseline="-25000" dirty="0"/>
              <a:t>);</a:t>
            </a:r>
          </a:p>
          <a:p>
            <a:pPr marL="320040" lvl="1" indent="0">
              <a:buNone/>
            </a:pPr>
            <a:r>
              <a:rPr lang="en-US" baseline="-250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49405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/>
            <a:r>
              <a:rPr lang="en-US" dirty="0" smtClean="0">
                <a:latin typeface="Arial" charset="0"/>
              </a:rPr>
              <a:t>Goal - one assertion per test (one logical concept being tested)</a:t>
            </a:r>
          </a:p>
          <a:p>
            <a:pPr marL="342900" indent="-342900"/>
            <a:endParaRPr lang="en-US" i="1" dirty="0">
              <a:latin typeface="Arial" charset="0"/>
            </a:endParaRPr>
          </a:p>
          <a:p>
            <a:pPr marL="342900" indent="-342900"/>
            <a:r>
              <a:rPr lang="en-US" dirty="0" smtClean="0">
                <a:latin typeface="Arial" charset="0"/>
              </a:rPr>
              <a:t>Fluent assertions improve readability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marL="594360" lvl="2" indent="0">
              <a:buNone/>
            </a:pPr>
            <a:r>
              <a:rPr lang="en-US" i="1" dirty="0" err="1" smtClean="0">
                <a:latin typeface="Arial" charset="0"/>
              </a:rPr>
              <a:t>assertNotNull</a:t>
            </a:r>
            <a:r>
              <a:rPr lang="en-US" i="1" dirty="0">
                <a:latin typeface="Arial" charset="0"/>
              </a:rPr>
              <a:t>(</a:t>
            </a:r>
            <a:r>
              <a:rPr lang="en-US" i="1" dirty="0" err="1">
                <a:latin typeface="Arial" charset="0"/>
              </a:rPr>
              <a:t>newEmployees</a:t>
            </a:r>
            <a:r>
              <a:rPr lang="en-US" i="1" dirty="0">
                <a:latin typeface="Arial" charset="0"/>
              </a:rPr>
              <a:t>);</a:t>
            </a:r>
          </a:p>
          <a:p>
            <a:pPr marL="594360" lvl="2" indent="0">
              <a:buNone/>
            </a:pPr>
            <a:r>
              <a:rPr lang="en-US" i="1" dirty="0" err="1">
                <a:latin typeface="Arial" charset="0"/>
              </a:rPr>
              <a:t>assertEquals</a:t>
            </a:r>
            <a:r>
              <a:rPr lang="en-US" i="1" dirty="0" smtClean="0">
                <a:latin typeface="Arial" charset="0"/>
              </a:rPr>
              <a:t>(2, </a:t>
            </a:r>
            <a:r>
              <a:rPr lang="en-US" i="1" dirty="0" err="1">
                <a:latin typeface="Arial" charset="0"/>
              </a:rPr>
              <a:t>newEmployees.size</a:t>
            </a:r>
            <a:r>
              <a:rPr lang="en-US" i="1" dirty="0">
                <a:latin typeface="Arial" charset="0"/>
              </a:rPr>
              <a:t>());</a:t>
            </a:r>
          </a:p>
          <a:p>
            <a:pPr marL="594360" lvl="2" indent="0">
              <a:buNone/>
            </a:pPr>
            <a:r>
              <a:rPr lang="en-US" i="1" dirty="0" err="1">
                <a:latin typeface="Arial" charset="0"/>
              </a:rPr>
              <a:t>assertTrue</a:t>
            </a:r>
            <a:r>
              <a:rPr lang="en-US" i="1" dirty="0">
                <a:latin typeface="Arial" charset="0"/>
              </a:rPr>
              <a:t>(</a:t>
            </a:r>
            <a:r>
              <a:rPr lang="en-US" i="1" dirty="0" err="1">
                <a:latin typeface="Arial" charset="0"/>
              </a:rPr>
              <a:t>newEmployees.contains</a:t>
            </a:r>
            <a:r>
              <a:rPr lang="en-US" i="1" dirty="0">
                <a:latin typeface="Arial" charset="0"/>
              </a:rPr>
              <a:t>(JOHN));</a:t>
            </a:r>
          </a:p>
          <a:p>
            <a:pPr marL="594360" lvl="2" indent="0">
              <a:buNone/>
            </a:pPr>
            <a:r>
              <a:rPr lang="en-US" i="1" dirty="0" err="1">
                <a:latin typeface="Arial" charset="0"/>
              </a:rPr>
              <a:t>assertTrue</a:t>
            </a:r>
            <a:r>
              <a:rPr lang="en-US" i="1" dirty="0">
                <a:latin typeface="Arial" charset="0"/>
              </a:rPr>
              <a:t>(</a:t>
            </a:r>
            <a:r>
              <a:rPr lang="en-US" i="1" dirty="0" err="1">
                <a:latin typeface="Arial" charset="0"/>
              </a:rPr>
              <a:t>newEmployees.contains</a:t>
            </a:r>
            <a:r>
              <a:rPr lang="en-US" i="1" dirty="0">
                <a:latin typeface="Arial" charset="0"/>
              </a:rPr>
              <a:t>(DAVE)</a:t>
            </a:r>
            <a:r>
              <a:rPr lang="en-US" dirty="0" smtClean="0"/>
              <a:t>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OR (custom)</a:t>
            </a:r>
            <a:endParaRPr lang="en-US" dirty="0"/>
          </a:p>
          <a:p>
            <a:pPr marL="594360" lvl="2" indent="0">
              <a:buNone/>
              <a:defRPr/>
            </a:pPr>
            <a:r>
              <a:rPr lang="pl-PL" i="1" dirty="0" err="1">
                <a:latin typeface="Arial" charset="0"/>
                <a:sym typeface="Wingdings" charset="0"/>
              </a:rPr>
              <a:t>assertEmployeesInclude</a:t>
            </a:r>
            <a:r>
              <a:rPr lang="pl-PL" i="1" dirty="0">
                <a:latin typeface="Arial" charset="0"/>
                <a:sym typeface="Wingdings" charset="0"/>
              </a:rPr>
              <a:t>(JOHN, DAVE</a:t>
            </a:r>
            <a:r>
              <a:rPr lang="pl-PL" i="1" dirty="0" smtClean="0">
                <a:latin typeface="Arial" charset="0"/>
                <a:sym typeface="Wingdings" charset="0"/>
              </a:rPr>
              <a:t>);</a:t>
            </a:r>
          </a:p>
          <a:p>
            <a:pPr>
              <a:defRPr/>
            </a:pPr>
            <a:endParaRPr lang="pl-PL" i="1" dirty="0" smtClean="0">
              <a:latin typeface="Arial" charset="0"/>
              <a:sym typeface="Wingdings" charset="0"/>
            </a:endParaRPr>
          </a:p>
          <a:p>
            <a:pPr>
              <a:defRPr/>
            </a:pPr>
            <a:r>
              <a:rPr lang="en-US" i="1" dirty="0" smtClean="0">
                <a:latin typeface="Arial" charset="0"/>
                <a:sym typeface="Wingdings" charset="0"/>
              </a:rPr>
              <a:t>OR (FEST/</a:t>
            </a:r>
            <a:r>
              <a:rPr lang="en-US" i="1" dirty="0" err="1" smtClean="0">
                <a:latin typeface="Arial" charset="0"/>
                <a:sym typeface="Wingdings" charset="0"/>
              </a:rPr>
              <a:t>Hamcrest</a:t>
            </a:r>
            <a:r>
              <a:rPr lang="en-US" i="1" dirty="0" smtClean="0">
                <a:latin typeface="Arial" charset="0"/>
                <a:sym typeface="Wingdings" charset="0"/>
              </a:rPr>
              <a:t>)</a:t>
            </a:r>
            <a:endParaRPr lang="en-US" i="1" dirty="0" smtClean="0"/>
          </a:p>
          <a:p>
            <a:pPr marL="594360" lvl="2" indent="0">
              <a:buNone/>
              <a:defRPr/>
            </a:pPr>
            <a:r>
              <a:rPr lang="en-US" i="1" dirty="0" err="1" smtClean="0"/>
              <a:t>assertThat</a:t>
            </a:r>
            <a:r>
              <a:rPr lang="en-US" i="1" dirty="0"/>
              <a:t>(</a:t>
            </a:r>
            <a:r>
              <a:rPr lang="en-US" i="1" dirty="0" err="1"/>
              <a:t>newEmployees</a:t>
            </a:r>
            <a:r>
              <a:rPr lang="en-US" i="1" dirty="0"/>
              <a:t>)</a:t>
            </a:r>
            <a:endParaRPr lang="pl-PL" i="1" dirty="0"/>
          </a:p>
          <a:p>
            <a:pPr marL="320040" lvl="1" indent="0">
              <a:buNone/>
              <a:defRPr/>
            </a:pPr>
            <a:r>
              <a:rPr lang="pl-PL" dirty="0"/>
              <a:t>	</a:t>
            </a:r>
            <a:r>
              <a:rPr lang="en-US" dirty="0" smtClean="0"/>
              <a:t>.</a:t>
            </a:r>
            <a:r>
              <a:rPr lang="en-US" dirty="0" err="1"/>
              <a:t>hasSize</a:t>
            </a:r>
            <a:r>
              <a:rPr lang="en-US" dirty="0" smtClean="0"/>
              <a:t>(2)</a:t>
            </a:r>
            <a:endParaRPr lang="en-US" dirty="0"/>
          </a:p>
          <a:p>
            <a:pPr marL="320040" lvl="1" indent="0">
              <a:buNone/>
              <a:defRPr/>
            </a:pPr>
            <a:r>
              <a:rPr lang="pl-PL" dirty="0"/>
              <a:t>	</a:t>
            </a:r>
            <a:r>
              <a:rPr lang="en-US" dirty="0" smtClean="0"/>
              <a:t>.</a:t>
            </a:r>
            <a:r>
              <a:rPr lang="en-US" dirty="0"/>
              <a:t>contains(JOHN, DAVE</a:t>
            </a:r>
            <a:r>
              <a:rPr lang="en-US" dirty="0" smtClean="0"/>
              <a:t>);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pic>
        <p:nvPicPr>
          <p:cNvPr id="4" name="Picture 3" descr="f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79" y="4095791"/>
            <a:ext cx="4096121" cy="8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7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Readable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</a:t>
            </a:r>
            <a:r>
              <a:rPr lang="en-US" dirty="0" smtClean="0"/>
              <a:t>readability </a:t>
            </a:r>
            <a:r>
              <a:rPr lang="en-US" dirty="0"/>
              <a:t>test </a:t>
            </a:r>
            <a:r>
              <a:rPr lang="en-US" dirty="0" smtClean="0"/>
              <a:t>concepts to existing unit tests in Fraction and Calculate Board Area projects</a:t>
            </a:r>
          </a:p>
          <a:p>
            <a:pPr lvl="1"/>
            <a:r>
              <a:rPr lang="en-US" dirty="0" smtClean="0"/>
              <a:t>Improve names – test name, explain why with variables, hide non-intention revealing names</a:t>
            </a:r>
          </a:p>
          <a:p>
            <a:pPr lvl="1"/>
            <a:r>
              <a:rPr lang="en-US" dirty="0"/>
              <a:t>Use AAA layout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Hamcrest</a:t>
            </a:r>
            <a:r>
              <a:rPr lang="en-US" dirty="0" smtClean="0"/>
              <a:t> or FEST assertions</a:t>
            </a:r>
          </a:p>
          <a:p>
            <a:pPr lvl="1"/>
            <a:r>
              <a:rPr lang="en-US" dirty="0" smtClean="0"/>
              <a:t>Builder or </a:t>
            </a:r>
            <a:r>
              <a:rPr lang="en-US" dirty="0" err="1" smtClean="0"/>
              <a:t>ObjectMother</a:t>
            </a:r>
            <a:r>
              <a:rPr lang="en-US" dirty="0" smtClean="0"/>
              <a:t> for data creation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15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Testing: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TDD in the </a:t>
            </a:r>
            <a:r>
              <a:rPr lang="en-US" sz="2800" dirty="0" smtClean="0"/>
              <a:t>Small - </a:t>
            </a:r>
            <a:r>
              <a:rPr lang="en-US" sz="2600" i="1" dirty="0" smtClean="0"/>
              <a:t>a “technique” toolkit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4468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382000" cy="4598329"/>
          </a:xfrm>
        </p:spPr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tend not to write untested code. </a:t>
            </a:r>
          </a:p>
          <a:p>
            <a:r>
              <a:rPr lang="en-US" dirty="0" smtClean="0"/>
              <a:t>You spend </a:t>
            </a:r>
            <a:r>
              <a:rPr lang="en-US" dirty="0"/>
              <a:t>most of your time with a working, but incomplete, code base.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tend to write less code than you might otherwise </a:t>
            </a:r>
            <a:r>
              <a:rPr lang="en-US" dirty="0" smtClean="0"/>
              <a:t>write.</a:t>
            </a:r>
          </a:p>
          <a:p>
            <a:r>
              <a:rPr lang="en-US" dirty="0" smtClean="0"/>
              <a:t>You </a:t>
            </a:r>
            <a:r>
              <a:rPr lang="en-US" dirty="0"/>
              <a:t>tend to notice earlier when you make a </a:t>
            </a:r>
            <a:r>
              <a:rPr lang="en-US" dirty="0" smtClean="0"/>
              <a:t>mistake.</a:t>
            </a:r>
          </a:p>
          <a:p>
            <a:r>
              <a:rPr lang="en-US" dirty="0" smtClean="0"/>
              <a:t>You </a:t>
            </a:r>
            <a:r>
              <a:rPr lang="en-US" dirty="0"/>
              <a:t>avoid letting mistakes compound each </a:t>
            </a:r>
            <a:r>
              <a:rPr lang="en-US" dirty="0" smtClean="0"/>
              <a:t>other.</a:t>
            </a:r>
          </a:p>
          <a:p>
            <a:r>
              <a:rPr lang="en-US" dirty="0" smtClean="0"/>
              <a:t>You </a:t>
            </a:r>
            <a:r>
              <a:rPr lang="en-US" dirty="0"/>
              <a:t>tend to change code more </a:t>
            </a:r>
            <a:r>
              <a:rPr lang="en-US" dirty="0" smtClean="0"/>
              <a:t>confidently and aggressively.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3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Simpler </a:t>
            </a:r>
            <a:r>
              <a:rPr lang="en-US" dirty="0" smtClean="0"/>
              <a:t>design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 is tested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Working system at all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21659"/>
            <a:ext cx="7543800" cy="3886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Write a failing test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simplest valuable test you can think of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Add clarifying diagnostics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008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Do the simplest thing to make it pass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YAGNI, hard-code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dirty="0" err="1" smtClean="0">
                <a:solidFill>
                  <a:srgbClr val="000000"/>
                </a:solidFill>
              </a:rPr>
              <a:t>Microsteps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Refactor</a:t>
            </a:r>
          </a:p>
          <a:p>
            <a:pPr lvl="1"/>
            <a:r>
              <a:rPr lang="en-US" dirty="0" smtClean="0"/>
              <a:t>Remove </a:t>
            </a:r>
            <a:r>
              <a:rPr lang="en-US" i="1" dirty="0" smtClean="0"/>
              <a:t>duplication </a:t>
            </a:r>
            <a:r>
              <a:rPr lang="en-US" dirty="0" smtClean="0"/>
              <a:t>(DRY)</a:t>
            </a:r>
          </a:p>
          <a:p>
            <a:pPr lvl="1"/>
            <a:r>
              <a:rPr lang="en-US" dirty="0" smtClean="0"/>
              <a:t>Improve </a:t>
            </a:r>
            <a:r>
              <a:rPr lang="en-US" i="1" dirty="0" smtClean="0"/>
              <a:t>naming</a:t>
            </a:r>
          </a:p>
          <a:p>
            <a:pPr lvl="1"/>
            <a:r>
              <a:rPr lang="en-US" dirty="0" smtClean="0"/>
              <a:t>Organize by a</a:t>
            </a:r>
            <a:r>
              <a:rPr lang="en-US" i="1" dirty="0" smtClean="0"/>
              <a:t>bstraction levels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redGreenRefac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971" y="2617416"/>
            <a:ext cx="3421072" cy="20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Although TDD is Simple…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disciplined approach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nitial focus will be learning &amp; applying a variety of “</a:t>
            </a:r>
            <a:r>
              <a:rPr lang="en-US" dirty="0" err="1" smtClean="0"/>
              <a:t>microstep</a:t>
            </a:r>
            <a:r>
              <a:rPr lang="en-US" dirty="0" smtClean="0"/>
              <a:t>” techniques in a disciplined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6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Project: </a:t>
            </a:r>
            <a:br>
              <a:rPr lang="en-US" dirty="0" smtClean="0"/>
            </a:br>
            <a:r>
              <a:rPr lang="en-US" dirty="0" smtClean="0"/>
              <a:t>Fraction Arithmetic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1999" y="685800"/>
            <a:ext cx="7646843" cy="3886200"/>
          </a:xfrm>
        </p:spPr>
        <p:txBody>
          <a:bodyPr/>
          <a:lstStyle/>
          <a:p>
            <a:r>
              <a:rPr lang="en-US" dirty="0" smtClean="0"/>
              <a:t>Release 1.0 feature: </a:t>
            </a:r>
            <a:r>
              <a:rPr lang="en-US" b="1" dirty="0" smtClean="0"/>
              <a:t>Addition</a:t>
            </a:r>
          </a:p>
          <a:p>
            <a:r>
              <a:rPr lang="en-US" dirty="0" smtClean="0"/>
              <a:t>Be able to </a:t>
            </a:r>
            <a:r>
              <a:rPr lang="en-US" i="1" dirty="0" smtClean="0"/>
              <a:t>add</a:t>
            </a:r>
            <a:r>
              <a:rPr lang="en-US" dirty="0" smtClean="0"/>
              <a:t> </a:t>
            </a:r>
            <a:r>
              <a:rPr lang="en-US" i="1" dirty="0" smtClean="0"/>
              <a:t>2 or more fractions</a:t>
            </a:r>
            <a:r>
              <a:rPr lang="en-US" dirty="0" smtClean="0"/>
              <a:t> together</a:t>
            </a:r>
          </a:p>
          <a:p>
            <a:r>
              <a:rPr lang="en-US" dirty="0" smtClean="0"/>
              <a:t>Results should be:</a:t>
            </a:r>
          </a:p>
          <a:p>
            <a:pPr lvl="1"/>
            <a:r>
              <a:rPr lang="en-US" dirty="0" smtClean="0"/>
              <a:t>Reduced</a:t>
            </a:r>
          </a:p>
          <a:p>
            <a:pPr lvl="1"/>
            <a:r>
              <a:rPr lang="en-US" dirty="0" smtClean="0"/>
              <a:t>Proper or improper fractions</a:t>
            </a:r>
          </a:p>
          <a:p>
            <a:r>
              <a:rPr lang="en-US" dirty="0" smtClean="0"/>
              <a:t>Integer addition should still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745481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Identify What to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list of tests you think would be useful</a:t>
            </a:r>
          </a:p>
          <a:p>
            <a:r>
              <a:rPr lang="en-US" dirty="0" smtClean="0"/>
              <a:t>Happy path examples for the variations</a:t>
            </a:r>
          </a:p>
          <a:p>
            <a:r>
              <a:rPr lang="en-US" dirty="0" smtClean="0"/>
              <a:t>The simplest happy path first</a:t>
            </a:r>
          </a:p>
          <a:p>
            <a:r>
              <a:rPr lang="en-US" dirty="0" smtClean="0"/>
              <a:t>Edge and error cases</a:t>
            </a:r>
          </a:p>
          <a:p>
            <a:r>
              <a:rPr lang="en-US" dirty="0" smtClean="0"/>
              <a:t>Identify things we wish to ignore</a:t>
            </a:r>
          </a:p>
        </p:txBody>
      </p:sp>
    </p:spTree>
    <p:extLst>
      <p:ext uri="{BB962C8B-B14F-4D97-AF65-F5344CB8AC3E}">
        <p14:creationId xmlns:p14="http://schemas.microsoft.com/office/powerpoint/2010/main" val="125457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Section 1 –</a:t>
            </a:r>
            <a:r>
              <a:rPr lang="en-US" b="1" dirty="0"/>
              <a:t>TDD</a:t>
            </a:r>
            <a:endParaRPr lang="en-US" dirty="0"/>
          </a:p>
          <a:p>
            <a:pPr lvl="1"/>
            <a:r>
              <a:rPr lang="en-US" dirty="0"/>
              <a:t>Simple design, TDD in the small, exercises – 8-12 hours</a:t>
            </a:r>
          </a:p>
          <a:p>
            <a:r>
              <a:rPr lang="en-US" dirty="0"/>
              <a:t>Section 2 –</a:t>
            </a:r>
            <a:r>
              <a:rPr lang="en-US" b="1" dirty="0"/>
              <a:t>ATDD</a:t>
            </a:r>
            <a:endParaRPr lang="en-US" dirty="0"/>
          </a:p>
          <a:p>
            <a:pPr lvl="1"/>
            <a:r>
              <a:rPr lang="en-US" dirty="0"/>
              <a:t>BDD, Spec by Example, functional testing, exercises – 4-8 hours</a:t>
            </a:r>
          </a:p>
          <a:p>
            <a:r>
              <a:rPr lang="en-US" dirty="0"/>
              <a:t>Section 3 – </a:t>
            </a:r>
            <a:r>
              <a:rPr lang="en-US" b="1" dirty="0"/>
              <a:t>Effective Testing Concepts</a:t>
            </a:r>
          </a:p>
          <a:p>
            <a:pPr lvl="1"/>
            <a:r>
              <a:rPr lang="en-US" dirty="0"/>
              <a:t>Dependencies, mocking, readability, data creation/validation, exercises – 4-8 hours</a:t>
            </a:r>
          </a:p>
          <a:p>
            <a:pPr lvl="1"/>
            <a:endParaRPr lang="en-US" dirty="0"/>
          </a:p>
          <a:p>
            <a:r>
              <a:rPr lang="en-US" dirty="0"/>
              <a:t>Focused on </a:t>
            </a:r>
            <a:r>
              <a:rPr lang="en-US" i="1" dirty="0"/>
              <a:t>doing</a:t>
            </a:r>
            <a:r>
              <a:rPr lang="en-US" dirty="0"/>
              <a:t> (i.e., heavily code &amp; exercise-based)</a:t>
            </a:r>
          </a:p>
        </p:txBody>
      </p:sp>
    </p:spTree>
    <p:extLst>
      <p:ext uri="{BB962C8B-B14F-4D97-AF65-F5344CB8AC3E}">
        <p14:creationId xmlns:p14="http://schemas.microsoft.com/office/powerpoint/2010/main" val="318047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1a: Test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Fractions Addition “Test List”</a:t>
            </a:r>
            <a:endParaRPr lang="en-US" dirty="0"/>
          </a:p>
          <a:p>
            <a:pPr lvl="1"/>
            <a:r>
              <a:rPr lang="en-US" dirty="0" smtClean="0"/>
              <a:t>Identify tests to fulfill requirements</a:t>
            </a:r>
          </a:p>
          <a:p>
            <a:pPr lvl="1"/>
            <a:r>
              <a:rPr lang="en-US" dirty="0" smtClean="0"/>
              <a:t>What variations are needed?</a:t>
            </a:r>
          </a:p>
          <a:p>
            <a:pPr lvl="1"/>
            <a:r>
              <a:rPr lang="en-US" dirty="0" smtClean="0"/>
              <a:t>Find the simplest test – the kernel to start from</a:t>
            </a:r>
          </a:p>
          <a:p>
            <a:pPr lvl="1"/>
            <a:r>
              <a:rPr lang="en-US" dirty="0" smtClean="0"/>
              <a:t>Can you make it simpler?</a:t>
            </a:r>
          </a:p>
          <a:p>
            <a:endParaRPr lang="en-US" dirty="0" smtClean="0"/>
          </a:p>
          <a:p>
            <a:r>
              <a:rPr lang="en-US" dirty="0" smtClean="0"/>
              <a:t>Trainer </a:t>
            </a:r>
            <a:r>
              <a:rPr lang="en-US" dirty="0"/>
              <a:t>is your product owner/</a:t>
            </a:r>
            <a:r>
              <a:rPr lang="en-US" dirty="0" smtClean="0"/>
              <a:t>customer</a:t>
            </a:r>
          </a:p>
          <a:p>
            <a:r>
              <a:rPr lang="en-US" dirty="0"/>
              <a:t>5 </a:t>
            </a:r>
            <a:r>
              <a:rPr lang="en-US" dirty="0" smtClean="0"/>
              <a:t>min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972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249288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1b: Simplest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3820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Use TDD to make your first (&amp; simplest) test to pass</a:t>
            </a:r>
          </a:p>
          <a:p>
            <a:endParaRPr lang="en-US" dirty="0"/>
          </a:p>
          <a:p>
            <a:r>
              <a:rPr lang="en-US" dirty="0" smtClean="0"/>
              <a:t>Use Red-Green-Refactor technique</a:t>
            </a:r>
          </a:p>
          <a:p>
            <a:r>
              <a:rPr lang="en-US" dirty="0" smtClean="0"/>
              <a:t>Write the </a:t>
            </a:r>
            <a:r>
              <a:rPr lang="en-US" b="1" dirty="0" smtClean="0"/>
              <a:t>assertion</a:t>
            </a:r>
            <a:r>
              <a:rPr lang="en-US" dirty="0" smtClean="0"/>
              <a:t> first</a:t>
            </a:r>
          </a:p>
          <a:p>
            <a:r>
              <a:rPr lang="en-US" dirty="0" smtClean="0"/>
              <a:t>Use IDE to create all class &amp; methods </a:t>
            </a:r>
            <a:r>
              <a:rPr lang="en-US" i="1" u="sng" dirty="0" smtClean="0"/>
              <a:t>from</a:t>
            </a:r>
            <a:r>
              <a:rPr lang="en-US" dirty="0" smtClean="0"/>
              <a:t> the test</a:t>
            </a:r>
          </a:p>
          <a:p>
            <a:pPr lvl="1"/>
            <a:r>
              <a:rPr lang="en-US" dirty="0" smtClean="0"/>
              <a:t>Create a </a:t>
            </a:r>
            <a:r>
              <a:rPr lang="en-US" i="1" dirty="0" smtClean="0"/>
              <a:t>Fraction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Create a method to add 2 Fractions which returns another </a:t>
            </a:r>
            <a:r>
              <a:rPr lang="en-US" i="1" dirty="0" smtClean="0"/>
              <a:t>Fraction</a:t>
            </a:r>
          </a:p>
          <a:p>
            <a:r>
              <a:rPr lang="en-US" dirty="0"/>
              <a:t>Hard-code </a:t>
            </a:r>
            <a:r>
              <a:rPr lang="en-US" dirty="0" smtClean="0"/>
              <a:t>wherever </a:t>
            </a:r>
            <a:r>
              <a:rPr lang="en-US" dirty="0"/>
              <a:t>possible to make </a:t>
            </a:r>
            <a:r>
              <a:rPr lang="en-US" dirty="0" smtClean="0"/>
              <a:t>your </a:t>
            </a:r>
            <a:r>
              <a:rPr lang="en-US" dirty="0"/>
              <a:t>test </a:t>
            </a:r>
            <a:r>
              <a:rPr lang="en-US" dirty="0" smtClean="0"/>
              <a:t>pass</a:t>
            </a:r>
          </a:p>
          <a:p>
            <a:r>
              <a:rPr lang="en-US" dirty="0" smtClean="0"/>
              <a:t>Stay focused on making only this one test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4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Naming</a:t>
            </a:r>
          </a:p>
          <a:p>
            <a:pPr marL="491490" lvl="1" indent="-171450">
              <a:buFont typeface="Arial"/>
              <a:buChar char="•"/>
            </a:pPr>
            <a:r>
              <a:rPr lang="en-US" dirty="0" smtClean="0"/>
              <a:t>Package?</a:t>
            </a:r>
          </a:p>
          <a:p>
            <a:pPr marL="491490" lvl="1" indent="-171450">
              <a:buFont typeface="Arial"/>
              <a:buChar char="•"/>
            </a:pPr>
            <a:r>
              <a:rPr lang="en-US" dirty="0" smtClean="0"/>
              <a:t>Test/</a:t>
            </a:r>
            <a:r>
              <a:rPr lang="en-US" dirty="0" err="1" smtClean="0"/>
              <a:t>Classname</a:t>
            </a:r>
            <a:r>
              <a:rPr lang="en-US" dirty="0" smtClean="0"/>
              <a:t>?</a:t>
            </a:r>
            <a:endParaRPr lang="en-US" dirty="0"/>
          </a:p>
          <a:p>
            <a:pPr marL="491490" lvl="1" indent="-171450">
              <a:buFont typeface="Arial"/>
              <a:buChar char="•"/>
            </a:pPr>
            <a:r>
              <a:rPr lang="en-US" dirty="0"/>
              <a:t>Test </a:t>
            </a:r>
            <a:r>
              <a:rPr lang="en-US" dirty="0" smtClean="0"/>
              <a:t>method name? Represent </a:t>
            </a:r>
            <a:r>
              <a:rPr lang="en-US" dirty="0"/>
              <a:t>the why or the </a:t>
            </a:r>
            <a:r>
              <a:rPr lang="en-US" dirty="0" smtClean="0"/>
              <a:t>what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Assertion comparison issues?</a:t>
            </a:r>
            <a:endParaRPr lang="en-US" dirty="0"/>
          </a:p>
          <a:p>
            <a:pPr marL="491490" lvl="1" indent="-171450">
              <a:buFont typeface="Arial"/>
              <a:buChar char="•"/>
            </a:pPr>
            <a:r>
              <a:rPr lang="en-US" dirty="0"/>
              <a:t>Problem: how to compare Fraction with an </a:t>
            </a:r>
            <a:r>
              <a:rPr lang="en-US" dirty="0" err="1"/>
              <a:t>int</a:t>
            </a:r>
            <a:r>
              <a:rPr lang="en-US" dirty="0"/>
              <a:t>?</a:t>
            </a:r>
            <a:endParaRPr lang="en-US" i="1" dirty="0" smtClean="0"/>
          </a:p>
          <a:p>
            <a:pPr marL="491490" lvl="1" indent="-171450">
              <a:buFont typeface="Arial"/>
              <a:buChar char="•"/>
            </a:pPr>
            <a:r>
              <a:rPr lang="en-US" i="1" dirty="0" err="1" smtClean="0"/>
              <a:t>assertTrue</a:t>
            </a:r>
            <a:r>
              <a:rPr lang="en-US" i="1" dirty="0" smtClean="0"/>
              <a:t>(0, new </a:t>
            </a:r>
            <a:r>
              <a:rPr lang="en-US" i="1" dirty="0"/>
              <a:t>Fraction(0).plus(new Fraction(0)</a:t>
            </a:r>
            <a:r>
              <a:rPr lang="en-US" i="1" dirty="0" smtClean="0"/>
              <a:t>))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Implementation</a:t>
            </a:r>
          </a:p>
          <a:p>
            <a:pPr marL="491490" lvl="1" indent="-171450">
              <a:buFont typeface="Arial"/>
              <a:buChar char="•"/>
            </a:pPr>
            <a:r>
              <a:rPr lang="en-US" dirty="0"/>
              <a:t>Did you see test fail first</a:t>
            </a:r>
            <a:r>
              <a:rPr lang="en-US" dirty="0" smtClean="0"/>
              <a:t>?  Did you hard code to make it pass?</a:t>
            </a:r>
          </a:p>
          <a:p>
            <a:pPr marL="491490" lvl="1" indent="-171450">
              <a:buFont typeface="Arial"/>
              <a:buChar char="•"/>
            </a:pPr>
            <a:r>
              <a:rPr lang="en-US" dirty="0" smtClean="0"/>
              <a:t>What Fraction object did you return?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Commit locally when test passes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4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543801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Exercise 1c: Zero &amp;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923428" cy="3886200"/>
          </a:xfrm>
        </p:spPr>
        <p:txBody>
          <a:bodyPr/>
          <a:lstStyle/>
          <a:p>
            <a:r>
              <a:rPr lang="en-US" dirty="0" smtClean="0"/>
              <a:t>Complete “</a:t>
            </a:r>
            <a:r>
              <a:rPr lang="en-US" i="1" dirty="0" smtClean="0"/>
              <a:t>zero + integer</a:t>
            </a:r>
            <a:r>
              <a:rPr lang="en-US" dirty="0" smtClean="0"/>
              <a:t>” </a:t>
            </a:r>
            <a:r>
              <a:rPr lang="en-US" dirty="0" err="1" smtClean="0"/>
              <a:t>arithmethic</a:t>
            </a:r>
            <a:r>
              <a:rPr lang="en-US" dirty="0" smtClean="0"/>
              <a:t> tests</a:t>
            </a:r>
          </a:p>
          <a:p>
            <a:endParaRPr lang="en-US" dirty="0" smtClean="0"/>
          </a:p>
          <a:p>
            <a:r>
              <a:rPr lang="en-US" dirty="0"/>
              <a:t>Review &amp; refactor if it sucks (not if too simple!)</a:t>
            </a:r>
          </a:p>
          <a:p>
            <a:r>
              <a:rPr lang="en-US" dirty="0"/>
              <a:t>Single assert per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Do the minimum to make each test pass</a:t>
            </a:r>
          </a:p>
          <a:p>
            <a:pPr lvl="1"/>
            <a:r>
              <a:rPr lang="en-US" dirty="0" smtClean="0"/>
              <a:t>this means it should require at least 2 separate tests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52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782329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1d: Add Any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782328" cy="3886200"/>
          </a:xfrm>
        </p:spPr>
        <p:txBody>
          <a:bodyPr/>
          <a:lstStyle/>
          <a:p>
            <a:r>
              <a:rPr lang="en-US" dirty="0"/>
              <a:t>Complete </a:t>
            </a:r>
            <a:r>
              <a:rPr lang="en-US" dirty="0" smtClean="0"/>
              <a:t>all remaining </a:t>
            </a:r>
            <a:r>
              <a:rPr lang="en-US" i="1" dirty="0" smtClean="0"/>
              <a:t>integer</a:t>
            </a:r>
            <a:r>
              <a:rPr lang="en-US" dirty="0" smtClean="0"/>
              <a:t> arithmetic tests</a:t>
            </a:r>
          </a:p>
          <a:p>
            <a:endParaRPr lang="en-US" dirty="0" smtClean="0"/>
          </a:p>
          <a:p>
            <a:r>
              <a:rPr lang="en-US" dirty="0" smtClean="0"/>
              <a:t>New test passes without new code? Did you do too much?</a:t>
            </a:r>
          </a:p>
          <a:p>
            <a:r>
              <a:rPr lang="en-US" dirty="0" smtClean="0"/>
              <a:t>Write a test to justify code you “know you need”</a:t>
            </a:r>
          </a:p>
          <a:p>
            <a:r>
              <a:rPr lang="en-US" dirty="0" smtClean="0"/>
              <a:t>Copy then remove duplication, rather than just changing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9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 How often?</a:t>
            </a:r>
          </a:p>
          <a:p>
            <a:r>
              <a:rPr lang="en-US" dirty="0" smtClean="0"/>
              <a:t>How do you fit it in your sprint/iterations?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05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1e: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any duplication in production code</a:t>
            </a:r>
          </a:p>
          <a:p>
            <a:r>
              <a:rPr lang="en-US" dirty="0" smtClean="0"/>
              <a:t>Improve all names</a:t>
            </a:r>
          </a:p>
          <a:p>
            <a:r>
              <a:rPr lang="en-US" dirty="0"/>
              <a:t>Remove test duplication while keeping clarity (MOIST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“Do any parts of it suck?”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3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8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with a strong understanding of the agile testing </a:t>
            </a:r>
          </a:p>
          <a:p>
            <a:r>
              <a:rPr lang="en-US" dirty="0" smtClean="0"/>
              <a:t>Leave with an ability to effectively apply TDD techniques at the unit &amp; acceptance test level</a:t>
            </a:r>
          </a:p>
        </p:txBody>
      </p:sp>
    </p:spTree>
    <p:extLst>
      <p:ext uri="{BB962C8B-B14F-4D97-AF65-F5344CB8AC3E}">
        <p14:creationId xmlns:p14="http://schemas.microsoft.com/office/powerpoint/2010/main" val="235234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TDD in the Small </a:t>
            </a:r>
            <a:r>
              <a:rPr lang="en-US" dirty="0" err="1" smtClean="0"/>
              <a:t>Microsteps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58280"/>
            <a:ext cx="7543800" cy="42829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Assert first</a:t>
            </a:r>
          </a:p>
          <a:p>
            <a:r>
              <a:rPr lang="en-US" dirty="0"/>
              <a:t>Single assert per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One feature at a time</a:t>
            </a:r>
          </a:p>
          <a:p>
            <a:r>
              <a:rPr lang="en-US" dirty="0" smtClean="0"/>
              <a:t>Hard</a:t>
            </a:r>
            <a:r>
              <a:rPr lang="en-US" dirty="0"/>
              <a:t>-</a:t>
            </a:r>
            <a:r>
              <a:rPr lang="en-US" dirty="0" smtClean="0"/>
              <a:t>coded implementation</a:t>
            </a:r>
            <a:endParaRPr lang="en-US" dirty="0"/>
          </a:p>
          <a:p>
            <a:r>
              <a:rPr lang="en-US" dirty="0"/>
              <a:t>Before the next test: “Does it suck?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Write failing test to justify any code that you “need”</a:t>
            </a:r>
            <a:endParaRPr lang="en-US" dirty="0"/>
          </a:p>
          <a:p>
            <a:r>
              <a:rPr lang="en-US" dirty="0"/>
              <a:t>Test </a:t>
            </a:r>
            <a:r>
              <a:rPr lang="en-US" dirty="0" smtClean="0"/>
              <a:t>“triangulation” </a:t>
            </a:r>
            <a:r>
              <a:rPr lang="en-US" dirty="0"/>
              <a:t>– design-only tests to drive the algorithm</a:t>
            </a:r>
          </a:p>
          <a:p>
            <a:r>
              <a:rPr lang="en-US" dirty="0" smtClean="0"/>
              <a:t>Add “if” for new case and get it working</a:t>
            </a:r>
          </a:p>
          <a:p>
            <a:r>
              <a:rPr lang="en-US" dirty="0" smtClean="0"/>
              <a:t>Copy solution to other conditions &amp; remove duplication</a:t>
            </a:r>
          </a:p>
          <a:p>
            <a:r>
              <a:rPr lang="en-US" dirty="0" smtClean="0"/>
              <a:t>Refactor tests for duplication &amp; readability</a:t>
            </a:r>
          </a:p>
          <a:p>
            <a:r>
              <a:rPr lang="en-US" dirty="0"/>
              <a:t>Tests should tell a story! collapse test methods and read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&amp; Simple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Engineering Practices</a:t>
            </a:r>
          </a:p>
          <a:p>
            <a:r>
              <a:rPr lang="en-US" dirty="0" smtClean="0"/>
              <a:t>Why are they needed? How do they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3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3820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Equation of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EquationOfSoftwareDesig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58" y="1004118"/>
            <a:ext cx="3441700" cy="1943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3852" y="1473908"/>
            <a:ext cx="1992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 = Desirability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 = Value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 = Effort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6604" y="3925669"/>
            <a:ext cx="5222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 </a:t>
            </a:r>
            <a:r>
              <a:rPr lang="en-US" i="1" dirty="0"/>
              <a:t>increases</a:t>
            </a:r>
            <a:r>
              <a:rPr lang="en-US" dirty="0"/>
              <a:t> effort to </a:t>
            </a:r>
            <a:r>
              <a:rPr lang="en-US" dirty="0" smtClean="0"/>
              <a:t>create &amp; maintain code</a:t>
            </a:r>
          </a:p>
          <a:p>
            <a:r>
              <a:rPr lang="en-US" i="1" dirty="0" smtClean="0"/>
              <a:t>            and  decreases</a:t>
            </a:r>
            <a:r>
              <a:rPr lang="en-US" dirty="0" smtClean="0"/>
              <a:t> </a:t>
            </a:r>
            <a:r>
              <a:rPr lang="en-US" dirty="0"/>
              <a:t>ability to add </a:t>
            </a:r>
            <a:r>
              <a:rPr lang="en-US" dirty="0" smtClean="0"/>
              <a:t>value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0811" y="2671881"/>
            <a:ext cx="3226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“Code Simplicity”</a:t>
            </a:r>
            <a:r>
              <a:rPr lang="en-US" sz="1400" dirty="0" smtClean="0"/>
              <a:t>, Max </a:t>
            </a:r>
            <a:r>
              <a:rPr lang="en-US" sz="1400" dirty="0" err="1"/>
              <a:t>Kanat</a:t>
            </a:r>
            <a:r>
              <a:rPr lang="en-US" sz="1400" dirty="0"/>
              <a:t>-Alexander</a:t>
            </a:r>
          </a:p>
        </p:txBody>
      </p:sp>
    </p:spTree>
    <p:extLst>
      <p:ext uri="{BB962C8B-B14F-4D97-AF65-F5344CB8AC3E}">
        <p14:creationId xmlns:p14="http://schemas.microsoft.com/office/powerpoint/2010/main" val="262418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8741" y="1770482"/>
            <a:ext cx="7602595" cy="329247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productivity-ti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05" y="1878403"/>
            <a:ext cx="6451600" cy="270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47" y="5062961"/>
            <a:ext cx="7583487" cy="1044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engineering practices?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247" y="26264"/>
            <a:ext cx="7856537" cy="17442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Engineering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practices reduce </a:t>
            </a:r>
            <a:r>
              <a:rPr lang="en-US" b="1" dirty="0" smtClean="0">
                <a:solidFill>
                  <a:srgbClr val="FF1F2E"/>
                </a:solidFill>
              </a:rPr>
              <a:t>accidental complexity</a:t>
            </a:r>
            <a:endParaRPr lang="en-US" dirty="0"/>
          </a:p>
        </p:txBody>
      </p:sp>
      <p:pic>
        <p:nvPicPr>
          <p:cNvPr id="9" name="Picture 8" descr="essential-compl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41" y="1911827"/>
            <a:ext cx="6565900" cy="2781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14221" y="2837860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Complexity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254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chnical-deb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4" y="992384"/>
            <a:ext cx="7414619" cy="448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1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86072"/>
            <a:ext cx="7543800" cy="43777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Metrics – complexity, technical debt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SOLID – “Uncle Bob” Martin</a:t>
            </a:r>
          </a:p>
          <a:p>
            <a:r>
              <a:rPr lang="en-US" dirty="0" smtClean="0"/>
              <a:t>SLAP – Neal Ford, Kent Beck</a:t>
            </a:r>
          </a:p>
          <a:p>
            <a:r>
              <a:rPr lang="en-US" dirty="0" smtClean="0"/>
              <a:t>Patterns – </a:t>
            </a:r>
            <a:r>
              <a:rPr lang="en-US" dirty="0" err="1" smtClean="0"/>
              <a:t>GoF</a:t>
            </a:r>
            <a:r>
              <a:rPr lang="en-US" dirty="0" smtClean="0"/>
              <a:t>, </a:t>
            </a:r>
            <a:r>
              <a:rPr lang="en-US" dirty="0" err="1" smtClean="0"/>
              <a:t>Larman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Emergent</a:t>
            </a:r>
            <a:r>
              <a:rPr lang="en-US" dirty="0"/>
              <a:t>, evolutionary design – XP</a:t>
            </a:r>
            <a:endParaRPr lang="en-US" dirty="0" smtClean="0"/>
          </a:p>
          <a:p>
            <a:r>
              <a:rPr lang="en-US" dirty="0" smtClean="0"/>
              <a:t>Kent Beck’s definition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All have the same </a:t>
            </a:r>
            <a:r>
              <a:rPr lang="en-US" dirty="0"/>
              <a:t>g</a:t>
            </a:r>
            <a:r>
              <a:rPr lang="en-US" dirty="0" smtClean="0"/>
              <a:t>oal: reduce “cost of change”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3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</p:spPr>
        <p:txBody>
          <a:bodyPr/>
          <a:lstStyle/>
          <a:p>
            <a:r>
              <a:rPr lang="en-US" dirty="0" smtClean="0"/>
              <a:t>Simple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tests pass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Minimize duplication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Maximize clarity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Fewer design elements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7620" y="4567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Simple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0365504">
            <a:off x="5315825" y="4403863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According to Kent Beck</a:t>
            </a:r>
            <a:endParaRPr lang="en-US" sz="2400" dirty="0"/>
          </a:p>
        </p:txBody>
      </p:sp>
      <p:pic>
        <p:nvPicPr>
          <p:cNvPr id="6" name="Picture 5" descr="agile-kent-beck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466">
            <a:off x="5734566" y="2893116"/>
            <a:ext cx="1178055" cy="15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2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Design &amp;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trike="sngStrike" dirty="0" smtClean="0"/>
              <a:t>All tests pass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Minimize duplication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Maximize clarity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Fewer design elements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365504">
            <a:off x="5873673" y="4219197"/>
            <a:ext cx="2082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According to </a:t>
            </a:r>
          </a:p>
          <a:p>
            <a:r>
              <a:rPr lang="en-US" sz="2400" dirty="0" smtClean="0"/>
              <a:t>JB </a:t>
            </a:r>
            <a:r>
              <a:rPr lang="en-US" sz="2400" dirty="0" err="1" smtClean="0"/>
              <a:t>Rainsberger</a:t>
            </a:r>
            <a:endParaRPr lang="en-US" sz="2400" dirty="0"/>
          </a:p>
        </p:txBody>
      </p:sp>
      <p:pic>
        <p:nvPicPr>
          <p:cNvPr id="6" name="Picture 5" descr="rainsberger_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5841">
            <a:off x="5630934" y="3036703"/>
            <a:ext cx="1436974" cy="143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Design &amp;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trike="sngStrike" dirty="0" smtClean="0"/>
              <a:t>All tests pass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Minimize duplication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Maximize clarity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smtClean="0"/>
              <a:t>Fewer design elements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 rot="20365504">
            <a:off x="5873673" y="4219197"/>
            <a:ext cx="2082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According to </a:t>
            </a:r>
          </a:p>
          <a:p>
            <a:r>
              <a:rPr lang="en-US" sz="2400" dirty="0" smtClean="0"/>
              <a:t>JB </a:t>
            </a:r>
            <a:r>
              <a:rPr lang="en-US" sz="2400" dirty="0" err="1" smtClean="0"/>
              <a:t>Rainsberger</a:t>
            </a:r>
            <a:endParaRPr lang="en-US" sz="2400" dirty="0"/>
          </a:p>
        </p:txBody>
      </p:sp>
      <p:pic>
        <p:nvPicPr>
          <p:cNvPr id="5" name="Picture 4" descr="rainsberger_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5841">
            <a:off x="5630934" y="3036703"/>
            <a:ext cx="1436974" cy="143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8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TDD Lets Us Focus 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3BBCB"/>
                </a:solidFill>
              </a:rPr>
              <a:t>All tests pass</a:t>
            </a:r>
          </a:p>
          <a:p>
            <a:r>
              <a:rPr lang="en-US" dirty="0" smtClean="0"/>
              <a:t>Removing duplication </a:t>
            </a:r>
          </a:p>
          <a:p>
            <a:r>
              <a:rPr lang="en-US" dirty="0" smtClean="0"/>
              <a:t>Maximizing clarity</a:t>
            </a:r>
          </a:p>
          <a:p>
            <a:pPr lvl="1"/>
            <a:r>
              <a:rPr lang="en-US" dirty="0" smtClean="0"/>
              <a:t>Improve names</a:t>
            </a:r>
          </a:p>
          <a:p>
            <a:pPr lvl="1"/>
            <a:r>
              <a:rPr lang="en-US" dirty="0" smtClean="0"/>
              <a:t>Organize our code by abstraction levels</a:t>
            </a:r>
          </a:p>
          <a:p>
            <a:r>
              <a:rPr lang="en-US" dirty="0" smtClean="0">
                <a:solidFill>
                  <a:srgbClr val="B3BBCB"/>
                </a:solidFill>
              </a:rPr>
              <a:t>Fewer Design Elements</a:t>
            </a:r>
          </a:p>
          <a:p>
            <a:endParaRPr lang="en-US" dirty="0">
              <a:solidFill>
                <a:srgbClr val="B3BBCB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 end up with a “simple” design</a:t>
            </a:r>
          </a:p>
        </p:txBody>
      </p:sp>
      <p:sp>
        <p:nvSpPr>
          <p:cNvPr id="4" name="TextBox 3"/>
          <p:cNvSpPr txBox="1"/>
          <p:nvPr/>
        </p:nvSpPr>
        <p:spPr>
          <a:xfrm rot="20365504">
            <a:off x="5873673" y="4219197"/>
            <a:ext cx="2082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According to </a:t>
            </a:r>
          </a:p>
          <a:p>
            <a:r>
              <a:rPr lang="en-US" sz="2400" dirty="0" smtClean="0"/>
              <a:t>JB </a:t>
            </a:r>
            <a:r>
              <a:rPr lang="en-US" sz="2400" dirty="0" err="1" smtClean="0"/>
              <a:t>Rainsberger</a:t>
            </a:r>
            <a:endParaRPr lang="en-US" sz="2400" dirty="0"/>
          </a:p>
        </p:txBody>
      </p:sp>
      <p:pic>
        <p:nvPicPr>
          <p:cNvPr id="5" name="Picture 4" descr="rainsberger_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5841">
            <a:off x="5630934" y="3036703"/>
            <a:ext cx="1436974" cy="143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</a:p>
          <a:p>
            <a:r>
              <a:rPr lang="en-US" dirty="0" smtClean="0"/>
              <a:t>Goals for this class?</a:t>
            </a:r>
          </a:p>
        </p:txBody>
      </p:sp>
    </p:spTree>
    <p:extLst>
      <p:ext uri="{BB962C8B-B14F-4D97-AF65-F5344CB8AC3E}">
        <p14:creationId xmlns:p14="http://schemas.microsoft.com/office/powerpoint/2010/main" val="42779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685800"/>
            <a:ext cx="8287987" cy="3886200"/>
          </a:xfrm>
        </p:spPr>
        <p:txBody>
          <a:bodyPr/>
          <a:lstStyle/>
          <a:p>
            <a:r>
              <a:rPr lang="en-US" dirty="0" smtClean="0"/>
              <a:t>DRY – one place to change things in code</a:t>
            </a:r>
          </a:p>
          <a:p>
            <a:pPr lvl="1"/>
            <a:r>
              <a:rPr lang="en-US" dirty="0" smtClean="0"/>
              <a:t>Copy and paste</a:t>
            </a:r>
          </a:p>
          <a:p>
            <a:pPr lvl="1"/>
            <a:r>
              <a:rPr lang="en-US" dirty="0" smtClean="0"/>
              <a:t>Constants </a:t>
            </a:r>
            <a:r>
              <a:rPr lang="en-US" dirty="0"/>
              <a:t>or hard-coding in </a:t>
            </a:r>
            <a:r>
              <a:rPr lang="en-US" dirty="0" smtClean="0"/>
              <a:t>your tests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dirty="0" smtClean="0"/>
              <a:t>code</a:t>
            </a:r>
          </a:p>
          <a:p>
            <a:endParaRPr lang="en-US" dirty="0" smtClean="0"/>
          </a:p>
          <a:p>
            <a:r>
              <a:rPr lang="en-US" dirty="0" smtClean="0"/>
              <a:t>MOIST – in tests, readability may be favored over duplication</a:t>
            </a:r>
          </a:p>
          <a:p>
            <a:pPr lvl="1"/>
            <a:r>
              <a:rPr lang="en-US" dirty="0" smtClean="0"/>
              <a:t>Setup code: initialization</a:t>
            </a:r>
            <a:endParaRPr lang="en-US" dirty="0"/>
          </a:p>
          <a:p>
            <a:pPr lvl="1"/>
            <a:r>
              <a:rPr lang="en-US" dirty="0" smtClean="0"/>
              <a:t>Mocks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8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Clarity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Improve names</a:t>
            </a:r>
          </a:p>
          <a:p>
            <a:pPr lvl="1"/>
            <a:r>
              <a:rPr lang="en-US" dirty="0" smtClean="0"/>
              <a:t>Manager, Foo, </a:t>
            </a:r>
            <a:r>
              <a:rPr lang="en-US" dirty="0" err="1" smtClean="0"/>
              <a:t>doIt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Names can tell you there are too many responsibilities</a:t>
            </a:r>
          </a:p>
          <a:p>
            <a:pPr lvl="1"/>
            <a:r>
              <a:rPr lang="en-US" dirty="0" err="1" smtClean="0"/>
              <a:t>ProcessOrderThenForward</a:t>
            </a:r>
            <a:r>
              <a:rPr lang="en-US" dirty="0" smtClean="0"/>
              <a:t>, </a:t>
            </a:r>
            <a:r>
              <a:rPr lang="en-US" dirty="0" err="1" smtClean="0"/>
              <a:t>SaveDatabaseAndInformUser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Organize by abstraction level</a:t>
            </a:r>
          </a:p>
          <a:p>
            <a:pPr marL="320040" lvl="1" indent="0">
              <a:buNone/>
            </a:pPr>
            <a:r>
              <a:rPr lang="en-US" i="1" dirty="0" err="1" smtClean="0"/>
              <a:t>boolean</a:t>
            </a:r>
            <a:r>
              <a:rPr lang="en-US" i="1" dirty="0" smtClean="0"/>
              <a:t> success = </a:t>
            </a:r>
            <a:r>
              <a:rPr lang="en-US" i="1" dirty="0" err="1" smtClean="0"/>
              <a:t>shoppingCart.checkout</a:t>
            </a:r>
            <a:r>
              <a:rPr lang="en-US" i="1" dirty="0" smtClean="0"/>
              <a:t>(session)</a:t>
            </a:r>
          </a:p>
          <a:p>
            <a:pPr marL="320040" lvl="1" indent="0">
              <a:buNone/>
            </a:pPr>
            <a:r>
              <a:rPr lang="en-US" i="1" dirty="0"/>
              <a:t>i</a:t>
            </a:r>
            <a:r>
              <a:rPr lang="en-US" i="1" dirty="0" smtClean="0"/>
              <a:t>f (success)</a:t>
            </a:r>
          </a:p>
          <a:p>
            <a:pPr marL="320040" lvl="1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i="1" dirty="0" err="1" smtClean="0"/>
              <a:t>session.getUser</a:t>
            </a:r>
            <a:r>
              <a:rPr lang="en-US" i="1" dirty="0" smtClean="0"/>
              <a:t>().trim();</a:t>
            </a:r>
          </a:p>
        </p:txBody>
      </p:sp>
    </p:spTree>
    <p:extLst>
      <p:ext uri="{BB962C8B-B14F-4D97-AF65-F5344CB8AC3E}">
        <p14:creationId xmlns:p14="http://schemas.microsoft.com/office/powerpoint/2010/main" val="57873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Next Exercise…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 we actually add fractions</a:t>
            </a:r>
          </a:p>
          <a:p>
            <a:r>
              <a:rPr lang="en-US" dirty="0" smtClean="0"/>
              <a:t>And we will work a little differently…</a:t>
            </a:r>
          </a:p>
        </p:txBody>
      </p:sp>
    </p:spTree>
    <p:extLst>
      <p:ext uri="{BB962C8B-B14F-4D97-AF65-F5344CB8AC3E}">
        <p14:creationId xmlns:p14="http://schemas.microsoft.com/office/powerpoint/2010/main" val="96235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28892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pair-programm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60" y="1866506"/>
            <a:ext cx="3597731" cy="27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2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876395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Ping-Pong Pairing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You</a:t>
            </a:r>
            <a:r>
              <a:rPr lang="en-US" dirty="0" smtClean="0">
                <a:solidFill>
                  <a:srgbClr val="FF0000"/>
                </a:solidFill>
              </a:rPr>
              <a:t>: Write </a:t>
            </a:r>
            <a:r>
              <a:rPr lang="en-US" dirty="0">
                <a:solidFill>
                  <a:srgbClr val="FF0000"/>
                </a:solidFill>
              </a:rPr>
              <a:t>a failing test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008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8000"/>
                </a:solidFill>
              </a:rPr>
              <a:t>Partner</a:t>
            </a:r>
            <a:r>
              <a:rPr lang="en-US" dirty="0" smtClean="0">
                <a:solidFill>
                  <a:srgbClr val="008000"/>
                </a:solidFill>
              </a:rPr>
              <a:t>: Do </a:t>
            </a:r>
            <a:r>
              <a:rPr lang="en-US" dirty="0">
                <a:solidFill>
                  <a:srgbClr val="008000"/>
                </a:solidFill>
              </a:rPr>
              <a:t>the simplest thing to make it pass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Partner</a:t>
            </a:r>
            <a:r>
              <a:rPr lang="en-US" dirty="0" smtClean="0"/>
              <a:t>: Refactor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Switch roles and repeat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redGreenRefac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2358347"/>
            <a:ext cx="3708400" cy="21971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78769" y="4564123"/>
            <a:ext cx="7876395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9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1169" y="4716523"/>
            <a:ext cx="7876395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147828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8064527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2a – Adding Fractions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simplest </a:t>
            </a:r>
            <a:r>
              <a:rPr lang="en-US" i="1" dirty="0" smtClean="0"/>
              <a:t>fraction</a:t>
            </a:r>
            <a:r>
              <a:rPr lang="en-US" dirty="0" smtClean="0"/>
              <a:t> addition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Find the fraction test that allows you to add a single variation to the implementation</a:t>
            </a:r>
          </a:p>
          <a:p>
            <a:pPr marL="1051560" lvl="2" indent="-457200"/>
            <a:r>
              <a:rPr lang="en-US" dirty="0" smtClean="0"/>
              <a:t>Use TDD &amp; our micro-steps to solve</a:t>
            </a:r>
          </a:p>
          <a:p>
            <a:pPr marL="1051560" lvl="2" indent="-457200"/>
            <a:r>
              <a:rPr lang="en-US" dirty="0" smtClean="0"/>
              <a:t>Do not implement equals() yet as part of your solution (i.e., compare the numerator and denominator results instead)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Refactor</a:t>
            </a:r>
          </a:p>
          <a:p>
            <a:pPr marL="1051560" lvl="2" indent="-457200"/>
            <a:r>
              <a:rPr lang="en-US" dirty="0" smtClean="0"/>
              <a:t>Remove hard coding introduced (test/prod duplication)</a:t>
            </a:r>
          </a:p>
          <a:p>
            <a:pPr marL="1051560" lvl="2" indent="-457200"/>
            <a:r>
              <a:rPr lang="en-US" dirty="0" smtClean="0"/>
              <a:t>Remove any other duplication and improve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32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8382001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2b – Fraction “Equals”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a small test list for “equals”</a:t>
            </a:r>
          </a:p>
          <a:p>
            <a:r>
              <a:rPr lang="en-US" dirty="0" smtClean="0"/>
              <a:t>Implement a basic equals for Fraction</a:t>
            </a:r>
          </a:p>
          <a:p>
            <a:r>
              <a:rPr lang="en-US" dirty="0" smtClean="0"/>
              <a:t>Refactor existing Fraction tests to use the new equals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3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TDD steps?</a:t>
            </a:r>
          </a:p>
          <a:p>
            <a:r>
              <a:rPr lang="en-US" dirty="0" smtClean="0"/>
              <a:t>What are 5 “TDD in the small” techniques you used?</a:t>
            </a:r>
          </a:p>
          <a:p>
            <a:r>
              <a:rPr lang="en-US" dirty="0" smtClean="0"/>
              <a:t>Kent Beck’s 4 items required for a simple design?</a:t>
            </a:r>
          </a:p>
          <a:p>
            <a:r>
              <a:rPr lang="en-US" dirty="0" smtClean="0"/>
              <a:t>How does TDD help with simple design?</a:t>
            </a:r>
          </a:p>
          <a:p>
            <a:r>
              <a:rPr lang="en-US" dirty="0" smtClean="0"/>
              <a:t>Why did we wait to implement the equals()?</a:t>
            </a:r>
          </a:p>
          <a:p>
            <a:endParaRPr lang="en-US" dirty="0"/>
          </a:p>
          <a:p>
            <a:r>
              <a:rPr lang="en-US" dirty="0" smtClean="0"/>
              <a:t>Comfort level at this point?</a:t>
            </a:r>
          </a:p>
          <a:p>
            <a:r>
              <a:rPr lang="en-US" dirty="0" smtClean="0"/>
              <a:t>State of your code?  Do we need to more refactoring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7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403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8382001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Productive 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Mouseless</a:t>
            </a:r>
            <a:r>
              <a:rPr lang="en-US" dirty="0" smtClean="0"/>
              <a:t>]</a:t>
            </a:r>
            <a:r>
              <a:rPr lang="en-US" dirty="0"/>
              <a:t> </a:t>
            </a:r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685800"/>
            <a:ext cx="7943389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Use keyboard instead of mouse in the next set of exercises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keymap</a:t>
            </a:r>
            <a:r>
              <a:rPr lang="en-US" dirty="0" smtClean="0"/>
              <a:t> provided for your IDE/editor instead</a:t>
            </a:r>
          </a:p>
          <a:p>
            <a:pPr lvl="1"/>
            <a:r>
              <a:rPr lang="en-US" dirty="0" smtClean="0"/>
              <a:t>Track every mouse click or move</a:t>
            </a:r>
            <a:endParaRPr lang="en-US" dirty="0"/>
          </a:p>
          <a:p>
            <a:r>
              <a:rPr lang="en-US" dirty="0" smtClean="0"/>
              <a:t>Install plugins: </a:t>
            </a:r>
          </a:p>
          <a:p>
            <a:pPr lvl="1"/>
            <a:r>
              <a:rPr lang="en-US" dirty="0" smtClean="0"/>
              <a:t>IntelliJ - Key Promoter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clipse </a:t>
            </a:r>
            <a:r>
              <a:rPr lang="en-US" dirty="0" err="1" smtClean="0"/>
              <a:t>Mousefeed</a:t>
            </a:r>
            <a:r>
              <a:rPr lang="en-US" dirty="0"/>
              <a:t>?</a:t>
            </a:r>
            <a:r>
              <a:rPr lang="en-US" dirty="0" smtClean="0"/>
              <a:t> </a:t>
            </a:r>
          </a:p>
        </p:txBody>
      </p:sp>
      <p:pic>
        <p:nvPicPr>
          <p:cNvPr id="4" name="Picture 3" descr="nomou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97" y="3072359"/>
            <a:ext cx="1190956" cy="12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4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75959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</a:t>
            </a:r>
            <a:r>
              <a:rPr lang="en-US" dirty="0" smtClean="0"/>
              <a:t>2c: </a:t>
            </a:r>
            <a:r>
              <a:rPr lang="en-US" dirty="0"/>
              <a:t>Adding Fractions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Denominators differ</a:t>
            </a:r>
            <a:r>
              <a:rPr lang="en-US" dirty="0"/>
              <a:t> but </a:t>
            </a:r>
            <a:r>
              <a:rPr lang="en-US" i="1" dirty="0"/>
              <a:t>no reduction </a:t>
            </a:r>
            <a:r>
              <a:rPr lang="en-US" dirty="0"/>
              <a:t>needed</a:t>
            </a:r>
          </a:p>
          <a:p>
            <a:pPr lvl="1"/>
            <a:r>
              <a:rPr lang="en-US" dirty="0"/>
              <a:t>Apply </a:t>
            </a:r>
            <a:r>
              <a:rPr lang="en-US" dirty="0" smtClean="0"/>
              <a:t>so it only works for </a:t>
            </a:r>
            <a:r>
              <a:rPr lang="en-US" dirty="0"/>
              <a:t>this one </a:t>
            </a:r>
            <a:r>
              <a:rPr lang="en-US" dirty="0" smtClean="0"/>
              <a:t>case</a:t>
            </a:r>
            <a:endParaRPr lang="en-US" dirty="0"/>
          </a:p>
          <a:p>
            <a:pPr lvl="1"/>
            <a:r>
              <a:rPr lang="en-US" i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refactor to </a:t>
            </a:r>
            <a:r>
              <a:rPr lang="en-US" dirty="0" smtClean="0"/>
              <a:t>generalize as a separate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9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709463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2d: Adding Fractions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Reduction needed</a:t>
            </a:r>
          </a:p>
          <a:p>
            <a:pPr lvl="1"/>
            <a:r>
              <a:rPr lang="en-US" dirty="0" smtClean="0"/>
              <a:t>Reduce in constructor to ensure always in lowest terms</a:t>
            </a:r>
          </a:p>
          <a:p>
            <a:pPr lvl="1"/>
            <a:r>
              <a:rPr lang="en-US" dirty="0" smtClean="0"/>
              <a:t>Create a “test list” for reducing</a:t>
            </a:r>
          </a:p>
          <a:p>
            <a:pPr lvl="1"/>
            <a:r>
              <a:rPr lang="en-US" dirty="0" smtClean="0"/>
              <a:t>Use GCD algorithm to reduce:</a:t>
            </a:r>
          </a:p>
          <a:p>
            <a:pPr lvl="3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://en.wikipedia.org/wiki/</a:t>
            </a:r>
            <a:r>
              <a:rPr lang="en-US" dirty="0" smtClean="0">
                <a:hlinkClick r:id="rId3"/>
              </a:rPr>
              <a:t>Euclidean_algorithm</a:t>
            </a:r>
            <a:endParaRPr lang="en-US" dirty="0" smtClean="0"/>
          </a:p>
          <a:p>
            <a:r>
              <a:rPr lang="en-US" dirty="0" smtClean="0"/>
              <a:t>Remaining test list items</a:t>
            </a:r>
          </a:p>
          <a:p>
            <a:r>
              <a:rPr lang="en-US" dirty="0" smtClean="0"/>
              <a:t>Perform a final refactor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1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2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learn?</a:t>
            </a:r>
          </a:p>
          <a:p>
            <a:r>
              <a:rPr lang="en-US" dirty="0" smtClean="0"/>
              <a:t>What improvements would you make?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7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20981"/>
            <a:ext cx="7543800" cy="4853523"/>
          </a:xfrm>
        </p:spPr>
        <p:txBody>
          <a:bodyPr>
            <a:normAutofit/>
          </a:bodyPr>
          <a:lstStyle/>
          <a:p>
            <a:r>
              <a:rPr lang="en-US" dirty="0" smtClean="0"/>
              <a:t>Continue to practice in low pressure environments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Code Katas, Code Retreats</a:t>
            </a:r>
          </a:p>
          <a:p>
            <a:pPr lvl="1"/>
            <a:r>
              <a:rPr lang="en-US" dirty="0" smtClean="0"/>
              <a:t>Pick familiar problems</a:t>
            </a:r>
          </a:p>
          <a:p>
            <a:pPr lvl="1"/>
            <a:r>
              <a:rPr lang="en-US" dirty="0" smtClean="0"/>
              <a:t>Solve without TDD first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Let’s apply what we’ve learned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 descr="practic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18" y="3485510"/>
            <a:ext cx="2540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005851" y="4056238"/>
            <a:ext cx="3353673" cy="2006286"/>
            <a:chOff x="5005851" y="4056238"/>
            <a:chExt cx="3353673" cy="2006286"/>
          </a:xfrm>
        </p:grpSpPr>
        <p:sp>
          <p:nvSpPr>
            <p:cNvPr id="4" name="Rectangle 3"/>
            <p:cNvSpPr/>
            <p:nvPr/>
          </p:nvSpPr>
          <p:spPr>
            <a:xfrm>
              <a:off x="5005851" y="4056238"/>
              <a:ext cx="3353673" cy="20062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51144" y="4056238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Board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3:</a:t>
            </a:r>
            <a:br>
              <a:rPr lang="en-US" dirty="0" smtClean="0"/>
            </a:br>
            <a:r>
              <a:rPr lang="en-US" dirty="0" smtClean="0"/>
              <a:t>Calculate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845040" cy="3886200"/>
          </a:xfrm>
        </p:spPr>
        <p:txBody>
          <a:bodyPr/>
          <a:lstStyle/>
          <a:p>
            <a:r>
              <a:rPr lang="en-US" dirty="0" smtClean="0"/>
              <a:t>Calculate the area taken up by shapes placed on a board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Board can have different shapes added or removed to/from it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Shapes include circles, squares, rectangles, triangles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Can query the board for area used by shapes on the </a:t>
            </a:r>
            <a:r>
              <a:rPr lang="en-US" dirty="0"/>
              <a:t>board. Use area of any shape added to the </a:t>
            </a:r>
            <a:r>
              <a:rPr lang="en-US" dirty="0" smtClean="0"/>
              <a:t>board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Overlapping shapes are okay</a:t>
            </a:r>
          </a:p>
          <a:p>
            <a:pPr marL="0" lvl="1" indent="0">
              <a:buNone/>
            </a:pPr>
            <a:endParaRPr lang="en-US" dirty="0"/>
          </a:p>
          <a:p>
            <a:pPr marL="342900" lvl="1" indent="-342900"/>
            <a:r>
              <a:rPr lang="en-US" dirty="0" smtClean="0"/>
              <a:t>Solve </a:t>
            </a:r>
            <a:r>
              <a:rPr lang="en-US" dirty="0"/>
              <a:t>using </a:t>
            </a:r>
            <a:r>
              <a:rPr lang="en-US" dirty="0" smtClean="0"/>
              <a:t>TDD </a:t>
            </a:r>
            <a:r>
              <a:rPr lang="en-US" dirty="0"/>
              <a:t>– </a:t>
            </a:r>
            <a:r>
              <a:rPr lang="en-US" dirty="0" smtClean="0"/>
              <a:t>45 </a:t>
            </a:r>
            <a:r>
              <a:rPr lang="en-US" dirty="0"/>
              <a:t>min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0114" y="5044611"/>
            <a:ext cx="456198" cy="456173"/>
          </a:xfrm>
          <a:prstGeom prst="rect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7373149" y="4508301"/>
            <a:ext cx="591824" cy="653436"/>
          </a:xfrm>
          <a:prstGeom prst="rtTriangle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53874" y="5500784"/>
            <a:ext cx="1097342" cy="431515"/>
          </a:xfrm>
          <a:prstGeom prst="rect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08642" y="4516521"/>
            <a:ext cx="357562" cy="324663"/>
          </a:xfrm>
          <a:prstGeom prst="rect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2160" y="4658304"/>
            <a:ext cx="679056" cy="678094"/>
          </a:xfrm>
          <a:prstGeom prst="ellipse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33168" y="4390148"/>
            <a:ext cx="900067" cy="1137691"/>
            <a:chOff x="3933168" y="4390148"/>
            <a:chExt cx="900067" cy="1137691"/>
          </a:xfrm>
        </p:grpSpPr>
        <p:sp>
          <p:nvSpPr>
            <p:cNvPr id="10" name="Right Arrow 9"/>
            <p:cNvSpPr/>
            <p:nvPr/>
          </p:nvSpPr>
          <p:spPr>
            <a:xfrm>
              <a:off x="3933168" y="4390148"/>
              <a:ext cx="900067" cy="285622"/>
            </a:xfrm>
            <a:prstGeom prst="right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3933168" y="4703511"/>
              <a:ext cx="900067" cy="291787"/>
            </a:xfrm>
            <a:prstGeom prst="left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1713" y="4881508"/>
              <a:ext cx="761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</a:t>
              </a:r>
            </a:p>
            <a:p>
              <a:r>
                <a:rPr lang="en-US" dirty="0" smtClean="0"/>
                <a:t>Used?</a:t>
              </a:r>
              <a:endParaRPr lang="en-US" dirty="0"/>
            </a:p>
          </p:txBody>
        </p:sp>
      </p:grpSp>
      <p:sp>
        <p:nvSpPr>
          <p:cNvPr id="17" name="Isosceles Triangle 16"/>
          <p:cNvSpPr/>
          <p:nvPr/>
        </p:nvSpPr>
        <p:spPr>
          <a:xfrm>
            <a:off x="6682687" y="5120982"/>
            <a:ext cx="715118" cy="756607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8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6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Testing: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Acceptance Test Driven Development (ATDD)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458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390387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Do’s and Don’ts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</a:t>
            </a:r>
          </a:p>
          <a:p>
            <a:r>
              <a:rPr lang="en-US" dirty="0" smtClean="0"/>
              <a:t>Be open to trying a new way</a:t>
            </a:r>
          </a:p>
          <a:p>
            <a:r>
              <a:rPr lang="en-US" dirty="0" smtClean="0"/>
              <a:t>Ask questions</a:t>
            </a:r>
          </a:p>
          <a:p>
            <a:r>
              <a:rPr lang="en-US" i="1" dirty="0" smtClean="0"/>
              <a:t>Practice</a:t>
            </a:r>
            <a:r>
              <a:rPr lang="en-US" dirty="0" smtClean="0"/>
              <a:t> the techniques while here and afterwards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Don’t</a:t>
            </a:r>
          </a:p>
          <a:p>
            <a:r>
              <a:rPr lang="en-US" dirty="0" smtClean="0"/>
              <a:t>Focus on finishing an exercise or getting the answer right</a:t>
            </a:r>
          </a:p>
        </p:txBody>
      </p:sp>
    </p:spTree>
    <p:extLst>
      <p:ext uri="{BB962C8B-B14F-4D97-AF65-F5344CB8AC3E}">
        <p14:creationId xmlns:p14="http://schemas.microsoft.com/office/powerpoint/2010/main" val="287008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Basic Forms of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Unit-level</a:t>
            </a:r>
          </a:p>
          <a:p>
            <a:pPr lvl="1"/>
            <a:r>
              <a:rPr lang="en-US" i="1" dirty="0"/>
              <a:t>Build the </a:t>
            </a:r>
            <a:r>
              <a:rPr lang="en-US" b="1" i="1" dirty="0"/>
              <a:t>thing right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Acceptance-level (ATDD, BDD, </a:t>
            </a:r>
            <a:r>
              <a:rPr lang="en-US" dirty="0" err="1" smtClean="0"/>
              <a:t>SbE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Build the </a:t>
            </a:r>
            <a:r>
              <a:rPr lang="en-US" b="1" i="1" dirty="0" smtClean="0"/>
              <a:t>right thing</a:t>
            </a:r>
          </a:p>
        </p:txBody>
      </p:sp>
      <p:pic>
        <p:nvPicPr>
          <p:cNvPr id="5" name="Picture 4" descr="tdd-atdd-bd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28" y="3739366"/>
            <a:ext cx="2803891" cy="1171431"/>
          </a:xfrm>
          <a:prstGeom prst="rect">
            <a:avLst/>
          </a:prstGeom>
        </p:spPr>
      </p:pic>
      <p:pic>
        <p:nvPicPr>
          <p:cNvPr id="6" name="Picture 5" descr="specification-by-example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25000"/>
            <a:ext cx="887318" cy="1114366"/>
          </a:xfrm>
          <a:prstGeom prst="rect">
            <a:avLst/>
          </a:prstGeom>
        </p:spPr>
      </p:pic>
      <p:pic>
        <p:nvPicPr>
          <p:cNvPr id="4" name="Picture 3" descr="junit-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29" y="1287537"/>
            <a:ext cx="1701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2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“Specifications”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020981"/>
            <a:ext cx="8143897" cy="4153389"/>
          </a:xfrm>
        </p:spPr>
        <p:txBody>
          <a:bodyPr>
            <a:normAutofit/>
          </a:bodyPr>
          <a:lstStyle/>
          <a:p>
            <a:r>
              <a:rPr lang="en-US" b="1" dirty="0" smtClean="0"/>
              <a:t>Unit</a:t>
            </a:r>
            <a:r>
              <a:rPr lang="en-US" dirty="0"/>
              <a:t>: </a:t>
            </a:r>
            <a:r>
              <a:rPr lang="en-US" dirty="0" smtClean="0"/>
              <a:t>an informal </a:t>
            </a:r>
            <a:r>
              <a:rPr lang="en-US" dirty="0"/>
              <a:t>“Test </a:t>
            </a:r>
            <a:r>
              <a:rPr lang="en-US" dirty="0" smtClean="0"/>
              <a:t>List”</a:t>
            </a:r>
          </a:p>
          <a:p>
            <a:pPr lvl="1"/>
            <a:r>
              <a:rPr lang="en-US" dirty="0" smtClean="0"/>
              <a:t>Where does it come from? Developer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ATDD</a:t>
            </a:r>
            <a:r>
              <a:rPr lang="en-US" dirty="0" smtClean="0"/>
              <a:t>: an executable specification</a:t>
            </a:r>
          </a:p>
          <a:p>
            <a:pPr lvl="1"/>
            <a:r>
              <a:rPr lang="en-US" dirty="0" smtClean="0"/>
              <a:t>Where does it come from? Developer-QA-</a:t>
            </a:r>
            <a:r>
              <a:rPr lang="en-US" dirty="0" err="1" smtClean="0"/>
              <a:t>ProductOwner</a:t>
            </a:r>
            <a:r>
              <a:rPr lang="en-US" dirty="0" smtClean="0"/>
              <a:t> agree</a:t>
            </a:r>
          </a:p>
          <a:p>
            <a:pPr lvl="1"/>
            <a:r>
              <a:rPr lang="en-US" dirty="0" smtClean="0"/>
              <a:t>Example: </a:t>
            </a:r>
            <a:r>
              <a:rPr lang="en-US" i="1" dirty="0"/>
              <a:t>given-when-then</a:t>
            </a:r>
            <a:r>
              <a:rPr lang="en-US" dirty="0"/>
              <a:t> style of </a:t>
            </a:r>
            <a:r>
              <a:rPr lang="en-US" dirty="0" smtClean="0"/>
              <a:t>specification or Fitnesse test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87" y="1020981"/>
            <a:ext cx="2063504" cy="15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29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ATDD or BDD or </a:t>
            </a:r>
            <a:r>
              <a:rPr lang="en-US" dirty="0" err="1" smtClean="0"/>
              <a:t>SbE</a:t>
            </a:r>
            <a:r>
              <a:rPr lang="en-US" dirty="0" smtClean="0"/>
              <a:t> 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685800"/>
            <a:ext cx="8382001" cy="3974558"/>
          </a:xfrm>
        </p:spPr>
        <p:txBody>
          <a:bodyPr/>
          <a:lstStyle/>
          <a:p>
            <a:r>
              <a:rPr lang="en-US" b="1" dirty="0" smtClean="0"/>
              <a:t>ATDD</a:t>
            </a:r>
            <a:r>
              <a:rPr lang="en-US" dirty="0" smtClean="0"/>
              <a:t> – </a:t>
            </a:r>
            <a:r>
              <a:rPr lang="en-US" i="1" dirty="0" smtClean="0"/>
              <a:t>acceptance</a:t>
            </a:r>
            <a:r>
              <a:rPr lang="en-US" dirty="0" smtClean="0"/>
              <a:t> test-driven-development</a:t>
            </a:r>
          </a:p>
          <a:p>
            <a:r>
              <a:rPr lang="en-US" b="1" dirty="0" smtClean="0"/>
              <a:t>BDD</a:t>
            </a:r>
            <a:r>
              <a:rPr lang="en-US" dirty="0" smtClean="0"/>
              <a:t> – behavior-driven-development. A test-driven using a specific natural language (typically </a:t>
            </a:r>
            <a:r>
              <a:rPr lang="en-US" i="1" dirty="0" smtClean="0"/>
              <a:t>given-when-then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SbE</a:t>
            </a:r>
            <a:r>
              <a:rPr lang="en-US" dirty="0" smtClean="0"/>
              <a:t> –using </a:t>
            </a:r>
            <a:r>
              <a:rPr lang="en-US" i="1" dirty="0" smtClean="0"/>
              <a:t>examples</a:t>
            </a:r>
            <a:r>
              <a:rPr lang="en-US" dirty="0" smtClean="0"/>
              <a:t> </a:t>
            </a:r>
            <a:r>
              <a:rPr lang="en-US" dirty="0"/>
              <a:t>instead of </a:t>
            </a:r>
            <a:r>
              <a:rPr lang="en-US" dirty="0" smtClean="0"/>
              <a:t>formal statements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For our purposes, assume they are the same thing</a:t>
            </a:r>
          </a:p>
          <a:p>
            <a:r>
              <a:rPr lang="en-US" b="1" dirty="0" smtClean="0"/>
              <a:t>Executable specifications</a:t>
            </a:r>
          </a:p>
          <a:p>
            <a:r>
              <a:rPr lang="en-US" dirty="0" smtClean="0"/>
              <a:t>We’ll use test-driven approach &amp; BDDs </a:t>
            </a:r>
            <a:r>
              <a:rPr lang="en-US" i="1" dirty="0" smtClean="0"/>
              <a:t>given-when-then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31961" y="2414428"/>
            <a:ext cx="1150652" cy="9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ATDD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85573" y="2895273"/>
            <a:ext cx="1134331" cy="976045"/>
          </a:xfrm>
          <a:prstGeom prst="ellipse">
            <a:avLst/>
          </a:prstGeom>
          <a:solidFill>
            <a:srgbClr val="6C6C7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052739" y="2585246"/>
            <a:ext cx="1014982" cy="985216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01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7" y="5612936"/>
            <a:ext cx="7901002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8E54F-7C5A-494A-A7CC-AEFF432D64A5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733" y="1610560"/>
            <a:ext cx="4262774" cy="372992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>
          <a:xfrm>
            <a:off x="717388" y="647644"/>
            <a:ext cx="5033962" cy="52990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Given</a:t>
            </a:r>
            <a:r>
              <a:rPr lang="en-US" b="0" dirty="0" smtClean="0"/>
              <a:t>– Sets up the initial state</a:t>
            </a:r>
            <a:endParaRPr lang="en-US" b="0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When</a:t>
            </a:r>
            <a:r>
              <a:rPr lang="en-US" b="0" dirty="0" smtClean="0"/>
              <a:t>- action or event that creates the outcome being tested, usually calling some method in your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b="0" dirty="0" smtClean="0"/>
              <a:t>– verifies the expected outcome. Results in       </a:t>
            </a:r>
            <a:r>
              <a:rPr lang="en-US" dirty="0" smtClean="0">
                <a:solidFill>
                  <a:schemeClr val="accent3"/>
                </a:solidFill>
              </a:rPr>
              <a:t>Pass</a:t>
            </a:r>
            <a:r>
              <a:rPr lang="en-US" b="0" dirty="0" smtClean="0">
                <a:solidFill>
                  <a:schemeClr val="accent3"/>
                </a:solidFill>
              </a:rPr>
              <a:t> </a:t>
            </a:r>
            <a:r>
              <a:rPr lang="en-US" b="0" dirty="0" smtClean="0"/>
              <a:t>or     </a:t>
            </a:r>
            <a:r>
              <a:rPr lang="en-US" dirty="0" smtClean="0">
                <a:solidFill>
                  <a:schemeClr val="accent2"/>
                </a:solidFill>
              </a:rPr>
              <a:t>Fail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403599" y="140480"/>
            <a:ext cx="1562101" cy="533400"/>
          </a:xfrm>
          <a:prstGeom prst="ellips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3716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Given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327649" y="140480"/>
            <a:ext cx="1562101" cy="533400"/>
          </a:xfrm>
          <a:prstGeom prst="ellips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3716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When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251699" y="140480"/>
            <a:ext cx="1562101" cy="533400"/>
          </a:xfrm>
          <a:prstGeom prst="ellips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3716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Then</a:t>
            </a:r>
          </a:p>
        </p:txBody>
      </p:sp>
      <p:cxnSp>
        <p:nvCxnSpPr>
          <p:cNvPr id="7" name="Straight Connector 6"/>
          <p:cNvCxnSpPr>
            <a:stCxn id="5" idx="6"/>
            <a:endCxn id="8" idx="2"/>
          </p:cNvCxnSpPr>
          <p:nvPr/>
        </p:nvCxnSpPr>
        <p:spPr bwMode="auto">
          <a:xfrm>
            <a:off x="4965700" y="407180"/>
            <a:ext cx="361949" cy="0"/>
          </a:xfrm>
          <a:prstGeom prst="line">
            <a:avLst/>
          </a:prstGeom>
          <a:solidFill>
            <a:srgbClr val="969696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8" idx="6"/>
            <a:endCxn id="9" idx="2"/>
          </p:cNvCxnSpPr>
          <p:nvPr/>
        </p:nvCxnSpPr>
        <p:spPr bwMode="auto">
          <a:xfrm>
            <a:off x="6889750" y="407180"/>
            <a:ext cx="361949" cy="0"/>
          </a:xfrm>
          <a:prstGeom prst="line">
            <a:avLst/>
          </a:prstGeom>
          <a:solidFill>
            <a:srgbClr val="969696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6" descr="Red 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0" y="4635250"/>
            <a:ext cx="302391" cy="3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losingmortgage.com/IMAGES/checks/stock-photo-check-box-with-green-check-mark-isolated-on-white-part-of-a-series-4118624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377" y="4619284"/>
            <a:ext cx="453936" cy="47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8031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5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Assume we’re creating a mathematical </a:t>
            </a:r>
            <a:r>
              <a:rPr lang="en-US" dirty="0" err="1" smtClean="0"/>
              <a:t>RESTful</a:t>
            </a:r>
            <a:r>
              <a:rPr lang="en-US" dirty="0" smtClean="0"/>
              <a:t> web service which can perform</a:t>
            </a:r>
          </a:p>
          <a:p>
            <a:pPr lvl="1"/>
            <a:r>
              <a:rPr lang="en-US" dirty="0" smtClean="0"/>
              <a:t>Fraction arithmetic</a:t>
            </a:r>
          </a:p>
          <a:p>
            <a:pPr lvl="1"/>
            <a:r>
              <a:rPr lang="en-US" dirty="0" smtClean="0"/>
              <a:t>Geometric calculations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endParaRPr lang="en-US" dirty="0"/>
          </a:p>
          <a:p>
            <a:r>
              <a:rPr lang="en-US" b="1" dirty="0"/>
              <a:t>Given</a:t>
            </a:r>
            <a:r>
              <a:rPr lang="en-US" dirty="0"/>
              <a:t> the </a:t>
            </a:r>
            <a:r>
              <a:rPr lang="en-US" dirty="0" smtClean="0"/>
              <a:t>web service is running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the fraction arithmetic system has been enabled</a:t>
            </a:r>
          </a:p>
          <a:p>
            <a:r>
              <a:rPr lang="en-US" b="1" dirty="0" smtClean="0"/>
              <a:t>When</a:t>
            </a:r>
            <a:r>
              <a:rPr lang="en-US" dirty="0" smtClean="0"/>
              <a:t> a user sends a request to add ¼ + ½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 the service should return a result of ¾</a:t>
            </a:r>
          </a:p>
          <a:p>
            <a:endParaRPr lang="en-US" dirty="0" smtClean="0"/>
          </a:p>
          <a:p>
            <a:r>
              <a:rPr lang="en-US" b="1" dirty="0" smtClean="0"/>
              <a:t>Given</a:t>
            </a:r>
            <a:r>
              <a:rPr lang="en-US" dirty="0" smtClean="0"/>
              <a:t> the web service is running</a:t>
            </a:r>
          </a:p>
          <a:p>
            <a:r>
              <a:rPr lang="en-US" b="1" dirty="0"/>
              <a:t>And</a:t>
            </a:r>
            <a:r>
              <a:rPr lang="en-US" dirty="0"/>
              <a:t> the </a:t>
            </a:r>
            <a:r>
              <a:rPr lang="en-US" dirty="0" smtClean="0"/>
              <a:t>geometric calculator has </a:t>
            </a:r>
            <a:r>
              <a:rPr lang="en-US" dirty="0"/>
              <a:t>been enabled</a:t>
            </a:r>
          </a:p>
          <a:p>
            <a:r>
              <a:rPr lang="en-US" b="1" dirty="0" smtClean="0"/>
              <a:t>When</a:t>
            </a:r>
            <a:r>
              <a:rPr lang="en-US" dirty="0" smtClean="0"/>
              <a:t> a user requests the area of a circle with radius 3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 the service should return a result of 28.2735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5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Write as illustrative examples</a:t>
            </a:r>
          </a:p>
          <a:p>
            <a:r>
              <a:rPr lang="en-US" dirty="0" smtClean="0"/>
              <a:t>Refine the examples - remove unnecessary detail</a:t>
            </a:r>
          </a:p>
          <a:p>
            <a:r>
              <a:rPr lang="en-US" dirty="0" smtClean="0"/>
              <a:t>Automate – create executable specification</a:t>
            </a:r>
          </a:p>
          <a:p>
            <a:r>
              <a:rPr lang="en-US" dirty="0" smtClean="0"/>
              <a:t>Validate frequently to evolve into living documentation</a:t>
            </a:r>
          </a:p>
          <a:p>
            <a:pPr lvl="1"/>
            <a:r>
              <a:rPr lang="en-US" dirty="0" smtClean="0"/>
              <a:t>Always showing </a:t>
            </a:r>
            <a:r>
              <a:rPr lang="en-US" i="1" dirty="0" smtClean="0"/>
              <a:t>what</a:t>
            </a:r>
            <a:r>
              <a:rPr lang="en-US" dirty="0" smtClean="0"/>
              <a:t> the system does, not </a:t>
            </a:r>
            <a:r>
              <a:rPr lang="en-US" i="1" dirty="0" smtClean="0"/>
              <a:t>how</a:t>
            </a:r>
            <a:r>
              <a:rPr lang="en-US" dirty="0" smtClean="0"/>
              <a:t> it does it</a:t>
            </a:r>
          </a:p>
        </p:txBody>
      </p:sp>
      <p:pic>
        <p:nvPicPr>
          <p:cNvPr id="4" name="Picture 3" descr="specification-by-example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790106"/>
            <a:ext cx="887318" cy="11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0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ATDD</a:t>
            </a:r>
            <a:br>
              <a:rPr lang="en-US" dirty="0" smtClean="0"/>
            </a:br>
            <a:r>
              <a:rPr lang="en-US" dirty="0" smtClean="0"/>
              <a:t>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7080"/>
            <a:ext cx="7543800" cy="463005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a failing specification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Agreed upon by biz-</a:t>
            </a:r>
            <a:r>
              <a:rPr lang="en-US" dirty="0" err="1" smtClean="0">
                <a:solidFill>
                  <a:schemeClr val="tx1"/>
                </a:solidFill>
              </a:rPr>
              <a:t>dev</a:t>
            </a:r>
            <a:r>
              <a:rPr lang="en-US" dirty="0" smtClean="0">
                <a:solidFill>
                  <a:schemeClr val="tx1"/>
                </a:solidFill>
              </a:rPr>
              <a:t>-QA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Make it pass</a:t>
            </a:r>
          </a:p>
          <a:p>
            <a:pPr lvl="1"/>
            <a:r>
              <a:rPr lang="en-US" dirty="0" smtClean="0"/>
              <a:t>Jump to unit </a:t>
            </a:r>
            <a:r>
              <a:rPr lang="en-US" dirty="0"/>
              <a:t>level </a:t>
            </a:r>
            <a:r>
              <a:rPr lang="en-US" dirty="0" smtClean="0"/>
              <a:t>TDD micro-cycles</a:t>
            </a:r>
          </a:p>
          <a:p>
            <a:r>
              <a:rPr lang="en-US" dirty="0" smtClean="0"/>
              <a:t>Refactor</a:t>
            </a:r>
          </a:p>
          <a:p>
            <a:pPr lvl="1"/>
            <a:r>
              <a:rPr lang="en-US" dirty="0"/>
              <a:t>More unit level tests &amp; </a:t>
            </a:r>
            <a:r>
              <a:rPr lang="en-US" dirty="0" smtClean="0"/>
              <a:t>design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Repeat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410630" y="3308747"/>
            <a:ext cx="4620377" cy="2737415"/>
            <a:chOff x="4102199" y="3834894"/>
            <a:chExt cx="4620377" cy="2737415"/>
          </a:xfrm>
        </p:grpSpPr>
        <p:pic>
          <p:nvPicPr>
            <p:cNvPr id="4" name="Picture 3" descr="redGreenRefactor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2199" y="3834894"/>
              <a:ext cx="4620377" cy="27374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102199" y="6121337"/>
              <a:ext cx="1034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Feature</a:t>
              </a:r>
              <a:endParaRPr lang="en-US" sz="2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07478" y="3874445"/>
            <a:ext cx="1881361" cy="995840"/>
            <a:chOff x="6699474" y="3947017"/>
            <a:chExt cx="1881361" cy="995840"/>
          </a:xfrm>
        </p:grpSpPr>
        <p:pic>
          <p:nvPicPr>
            <p:cNvPr id="6" name="Picture 5" descr="redGreenRefactor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474" y="3947017"/>
              <a:ext cx="909150" cy="538640"/>
            </a:xfrm>
            <a:prstGeom prst="rect">
              <a:avLst/>
            </a:prstGeom>
          </p:spPr>
        </p:pic>
        <p:pic>
          <p:nvPicPr>
            <p:cNvPr id="7" name="Picture 6" descr="redGreenRefactor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874" y="4099417"/>
              <a:ext cx="909150" cy="538640"/>
            </a:xfrm>
            <a:prstGeom prst="rect">
              <a:avLst/>
            </a:prstGeom>
          </p:spPr>
        </p:pic>
        <p:pic>
          <p:nvPicPr>
            <p:cNvPr id="8" name="Picture 7" descr="redGreenRefactor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4274" y="4251817"/>
              <a:ext cx="909150" cy="538640"/>
            </a:xfrm>
            <a:prstGeom prst="rect">
              <a:avLst/>
            </a:prstGeom>
          </p:spPr>
        </p:pic>
        <p:pic>
          <p:nvPicPr>
            <p:cNvPr id="9" name="Picture 8" descr="redGreenRefactor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6674" y="4404217"/>
              <a:ext cx="909150" cy="53864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11824" y="4099417"/>
              <a:ext cx="769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Units</a:t>
              </a:r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87176" y="5456564"/>
            <a:ext cx="1610199" cy="691040"/>
            <a:chOff x="6699474" y="3947017"/>
            <a:chExt cx="1757605" cy="995840"/>
          </a:xfrm>
        </p:grpSpPr>
        <p:pic>
          <p:nvPicPr>
            <p:cNvPr id="16" name="Picture 15" descr="redGreenRefactor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474" y="3947017"/>
              <a:ext cx="909150" cy="538640"/>
            </a:xfrm>
            <a:prstGeom prst="rect">
              <a:avLst/>
            </a:prstGeom>
          </p:spPr>
        </p:pic>
        <p:pic>
          <p:nvPicPr>
            <p:cNvPr id="17" name="Picture 16" descr="redGreenRefactor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874" y="4099417"/>
              <a:ext cx="909150" cy="538640"/>
            </a:xfrm>
            <a:prstGeom prst="rect">
              <a:avLst/>
            </a:prstGeom>
          </p:spPr>
        </p:pic>
        <p:pic>
          <p:nvPicPr>
            <p:cNvPr id="18" name="Picture 17" descr="redGreenRefactor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4274" y="4251817"/>
              <a:ext cx="909150" cy="538640"/>
            </a:xfrm>
            <a:prstGeom prst="rect">
              <a:avLst/>
            </a:prstGeom>
          </p:spPr>
        </p:pic>
        <p:pic>
          <p:nvPicPr>
            <p:cNvPr id="19" name="Picture 18" descr="redGreenRefactor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6674" y="4404217"/>
              <a:ext cx="909150" cy="538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688068" y="4085547"/>
              <a:ext cx="769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Units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29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Java Framework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ATDD</a:t>
            </a:r>
            <a:r>
              <a:rPr lang="en-US" dirty="0" smtClean="0"/>
              <a:t>: Fitnesse, FIT</a:t>
            </a:r>
          </a:p>
          <a:p>
            <a:r>
              <a:rPr lang="en-US" b="1" dirty="0" smtClean="0"/>
              <a:t>BDD</a:t>
            </a:r>
            <a:r>
              <a:rPr lang="en-US" dirty="0" smtClean="0"/>
              <a:t>: JBehave, Spock, Cucumber, </a:t>
            </a:r>
            <a:r>
              <a:rPr lang="en-US" dirty="0" err="1" smtClean="0"/>
              <a:t>GivWenZen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09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683832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BDD Exercise 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831788" cy="46649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the source code:</a:t>
            </a:r>
          </a:p>
          <a:p>
            <a:pPr lvl="1"/>
            <a:r>
              <a:rPr lang="en-US" sz="1700" dirty="0" err="1"/>
              <a:t>svn</a:t>
            </a:r>
            <a:r>
              <a:rPr lang="en-US" sz="1700" dirty="0"/>
              <a:t> co </a:t>
            </a:r>
            <a:r>
              <a:rPr lang="en-US" sz="1700" dirty="0">
                <a:hlinkClick r:id="rId3"/>
              </a:rPr>
              <a:t>http://svn.dev.sabre.com/svn/cw_training/trunk/TDD/java/Exercise 01 BDD/Exercise-</a:t>
            </a:r>
            <a:r>
              <a:rPr lang="en-US" sz="1700" dirty="0" smtClean="0">
                <a:hlinkClick r:id="rId3"/>
              </a:rPr>
              <a:t>Provided</a:t>
            </a:r>
            <a:endParaRPr lang="en-US" sz="1700" dirty="0" smtClean="0"/>
          </a:p>
          <a:p>
            <a:r>
              <a:rPr lang="en-US" dirty="0"/>
              <a:t>I</a:t>
            </a:r>
            <a:r>
              <a:rPr lang="en-US" dirty="0" smtClean="0"/>
              <a:t>nstall JBehave plugin</a:t>
            </a:r>
          </a:p>
          <a:p>
            <a:pPr lvl="1"/>
            <a:r>
              <a:rPr lang="en-US" dirty="0" smtClean="0"/>
              <a:t>IntelliJ</a:t>
            </a:r>
            <a:r>
              <a:rPr lang="en-US" dirty="0"/>
              <a:t>: </a:t>
            </a:r>
            <a:r>
              <a:rPr lang="en-US" dirty="0" smtClean="0"/>
              <a:t>“JBehave Support”</a:t>
            </a:r>
          </a:p>
          <a:p>
            <a:pPr lvl="1"/>
            <a:r>
              <a:rPr lang="en-US" dirty="0" smtClean="0"/>
              <a:t>Eclipse: </a:t>
            </a:r>
            <a:r>
              <a:rPr lang="en-US" b="1" dirty="0"/>
              <a:t>http://</a:t>
            </a:r>
            <a:r>
              <a:rPr lang="en-US" b="1" dirty="0" err="1"/>
              <a:t>jbehave.org</a:t>
            </a:r>
            <a:r>
              <a:rPr lang="en-US" b="1" dirty="0"/>
              <a:t>/reference/eclipse/updates/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in IDE</a:t>
            </a:r>
          </a:p>
          <a:p>
            <a:r>
              <a:rPr lang="en-US" dirty="0" smtClean="0"/>
              <a:t>Review code</a:t>
            </a:r>
          </a:p>
          <a:p>
            <a:pPr lvl="1"/>
            <a:r>
              <a:rPr lang="en-US" dirty="0" smtClean="0"/>
              <a:t>Find </a:t>
            </a:r>
            <a:r>
              <a:rPr lang="en-US" i="1" dirty="0" err="1" smtClean="0"/>
              <a:t>AreaOfShapeAT</a:t>
            </a:r>
            <a:r>
              <a:rPr lang="en-US" dirty="0" smtClean="0"/>
              <a:t> story </a:t>
            </a:r>
            <a:r>
              <a:rPr lang="en-US" b="1" dirty="0" smtClean="0"/>
              <a:t>and</a:t>
            </a:r>
            <a:r>
              <a:rPr lang="en-US" dirty="0" smtClean="0"/>
              <a:t> java files</a:t>
            </a:r>
          </a:p>
          <a:p>
            <a:pPr lvl="1"/>
            <a:r>
              <a:rPr lang="en-US" dirty="0" smtClean="0"/>
              <a:t>Find </a:t>
            </a:r>
            <a:r>
              <a:rPr lang="en-US" i="1" dirty="0" err="1" smtClean="0"/>
              <a:t>JBehaveStoryRunner</a:t>
            </a:r>
            <a:r>
              <a:rPr lang="en-US" dirty="0" smtClean="0"/>
              <a:t> class</a:t>
            </a:r>
          </a:p>
          <a:p>
            <a:pPr lvl="1"/>
            <a:r>
              <a:rPr lang="en-US" dirty="0"/>
              <a:t>Navigate from JBehave </a:t>
            </a:r>
            <a:r>
              <a:rPr lang="en-US" dirty="0" err="1"/>
              <a:t>AreaOfShapeAT</a:t>
            </a:r>
            <a:r>
              <a:rPr lang="en-US" dirty="0"/>
              <a:t> story to class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Run the example – should succeed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568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8143875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 to Know a JBehave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JBehave 101 &amp; Project structure</a:t>
            </a:r>
          </a:p>
          <a:p>
            <a:endParaRPr lang="en-US" dirty="0" smtClean="0"/>
          </a:p>
          <a:p>
            <a:r>
              <a:rPr lang="en-US" dirty="0" smtClean="0"/>
              <a:t>JBehave docs: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jbehave.org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9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26442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How do we want to work together? </a:t>
            </a:r>
          </a:p>
          <a:p>
            <a:pPr lvl="1"/>
            <a:r>
              <a:rPr lang="en-US" dirty="0"/>
              <a:t>Stop time</a:t>
            </a:r>
          </a:p>
          <a:p>
            <a:pPr lvl="1"/>
            <a:r>
              <a:rPr lang="en-US" dirty="0" smtClean="0"/>
              <a:t>Breaks &amp; re-starts</a:t>
            </a:r>
          </a:p>
          <a:p>
            <a:pPr lvl="1"/>
            <a:r>
              <a:rPr lang="en-US" dirty="0" smtClean="0"/>
              <a:t>Phone calls, email, need to leave</a:t>
            </a:r>
          </a:p>
          <a:p>
            <a:pPr lvl="1"/>
            <a:r>
              <a:rPr lang="en-US" dirty="0" smtClean="0"/>
              <a:t>Individual, pairs, mix it up?</a:t>
            </a:r>
          </a:p>
          <a:p>
            <a:pPr lvl="1"/>
            <a:r>
              <a:rPr lang="en-US" dirty="0" smtClean="0"/>
              <a:t>What else?</a:t>
            </a:r>
          </a:p>
          <a:p>
            <a:pPr lvl="1"/>
            <a:endParaRPr lang="en-US" dirty="0"/>
          </a:p>
          <a:p>
            <a:r>
              <a:rPr lang="en-US" dirty="0" smtClean="0"/>
              <a:t>My requests</a:t>
            </a:r>
          </a:p>
          <a:p>
            <a:pPr lvl="1"/>
            <a:r>
              <a:rPr lang="en-US" dirty="0" smtClean="0"/>
              <a:t>One person will show their work onscreen (rotate each exercise)</a:t>
            </a:r>
          </a:p>
          <a:p>
            <a:pPr lvl="1"/>
            <a:r>
              <a:rPr lang="en-US" dirty="0" smtClean="0"/>
              <a:t>A person or entire group will discuss their solution afterwards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contrac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09" y="1439130"/>
            <a:ext cx="2734582" cy="143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4a: </a:t>
            </a:r>
            <a:br>
              <a:rPr lang="en-US" dirty="0" smtClean="0"/>
            </a:br>
            <a:r>
              <a:rPr lang="en-US" dirty="0" smtClean="0"/>
              <a:t>BDD Fractions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Fractions </a:t>
            </a:r>
            <a:r>
              <a:rPr lang="en-US" dirty="0"/>
              <a:t>“</a:t>
            </a:r>
            <a:r>
              <a:rPr lang="en-US" i="1" dirty="0"/>
              <a:t>given-when-then</a:t>
            </a:r>
            <a:r>
              <a:rPr lang="en-US" dirty="0" smtClean="0"/>
              <a:t>” BDD specification</a:t>
            </a:r>
          </a:p>
          <a:p>
            <a:pPr lvl="1"/>
            <a:r>
              <a:rPr lang="en-US" dirty="0" smtClean="0"/>
              <a:t>Do the work in your Area of Shapes </a:t>
            </a:r>
            <a:r>
              <a:rPr lang="en-US" b="1" dirty="0" smtClean="0"/>
              <a:t>project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FractionsAT.story</a:t>
            </a:r>
            <a:r>
              <a:rPr lang="en-US" dirty="0" smtClean="0"/>
              <a:t> specification file</a:t>
            </a:r>
          </a:p>
          <a:p>
            <a:pPr lvl="1"/>
            <a:r>
              <a:rPr lang="en-US" dirty="0" smtClean="0"/>
              <a:t>Write sample given-when-then specifications</a:t>
            </a:r>
          </a:p>
          <a:p>
            <a:pPr lvl="2"/>
            <a:r>
              <a:rPr lang="en-US" dirty="0" smtClean="0"/>
              <a:t>See </a:t>
            </a:r>
            <a:r>
              <a:rPr lang="en-US" dirty="0" err="1" smtClean="0"/>
              <a:t>AreaOfShapesIT</a:t>
            </a:r>
            <a:r>
              <a:rPr lang="en-US" dirty="0" smtClean="0"/>
              <a:t> for example specification syntax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FractionsAT.java</a:t>
            </a:r>
            <a:r>
              <a:rPr lang="en-US" dirty="0" smtClean="0"/>
              <a:t> file and make 1 test pass</a:t>
            </a:r>
          </a:p>
          <a:p>
            <a:pPr lvl="2"/>
            <a:r>
              <a:rPr lang="en-US" dirty="0"/>
              <a:t>Create </a:t>
            </a:r>
            <a:r>
              <a:rPr lang="en-US" dirty="0" smtClean="0"/>
              <a:t>placeholder </a:t>
            </a:r>
            <a:r>
              <a:rPr lang="en-US" dirty="0"/>
              <a:t>methods </a:t>
            </a:r>
            <a:r>
              <a:rPr lang="en-US" dirty="0" smtClean="0"/>
              <a:t>for several specifications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Solve using ATDD – </a:t>
            </a:r>
            <a:r>
              <a:rPr lang="en-US" dirty="0" smtClean="0"/>
              <a:t>30 </a:t>
            </a:r>
            <a:r>
              <a:rPr lang="en-US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3034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005851" y="4056238"/>
            <a:ext cx="3353673" cy="2006286"/>
            <a:chOff x="5005851" y="4056238"/>
            <a:chExt cx="3353673" cy="2006286"/>
          </a:xfrm>
        </p:grpSpPr>
        <p:sp>
          <p:nvSpPr>
            <p:cNvPr id="4" name="Rectangle 3"/>
            <p:cNvSpPr/>
            <p:nvPr/>
          </p:nvSpPr>
          <p:spPr>
            <a:xfrm>
              <a:off x="5005851" y="4056238"/>
              <a:ext cx="3353673" cy="20062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51144" y="4056238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Board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4b:</a:t>
            </a:r>
            <a:br>
              <a:rPr lang="en-US" dirty="0" smtClean="0"/>
            </a:br>
            <a:r>
              <a:rPr lang="en-US" dirty="0" smtClean="0"/>
              <a:t>Calculate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845040" cy="3886200"/>
          </a:xfrm>
        </p:spPr>
        <p:txBody>
          <a:bodyPr/>
          <a:lstStyle/>
          <a:p>
            <a:r>
              <a:rPr lang="en-US" dirty="0" smtClean="0"/>
              <a:t>Calculate the area taken up by shapes placed on a board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Board can have different shapes added or removed to/from it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Shapes include circles, squares, rectangles, triangles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Can query the board for area used by shapes on the </a:t>
            </a:r>
            <a:r>
              <a:rPr lang="en-US" dirty="0"/>
              <a:t>board. Use area of any shape added to the </a:t>
            </a:r>
            <a:r>
              <a:rPr lang="en-US" dirty="0" smtClean="0"/>
              <a:t>board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Overlapping shapes are okay</a:t>
            </a:r>
          </a:p>
          <a:p>
            <a:pPr marL="0" lvl="1" indent="0">
              <a:buNone/>
            </a:pPr>
            <a:endParaRPr lang="en-US" dirty="0"/>
          </a:p>
          <a:p>
            <a:pPr marL="342900" lvl="1" indent="-342900"/>
            <a:r>
              <a:rPr lang="en-US" dirty="0" smtClean="0"/>
              <a:t>Solve </a:t>
            </a:r>
            <a:r>
              <a:rPr lang="en-US" dirty="0"/>
              <a:t>using ATDD – </a:t>
            </a:r>
            <a:r>
              <a:rPr lang="en-US" dirty="0" smtClean="0"/>
              <a:t>45 </a:t>
            </a:r>
            <a:r>
              <a:rPr lang="en-US" dirty="0"/>
              <a:t>min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0114" y="5044611"/>
            <a:ext cx="456198" cy="456173"/>
          </a:xfrm>
          <a:prstGeom prst="rect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7373149" y="4508301"/>
            <a:ext cx="591824" cy="653436"/>
          </a:xfrm>
          <a:prstGeom prst="rtTriangle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53874" y="5500784"/>
            <a:ext cx="1097342" cy="431515"/>
          </a:xfrm>
          <a:prstGeom prst="rect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08642" y="4516521"/>
            <a:ext cx="357562" cy="324663"/>
          </a:xfrm>
          <a:prstGeom prst="rect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2160" y="4658304"/>
            <a:ext cx="679056" cy="678094"/>
          </a:xfrm>
          <a:prstGeom prst="ellipse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33168" y="4390148"/>
            <a:ext cx="900067" cy="1137691"/>
            <a:chOff x="3933168" y="4390148"/>
            <a:chExt cx="900067" cy="1137691"/>
          </a:xfrm>
        </p:grpSpPr>
        <p:sp>
          <p:nvSpPr>
            <p:cNvPr id="10" name="Right Arrow 9"/>
            <p:cNvSpPr/>
            <p:nvPr/>
          </p:nvSpPr>
          <p:spPr>
            <a:xfrm>
              <a:off x="3933168" y="4390148"/>
              <a:ext cx="900067" cy="285622"/>
            </a:xfrm>
            <a:prstGeom prst="right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3933168" y="4703511"/>
              <a:ext cx="900067" cy="291787"/>
            </a:xfrm>
            <a:prstGeom prst="left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1713" y="4881508"/>
              <a:ext cx="761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</a:t>
              </a:r>
            </a:p>
            <a:p>
              <a:r>
                <a:rPr lang="en-US" dirty="0" smtClean="0"/>
                <a:t>Used?</a:t>
              </a:r>
              <a:endParaRPr lang="en-US" dirty="0"/>
            </a:p>
          </p:txBody>
        </p:sp>
      </p:grpSp>
      <p:sp>
        <p:nvSpPr>
          <p:cNvPr id="17" name="Isosceles Triangle 16"/>
          <p:cNvSpPr/>
          <p:nvPr/>
        </p:nvSpPr>
        <p:spPr>
          <a:xfrm>
            <a:off x="6682687" y="5120982"/>
            <a:ext cx="715118" cy="756607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in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some real-world BDD code running at Sabre</a:t>
            </a:r>
          </a:p>
          <a:p>
            <a:pPr lvl="1"/>
            <a:r>
              <a:rPr lang="en-US" dirty="0" smtClean="0"/>
              <a:t>JBehave</a:t>
            </a:r>
          </a:p>
          <a:p>
            <a:pPr lvl="1"/>
            <a:r>
              <a:rPr lang="en-US" dirty="0" smtClean="0"/>
              <a:t>Spock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9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Testing: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Write </a:t>
            </a:r>
            <a:r>
              <a:rPr lang="en-US" sz="2800" dirty="0" smtClean="0"/>
              <a:t>“Hard </a:t>
            </a:r>
            <a:r>
              <a:rPr lang="en-US" sz="2800" dirty="0"/>
              <a:t>to </a:t>
            </a:r>
            <a:r>
              <a:rPr lang="en-US" sz="2800" dirty="0" smtClean="0"/>
              <a:t>Test” </a:t>
            </a:r>
            <a:r>
              <a:rPr lang="en-US" sz="2800" dirty="0"/>
              <a:t>Code</a:t>
            </a:r>
          </a:p>
          <a:p>
            <a:r>
              <a:rPr lang="en-US" sz="2800" dirty="0" smtClean="0"/>
              <a:t>Managing Dependencies</a:t>
            </a:r>
          </a:p>
          <a:p>
            <a:r>
              <a:rPr lang="en-US" sz="2800" dirty="0" smtClean="0"/>
              <a:t>Mocks</a:t>
            </a:r>
          </a:p>
          <a:p>
            <a:r>
              <a:rPr lang="en-US" sz="2800" dirty="0" smtClean="0"/>
              <a:t>Data Creation and Validation</a:t>
            </a:r>
          </a:p>
          <a:p>
            <a:r>
              <a:rPr lang="en-US" sz="2800" dirty="0" smtClean="0"/>
              <a:t>Test Readability</a:t>
            </a:r>
          </a:p>
        </p:txBody>
      </p:sp>
    </p:spTree>
    <p:extLst>
      <p:ext uri="{BB962C8B-B14F-4D97-AF65-F5344CB8AC3E}">
        <p14:creationId xmlns:p14="http://schemas.microsoft.com/office/powerpoint/2010/main" val="11396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4572000"/>
            <a:ext cx="8411804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Write “Hard to Test”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62744"/>
            <a:ext cx="7543800" cy="344884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you’re an evil engineer who wants to write hard to test code.  What kinds of things would you do</a:t>
            </a:r>
            <a:r>
              <a:rPr lang="en-US" dirty="0" smtClean="0"/>
              <a:t>? *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* - </a:t>
            </a:r>
            <a:r>
              <a:rPr lang="en-US" sz="1600" dirty="0" err="1" smtClean="0"/>
              <a:t>Misko</a:t>
            </a:r>
            <a:r>
              <a:rPr lang="en-US" sz="1600" dirty="0" smtClean="0"/>
              <a:t> </a:t>
            </a:r>
            <a:r>
              <a:rPr lang="en-US" sz="1600" dirty="0" err="1" smtClean="0"/>
              <a:t>Hevery</a:t>
            </a:r>
            <a:r>
              <a:rPr lang="en-US" sz="1600" dirty="0" smtClean="0"/>
              <a:t> interview question</a:t>
            </a:r>
          </a:p>
          <a:p>
            <a:endParaRPr lang="en-US" dirty="0"/>
          </a:p>
        </p:txBody>
      </p:sp>
      <p:pic>
        <p:nvPicPr>
          <p:cNvPr id="4" name="Picture 3" descr="evilengine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096" y="764200"/>
            <a:ext cx="3148648" cy="206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5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to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Complexity </a:t>
            </a:r>
          </a:p>
          <a:p>
            <a:pPr lvl="0"/>
            <a:r>
              <a:rPr lang="en-US" dirty="0"/>
              <a:t>Non-deterministic behavior</a:t>
            </a:r>
          </a:p>
          <a:p>
            <a:pPr lvl="0"/>
            <a:r>
              <a:rPr lang="en-US" dirty="0"/>
              <a:t>Singletons and other global state</a:t>
            </a:r>
          </a:p>
          <a:p>
            <a:pPr lvl="0"/>
            <a:r>
              <a:rPr lang="en-US" dirty="0"/>
              <a:t>Using the </a:t>
            </a:r>
            <a:r>
              <a:rPr lang="en-US" b="1" dirty="0"/>
              <a:t>new</a:t>
            </a:r>
            <a:r>
              <a:rPr lang="en-US" dirty="0"/>
              <a:t> operator</a:t>
            </a:r>
          </a:p>
          <a:p>
            <a:pPr lvl="0"/>
            <a:r>
              <a:rPr lang="en-US" dirty="0"/>
              <a:t>Law of Demeter violations</a:t>
            </a:r>
          </a:p>
          <a:p>
            <a:pPr lvl="0"/>
            <a:r>
              <a:rPr lang="en-US" dirty="0"/>
              <a:t>Work being done in constructor</a:t>
            </a:r>
          </a:p>
        </p:txBody>
      </p:sp>
    </p:spTree>
    <p:extLst>
      <p:ext uri="{BB962C8B-B14F-4D97-AF65-F5344CB8AC3E}">
        <p14:creationId xmlns:p14="http://schemas.microsoft.com/office/powerpoint/2010/main" val="85210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to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Complexity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Non-deterministic behavior</a:t>
            </a:r>
          </a:p>
          <a:p>
            <a:pPr lvl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Singletons and other global state</a:t>
            </a:r>
          </a:p>
          <a:p>
            <a:pPr lvl="0"/>
            <a:r>
              <a:rPr lang="en-US" dirty="0"/>
              <a:t>Using the </a:t>
            </a:r>
            <a:r>
              <a:rPr lang="en-US" b="1" dirty="0"/>
              <a:t>new</a:t>
            </a:r>
            <a:r>
              <a:rPr lang="en-US" dirty="0"/>
              <a:t> operator</a:t>
            </a:r>
          </a:p>
          <a:p>
            <a:pPr lvl="0"/>
            <a:r>
              <a:rPr lang="en-US" dirty="0"/>
              <a:t>Law of Demeter violations</a:t>
            </a:r>
          </a:p>
          <a:p>
            <a:pPr lvl="0"/>
            <a:r>
              <a:rPr lang="en-US" dirty="0"/>
              <a:t>Work being done in constructor</a:t>
            </a:r>
          </a:p>
        </p:txBody>
      </p:sp>
    </p:spTree>
    <p:extLst>
      <p:ext uri="{BB962C8B-B14F-4D97-AF65-F5344CB8AC3E}">
        <p14:creationId xmlns:p14="http://schemas.microsoft.com/office/powerpoint/2010/main" val="10218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65960"/>
            <a:ext cx="75438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Long methods (100+ lines) with little or no tests</a:t>
            </a:r>
          </a:p>
          <a:p>
            <a:pPr lvl="1"/>
            <a:r>
              <a:rPr lang="en-US" dirty="0" smtClean="0"/>
              <a:t>No exciting solution… painful, tedious. Michael Feathers. Create a Seam, etc. See </a:t>
            </a:r>
            <a:r>
              <a:rPr lang="en-US" dirty="0" err="1" smtClean="0"/>
              <a:t>Sandro</a:t>
            </a:r>
            <a:r>
              <a:rPr lang="en-US" dirty="0" smtClean="0"/>
              <a:t> Mancuso on </a:t>
            </a:r>
            <a:r>
              <a:rPr lang="en-US" dirty="0" err="1" smtClean="0"/>
              <a:t>InofQ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Solution?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spend much time understanding the </a:t>
            </a:r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maybe </a:t>
            </a:r>
            <a:r>
              <a:rPr lang="en-US" dirty="0"/>
              <a:t>5 minutes </a:t>
            </a:r>
            <a:r>
              <a:rPr lang="en-US" dirty="0" smtClean="0"/>
              <a:t>just </a:t>
            </a:r>
            <a:r>
              <a:rPr lang="en-US" dirty="0"/>
              <a:t>to see if there is something </a:t>
            </a:r>
            <a:r>
              <a:rPr lang="en-US" dirty="0" smtClean="0"/>
              <a:t>unusually bad</a:t>
            </a:r>
          </a:p>
          <a:p>
            <a:pPr lvl="1"/>
            <a:r>
              <a:rPr lang="en-US" dirty="0" smtClean="0"/>
              <a:t>Note the number </a:t>
            </a:r>
            <a:r>
              <a:rPr lang="en-US" dirty="0"/>
              <a:t>of places </a:t>
            </a:r>
            <a:r>
              <a:rPr lang="en-US" dirty="0" smtClean="0"/>
              <a:t>you see other “hard to test” items</a:t>
            </a:r>
            <a:endParaRPr lang="en-US" dirty="0"/>
          </a:p>
          <a:p>
            <a:pPr lvl="1"/>
            <a:r>
              <a:rPr lang="en-US" dirty="0" smtClean="0"/>
              <a:t>Start writing tests </a:t>
            </a:r>
            <a:r>
              <a:rPr lang="en-US" dirty="0"/>
              <a:t>to cover the logical </a:t>
            </a:r>
            <a:r>
              <a:rPr lang="en-US" dirty="0" smtClean="0"/>
              <a:t>blocks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9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Non-Deterministic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Multi-threading, asynchronous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hard stuff to test </a:t>
            </a:r>
          </a:p>
          <a:p>
            <a:endParaRPr lang="en-US" dirty="0" smtClean="0"/>
          </a:p>
          <a:p>
            <a:r>
              <a:rPr lang="en-US" dirty="0" smtClean="0"/>
              <a:t>Solution?</a:t>
            </a:r>
          </a:p>
          <a:p>
            <a:pPr lvl="1"/>
            <a:r>
              <a:rPr lang="en-US" dirty="0" smtClean="0"/>
              <a:t>Consider single</a:t>
            </a:r>
            <a:r>
              <a:rPr lang="en-US" dirty="0"/>
              <a:t>-threaded model with callbacks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Clearly </a:t>
            </a:r>
            <a:r>
              <a:rPr lang="en-US" dirty="0"/>
              <a:t>separate these behaviors from any other </a:t>
            </a:r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i.e., break </a:t>
            </a:r>
            <a:r>
              <a:rPr lang="en-US" dirty="0"/>
              <a:t>apart the scheduling logic responsibilities from logic in the blocks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6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Singletons and Global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lass </a:t>
            </a:r>
            <a:r>
              <a:rPr lang="en-US" sz="2000" dirty="0" err="1" smtClean="0"/>
              <a:t>ShoppingCart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2000" dirty="0" smtClean="0"/>
              <a:t>  public void checkout() 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b="1" dirty="0" err="1" smtClean="0"/>
              <a:t>AmazonService.getInstance</a:t>
            </a:r>
            <a:r>
              <a:rPr lang="en-US" sz="2000" b="1" dirty="0" smtClean="0"/>
              <a:t>()</a:t>
            </a:r>
            <a:r>
              <a:rPr lang="en-US" sz="2000" dirty="0" smtClean="0"/>
              <a:t>.</a:t>
            </a:r>
            <a:r>
              <a:rPr lang="en-US" sz="2000" dirty="0" err="1" smtClean="0"/>
              <a:t>processOrder</a:t>
            </a:r>
            <a:r>
              <a:rPr lang="en-US" sz="2000" dirty="0" smtClean="0"/>
              <a:t>(account, </a:t>
            </a:r>
            <a:r>
              <a:rPr lang="en-US" sz="2000" dirty="0" err="1" smtClean="0"/>
              <a:t>bookList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429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Experience with…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Basics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Test Data Building patterns</a:t>
            </a:r>
          </a:p>
          <a:p>
            <a:pPr lvl="1"/>
            <a:r>
              <a:rPr lang="en-US" dirty="0" smtClean="0"/>
              <a:t>Mocking</a:t>
            </a:r>
            <a:endParaRPr lang="en-US" dirty="0"/>
          </a:p>
          <a:p>
            <a:pPr lvl="1"/>
            <a:r>
              <a:rPr lang="en-US" dirty="0" smtClean="0"/>
              <a:t>Readability &amp; Maintainability</a:t>
            </a:r>
            <a:endParaRPr lang="en-US" dirty="0"/>
          </a:p>
          <a:p>
            <a:r>
              <a:rPr lang="en-US" dirty="0"/>
              <a:t>TDD</a:t>
            </a:r>
          </a:p>
          <a:p>
            <a:r>
              <a:rPr lang="en-US" dirty="0" smtClean="0"/>
              <a:t>Acceptance tests</a:t>
            </a:r>
          </a:p>
          <a:p>
            <a:pPr lvl="1"/>
            <a:r>
              <a:rPr lang="en-US" dirty="0" smtClean="0"/>
              <a:t>ATDD, BDD, Specification by Example</a:t>
            </a:r>
          </a:p>
        </p:txBody>
      </p:sp>
    </p:spTree>
    <p:extLst>
      <p:ext uri="{BB962C8B-B14F-4D97-AF65-F5344CB8AC3E}">
        <p14:creationId xmlns:p14="http://schemas.microsoft.com/office/powerpoint/2010/main" val="1377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Singletons and Global State </a:t>
            </a:r>
            <a:r>
              <a:rPr lang="en-US" dirty="0" smtClean="0">
                <a:solidFill>
                  <a:srgbClr val="FF0000"/>
                </a:solidFill>
              </a:rPr>
              <a:t>(after)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lass </a:t>
            </a:r>
            <a:r>
              <a:rPr lang="en-US" sz="2000" dirty="0" err="1" smtClean="0"/>
              <a:t>ShoppingCart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private </a:t>
            </a:r>
            <a:r>
              <a:rPr lang="en-US" sz="2000" dirty="0" err="1" smtClean="0">
                <a:solidFill>
                  <a:srgbClr val="FF0000"/>
                </a:solidFill>
              </a:rPr>
              <a:t>BookService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bookService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public </a:t>
            </a:r>
            <a:r>
              <a:rPr lang="en-US" sz="2000" dirty="0" err="1" smtClean="0">
                <a:solidFill>
                  <a:srgbClr val="FF0000"/>
                </a:solidFill>
              </a:rPr>
              <a:t>ShoppingCart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BookService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bookService</a:t>
            </a:r>
            <a:r>
              <a:rPr lang="en-US" sz="2000" dirty="0" smtClean="0">
                <a:solidFill>
                  <a:srgbClr val="FF0000"/>
                </a:solidFill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US" sz="2000" dirty="0" err="1" smtClean="0">
                <a:solidFill>
                  <a:srgbClr val="FF0000"/>
                </a:solidFill>
              </a:rPr>
              <a:t>this.bookService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bookService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2000" dirty="0" smtClean="0"/>
              <a:t>  public void checkout() 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bookService</a:t>
            </a:r>
            <a:r>
              <a:rPr lang="en-US" sz="2000" dirty="0" err="1" smtClean="0"/>
              <a:t>.processOrder</a:t>
            </a:r>
            <a:r>
              <a:rPr lang="en-US" sz="2000" dirty="0" smtClean="0"/>
              <a:t>(account, </a:t>
            </a:r>
            <a:r>
              <a:rPr lang="en-US" sz="2000" dirty="0" err="1" smtClean="0"/>
              <a:t>bookList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pic>
        <p:nvPicPr>
          <p:cNvPr id="4" name="Picture 3" descr="injec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0" y="2968626"/>
            <a:ext cx="1251479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1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5937944" cy="1600200"/>
          </a:xfrm>
        </p:spPr>
        <p:txBody>
          <a:bodyPr/>
          <a:lstStyle/>
          <a:p>
            <a:r>
              <a:rPr lang="en-US" dirty="0" smtClean="0"/>
              <a:t>The “</a:t>
            </a:r>
            <a:r>
              <a:rPr lang="en-US" i="1" dirty="0" smtClean="0"/>
              <a:t>new</a:t>
            </a:r>
            <a:r>
              <a:rPr lang="en-US" dirty="0" smtClean="0"/>
              <a:t>”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3820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public void checkout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 smtClean="0"/>
              <a:t>FastOrderProcessor</a:t>
            </a:r>
            <a:r>
              <a:rPr lang="en-US" dirty="0" smtClean="0"/>
              <a:t> </a:t>
            </a:r>
            <a:r>
              <a:rPr lang="en-US" dirty="0" err="1"/>
              <a:t>orderProcessor</a:t>
            </a:r>
            <a:r>
              <a:rPr lang="en-US" dirty="0"/>
              <a:t> = new </a:t>
            </a:r>
            <a:r>
              <a:rPr lang="en-US" dirty="0" err="1" smtClean="0"/>
              <a:t>FastOrderProcessor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orderProcessor.placeOrder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The “</a:t>
            </a:r>
            <a:r>
              <a:rPr lang="en-US" i="1" dirty="0" smtClean="0"/>
              <a:t>new</a:t>
            </a:r>
            <a:r>
              <a:rPr lang="en-US" dirty="0" smtClean="0"/>
              <a:t>” operator </a:t>
            </a:r>
            <a:r>
              <a:rPr lang="en-US" dirty="0" smtClean="0">
                <a:solidFill>
                  <a:srgbClr val="FF0000"/>
                </a:solidFill>
              </a:rPr>
              <a:t>(after)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private </a:t>
            </a:r>
            <a:r>
              <a:rPr lang="en-US" dirty="0" err="1" smtClean="0">
                <a:solidFill>
                  <a:srgbClr val="FF0000"/>
                </a:solidFill>
              </a:rPr>
              <a:t>OrderProcessor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orderProcessor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public void </a:t>
            </a:r>
            <a:r>
              <a:rPr lang="en-US" dirty="0" err="1" smtClean="0">
                <a:solidFill>
                  <a:srgbClr val="FF0000"/>
                </a:solidFill>
              </a:rPr>
              <a:t>setOrderProcessor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OrderProcessor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orderProcessor</a:t>
            </a:r>
            <a:r>
              <a:rPr lang="en-US" dirty="0" smtClean="0">
                <a:solidFill>
                  <a:srgbClr val="FF0000"/>
                </a:solidFill>
              </a:rPr>
              <a:t>) {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this.orderProcessor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orderProcessor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void checkout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orderProcessor.placeOrder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njec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60" y="3111501"/>
            <a:ext cx="1251479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7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Law of Demeter Violations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9775" y="1559814"/>
            <a:ext cx="8293100" cy="326716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Law of Demeter</a:t>
            </a:r>
          </a:p>
          <a:p>
            <a:pPr lvl="1"/>
            <a:r>
              <a:rPr lang="en-US" sz="1800" dirty="0" smtClean="0"/>
              <a:t>“Don’t </a:t>
            </a:r>
            <a:r>
              <a:rPr lang="en-US" sz="1800" dirty="0"/>
              <a:t>talk to </a:t>
            </a:r>
            <a:r>
              <a:rPr lang="en-US" sz="1800" dirty="0" smtClean="0"/>
              <a:t>strangers”</a:t>
            </a:r>
            <a:endParaRPr lang="en-US" sz="1800" dirty="0"/>
          </a:p>
          <a:p>
            <a:pPr lvl="1"/>
            <a:r>
              <a:rPr lang="en-US" sz="1800" dirty="0" smtClean="0"/>
              <a:t>Loose </a:t>
            </a:r>
            <a:r>
              <a:rPr lang="en-US" sz="1800" dirty="0"/>
              <a:t>coupling design </a:t>
            </a:r>
            <a:r>
              <a:rPr lang="en-US" sz="1800" dirty="0" smtClean="0"/>
              <a:t>principle</a:t>
            </a:r>
          </a:p>
          <a:p>
            <a:pPr marL="342900" lvl="1" indent="0">
              <a:buNone/>
            </a:pPr>
            <a:endParaRPr lang="en-US" sz="1600" dirty="0" smtClean="0"/>
          </a:p>
          <a:p>
            <a:pPr marL="342900" lvl="1" indent="0">
              <a:buNone/>
            </a:pPr>
            <a:endParaRPr lang="en-US" sz="1600" dirty="0"/>
          </a:p>
          <a:p>
            <a:pPr marL="342900" lvl="1" indent="0">
              <a:buNone/>
            </a:pPr>
            <a:r>
              <a:rPr lang="en-US" sz="1800" dirty="0" smtClean="0"/>
              <a:t>String </a:t>
            </a:r>
            <a:r>
              <a:rPr lang="en-US" sz="1800" dirty="0" err="1" smtClean="0"/>
              <a:t>cityCode</a:t>
            </a:r>
            <a:r>
              <a:rPr lang="en-US" sz="1800" dirty="0" smtClean="0"/>
              <a:t> = </a:t>
            </a:r>
            <a:r>
              <a:rPr lang="en-US" sz="1800" dirty="0" err="1" smtClean="0"/>
              <a:t>flightRetriever.getFlight</a:t>
            </a:r>
            <a:r>
              <a:rPr lang="en-US" sz="1800" dirty="0" smtClean="0"/>
              <a:t>().</a:t>
            </a:r>
            <a:r>
              <a:rPr lang="en-US" sz="1800" b="1" dirty="0" err="1" smtClean="0"/>
              <a:t>getLeg</a:t>
            </a:r>
            <a:r>
              <a:rPr lang="en-US" sz="1800" b="1" dirty="0"/>
              <a:t>().</a:t>
            </a:r>
            <a:r>
              <a:rPr lang="en-US" sz="1800" b="1" dirty="0" err="1"/>
              <a:t>getAirport</a:t>
            </a:r>
            <a:r>
              <a:rPr lang="en-US" sz="1800" b="1" dirty="0"/>
              <a:t>().</a:t>
            </a:r>
            <a:r>
              <a:rPr lang="en-US" sz="1800" b="1" dirty="0" err="1"/>
              <a:t>getCityCode</a:t>
            </a:r>
            <a:r>
              <a:rPr lang="en-US" sz="1800" b="1" dirty="0"/>
              <a:t>(</a:t>
            </a:r>
            <a:r>
              <a:rPr lang="en-US" sz="1800" b="1" dirty="0" smtClean="0"/>
              <a:t>)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754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5725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Law of Demeter Violations </a:t>
            </a:r>
            <a:r>
              <a:rPr lang="en-US" dirty="0" smtClean="0">
                <a:solidFill>
                  <a:srgbClr val="FF0000"/>
                </a:solidFill>
              </a:rPr>
              <a:t>[after]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9775" y="1559814"/>
            <a:ext cx="7662864" cy="326716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Law of Demeter</a:t>
            </a:r>
          </a:p>
          <a:p>
            <a:pPr lvl="1"/>
            <a:r>
              <a:rPr lang="en-US" sz="1800" dirty="0" smtClean="0"/>
              <a:t>“Don’t </a:t>
            </a:r>
            <a:r>
              <a:rPr lang="en-US" sz="1800" dirty="0"/>
              <a:t>talk to </a:t>
            </a:r>
            <a:r>
              <a:rPr lang="en-US" sz="1800" dirty="0" smtClean="0"/>
              <a:t>strangers”</a:t>
            </a:r>
            <a:endParaRPr lang="en-US" sz="1800" dirty="0"/>
          </a:p>
          <a:p>
            <a:pPr lvl="1"/>
            <a:r>
              <a:rPr lang="en-US" sz="1800" dirty="0" smtClean="0"/>
              <a:t>Loose </a:t>
            </a:r>
            <a:r>
              <a:rPr lang="en-US" sz="1800" dirty="0"/>
              <a:t>coupling design </a:t>
            </a:r>
            <a:r>
              <a:rPr lang="en-US" sz="1800" dirty="0" smtClean="0"/>
              <a:t>principle</a:t>
            </a:r>
          </a:p>
          <a:p>
            <a:pPr marL="342900" lvl="1" indent="0">
              <a:buNone/>
            </a:pPr>
            <a:endParaRPr lang="en-US" sz="1600" dirty="0" smtClean="0"/>
          </a:p>
          <a:p>
            <a:pPr marL="342900" lvl="1" indent="0">
              <a:buNone/>
            </a:pPr>
            <a:endParaRPr lang="en-US" sz="1600" dirty="0"/>
          </a:p>
          <a:p>
            <a:pPr marL="342900" lvl="1" indent="0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cityCode</a:t>
            </a:r>
            <a:r>
              <a:rPr lang="en-US" sz="2000" dirty="0" smtClean="0"/>
              <a:t> = </a:t>
            </a:r>
            <a:r>
              <a:rPr lang="en-US" sz="2000" dirty="0" err="1" smtClean="0"/>
              <a:t>flightRetriever.</a:t>
            </a:r>
            <a:r>
              <a:rPr lang="en-US" sz="2000" b="1" dirty="0" err="1" smtClean="0">
                <a:solidFill>
                  <a:srgbClr val="FF0000"/>
                </a:solidFill>
              </a:rPr>
              <a:t>getCityCodeForFlight</a:t>
            </a:r>
            <a:r>
              <a:rPr lang="en-US" sz="2000" b="1" dirty="0" smtClean="0"/>
              <a:t>()</a:t>
            </a:r>
            <a:r>
              <a:rPr lang="en-US" sz="2000" dirty="0" smtClean="0"/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780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Done in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lvl="1" indent="0"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FastOrderProcessor</a:t>
            </a:r>
            <a:r>
              <a:rPr lang="en-US" dirty="0" smtClean="0"/>
              <a:t> implements </a:t>
            </a:r>
            <a:r>
              <a:rPr lang="en-US" dirty="0" err="1" smtClean="0"/>
              <a:t>OrderProcessor</a:t>
            </a:r>
            <a:r>
              <a:rPr lang="en-US" dirty="0" smtClean="0"/>
              <a:t>{</a:t>
            </a:r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public </a:t>
            </a:r>
            <a:r>
              <a:rPr lang="en-US" dirty="0" err="1" smtClean="0"/>
              <a:t>FastOrderProcessor</a:t>
            </a:r>
            <a:r>
              <a:rPr lang="en-US" dirty="0" smtClean="0"/>
              <a:t>(</a:t>
            </a:r>
            <a:r>
              <a:rPr lang="en-US" dirty="0" err="1" smtClean="0"/>
              <a:t>BookService</a:t>
            </a:r>
            <a:r>
              <a:rPr lang="en-US" dirty="0" smtClean="0"/>
              <a:t> service) {</a:t>
            </a:r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if (</a:t>
            </a:r>
            <a:r>
              <a:rPr lang="en-US" b="1" dirty="0" err="1" smtClean="0"/>
              <a:t>bookService.isAlive</a:t>
            </a:r>
            <a:r>
              <a:rPr lang="en-US" b="1" dirty="0" smtClean="0"/>
              <a:t>())</a:t>
            </a:r>
          </a:p>
          <a:p>
            <a:pPr marL="32004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/>
              <a:t>// perform lots of work, initializations, and checks, </a:t>
            </a:r>
            <a:r>
              <a:rPr lang="en-US" b="1" dirty="0" err="1"/>
              <a:t>etc</a:t>
            </a:r>
            <a:endParaRPr lang="en-US" b="1" dirty="0" smtClean="0"/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// …</a:t>
            </a:r>
          </a:p>
          <a:p>
            <a:pPr marL="32004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764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8493125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Done in Constructor </a:t>
            </a:r>
            <a:r>
              <a:rPr lang="en-US" dirty="0" smtClean="0">
                <a:solidFill>
                  <a:srgbClr val="FF0000"/>
                </a:solidFill>
              </a:rPr>
              <a:t>[after]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lvl="1" indent="0"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FastOrderProcessor</a:t>
            </a:r>
            <a:r>
              <a:rPr lang="en-US" dirty="0" smtClean="0"/>
              <a:t> implements </a:t>
            </a:r>
            <a:r>
              <a:rPr lang="en-US" dirty="0" err="1" smtClean="0"/>
              <a:t>OrderProcessor</a:t>
            </a:r>
            <a:r>
              <a:rPr lang="en-US" dirty="0" smtClean="0"/>
              <a:t>{</a:t>
            </a:r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public </a:t>
            </a:r>
            <a:r>
              <a:rPr lang="en-US" dirty="0" err="1" smtClean="0"/>
              <a:t>FastOrderProcessor</a:t>
            </a:r>
            <a:r>
              <a:rPr lang="en-US" dirty="0" smtClean="0"/>
              <a:t>(</a:t>
            </a:r>
            <a:r>
              <a:rPr lang="en-US" dirty="0" err="1" smtClean="0"/>
              <a:t>BookService</a:t>
            </a:r>
            <a:r>
              <a:rPr lang="en-US" dirty="0" smtClean="0"/>
              <a:t> service) </a:t>
            </a:r>
            <a:r>
              <a:rPr lang="en-US" b="1" dirty="0" smtClean="0">
                <a:solidFill>
                  <a:srgbClr val="FF0000"/>
                </a:solidFill>
              </a:rPr>
              <a:t>{ }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public void </a:t>
            </a:r>
            <a:r>
              <a:rPr lang="en-US" b="1" dirty="0" err="1" smtClean="0">
                <a:solidFill>
                  <a:srgbClr val="FF0000"/>
                </a:solidFill>
              </a:rPr>
              <a:t>init</a:t>
            </a:r>
            <a:r>
              <a:rPr lang="en-US" b="1" dirty="0" smtClean="0">
                <a:solidFill>
                  <a:srgbClr val="FF0000"/>
                </a:solidFill>
              </a:rPr>
              <a:t>() {</a:t>
            </a:r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if (</a:t>
            </a:r>
            <a:r>
              <a:rPr lang="en-US" b="1" dirty="0" err="1" smtClean="0"/>
              <a:t>bookService.isAlive</a:t>
            </a:r>
            <a:r>
              <a:rPr lang="en-US" b="1" dirty="0" smtClean="0"/>
              <a:t>())</a:t>
            </a:r>
          </a:p>
          <a:p>
            <a:pPr marL="32004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// perform lots of work, initializations, and checks,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// …</a:t>
            </a:r>
          </a:p>
          <a:p>
            <a:pPr marL="32004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890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318375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Managing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6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191375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Testing Dependencies…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86136" y="1141601"/>
            <a:ext cx="2638864" cy="644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3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sz="413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7911" y="3773748"/>
            <a:ext cx="2319011" cy="1088572"/>
            <a:chOff x="3138360" y="3759199"/>
            <a:chExt cx="2319011" cy="1088572"/>
          </a:xfrm>
          <a:solidFill>
            <a:schemeClr val="accent3"/>
          </a:solidFill>
        </p:grpSpPr>
        <p:sp>
          <p:nvSpPr>
            <p:cNvPr id="6" name="Cube 5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Data Access</a:t>
              </a:r>
            </a:p>
          </p:txBody>
        </p:sp>
        <p:sp>
          <p:nvSpPr>
            <p:cNvPr id="7" name="Can 6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an 7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an 8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07816" y="3164147"/>
            <a:ext cx="2319011" cy="1088572"/>
            <a:chOff x="3138360" y="3759199"/>
            <a:chExt cx="2319011" cy="1088572"/>
          </a:xfrm>
          <a:solidFill>
            <a:srgbClr val="FFC000"/>
          </a:solidFill>
        </p:grpSpPr>
        <p:sp>
          <p:nvSpPr>
            <p:cNvPr id="12" name="Cube 11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Data Logic</a:t>
              </a:r>
            </a:p>
          </p:txBody>
        </p:sp>
        <p:sp>
          <p:nvSpPr>
            <p:cNvPr id="13" name="Can 12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Can 13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Can 14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Can 15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71611" y="2569037"/>
            <a:ext cx="2319011" cy="1088572"/>
            <a:chOff x="3138360" y="3759199"/>
            <a:chExt cx="2319011" cy="108857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8" name="Cube 17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Integration</a:t>
              </a:r>
            </a:p>
          </p:txBody>
        </p:sp>
        <p:sp>
          <p:nvSpPr>
            <p:cNvPr id="19" name="Can 18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Can 19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Can 20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Can 21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30976" y="2569032"/>
            <a:ext cx="2319011" cy="1088572"/>
            <a:chOff x="3138360" y="3759199"/>
            <a:chExt cx="2319011" cy="1088572"/>
          </a:xfrm>
          <a:solidFill>
            <a:srgbClr val="FFC000"/>
          </a:solidFill>
        </p:grpSpPr>
        <p:sp>
          <p:nvSpPr>
            <p:cNvPr id="24" name="Cube 23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Service Proxy</a:t>
              </a: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an 26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Can 27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78989" y="1952207"/>
            <a:ext cx="2319011" cy="1088572"/>
            <a:chOff x="3138360" y="3759199"/>
            <a:chExt cx="2319011" cy="1088572"/>
          </a:xfrm>
          <a:solidFill>
            <a:schemeClr val="accent3"/>
          </a:solidFill>
        </p:grpSpPr>
        <p:sp>
          <p:nvSpPr>
            <p:cNvPr id="30" name="Cube 29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App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Domain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Can 30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an 31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an 33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12621" y="1930402"/>
            <a:ext cx="2319011" cy="1088572"/>
            <a:chOff x="3138360" y="3759199"/>
            <a:chExt cx="2319011" cy="108857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6" name="Cube 35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Domain Validation</a:t>
              </a:r>
            </a:p>
          </p:txBody>
        </p:sp>
        <p:sp>
          <p:nvSpPr>
            <p:cNvPr id="37" name="Can 36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Can 37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Can 38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Can 39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3589" y="747489"/>
            <a:ext cx="2319011" cy="1088572"/>
            <a:chOff x="3138360" y="3759199"/>
            <a:chExt cx="2319011" cy="108857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8" name="Cube 47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UI</a:t>
              </a:r>
            </a:p>
          </p:txBody>
        </p:sp>
        <p:sp>
          <p:nvSpPr>
            <p:cNvPr id="49" name="Can 48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Can 49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Can 50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Can 51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5778301" y="3657609"/>
            <a:ext cx="24272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800" dirty="0"/>
              <a:t>w</a:t>
            </a:r>
            <a:r>
              <a:rPr lang="en-US" sz="2800" dirty="0" smtClean="0"/>
              <a:t>ith these</a:t>
            </a:r>
          </a:p>
          <a:p>
            <a:pPr algn="l"/>
            <a:r>
              <a:rPr lang="en-US" sz="2800" dirty="0" smtClean="0"/>
              <a:t>dependencies</a:t>
            </a:r>
            <a:endParaRPr lang="en-US" sz="2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746372" y="1335341"/>
            <a:ext cx="2319011" cy="1088572"/>
            <a:chOff x="3138360" y="3759199"/>
            <a:chExt cx="2319011" cy="1088572"/>
          </a:xfrm>
          <a:solidFill>
            <a:srgbClr val="FFC000"/>
          </a:solidFill>
        </p:grpSpPr>
        <p:sp>
          <p:nvSpPr>
            <p:cNvPr id="42" name="Cube 41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UI Logic</a:t>
              </a:r>
            </a:p>
          </p:txBody>
        </p:sp>
        <p:sp>
          <p:nvSpPr>
            <p:cNvPr id="43" name="Can 42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Can 43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Can 44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Can 45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721610" y="423813"/>
            <a:ext cx="3375801" cy="2052205"/>
            <a:chOff x="4721610" y="423813"/>
            <a:chExt cx="3375801" cy="2052205"/>
          </a:xfrm>
        </p:grpSpPr>
        <p:sp>
          <p:nvSpPr>
            <p:cNvPr id="53" name="Rectangle 52"/>
            <p:cNvSpPr/>
            <p:nvPr/>
          </p:nvSpPr>
          <p:spPr>
            <a:xfrm>
              <a:off x="4919040" y="423813"/>
              <a:ext cx="31783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How do you test this</a:t>
              </a:r>
              <a:endParaRPr lang="en-US" sz="2800" dirty="0"/>
            </a:p>
          </p:txBody>
        </p:sp>
        <p:sp>
          <p:nvSpPr>
            <p:cNvPr id="62" name="Notched Right Arrow 61"/>
            <p:cNvSpPr/>
            <p:nvPr/>
          </p:nvSpPr>
          <p:spPr>
            <a:xfrm rot="8748392">
              <a:off x="4721610" y="1291454"/>
              <a:ext cx="1524000" cy="1184564"/>
            </a:xfrm>
            <a:prstGeom prst="notchedRight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14205" y="229430"/>
            <a:ext cx="5326778" cy="5114841"/>
            <a:chOff x="614205" y="229430"/>
            <a:chExt cx="5326778" cy="5114841"/>
          </a:xfrm>
        </p:grpSpPr>
        <p:sp>
          <p:nvSpPr>
            <p:cNvPr id="55" name="Curved Left Arrow 54"/>
            <p:cNvSpPr/>
            <p:nvPr/>
          </p:nvSpPr>
          <p:spPr>
            <a:xfrm rot="19339786">
              <a:off x="5026238" y="1991544"/>
              <a:ext cx="914745" cy="1392380"/>
            </a:xfrm>
            <a:prstGeom prst="curvedLef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Curved Left Arrow 55"/>
            <p:cNvSpPr/>
            <p:nvPr/>
          </p:nvSpPr>
          <p:spPr>
            <a:xfrm rot="2701726">
              <a:off x="4663087" y="3687159"/>
              <a:ext cx="914745" cy="1392380"/>
            </a:xfrm>
            <a:prstGeom prst="curvedLef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Curved Left Arrow 56"/>
            <p:cNvSpPr/>
            <p:nvPr/>
          </p:nvSpPr>
          <p:spPr>
            <a:xfrm rot="2701726">
              <a:off x="3455109" y="4190709"/>
              <a:ext cx="914745" cy="1392380"/>
            </a:xfrm>
            <a:prstGeom prst="curvedLef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Curved Left Arrow 57"/>
            <p:cNvSpPr/>
            <p:nvPr/>
          </p:nvSpPr>
          <p:spPr>
            <a:xfrm rot="19022696">
              <a:off x="3979632" y="1072042"/>
              <a:ext cx="914745" cy="1392380"/>
            </a:xfrm>
            <a:prstGeom prst="curvedLef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Curved Left Arrow 59"/>
            <p:cNvSpPr/>
            <p:nvPr/>
          </p:nvSpPr>
          <p:spPr>
            <a:xfrm rot="14148177" flipV="1">
              <a:off x="888952" y="1387916"/>
              <a:ext cx="811339" cy="1360833"/>
            </a:xfrm>
            <a:prstGeom prst="curvedLef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urved Left Arrow 60"/>
            <p:cNvSpPr/>
            <p:nvPr/>
          </p:nvSpPr>
          <p:spPr>
            <a:xfrm rot="19022696">
              <a:off x="2947449" y="229430"/>
              <a:ext cx="661118" cy="1201645"/>
            </a:xfrm>
            <a:prstGeom prst="curvedLef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Curved Left Arrow 58"/>
            <p:cNvSpPr/>
            <p:nvPr/>
          </p:nvSpPr>
          <p:spPr>
            <a:xfrm rot="16796139">
              <a:off x="2593487" y="2028495"/>
              <a:ext cx="493828" cy="904304"/>
            </a:xfrm>
            <a:prstGeom prst="curvedLef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66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4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572375" cy="1600200"/>
          </a:xfrm>
        </p:spPr>
        <p:txBody>
          <a:bodyPr>
            <a:normAutofit/>
          </a:bodyPr>
          <a:lstStyle/>
          <a:p>
            <a:r>
              <a:rPr lang="en-US" dirty="0"/>
              <a:t>Testing Dependencies…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17911" y="3821373"/>
            <a:ext cx="2319011" cy="1088572"/>
            <a:chOff x="3138360" y="3759199"/>
            <a:chExt cx="2319011" cy="1088572"/>
          </a:xfrm>
          <a:solidFill>
            <a:schemeClr val="bg1">
              <a:lumMod val="85000"/>
            </a:schemeClr>
          </a:solidFill>
        </p:grpSpPr>
        <p:sp>
          <p:nvSpPr>
            <p:cNvPr id="5" name="Cube 4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charset="0"/>
                </a:rPr>
                <a:t>Data Access</a:t>
              </a:r>
            </a:p>
          </p:txBody>
        </p:sp>
        <p:sp>
          <p:nvSpPr>
            <p:cNvPr id="6" name="Can 5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7" name="Can 6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" name="Can 7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" name="Can 8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07816" y="3211772"/>
            <a:ext cx="2319011" cy="1088572"/>
            <a:chOff x="3138360" y="3759199"/>
            <a:chExt cx="2319011" cy="1088572"/>
          </a:xfrm>
          <a:solidFill>
            <a:schemeClr val="bg1">
              <a:lumMod val="85000"/>
            </a:schemeClr>
          </a:solidFill>
        </p:grpSpPr>
        <p:sp>
          <p:nvSpPr>
            <p:cNvPr id="11" name="Cube 10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charset="0"/>
                </a:rPr>
                <a:t>Data Logic</a:t>
              </a:r>
            </a:p>
          </p:txBody>
        </p:sp>
        <p:sp>
          <p:nvSpPr>
            <p:cNvPr id="12" name="Can 11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" name="Can 12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" name="Can 13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5" name="Can 14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71611" y="2616662"/>
            <a:ext cx="2319011" cy="1088572"/>
            <a:chOff x="3138360" y="3759199"/>
            <a:chExt cx="2319011" cy="1088572"/>
          </a:xfrm>
          <a:solidFill>
            <a:schemeClr val="bg1">
              <a:lumMod val="85000"/>
            </a:schemeClr>
          </a:solidFill>
        </p:grpSpPr>
        <p:sp>
          <p:nvSpPr>
            <p:cNvPr id="17" name="Cube 16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charset="0"/>
                </a:rPr>
                <a:t>Integration</a:t>
              </a:r>
            </a:p>
          </p:txBody>
        </p:sp>
        <p:sp>
          <p:nvSpPr>
            <p:cNvPr id="18" name="Can 17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9" name="Can 18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0" name="Can 19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1" name="Can 20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30976" y="2616657"/>
            <a:ext cx="2319011" cy="1088572"/>
            <a:chOff x="3138360" y="3759199"/>
            <a:chExt cx="2319011" cy="1088572"/>
          </a:xfrm>
          <a:solidFill>
            <a:schemeClr val="bg1">
              <a:lumMod val="85000"/>
            </a:schemeClr>
          </a:solidFill>
        </p:grpSpPr>
        <p:sp>
          <p:nvSpPr>
            <p:cNvPr id="23" name="Cube 22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charset="0"/>
                </a:rPr>
                <a:t>Service Proxy</a:t>
              </a:r>
            </a:p>
          </p:txBody>
        </p:sp>
        <p:sp>
          <p:nvSpPr>
            <p:cNvPr id="24" name="Can 23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7" name="Can 26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78989" y="1999832"/>
            <a:ext cx="2319011" cy="1088572"/>
            <a:chOff x="3138360" y="3759199"/>
            <a:chExt cx="2319011" cy="1088572"/>
          </a:xfrm>
          <a:solidFill>
            <a:schemeClr val="bg1">
              <a:lumMod val="85000"/>
            </a:schemeClr>
          </a:solidFill>
        </p:grpSpPr>
        <p:sp>
          <p:nvSpPr>
            <p:cNvPr id="29" name="Cube 28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charset="0"/>
                </a:rPr>
                <a:t>App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charset="0"/>
                </a:rPr>
                <a:t> Domain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0" name="Can 29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1" name="Can 30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2" name="Can 31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12621" y="1978027"/>
            <a:ext cx="2319011" cy="1088572"/>
            <a:chOff x="3138360" y="3759199"/>
            <a:chExt cx="2319011" cy="108857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5" name="Cube 34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Domain Validation</a:t>
              </a: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Can 36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Can 37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Can 38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46372" y="1382966"/>
            <a:ext cx="2319011" cy="1088572"/>
            <a:chOff x="3138360" y="3759199"/>
            <a:chExt cx="2319011" cy="1088572"/>
          </a:xfrm>
          <a:solidFill>
            <a:schemeClr val="bg1">
              <a:lumMod val="85000"/>
            </a:schemeClr>
          </a:solidFill>
        </p:grpSpPr>
        <p:sp>
          <p:nvSpPr>
            <p:cNvPr id="41" name="Cube 40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charset="0"/>
                </a:rPr>
                <a:t>UI Logic</a:t>
              </a: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3" name="Can 42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4" name="Can 43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5" name="Can 44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93589" y="795114"/>
            <a:ext cx="2319011" cy="1088572"/>
            <a:chOff x="3138360" y="3759199"/>
            <a:chExt cx="2319011" cy="1088572"/>
          </a:xfrm>
          <a:solidFill>
            <a:schemeClr val="bg1">
              <a:lumMod val="85000"/>
            </a:schemeClr>
          </a:solidFill>
        </p:grpSpPr>
        <p:sp>
          <p:nvSpPr>
            <p:cNvPr id="47" name="Cube 46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charset="0"/>
                </a:rPr>
                <a:t>UI</a:t>
              </a: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9" name="Can 48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0" name="Can 49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1" name="Can 50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772699" y="1027409"/>
            <a:ext cx="31548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arker Felt"/>
                <a:cs typeface="Marker Felt"/>
              </a:rPr>
              <a:t>Use Dependency Injection to isolate dependencies</a:t>
            </a:r>
            <a:endParaRPr lang="en-US" sz="2400" dirty="0">
              <a:latin typeface="Marker Felt"/>
              <a:cs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262928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before </a:t>
            </a:r>
            <a:r>
              <a:rPr lang="en-US" dirty="0" smtClean="0"/>
              <a:t>we </a:t>
            </a:r>
            <a:r>
              <a:rPr lang="en-US" dirty="0" smtClean="0"/>
              <a:t>start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Some Code</a:t>
            </a:r>
            <a:endParaRPr lang="en-US" dirty="0"/>
          </a:p>
        </p:txBody>
      </p:sp>
      <p:pic>
        <p:nvPicPr>
          <p:cNvPr id="4" name="Picture 3" descr="writec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82" y="1333283"/>
            <a:ext cx="24257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4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601982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Dependency Injection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685800"/>
            <a:ext cx="7998367" cy="3886200"/>
          </a:xfrm>
        </p:spPr>
        <p:txBody>
          <a:bodyPr/>
          <a:lstStyle/>
          <a:p>
            <a:r>
              <a:rPr lang="en-US" dirty="0" smtClean="0"/>
              <a:t>Basic idea?  Inject rather than create dependencies internally</a:t>
            </a:r>
          </a:p>
          <a:p>
            <a:endParaRPr lang="en-US" dirty="0" smtClean="0"/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Much higher Testability</a:t>
            </a:r>
          </a:p>
          <a:p>
            <a:r>
              <a:rPr lang="en-US" dirty="0" smtClean="0"/>
              <a:t>Frameworks “support” but not necessary</a:t>
            </a:r>
            <a:endParaRPr lang="en-US" dirty="0"/>
          </a:p>
        </p:txBody>
      </p:sp>
      <p:pic>
        <p:nvPicPr>
          <p:cNvPr id="4" name="Picture 6" descr="http://www.springframework.net/img/logo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3162" y="4572000"/>
            <a:ext cx="2209349" cy="68481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5" name="Picture 4" descr="gui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67" y="4122050"/>
            <a:ext cx="1884590" cy="603440"/>
          </a:xfrm>
          <a:prstGeom prst="rect">
            <a:avLst/>
          </a:prstGeom>
        </p:spPr>
      </p:pic>
      <p:pic>
        <p:nvPicPr>
          <p:cNvPr id="6" name="Picture 5" descr="sprin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59" y="3364162"/>
            <a:ext cx="1703307" cy="101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1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>
            <a:spLocks noGrp="1" noChangeArrowheads="1"/>
          </p:cNvSpPr>
          <p:nvPr>
            <p:ph idx="1"/>
          </p:nvPr>
        </p:nvSpPr>
        <p:spPr>
          <a:xfrm>
            <a:off x="761999" y="520700"/>
            <a:ext cx="7972425" cy="2344738"/>
          </a:xfrm>
        </p:spPr>
        <p:txBody>
          <a:bodyPr>
            <a:normAutofit/>
          </a:bodyPr>
          <a:lstStyle/>
          <a:p>
            <a:r>
              <a:rPr lang="en-US" dirty="0"/>
              <a:t>Collaborators can be:</a:t>
            </a:r>
          </a:p>
          <a:p>
            <a:pPr lvl="1"/>
            <a:r>
              <a:rPr lang="en-US" dirty="0" smtClean="0"/>
              <a:t>Volatile, Non</a:t>
            </a:r>
            <a:r>
              <a:rPr lang="en-US" dirty="0"/>
              <a:t>-</a:t>
            </a:r>
            <a:r>
              <a:rPr lang="en-US" dirty="0" smtClean="0"/>
              <a:t>existent, Slow, Difficult </a:t>
            </a:r>
            <a:r>
              <a:rPr lang="en-US" dirty="0"/>
              <a:t>to represent</a:t>
            </a:r>
          </a:p>
          <a:p>
            <a:r>
              <a:rPr lang="en-US" b="1" dirty="0"/>
              <a:t>How to test Portfolio?</a:t>
            </a: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194050"/>
            <a:ext cx="8048625" cy="180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0" y="4556125"/>
            <a:ext cx="6781800" cy="1600200"/>
          </a:xfrm>
        </p:spPr>
        <p:txBody>
          <a:bodyPr/>
          <a:lstStyle/>
          <a:p>
            <a:r>
              <a:rPr lang="en-US" dirty="0" smtClean="0"/>
              <a:t>DI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244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87875"/>
            <a:ext cx="67818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DI Example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1999" y="568325"/>
            <a:ext cx="7972425" cy="993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Fakes, mocks, stubs, dummies, etc.</a:t>
            </a:r>
          </a:p>
          <a:p>
            <a:pPr lvl="1"/>
            <a:r>
              <a:rPr lang="en-US" dirty="0" smtClean="0"/>
              <a:t>Emulate the collaborator</a:t>
            </a:r>
          </a:p>
          <a:p>
            <a:pPr lvl="1"/>
            <a:r>
              <a:rPr lang="en-US" dirty="0" smtClean="0"/>
              <a:t>Inject fake or live collaborator into target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876425"/>
            <a:ext cx="78740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55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5:</a:t>
            </a:r>
            <a:br>
              <a:rPr lang="en-US" dirty="0" smtClean="0"/>
            </a:br>
            <a:r>
              <a:rPr lang="en-US" dirty="0" smtClean="0"/>
              <a:t>Injecting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685800"/>
            <a:ext cx="8258839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Our </a:t>
            </a:r>
            <a:r>
              <a:rPr lang="en-US" dirty="0" err="1" smtClean="0"/>
              <a:t>OrderService</a:t>
            </a:r>
            <a:r>
              <a:rPr lang="en-US" dirty="0" smtClean="0"/>
              <a:t> invokes a 3</a:t>
            </a:r>
            <a:r>
              <a:rPr lang="en-US" baseline="30000" dirty="0" smtClean="0"/>
              <a:t>rd</a:t>
            </a:r>
            <a:r>
              <a:rPr lang="en-US" dirty="0" smtClean="0"/>
              <a:t> party (</a:t>
            </a:r>
            <a:r>
              <a:rPr lang="en-US" i="1" dirty="0" smtClean="0"/>
              <a:t>Amazon</a:t>
            </a:r>
            <a:r>
              <a:rPr lang="en-US" dirty="0" smtClean="0"/>
              <a:t>) service to place an </a:t>
            </a:r>
            <a:r>
              <a:rPr lang="en-US" dirty="0"/>
              <a:t>order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Using TDD and Dependency Injection, </a:t>
            </a:r>
            <a:r>
              <a:rPr lang="en-US" dirty="0"/>
              <a:t>modify the </a:t>
            </a:r>
            <a:r>
              <a:rPr lang="en-US" dirty="0" err="1"/>
              <a:t>OrderService</a:t>
            </a:r>
            <a:r>
              <a:rPr lang="en-US" dirty="0"/>
              <a:t> to allow it to be more easily tested</a:t>
            </a:r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Add a unit test that you create to verify an order() invokes the Amazon Service as expected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Optionally add other tests to verify exception handling behavior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You may </a:t>
            </a:r>
            <a:r>
              <a:rPr lang="en-US" u="sng" dirty="0" smtClean="0"/>
              <a:t>not</a:t>
            </a:r>
            <a:r>
              <a:rPr lang="en-US" dirty="0" smtClean="0"/>
              <a:t> change any code under the </a:t>
            </a:r>
            <a:r>
              <a:rPr lang="en-US" i="1" dirty="0" err="1" smtClean="0"/>
              <a:t>com.amazon</a:t>
            </a:r>
            <a:r>
              <a:rPr lang="en-US" dirty="0" smtClean="0"/>
              <a:t> package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8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499547" y="419399"/>
            <a:ext cx="5772109" cy="392091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Test Runner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638565" y="790685"/>
            <a:ext cx="5502463" cy="3208454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Test Code</a:t>
            </a:r>
            <a:endParaRPr lang="en-US" dirty="0"/>
          </a:p>
        </p:txBody>
      </p:sp>
      <p:sp>
        <p:nvSpPr>
          <p:cNvPr id="43" name="Notched Right Arrow 42"/>
          <p:cNvSpPr/>
          <p:nvPr/>
        </p:nvSpPr>
        <p:spPr bwMode="auto">
          <a:xfrm rot="16957624">
            <a:off x="4633037" y="1667020"/>
            <a:ext cx="1649560" cy="716299"/>
          </a:xfrm>
          <a:prstGeom prst="notchedRightArrow">
            <a:avLst/>
          </a:prstGeom>
          <a:solidFill>
            <a:schemeClr val="bg1"/>
          </a:solidFill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13716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739118" y="2461459"/>
            <a:ext cx="1919118" cy="768431"/>
            <a:chOff x="1746372" y="2417482"/>
            <a:chExt cx="1919118" cy="768431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048946" y="2424736"/>
              <a:ext cx="468082" cy="3474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969696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985102" y="2417482"/>
              <a:ext cx="468082" cy="3474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969696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746372" y="2656116"/>
              <a:ext cx="1919118" cy="52979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969696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Integration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54966" y="2461459"/>
            <a:ext cx="1919118" cy="768431"/>
            <a:chOff x="1746372" y="2417482"/>
            <a:chExt cx="1919118" cy="768431"/>
          </a:xfrm>
        </p:grpSpPr>
        <p:sp>
          <p:nvSpPr>
            <p:cNvPr id="32" name="Rectangle 31"/>
            <p:cNvSpPr/>
            <p:nvPr/>
          </p:nvSpPr>
          <p:spPr bwMode="auto">
            <a:xfrm>
              <a:off x="2048946" y="2424736"/>
              <a:ext cx="468082" cy="3474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969696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985102" y="2417482"/>
              <a:ext cx="468082" cy="3474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969696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746372" y="2656116"/>
              <a:ext cx="1919118" cy="52979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969696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Service Proxy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93503" y="1589804"/>
            <a:ext cx="2319011" cy="1088572"/>
            <a:chOff x="3138360" y="3759199"/>
            <a:chExt cx="2319011" cy="1088572"/>
          </a:xfrm>
          <a:solidFill>
            <a:schemeClr val="bg1">
              <a:lumMod val="85000"/>
            </a:schemeClr>
          </a:solidFill>
        </p:grpSpPr>
        <p:sp>
          <p:nvSpPr>
            <p:cNvPr id="82" name="Cube 81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charset="0"/>
                </a:rPr>
                <a:t>App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charset="0"/>
                </a:rPr>
                <a:t> Domain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3" name="Can 82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Can 83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5" name="Can 84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6" name="Can 85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12621" y="1597027"/>
            <a:ext cx="2319011" cy="1088572"/>
            <a:chOff x="3138360" y="3759199"/>
            <a:chExt cx="2319011" cy="108857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7" name="Cube 36"/>
            <p:cNvSpPr/>
            <p:nvPr/>
          </p:nvSpPr>
          <p:spPr bwMode="auto">
            <a:xfrm>
              <a:off x="3138360" y="3889829"/>
              <a:ext cx="2319011" cy="957942"/>
            </a:xfrm>
            <a:prstGeom prst="cube">
              <a:avLst>
                <a:gd name="adj" fmla="val 43182"/>
              </a:avLst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Domain Validation</a:t>
              </a:r>
            </a:p>
          </p:txBody>
        </p:sp>
        <p:sp>
          <p:nvSpPr>
            <p:cNvPr id="38" name="Can 37"/>
            <p:cNvSpPr/>
            <p:nvPr/>
          </p:nvSpPr>
          <p:spPr bwMode="auto">
            <a:xfrm>
              <a:off x="4656872" y="3759199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Can 38"/>
            <p:cNvSpPr/>
            <p:nvPr/>
          </p:nvSpPr>
          <p:spPr bwMode="auto">
            <a:xfrm>
              <a:off x="3696400" y="3759200"/>
              <a:ext cx="439054" cy="261257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Can 39"/>
            <p:cNvSpPr/>
            <p:nvPr/>
          </p:nvSpPr>
          <p:spPr bwMode="auto">
            <a:xfrm>
              <a:off x="4408317" y="3889828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Can 40"/>
            <p:cNvSpPr/>
            <p:nvPr/>
          </p:nvSpPr>
          <p:spPr bwMode="auto">
            <a:xfrm>
              <a:off x="3419865" y="3889829"/>
              <a:ext cx="439054" cy="333830"/>
            </a:xfrm>
            <a:prstGeom prst="can">
              <a:avLst/>
            </a:prstGeom>
            <a:grp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46372" y="1322107"/>
            <a:ext cx="1919118" cy="768431"/>
            <a:chOff x="1746372" y="2417482"/>
            <a:chExt cx="1919118" cy="768431"/>
          </a:xfrm>
        </p:grpSpPr>
        <p:sp>
          <p:nvSpPr>
            <p:cNvPr id="3" name="Rectangle 2"/>
            <p:cNvSpPr/>
            <p:nvPr/>
          </p:nvSpPr>
          <p:spPr bwMode="auto">
            <a:xfrm>
              <a:off x="2048946" y="2424736"/>
              <a:ext cx="468082" cy="3474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969696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985102" y="2417482"/>
              <a:ext cx="468082" cy="3474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969696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1746372" y="2656116"/>
              <a:ext cx="1919118" cy="52979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969696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716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UI Logic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Explosion 1 7"/>
          <p:cNvSpPr/>
          <p:nvPr/>
        </p:nvSpPr>
        <p:spPr bwMode="auto">
          <a:xfrm rot="20471122">
            <a:off x="341063" y="591824"/>
            <a:ext cx="2595004" cy="1669142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13716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Faked Input</a:t>
            </a:r>
          </a:p>
        </p:txBody>
      </p:sp>
      <p:sp>
        <p:nvSpPr>
          <p:cNvPr id="35" name="Explosion 1 34"/>
          <p:cNvSpPr/>
          <p:nvPr/>
        </p:nvSpPr>
        <p:spPr bwMode="auto">
          <a:xfrm rot="20471122">
            <a:off x="3941556" y="2718003"/>
            <a:ext cx="2973051" cy="1912307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13716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Faked Dependencies</a:t>
            </a:r>
          </a:p>
        </p:txBody>
      </p:sp>
      <p:sp>
        <p:nvSpPr>
          <p:cNvPr id="42" name="Notched Right Arrow 41"/>
          <p:cNvSpPr/>
          <p:nvPr/>
        </p:nvSpPr>
        <p:spPr bwMode="auto">
          <a:xfrm rot="4849148">
            <a:off x="2721020" y="1296934"/>
            <a:ext cx="1312590" cy="716299"/>
          </a:xfrm>
          <a:prstGeom prst="notchedRightArrow">
            <a:avLst/>
          </a:prstGeom>
          <a:solidFill>
            <a:schemeClr val="bg1"/>
          </a:solidFill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13716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06270" y="4471831"/>
            <a:ext cx="3986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/>
              <a:t>Dependency Injection + Interfaces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1706270" y="4791142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/>
              <a:t>Faked dependencies to increase unit isolation</a:t>
            </a:r>
            <a:endParaRPr lang="en-US" b="1" dirty="0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762000" y="4667250"/>
            <a:ext cx="6781800" cy="1600200"/>
          </a:xfrm>
        </p:spPr>
        <p:txBody>
          <a:bodyPr/>
          <a:lstStyle/>
          <a:p>
            <a:r>
              <a:rPr lang="en-US" dirty="0" smtClean="0"/>
              <a:t>Mocks, Stubs, &amp; Fakes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244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937500" cy="45148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 smtClean="0"/>
              <a:t>Test Doubles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Dummy </a:t>
            </a:r>
            <a:r>
              <a:rPr lang="en-US" dirty="0" smtClean="0"/>
              <a:t>- passed but not used; fill parameter lists. No behavior.  </a:t>
            </a:r>
          </a:p>
          <a:p>
            <a:r>
              <a:rPr lang="en-US" b="1" dirty="0" smtClean="0"/>
              <a:t>Fakes </a:t>
            </a:r>
            <a:r>
              <a:rPr lang="en-US" dirty="0" smtClean="0"/>
              <a:t>- working implementation with shortcuts; implementations</a:t>
            </a:r>
          </a:p>
          <a:p>
            <a:r>
              <a:rPr lang="en-US" b="1" dirty="0" smtClean="0"/>
              <a:t>Stubs </a:t>
            </a:r>
            <a:r>
              <a:rPr lang="en-US" dirty="0" smtClean="0"/>
              <a:t>- provide canned answers, record answers</a:t>
            </a:r>
          </a:p>
          <a:p>
            <a:r>
              <a:rPr lang="en-US" b="1" dirty="0" smtClean="0"/>
              <a:t>Mocks </a:t>
            </a:r>
            <a:r>
              <a:rPr lang="en-US" dirty="0" smtClean="0"/>
              <a:t>- pre</a:t>
            </a:r>
            <a:r>
              <a:rPr lang="en-US" dirty="0"/>
              <a:t>-programmed </a:t>
            </a:r>
            <a:r>
              <a:rPr lang="en-US" dirty="0" smtClean="0"/>
              <a:t>objects with </a:t>
            </a:r>
            <a:r>
              <a:rPr lang="en-US" dirty="0"/>
              <a:t>expectations which form a specification of the calls they are expected to </a:t>
            </a:r>
            <a:r>
              <a:rPr lang="en-US" dirty="0" smtClean="0"/>
              <a:t>receive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900" dirty="0" smtClean="0"/>
              <a:t>* - </a:t>
            </a:r>
            <a:r>
              <a:rPr lang="en-US" sz="1900" i="1" dirty="0" err="1" smtClean="0"/>
              <a:t>xUnit</a:t>
            </a:r>
            <a:r>
              <a:rPr lang="en-US" sz="1900" i="1" dirty="0" smtClean="0"/>
              <a:t> Test Patterns</a:t>
            </a:r>
            <a:r>
              <a:rPr lang="en-US" sz="1900" dirty="0" smtClean="0"/>
              <a:t> by Gerard </a:t>
            </a:r>
            <a:r>
              <a:rPr lang="en-US" sz="1900" dirty="0" err="1" smtClean="0"/>
              <a:t>Meszaros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8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behavior of collaborating objects</a:t>
            </a:r>
          </a:p>
          <a:p>
            <a:r>
              <a:rPr lang="en-US" dirty="0" smtClean="0"/>
              <a:t>Allows focus on the “</a:t>
            </a:r>
            <a:r>
              <a:rPr lang="en-US" i="1" dirty="0" smtClean="0"/>
              <a:t>object/method under test”</a:t>
            </a:r>
            <a:r>
              <a:rPr lang="en-US" dirty="0" smtClean="0"/>
              <a:t> that we’re interested in</a:t>
            </a:r>
          </a:p>
          <a:p>
            <a:endParaRPr lang="en-US" dirty="0"/>
          </a:p>
          <a:p>
            <a:r>
              <a:rPr lang="en-US" i="1" dirty="0" smtClean="0"/>
              <a:t>Behavior</a:t>
            </a:r>
            <a:r>
              <a:rPr lang="en-US" dirty="0" smtClean="0"/>
              <a:t>-based testing vs. </a:t>
            </a:r>
            <a:r>
              <a:rPr lang="en-US" i="1" dirty="0" smtClean="0"/>
              <a:t>state</a:t>
            </a:r>
            <a:r>
              <a:rPr lang="en-US" dirty="0" smtClean="0"/>
              <a:t>-based testing</a:t>
            </a:r>
          </a:p>
          <a:p>
            <a:pPr lvl="1"/>
            <a:r>
              <a:rPr lang="en-US" dirty="0" smtClean="0"/>
              <a:t>Very natural with TDD and design-on-the-fly</a:t>
            </a:r>
          </a:p>
          <a:p>
            <a:pPr lvl="1"/>
            <a:r>
              <a:rPr lang="en-US" dirty="0" smtClean="0"/>
              <a:t>See Fowler “</a:t>
            </a:r>
            <a:r>
              <a:rPr lang="en-US" i="1" dirty="0" smtClean="0"/>
              <a:t>Mocks Aren’t Stubs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4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961428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Mocking Framework </a:t>
            </a:r>
            <a:r>
              <a:rPr lang="en-US" dirty="0"/>
              <a:t>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collaborator creation, stubbing, and verification</a:t>
            </a:r>
          </a:p>
          <a:p>
            <a:r>
              <a:rPr lang="en-US" dirty="0" smtClean="0"/>
              <a:t>Avoid </a:t>
            </a:r>
            <a:r>
              <a:rPr lang="en-US" dirty="0"/>
              <a:t>creating and maintaining your own </a:t>
            </a:r>
            <a:r>
              <a:rPr lang="en-US" dirty="0" smtClean="0"/>
              <a:t>mock objects</a:t>
            </a:r>
          </a:p>
          <a:p>
            <a:r>
              <a:rPr lang="en-US" dirty="0" smtClean="0"/>
              <a:t>Readability</a:t>
            </a:r>
          </a:p>
          <a:p>
            <a:r>
              <a:rPr lang="en-US" dirty="0" smtClean="0"/>
              <a:t>Special/difficult to add features</a:t>
            </a:r>
          </a:p>
          <a:p>
            <a:endParaRPr lang="en-US" dirty="0" smtClean="0"/>
          </a:p>
          <a:p>
            <a:r>
              <a:rPr lang="en-US" dirty="0" smtClean="0"/>
              <a:t>Popular Frameworks</a:t>
            </a:r>
          </a:p>
          <a:p>
            <a:pPr lvl="1"/>
            <a:r>
              <a:rPr lang="en-US" b="1" dirty="0" smtClean="0"/>
              <a:t>Mockito</a:t>
            </a:r>
            <a:r>
              <a:rPr lang="en-US" dirty="0" smtClean="0"/>
              <a:t>, </a:t>
            </a:r>
            <a:r>
              <a:rPr lang="en-US" dirty="0" err="1" smtClean="0"/>
              <a:t>jMock</a:t>
            </a:r>
            <a:r>
              <a:rPr lang="en-US" dirty="0" smtClean="0"/>
              <a:t>, </a:t>
            </a:r>
            <a:r>
              <a:rPr lang="en-US" dirty="0" err="1" smtClean="0"/>
              <a:t>EasyMock</a:t>
            </a:r>
            <a:endParaRPr lang="en-US" dirty="0" smtClean="0"/>
          </a:p>
          <a:p>
            <a:pPr lvl="1"/>
            <a:r>
              <a:rPr lang="en-US" b="1" dirty="0" err="1" smtClean="0"/>
              <a:t>PowerMock</a:t>
            </a:r>
            <a:r>
              <a:rPr lang="en-US" b="1" dirty="0" smtClean="0"/>
              <a:t> </a:t>
            </a:r>
            <a:r>
              <a:rPr lang="en-US" dirty="0" smtClean="0"/>
              <a:t>– additional features for Mockito &amp; </a:t>
            </a:r>
            <a:r>
              <a:rPr lang="en-US" dirty="0" err="1" smtClean="0"/>
              <a:t>EasyMock</a:t>
            </a:r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0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685800"/>
            <a:ext cx="8039887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Very (most?) readable</a:t>
            </a:r>
          </a:p>
          <a:p>
            <a:r>
              <a:rPr lang="en-US" dirty="0" smtClean="0"/>
              <a:t>Well supported</a:t>
            </a:r>
            <a:endParaRPr lang="en-US" dirty="0"/>
          </a:p>
          <a:p>
            <a:r>
              <a:rPr lang="en-US" dirty="0"/>
              <a:t>Reasonable defaults (false, null, empty list)</a:t>
            </a:r>
          </a:p>
          <a:p>
            <a:r>
              <a:rPr lang="en-US" dirty="0" smtClean="0"/>
              <a:t>Excellent </a:t>
            </a:r>
            <a:r>
              <a:rPr lang="en-US" dirty="0"/>
              <a:t>warning/error </a:t>
            </a:r>
            <a:r>
              <a:rPr lang="en-US" dirty="0" smtClean="0"/>
              <a:t>diagnostics</a:t>
            </a:r>
          </a:p>
          <a:p>
            <a:r>
              <a:rPr lang="en-US" dirty="0" smtClean="0"/>
              <a:t>BDD support (</a:t>
            </a:r>
            <a:r>
              <a:rPr lang="en-US" i="1" dirty="0" err="1" smtClean="0"/>
              <a:t>BDDMockito</a:t>
            </a:r>
            <a:r>
              <a:rPr lang="en-US" dirty="0" smtClean="0"/>
              <a:t>) allows given-when-then syntax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code.google.com</a:t>
            </a:r>
            <a:r>
              <a:rPr lang="en-US" dirty="0">
                <a:hlinkClick r:id="rId2"/>
              </a:rPr>
              <a:t>/p/</a:t>
            </a:r>
            <a:r>
              <a:rPr lang="en-US" dirty="0" err="1">
                <a:hlinkClick r:id="rId2"/>
              </a:rPr>
              <a:t>mockito</a:t>
            </a:r>
            <a:r>
              <a:rPr lang="en-US" dirty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mocki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21" y="4883749"/>
            <a:ext cx="1859456" cy="85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Mockito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51076"/>
            <a:ext cx="8382000" cy="3919640"/>
          </a:xfrm>
        </p:spPr>
        <p:txBody>
          <a:bodyPr/>
          <a:lstStyle/>
          <a:p>
            <a:pPr marL="320040" lvl="1" indent="0">
              <a:buNone/>
            </a:pPr>
            <a:r>
              <a:rPr lang="en-US" sz="1800" dirty="0" smtClean="0"/>
              <a:t>@</a:t>
            </a:r>
            <a:r>
              <a:rPr lang="en-US" sz="1800" b="1" dirty="0" smtClean="0"/>
              <a:t>Mock</a:t>
            </a:r>
            <a:r>
              <a:rPr lang="en-US" sz="1800" dirty="0" smtClean="0"/>
              <a:t> </a:t>
            </a:r>
            <a:r>
              <a:rPr lang="en-US" sz="1800" dirty="0" err="1" smtClean="0"/>
              <a:t>OrderProcessor</a:t>
            </a:r>
            <a:r>
              <a:rPr lang="en-US" sz="1800" dirty="0" smtClean="0"/>
              <a:t> processor;</a:t>
            </a:r>
          </a:p>
          <a:p>
            <a:pPr marL="320040" lvl="1" indent="0">
              <a:buNone/>
            </a:pPr>
            <a:r>
              <a:rPr lang="en-US" sz="1800" dirty="0" err="1" smtClean="0"/>
              <a:t>ShoppingCart</a:t>
            </a:r>
            <a:r>
              <a:rPr lang="en-US" sz="1800" dirty="0" smtClean="0"/>
              <a:t> </a:t>
            </a:r>
            <a:r>
              <a:rPr lang="en-US" sz="1800" dirty="0" err="1" smtClean="0"/>
              <a:t>shoppingCart</a:t>
            </a:r>
            <a:r>
              <a:rPr lang="en-US" sz="1800" dirty="0" smtClean="0"/>
              <a:t> = new </a:t>
            </a:r>
            <a:r>
              <a:rPr lang="en-US" sz="1800" dirty="0" err="1" smtClean="0"/>
              <a:t>ShoppingCart</a:t>
            </a:r>
            <a:r>
              <a:rPr lang="en-US" sz="1800" dirty="0" smtClean="0"/>
              <a:t>();</a:t>
            </a:r>
          </a:p>
          <a:p>
            <a:pPr marL="320040" lvl="1" indent="0">
              <a:buNone/>
            </a:pPr>
            <a:r>
              <a:rPr lang="en-US" sz="1800" dirty="0" err="1" smtClean="0"/>
              <a:t>shoppingCart.setOrderProcessor</a:t>
            </a:r>
            <a:r>
              <a:rPr lang="en-US" sz="1800" dirty="0"/>
              <a:t>(processor)</a:t>
            </a:r>
            <a:r>
              <a:rPr lang="en-US" sz="1800" dirty="0" smtClean="0"/>
              <a:t>;</a:t>
            </a:r>
          </a:p>
          <a:p>
            <a:pPr marL="320040" lvl="1" indent="0">
              <a:buNone/>
            </a:pPr>
            <a:endParaRPr lang="en-US" sz="1800" dirty="0"/>
          </a:p>
          <a:p>
            <a:pPr marL="320040" lvl="1" indent="0">
              <a:buNone/>
            </a:pPr>
            <a:r>
              <a:rPr lang="en-US" sz="1800" b="1" dirty="0"/>
              <a:t>when</a:t>
            </a:r>
            <a:r>
              <a:rPr lang="en-US" sz="1800" dirty="0"/>
              <a:t>(</a:t>
            </a:r>
            <a:r>
              <a:rPr lang="en-US" sz="1800" dirty="0" err="1"/>
              <a:t>processor.purchase</a:t>
            </a:r>
            <a:r>
              <a:rPr lang="en-US" sz="1800" dirty="0" smtClean="0"/>
              <a:t>(</a:t>
            </a:r>
            <a:r>
              <a:rPr lang="en-US" sz="1800" dirty="0" err="1" smtClean="0"/>
              <a:t>tddBooks</a:t>
            </a:r>
            <a:r>
              <a:rPr lang="en-US" sz="1800" dirty="0" smtClean="0"/>
              <a:t>)</a:t>
            </a:r>
            <a:r>
              <a:rPr lang="en-US" sz="1800" dirty="0"/>
              <a:t>).</a:t>
            </a:r>
            <a:r>
              <a:rPr lang="en-US" sz="1800" b="1" dirty="0" err="1"/>
              <a:t>thenThrow</a:t>
            </a:r>
            <a:r>
              <a:rPr lang="en-US" sz="1800" dirty="0"/>
              <a:t>(new </a:t>
            </a:r>
            <a:r>
              <a:rPr lang="en-US" sz="1800" dirty="0" err="1"/>
              <a:t>OutOfInventoryException</a:t>
            </a:r>
            <a:r>
              <a:rPr lang="en-US" sz="1800" dirty="0"/>
              <a:t>());</a:t>
            </a:r>
          </a:p>
          <a:p>
            <a:pPr marL="320040" lvl="1" indent="0">
              <a:buNone/>
            </a:pPr>
            <a:r>
              <a:rPr lang="en-US" sz="1800" b="1" dirty="0"/>
              <a:t>when</a:t>
            </a:r>
            <a:r>
              <a:rPr lang="en-US" sz="1800" dirty="0"/>
              <a:t>(</a:t>
            </a:r>
            <a:r>
              <a:rPr lang="en-US" sz="1800" dirty="0" err="1"/>
              <a:t>processor.purchase</a:t>
            </a:r>
            <a:r>
              <a:rPr lang="en-US" sz="1800" dirty="0" smtClean="0"/>
              <a:t>(</a:t>
            </a:r>
            <a:r>
              <a:rPr lang="en-US" sz="1800" dirty="0" err="1" smtClean="0"/>
              <a:t>javaBooks</a:t>
            </a:r>
            <a:r>
              <a:rPr lang="en-US" sz="1800" dirty="0" smtClean="0"/>
              <a:t>)</a:t>
            </a:r>
            <a:r>
              <a:rPr lang="en-US" sz="1800" dirty="0"/>
              <a:t>).</a:t>
            </a:r>
            <a:r>
              <a:rPr lang="en-US" sz="1800" b="1" dirty="0" err="1"/>
              <a:t>thenReturn</a:t>
            </a:r>
            <a:r>
              <a:rPr lang="en-US" sz="1800" dirty="0"/>
              <a:t>(</a:t>
            </a:r>
            <a:r>
              <a:rPr lang="en-US" sz="1800" dirty="0" err="1"/>
              <a:t>numberOfItemsInStock</a:t>
            </a:r>
            <a:r>
              <a:rPr lang="en-US" sz="1800" dirty="0"/>
              <a:t>); </a:t>
            </a:r>
            <a:endParaRPr lang="en-US" sz="1800" dirty="0" smtClean="0"/>
          </a:p>
          <a:p>
            <a:pPr marL="320040" lvl="1" indent="0">
              <a:buNone/>
            </a:pPr>
            <a:endParaRPr lang="en-US" sz="1800" dirty="0" smtClean="0"/>
          </a:p>
          <a:p>
            <a:pPr marL="320040" lvl="1" indent="0">
              <a:buNone/>
            </a:pPr>
            <a:r>
              <a:rPr lang="en-US" sz="1800" dirty="0" err="1" smtClean="0">
                <a:solidFill>
                  <a:srgbClr val="6E6D24"/>
                </a:solidFill>
              </a:rPr>
              <a:t>shoppingCart.checkout</a:t>
            </a:r>
            <a:r>
              <a:rPr lang="en-US" sz="1800" dirty="0" smtClean="0">
                <a:solidFill>
                  <a:srgbClr val="6E6D24"/>
                </a:solidFill>
              </a:rPr>
              <a:t>(processor);    // method under tests, uses </a:t>
            </a:r>
            <a:r>
              <a:rPr lang="en-US" sz="1800" dirty="0" err="1" smtClean="0">
                <a:solidFill>
                  <a:srgbClr val="6E6D24"/>
                </a:solidFill>
              </a:rPr>
              <a:t>OrderProcessor</a:t>
            </a:r>
            <a:endParaRPr lang="en-US" sz="1800" dirty="0" smtClean="0">
              <a:solidFill>
                <a:srgbClr val="6E6D24"/>
              </a:solidFill>
            </a:endParaRPr>
          </a:p>
          <a:p>
            <a:pPr marL="320040" lvl="1" indent="0">
              <a:buNone/>
            </a:pPr>
            <a:endParaRPr lang="en-US" sz="1800" dirty="0"/>
          </a:p>
          <a:p>
            <a:pPr marL="320040" lvl="1" indent="0">
              <a:buNone/>
            </a:pPr>
            <a:r>
              <a:rPr lang="en-US" sz="1800" b="1" dirty="0"/>
              <a:t>v</a:t>
            </a:r>
            <a:r>
              <a:rPr lang="en-US" sz="1800" b="1" dirty="0" smtClean="0"/>
              <a:t>erify</a:t>
            </a:r>
            <a:r>
              <a:rPr lang="en-US" sz="1800" dirty="0"/>
              <a:t>(processor, </a:t>
            </a:r>
            <a:r>
              <a:rPr lang="en-US" sz="1800" b="1" dirty="0" smtClean="0"/>
              <a:t>times(2)</a:t>
            </a:r>
            <a:r>
              <a:rPr lang="en-US" sz="1800" dirty="0" smtClean="0"/>
              <a:t>).purchase(</a:t>
            </a:r>
            <a:r>
              <a:rPr lang="en-US" sz="1800" b="1" dirty="0" smtClean="0"/>
              <a:t>Matchers.&lt;List&gt;any()</a:t>
            </a:r>
            <a:r>
              <a:rPr lang="en-US" sz="1800" dirty="0" smtClean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ocki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21" y="4883749"/>
            <a:ext cx="1859456" cy="85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3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38112</TotalTime>
  <Words>7086</Words>
  <Application>Microsoft Macintosh PowerPoint</Application>
  <PresentationFormat>On-screen Show (4:3)</PresentationFormat>
  <Paragraphs>1122</Paragraphs>
  <Slides>123</Slides>
  <Notes>68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4" baseType="lpstr">
      <vt:lpstr>NewsPrint</vt:lpstr>
      <vt:lpstr>Agile Testing</vt:lpstr>
      <vt:lpstr>Agenda</vt:lpstr>
      <vt:lpstr>Class Objective</vt:lpstr>
      <vt:lpstr>Intros</vt:lpstr>
      <vt:lpstr>Where Are You?</vt:lpstr>
      <vt:lpstr>Do’s and Don’ts for Success</vt:lpstr>
      <vt:lpstr>Daily Contract</vt:lpstr>
      <vt:lpstr>Your Experience with…</vt:lpstr>
      <vt:lpstr>But before we start…</vt:lpstr>
      <vt:lpstr>Exercise Pre-requisites</vt:lpstr>
      <vt:lpstr>Exercise 0: Calculate Area</vt:lpstr>
      <vt:lpstr>Solution Discussion</vt:lpstr>
      <vt:lpstr>Agile Testing: Part 1</vt:lpstr>
      <vt:lpstr>Why TDD?</vt:lpstr>
      <vt:lpstr>Why TDD?</vt:lpstr>
      <vt:lpstr>The Mechanics</vt:lpstr>
      <vt:lpstr>Although TDD is Simple…</vt:lpstr>
      <vt:lpstr>Our Project:  Fraction Arithmetic</vt:lpstr>
      <vt:lpstr>How to Identify What to Test?</vt:lpstr>
      <vt:lpstr>Exercise 1a: Test List</vt:lpstr>
      <vt:lpstr>Exercise 1b: Simplest Test</vt:lpstr>
      <vt:lpstr>Solution Discussion</vt:lpstr>
      <vt:lpstr>Exercise 1c: Zero &amp; Integer</vt:lpstr>
      <vt:lpstr>Solution Discussion</vt:lpstr>
      <vt:lpstr>Exercise 1d: Add Any Integers</vt:lpstr>
      <vt:lpstr>Solution Discussion</vt:lpstr>
      <vt:lpstr>Refactoring</vt:lpstr>
      <vt:lpstr>Exercise 1e: Refactoring</vt:lpstr>
      <vt:lpstr>Solution Discussion</vt:lpstr>
      <vt:lpstr>TDD in the Small Microsteps</vt:lpstr>
      <vt:lpstr>TDD &amp; Simple Design</vt:lpstr>
      <vt:lpstr>Equation of Software Design</vt:lpstr>
      <vt:lpstr>Why engineering practices?</vt:lpstr>
      <vt:lpstr>PowerPoint Presentation</vt:lpstr>
      <vt:lpstr>Simple Design</vt:lpstr>
      <vt:lpstr>Simple Design</vt:lpstr>
      <vt:lpstr>Simple Design &amp; TDD</vt:lpstr>
      <vt:lpstr>Simple Design &amp; TDD</vt:lpstr>
      <vt:lpstr>TDD Lets Us Focus on…</vt:lpstr>
      <vt:lpstr>Removing Duplication</vt:lpstr>
      <vt:lpstr>Increasing Clarity</vt:lpstr>
      <vt:lpstr>For the Next Exercise…</vt:lpstr>
      <vt:lpstr>Pair Programming</vt:lpstr>
      <vt:lpstr>Ping-Pong Pairing</vt:lpstr>
      <vt:lpstr>Exercise 2a – Adding Fractions</vt:lpstr>
      <vt:lpstr>Solution Discussion</vt:lpstr>
      <vt:lpstr>Exercise 2b – Fraction “Equals”</vt:lpstr>
      <vt:lpstr>Solution Discussion</vt:lpstr>
      <vt:lpstr>Review</vt:lpstr>
      <vt:lpstr>Productive  [Mouseless] Programmer</vt:lpstr>
      <vt:lpstr>Exercise 2c: Adding Fractions</vt:lpstr>
      <vt:lpstr>Solution Discussion</vt:lpstr>
      <vt:lpstr>Exercise 2d: Adding Fractions</vt:lpstr>
      <vt:lpstr>Solution Discussion</vt:lpstr>
      <vt:lpstr>Review</vt:lpstr>
      <vt:lpstr>Now What?</vt:lpstr>
      <vt:lpstr>Exercise 3: Calculate Area</vt:lpstr>
      <vt:lpstr>Solution Discussion</vt:lpstr>
      <vt:lpstr>Agile Testing: Part 2</vt:lpstr>
      <vt:lpstr>2 Basic Forms of TDD</vt:lpstr>
      <vt:lpstr>Test “Specifications”</vt:lpstr>
      <vt:lpstr>ATDD or BDD or SbE  ???</vt:lpstr>
      <vt:lpstr>BDD</vt:lpstr>
      <vt:lpstr>Example </vt:lpstr>
      <vt:lpstr>Specification by Example</vt:lpstr>
      <vt:lpstr>ATDD Mechanics</vt:lpstr>
      <vt:lpstr>Java Framework Support</vt:lpstr>
      <vt:lpstr>BDD Exercise Pre-requisites</vt:lpstr>
      <vt:lpstr>Get to Know a JBehave Project</vt:lpstr>
      <vt:lpstr>Exercise 4a:  BDD Fractions Specification</vt:lpstr>
      <vt:lpstr>Exercise 4b: Calculate Area</vt:lpstr>
      <vt:lpstr>BDD in the real world</vt:lpstr>
      <vt:lpstr>Agile Testing: Part 3</vt:lpstr>
      <vt:lpstr>How to Write “Hard to Test” Code</vt:lpstr>
      <vt:lpstr>Hard to Test Code</vt:lpstr>
      <vt:lpstr>Hard to Test Code</vt:lpstr>
      <vt:lpstr>Complexity</vt:lpstr>
      <vt:lpstr>Non-Deterministic Behavior</vt:lpstr>
      <vt:lpstr>Singletons and Global State</vt:lpstr>
      <vt:lpstr>Singletons and Global State (after)</vt:lpstr>
      <vt:lpstr>The “new” operator</vt:lpstr>
      <vt:lpstr>The “new” operator (after)</vt:lpstr>
      <vt:lpstr>Law of Demeter Violations</vt:lpstr>
      <vt:lpstr>Law of Demeter Violations [after]</vt:lpstr>
      <vt:lpstr>Work Done in Constructor</vt:lpstr>
      <vt:lpstr>Work Done in Constructor [after]</vt:lpstr>
      <vt:lpstr>Managing Dependencies</vt:lpstr>
      <vt:lpstr>Testing Dependencies…</vt:lpstr>
      <vt:lpstr>Testing Dependencies…</vt:lpstr>
      <vt:lpstr>Dependency Injection (DI)</vt:lpstr>
      <vt:lpstr>DI Example</vt:lpstr>
      <vt:lpstr>DI Example</vt:lpstr>
      <vt:lpstr>Exercise 5: Injecting Dependencies</vt:lpstr>
      <vt:lpstr>Mocks, Stubs, &amp; Fakes</vt:lpstr>
      <vt:lpstr>Some Terminology*</vt:lpstr>
      <vt:lpstr>Mocks</vt:lpstr>
      <vt:lpstr>Mocking Framework Benefits </vt:lpstr>
      <vt:lpstr>Mockito</vt:lpstr>
      <vt:lpstr>Mockito Example</vt:lpstr>
      <vt:lpstr>Mockito</vt:lpstr>
      <vt:lpstr>Mockito</vt:lpstr>
      <vt:lpstr>Mockito</vt:lpstr>
      <vt:lpstr>Mockito</vt:lpstr>
      <vt:lpstr>Exercise 6a: Mocking Amazon with Mockito</vt:lpstr>
      <vt:lpstr>Exercise 6b: Supporting a new Book Service</vt:lpstr>
      <vt:lpstr>Exercise 6c: Using Mocks</vt:lpstr>
      <vt:lpstr>Testing:  Other Common Concerns</vt:lpstr>
      <vt:lpstr>Test Basics</vt:lpstr>
      <vt:lpstr>Test Speed</vt:lpstr>
      <vt:lpstr>Test Reliability</vt:lpstr>
      <vt:lpstr>Data Creator Patterns</vt:lpstr>
      <vt:lpstr>Data Validation</vt:lpstr>
      <vt:lpstr>Domain Object Verifier</vt:lpstr>
      <vt:lpstr>Test Readability</vt:lpstr>
      <vt:lpstr>Naming</vt:lpstr>
      <vt:lpstr>Naming</vt:lpstr>
      <vt:lpstr>Naming</vt:lpstr>
      <vt:lpstr>Test Code Layout… 3 A’s</vt:lpstr>
      <vt:lpstr>No AAA: What is Being Tested Here?</vt:lpstr>
      <vt:lpstr>AAA: What is Being Tested Here?</vt:lpstr>
      <vt:lpstr>Assertion Frameworks</vt:lpstr>
      <vt:lpstr>Exercise 7:  Readable Tests</vt:lpstr>
      <vt:lpstr>Q &amp; A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John Sigler</dc:creator>
  <cp:lastModifiedBy>John Sigler</cp:lastModifiedBy>
  <cp:revision>2671</cp:revision>
  <dcterms:created xsi:type="dcterms:W3CDTF">2013-09-18T14:34:26Z</dcterms:created>
  <dcterms:modified xsi:type="dcterms:W3CDTF">2014-09-30T18:20:02Z</dcterms:modified>
</cp:coreProperties>
</file>