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0" r:id="rId11"/>
    <p:sldId id="268" r:id="rId12"/>
    <p:sldId id="269" r:id="rId13"/>
    <p:sldId id="267" r:id="rId14"/>
    <p:sldId id="266" r:id="rId15"/>
    <p:sldId id="265" r:id="rId16"/>
    <p:sldId id="271" r:id="rId17"/>
    <p:sldId id="276" r:id="rId18"/>
    <p:sldId id="277" r:id="rId19"/>
    <p:sldId id="275" r:id="rId20"/>
    <p:sldId id="274" r:id="rId21"/>
    <p:sldId id="273" r:id="rId22"/>
    <p:sldId id="272" r:id="rId23"/>
    <p:sldId id="278" r:id="rId24"/>
    <p:sldId id="279" r:id="rId25"/>
    <p:sldId id="280" r:id="rId26"/>
    <p:sldId id="281" r:id="rId27"/>
    <p:sldId id="284" r:id="rId28"/>
    <p:sldId id="286" r:id="rId29"/>
    <p:sldId id="285" r:id="rId30"/>
    <p:sldId id="282" r:id="rId31"/>
    <p:sldId id="283" r:id="rId3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92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45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884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247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274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47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13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01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186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443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7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C7F7-D733-42E2-8C5F-3891A94FA627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471B-5EB5-4FF0-9B5A-9D2CAECCB26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764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sprelated.com/dspbooks/mdf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i analiza algoritama</a:t>
            </a:r>
            <a:br>
              <a:rPr lang="hr-HR" dirty="0" smtClean="0"/>
            </a:br>
            <a:r>
              <a:rPr lang="hr-HR" dirty="0" smtClean="0"/>
              <a:t>FFT u obradi signala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67136"/>
          </a:xfrm>
        </p:spPr>
        <p:txBody>
          <a:bodyPr>
            <a:normAutofit fontScale="92500" lnSpcReduction="10000"/>
          </a:bodyPr>
          <a:lstStyle/>
          <a:p>
            <a:pPr algn="l"/>
            <a:endParaRPr lang="hr-HR" dirty="0" smtClean="0"/>
          </a:p>
          <a:p>
            <a:pPr algn="l"/>
            <a:r>
              <a:rPr lang="hr-HR" dirty="0" smtClean="0"/>
              <a:t>Jure Šiljeg</a:t>
            </a:r>
          </a:p>
          <a:p>
            <a:pPr algn="l"/>
            <a:r>
              <a:rPr lang="hr-HR" dirty="0" smtClean="0"/>
              <a:t>PMF, Zagreb</a:t>
            </a:r>
          </a:p>
          <a:p>
            <a:pPr algn="l"/>
            <a:endParaRPr lang="hr-HR" dirty="0"/>
          </a:p>
          <a:p>
            <a:pPr algn="l"/>
            <a:r>
              <a:rPr lang="hr-HR" dirty="0" smtClean="0"/>
              <a:t>				Siječanj 2014.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341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U literaturi </a:t>
            </a:r>
            <a:r>
              <a:rPr lang="hr-HR" dirty="0"/>
              <a:t>najčešće piše x(t) ako se misli na </a:t>
            </a:r>
            <a:r>
              <a:rPr lang="hr-HR" i="1" dirty="0"/>
              <a:t>kontinuirani</a:t>
            </a:r>
            <a:r>
              <a:rPr lang="hr-HR" dirty="0"/>
              <a:t> (neprekinuti) signal obzirom na kontinuiranu varijablu </a:t>
            </a:r>
            <a:r>
              <a:rPr lang="hr-HR" dirty="0" smtClean="0"/>
              <a:t>t (</a:t>
            </a:r>
            <a:r>
              <a:rPr lang="hr-HR" dirty="0"/>
              <a:t>najčešće </a:t>
            </a:r>
            <a:r>
              <a:rPr lang="hr-HR" dirty="0" smtClean="0"/>
              <a:t>vrijeme).</a:t>
            </a:r>
          </a:p>
          <a:p>
            <a:r>
              <a:rPr lang="hr-HR" dirty="0" smtClean="0"/>
              <a:t>Ako </a:t>
            </a:r>
            <a:r>
              <a:rPr lang="hr-HR" dirty="0"/>
              <a:t>vrijeme nije kontinuirano već ima vrijednosti 0, T, 2T, ..., </a:t>
            </a:r>
            <a:r>
              <a:rPr lang="hr-HR" dirty="0" smtClean="0"/>
              <a:t>nT i </a:t>
            </a:r>
            <a:r>
              <a:rPr lang="hr-HR" dirty="0"/>
              <a:t>sl</a:t>
            </a:r>
            <a:r>
              <a:rPr lang="hr-HR" dirty="0" smtClean="0"/>
              <a:t>., </a:t>
            </a:r>
            <a:r>
              <a:rPr lang="hr-HR" dirty="0"/>
              <a:t>pišemo x[n</a:t>
            </a:r>
            <a:r>
              <a:rPr lang="hr-HR" dirty="0" smtClean="0"/>
              <a:t>] </a:t>
            </a:r>
            <a:r>
              <a:rPr lang="pt-BR" dirty="0" smtClean="0"/>
              <a:t>što </a:t>
            </a:r>
            <a:r>
              <a:rPr lang="pt-BR" dirty="0"/>
              <a:t>onda zovemo </a:t>
            </a:r>
            <a:r>
              <a:rPr lang="pt-BR" i="1" dirty="0"/>
              <a:t>diskretni </a:t>
            </a:r>
            <a:r>
              <a:rPr lang="pt-BR" i="1" dirty="0" smtClean="0"/>
              <a:t>signal</a:t>
            </a:r>
            <a:r>
              <a:rPr lang="hr-HR" i="1" dirty="0" smtClean="0"/>
              <a:t>.</a:t>
            </a:r>
          </a:p>
          <a:p>
            <a:r>
              <a:rPr lang="hr-HR" dirty="0" smtClean="0"/>
              <a:t>Primijetimo da u (*) imamo neoperativni, kontinuirani signal s kontinuiranom varijablom.</a:t>
            </a:r>
            <a:endParaRPr lang="hr-H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589240"/>
            <a:ext cx="1933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1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 početak trebamo diskretizirati signal da bude operativan za prebrojivo mnogo „vremenskih” vrijednosti.</a:t>
            </a:r>
          </a:p>
          <a:p>
            <a:r>
              <a:rPr lang="hr-HR" dirty="0" smtClean="0"/>
              <a:t>Ključ je u DTFT-i, a dobijemo je od FT-e.</a:t>
            </a:r>
          </a:p>
          <a:p>
            <a:r>
              <a:rPr lang="hr-HR" dirty="0" smtClean="0"/>
              <a:t>DTFT nam daje način kako reprezentirati frekvencijski sadržaj (kontinuirani!) od diskretnih vremenskih signala.</a:t>
            </a:r>
          </a:p>
          <a:p>
            <a:pPr marL="0" indent="0">
              <a:buNone/>
            </a:pPr>
            <a:r>
              <a:rPr lang="hr-HR" dirty="0" smtClean="0"/>
              <a:t>	DTFT					IDTFT</a:t>
            </a:r>
            <a:endParaRPr lang="hr-H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877272"/>
            <a:ext cx="1895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49280"/>
            <a:ext cx="21431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9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 smtClean="0"/>
              <a:t>Sljedeći korak je </a:t>
            </a:r>
            <a:r>
              <a:rPr lang="hr-HR" dirty="0" smtClean="0"/>
              <a:t>DFT!</a:t>
            </a:r>
            <a:endParaRPr lang="hr-HR" dirty="0" smtClean="0"/>
          </a:p>
          <a:p>
            <a:r>
              <a:rPr lang="hr-HR" dirty="0" smtClean="0"/>
              <a:t>Nužno napraviti dvije </a:t>
            </a:r>
            <a:r>
              <a:rPr lang="hr-HR" dirty="0" smtClean="0"/>
              <a:t>stvari:</a:t>
            </a:r>
            <a:endParaRPr lang="hr-HR" dirty="0" smtClean="0"/>
          </a:p>
          <a:p>
            <a:pPr lvl="2"/>
            <a:r>
              <a:rPr lang="hr-HR" dirty="0"/>
              <a:t>ograničiti broj točaka u vremenskoj domeni </a:t>
            </a:r>
            <a:r>
              <a:rPr lang="hr-HR" dirty="0" smtClean="0"/>
              <a:t> (recimo na N)</a:t>
            </a:r>
            <a:endParaRPr lang="hr-HR" dirty="0"/>
          </a:p>
          <a:p>
            <a:pPr lvl="2"/>
            <a:endParaRPr lang="hr-HR" dirty="0" smtClean="0"/>
          </a:p>
          <a:p>
            <a:pPr lvl="2"/>
            <a:endParaRPr lang="hr-HR" dirty="0" smtClean="0"/>
          </a:p>
          <a:p>
            <a:pPr lvl="2"/>
            <a:r>
              <a:rPr lang="hr-HR" dirty="0"/>
              <a:t>uzorkovati frekvencijsku domenu da je napravimo </a:t>
            </a:r>
            <a:r>
              <a:rPr lang="hr-HR" dirty="0" smtClean="0"/>
              <a:t>diskretnom.</a:t>
            </a:r>
          </a:p>
          <a:p>
            <a:pPr lvl="2"/>
            <a:endParaRPr lang="hr-HR" dirty="0"/>
          </a:p>
          <a:p>
            <a:pPr marL="914400" lvl="2" indent="0">
              <a:buNone/>
            </a:pPr>
            <a:r>
              <a:rPr lang="hr-HR" dirty="0" smtClean="0"/>
              <a:t>                       (**)                                       </a:t>
            </a:r>
            <a:r>
              <a:rPr lang="hr-HR" dirty="0" smtClean="0">
                <a:sym typeface="Wingdings" pitchFamily="2" charset="2"/>
              </a:rPr>
              <a:t> DFT</a:t>
            </a:r>
          </a:p>
          <a:p>
            <a:pPr lvl="8"/>
            <a:endParaRPr lang="hr-HR" dirty="0">
              <a:sym typeface="Wingdings" pitchFamily="2" charset="2"/>
            </a:endParaRPr>
          </a:p>
          <a:p>
            <a:pPr lvl="8"/>
            <a:endParaRPr lang="hr-HR" dirty="0" smtClean="0"/>
          </a:p>
          <a:p>
            <a:pPr marL="914400" lvl="2" indent="0">
              <a:buNone/>
            </a:pPr>
            <a:r>
              <a:rPr lang="hr-HR" dirty="0" smtClean="0"/>
              <a:t>	</a:t>
            </a:r>
          </a:p>
          <a:p>
            <a:pPr marL="914400" lvl="2" indent="0">
              <a:buNone/>
            </a:pPr>
            <a:r>
              <a:rPr lang="hr-HR" dirty="0"/>
              <a:t>	</a:t>
            </a:r>
            <a:r>
              <a:rPr lang="hr-HR" dirty="0" smtClean="0"/>
              <a:t>IDFT </a:t>
            </a:r>
            <a:r>
              <a:rPr lang="hr-HR" dirty="0" smtClean="0">
                <a:sym typeface="Wingdings" pitchFamily="2" charset="2"/>
              </a:rPr>
              <a:t>                                      (***)</a:t>
            </a:r>
            <a:endParaRPr lang="hr-H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2936"/>
            <a:ext cx="1809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26235"/>
            <a:ext cx="1819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517232"/>
            <a:ext cx="1876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085184"/>
            <a:ext cx="1971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6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hr-HR" dirty="0" smtClean="0"/>
              <a:t>Što smo sada </a:t>
            </a:r>
            <a:r>
              <a:rPr lang="hr-HR" dirty="0" smtClean="0"/>
              <a:t>dobili?</a:t>
            </a:r>
            <a:endParaRPr lang="hr-HR" dirty="0" smtClean="0"/>
          </a:p>
          <a:p>
            <a:r>
              <a:rPr lang="hr-HR" dirty="0" smtClean="0"/>
              <a:t>Pomoću DFT-a smo dobili način za</a:t>
            </a:r>
          </a:p>
          <a:p>
            <a:pPr marL="0" indent="0">
              <a:buNone/>
            </a:pPr>
            <a:r>
              <a:rPr lang="hr-HR" dirty="0" smtClean="0"/>
              <a:t>transformirati domene (vrijeme &lt;-&gt; frekvencija )...</a:t>
            </a:r>
          </a:p>
          <a:p>
            <a:r>
              <a:rPr lang="hr-HR" dirty="0" smtClean="0"/>
              <a:t>Što je korisno i dobro u svemu </a:t>
            </a:r>
            <a:r>
              <a:rPr lang="hr-HR" dirty="0" smtClean="0"/>
              <a:t>tome?</a:t>
            </a:r>
            <a:endParaRPr lang="hr-HR" dirty="0" smtClean="0"/>
          </a:p>
          <a:p>
            <a:r>
              <a:rPr lang="hr-HR" dirty="0" smtClean="0"/>
              <a:t>Vremensku funkciju (signal) smo naučili transformirati i to tako da imamo </a:t>
            </a:r>
            <a:r>
              <a:rPr lang="hr-HR" u="sng" dirty="0" smtClean="0"/>
              <a:t>diskretan</a:t>
            </a:r>
            <a:r>
              <a:rPr lang="hr-HR" dirty="0" smtClean="0"/>
              <a:t> broj točaka u obje domene što znači da signali kao vremenski kontinuirane funkcije postaju odjednom operativni za stvarne </a:t>
            </a:r>
            <a:r>
              <a:rPr lang="hr-HR" dirty="0" smtClean="0"/>
              <a:t>primjere!</a:t>
            </a:r>
            <a:endParaRPr lang="hr-HR" dirty="0"/>
          </a:p>
          <a:p>
            <a:pPr marL="0" indent="0">
              <a:buNone/>
            </a:pPr>
            <a:r>
              <a:rPr lang="hr-HR" dirty="0" smtClean="0"/>
              <a:t>	</a:t>
            </a:r>
          </a:p>
          <a:p>
            <a:pPr marL="0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0301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(5)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hr-HR" dirty="0" smtClean="0"/>
              <a:t>Postavlja se pitanje koliko efikasno rješenje smo dobili i možemo li ga kako </a:t>
            </a:r>
            <a:r>
              <a:rPr lang="hr-HR" dirty="0" smtClean="0"/>
              <a:t>ubrzati?</a:t>
            </a:r>
            <a:endParaRPr lang="hr-HR" dirty="0" smtClean="0"/>
          </a:p>
          <a:p>
            <a:r>
              <a:rPr lang="hr-HR" dirty="0" smtClean="0"/>
              <a:t>Izraz iz (**) možemo zapisati i </a:t>
            </a:r>
            <a:r>
              <a:rPr lang="hr-HR" dirty="0" smtClean="0"/>
              <a:t>ovako:</a:t>
            </a:r>
            <a:endParaRPr lang="hr-HR" dirty="0" smtClean="0"/>
          </a:p>
          <a:p>
            <a:pPr marL="3657600" lvl="8" indent="0">
              <a:buNone/>
            </a:pPr>
            <a:endParaRPr lang="hr-HR" dirty="0" smtClean="0"/>
          </a:p>
          <a:p>
            <a:pPr marL="3657600" lvl="8" indent="0">
              <a:buNone/>
            </a:pPr>
            <a:endParaRPr lang="hr-HR" dirty="0"/>
          </a:p>
          <a:p>
            <a:pPr lvl="8"/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Može se promatrati i matrični zapis od izraza (***).</a:t>
            </a:r>
            <a:endParaRPr lang="hr-H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31337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67075"/>
            <a:ext cx="32194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29200"/>
            <a:ext cx="9620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54" y="3461054"/>
            <a:ext cx="3286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5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(6)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Također je jednostavno formulirati neka svojstva prve matrice,      , pa se tako može lako vidjeti da </a:t>
            </a:r>
            <a:r>
              <a:rPr lang="hr-HR" dirty="0" smtClean="0"/>
              <a:t>vrijedi: 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68361"/>
            <a:ext cx="1428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8" y="1834861"/>
            <a:ext cx="65246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33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12" y="5229200"/>
            <a:ext cx="60102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5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(7)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hr-HR" dirty="0" smtClean="0"/>
              <a:t>Brži algoritmi postoje i za konstrukciju jednog od njih ćemo se koristiti svojstvom kojeg smo posljednjeg spomenuli. </a:t>
            </a:r>
          </a:p>
          <a:p>
            <a:r>
              <a:rPr lang="hr-HR" dirty="0" smtClean="0"/>
              <a:t>Također, mogu se iskoristiti još 2 svojstva za dodatno poboljšanje koje u okviru ovog seminara nećemo obraditi, a tiču se rotacijskog </a:t>
            </a:r>
            <a:r>
              <a:rPr lang="hr-HR" dirty="0" smtClean="0"/>
              <a:t>faktora: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	1) svojstvo </a:t>
            </a:r>
            <a:r>
              <a:rPr lang="hr-HR" dirty="0" smtClean="0"/>
              <a:t>simetrije:</a:t>
            </a:r>
            <a:endParaRPr lang="hr-HR" dirty="0" smtClean="0"/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2) svojstvo </a:t>
            </a:r>
            <a:r>
              <a:rPr lang="hr-HR" dirty="0" smtClean="0"/>
              <a:t>periodičnosti:</a:t>
            </a:r>
            <a:endParaRPr lang="hr-H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59" y="5373216"/>
            <a:ext cx="1628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85470"/>
            <a:ext cx="1333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(8)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Naša ideja će ići u smjeru razbijanja početne transformacije u parne i neparne sekvence (**) :                                                  </a:t>
            </a:r>
            <a:r>
              <a:rPr lang="hr-HR" dirty="0" smtClean="0"/>
              <a:t>, </a:t>
            </a:r>
            <a:r>
              <a:rPr lang="hr-HR" dirty="0" smtClean="0"/>
              <a:t>potom možemo to malo srediti i dobiti </a:t>
            </a:r>
            <a:r>
              <a:rPr lang="hr-HR" dirty="0" smtClean="0"/>
              <a:t>sljedeće:</a:t>
            </a:r>
            <a:endParaRPr lang="hr-HR" dirty="0" smtClean="0"/>
          </a:p>
          <a:p>
            <a:pPr lvl="8"/>
            <a:r>
              <a:rPr lang="hr-HR" sz="3200" dirty="0" smtClean="0"/>
              <a:t>            te iskoristimo 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svojstvo d) za formiranje </a:t>
            </a:r>
          </a:p>
          <a:p>
            <a:endParaRPr lang="hr-HR" dirty="0" smtClean="0"/>
          </a:p>
          <a:p>
            <a:r>
              <a:rPr lang="hr-HR" dirty="0" smtClean="0"/>
              <a:t>Što smo ovime </a:t>
            </a:r>
            <a:r>
              <a:rPr lang="hr-HR" dirty="0" smtClean="0"/>
              <a:t>postigli?</a:t>
            </a:r>
            <a:endParaRPr lang="hr-HR" dirty="0" smtClean="0"/>
          </a:p>
          <a:p>
            <a:endParaRPr lang="hr-H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2386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05" y="3645024"/>
            <a:ext cx="437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71" y="4178027"/>
            <a:ext cx="4086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4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(9)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hr-HR" dirty="0" smtClean="0"/>
              <a:t>Usporedimo broj množenja...</a:t>
            </a:r>
          </a:p>
          <a:p>
            <a:r>
              <a:rPr lang="hr-HR" dirty="0" smtClean="0"/>
              <a:t>Rekli smo da nam je za „obični” DFT trebalo, zapravo,      kompleksnih množenja.</a:t>
            </a:r>
          </a:p>
          <a:p>
            <a:r>
              <a:rPr lang="hr-HR" dirty="0" smtClean="0"/>
              <a:t>U novonastalom algoritmu imamo 2 sume gdje je svaka duplo kraća od početne iz (**) i uz to imamo dodatno još faktor koji množi drugu sumu. Sve u svemu </a:t>
            </a:r>
            <a:r>
              <a:rPr lang="hr-HR" dirty="0" smtClean="0"/>
              <a:t>dobijemo:</a:t>
            </a:r>
            <a:endParaRPr lang="hr-HR" dirty="0" smtClean="0"/>
          </a:p>
          <a:p>
            <a:r>
              <a:rPr lang="hr-HR" dirty="0" smtClean="0"/>
              <a:t>Za običan i skroz pristojan primjer od N=1024 dobijemo uštedu od 49.95 </a:t>
            </a:r>
            <a:r>
              <a:rPr lang="hr-HR" dirty="0" smtClean="0"/>
              <a:t>%!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80928"/>
            <a:ext cx="432048" cy="40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797152"/>
            <a:ext cx="1238571" cy="53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4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(10)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hr-HR" dirty="0" smtClean="0"/>
              <a:t>Najčešće promatramo realne i diskretne vremenske signale.</a:t>
            </a:r>
          </a:p>
          <a:p>
            <a:r>
              <a:rPr lang="hr-HR" dirty="0" smtClean="0"/>
              <a:t>Rezultat FFT-a je, općenito, kompleksan niz koji sadrži po N realnih i N imaginarnih dijelova.</a:t>
            </a:r>
          </a:p>
          <a:p>
            <a:r>
              <a:rPr lang="hr-HR" dirty="0" smtClean="0"/>
              <a:t>Vrijedi                               ,  </a:t>
            </a:r>
          </a:p>
          <a:p>
            <a:r>
              <a:rPr lang="hr-HR" dirty="0" smtClean="0"/>
              <a:t>Trebamo gledati samo prvih N/2 </a:t>
            </a:r>
            <a:r>
              <a:rPr lang="hr-HR" dirty="0" smtClean="0"/>
              <a:t>vrijednosti!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2"/>
            <a:ext cx="2781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51" y="4372719"/>
            <a:ext cx="28670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r-HR" dirty="0" smtClean="0"/>
              <a:t>Zadatak nam je prikazati ulogu FFT-a u obradi signala.</a:t>
            </a:r>
          </a:p>
          <a:p>
            <a:r>
              <a:rPr lang="hr-HR" dirty="0" smtClean="0"/>
              <a:t>Signali su</a:t>
            </a:r>
            <a:r>
              <a:rPr lang="hr-HR" dirty="0"/>
              <a:t>, dakle, materijalni nosioci </a:t>
            </a:r>
            <a:r>
              <a:rPr lang="hr-HR" dirty="0" smtClean="0"/>
              <a:t>informacije.</a:t>
            </a:r>
          </a:p>
          <a:p>
            <a:r>
              <a:rPr lang="hr-HR" dirty="0"/>
              <a:t>U realnim informacijskim sustavima signali se prenose na veće ili manje udaljenosti najčešće u obliku elektromagnetskog </a:t>
            </a:r>
            <a:r>
              <a:rPr lang="hr-HR" dirty="0" smtClean="0"/>
              <a:t>titranja.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79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(11)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 određenu frekvenciju kojom se uzimaju uzorci,          </a:t>
            </a:r>
            <a:r>
              <a:rPr lang="hr-HR" dirty="0" smtClean="0"/>
              <a:t>, </a:t>
            </a:r>
            <a:r>
              <a:rPr lang="hr-HR" dirty="0" smtClean="0"/>
              <a:t>maksimalna frekvencija koja se može točno prikazati bez da se javljaju odstupanja se zove Nyquistova  frekvencija i ona iznosi      </a:t>
            </a:r>
            <a:r>
              <a:rPr lang="hr-HR" dirty="0" smtClean="0"/>
              <a:t> /2</a:t>
            </a:r>
            <a:r>
              <a:rPr lang="hr-HR" dirty="0" smtClean="0"/>
              <a:t>.</a:t>
            </a:r>
            <a:endParaRPr lang="hr-H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52" y="3645024"/>
            <a:ext cx="565152" cy="42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62101"/>
            <a:ext cx="504056" cy="3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53" y="3855144"/>
            <a:ext cx="42100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8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rješenju (12)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Samo grafičko prikazivanje rješenja vršimo na način da gledamo apsolutne vrijednosti frekvencija dobivenih FFT-om (jer nas zanima amplituda) u točkama s razmakom od            .</a:t>
            </a:r>
          </a:p>
          <a:p>
            <a:r>
              <a:rPr lang="hr-HR" dirty="0" smtClean="0"/>
              <a:t>Točke u kojima amplituda „strši” su točke gdje će nas zanimati frekvencija i odakle je možemo i očitati </a:t>
            </a:r>
            <a:r>
              <a:rPr lang="hr-HR" dirty="0" smtClean="0"/>
              <a:t>zapravo!</a:t>
            </a:r>
            <a:endParaRPr lang="hr-HR" dirty="0" smtClean="0"/>
          </a:p>
          <a:p>
            <a:r>
              <a:rPr lang="hr-HR" dirty="0" smtClean="0"/>
              <a:t>Dakle, za realne signale gledamo samo od 0 do  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Hz (jer se ostale frekvencije neće dobro                      prikazati pa ih ni nema smisla promatrati). </a:t>
            </a:r>
            <a:endParaRPr lang="hr-H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852936"/>
            <a:ext cx="957340" cy="47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56406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5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41168"/>
          </a:xfrm>
        </p:spPr>
        <p:txBody>
          <a:bodyPr/>
          <a:lstStyle/>
          <a:p>
            <a:r>
              <a:rPr lang="hr-HR" dirty="0" smtClean="0"/>
              <a:t>Za početak ne baš </a:t>
            </a:r>
            <a:r>
              <a:rPr lang="hr-HR" dirty="0" smtClean="0"/>
              <a:t>realan </a:t>
            </a:r>
            <a:r>
              <a:rPr lang="hr-HR" dirty="0" smtClean="0"/>
              <a:t>slučaj „obične” </a:t>
            </a:r>
            <a:r>
              <a:rPr lang="hr-HR" dirty="0" smtClean="0"/>
              <a:t>sinusoide:</a:t>
            </a:r>
            <a:endParaRPr lang="hr-HR" dirty="0" smtClean="0"/>
          </a:p>
          <a:p>
            <a:r>
              <a:rPr lang="hr-HR" dirty="0" smtClean="0"/>
              <a:t> </a:t>
            </a:r>
            <a:endParaRPr lang="hr-H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6391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5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0581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6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 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hr-HR" dirty="0" smtClean="0"/>
              <a:t>Dakle, dobili smo da se na frekvenciji od 5Hz javlja najveća amplituda, pa je to ona koju tražimo (prisjetimo se kako je bila zadana naša početna funkcija).</a:t>
            </a:r>
          </a:p>
          <a:p>
            <a:r>
              <a:rPr lang="hr-HR" dirty="0" smtClean="0"/>
              <a:t>Eksperiment smo mogli vršiti i na nekom složenom signalu zahvaljujući MATLAB-ovoj snazi.</a:t>
            </a:r>
          </a:p>
          <a:p>
            <a:r>
              <a:rPr lang="hr-HR" dirty="0" smtClean="0"/>
              <a:t>Promatrat ćemo sada (samo za ilustraciju) signal sa šumom.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68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 (4)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Promatrat ćemo </a:t>
            </a:r>
            <a:r>
              <a:rPr lang="hr-HR" dirty="0" smtClean="0"/>
              <a:t>signal: 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4766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3" y="2204864"/>
            <a:ext cx="82200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5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 (5)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" y="1512912"/>
            <a:ext cx="90773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5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 (6)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Snagu samog algoritma je možda najbolje ilustrirati primjerom.</a:t>
            </a:r>
          </a:p>
          <a:p>
            <a:r>
              <a:rPr lang="hr-HR" dirty="0" smtClean="0"/>
              <a:t>Promatrat ćemo isti algoritam, za istu funkciju, ali s različitim brojem promatranih točaka.</a:t>
            </a:r>
          </a:p>
          <a:p>
            <a:r>
              <a:rPr lang="hr-HR" dirty="0" smtClean="0"/>
              <a:t>Uzet ćemo drastične razlike.</a:t>
            </a:r>
          </a:p>
          <a:p>
            <a:r>
              <a:rPr lang="hr-HR" dirty="0" smtClean="0"/>
              <a:t>Prvi slučaj za N=1024 (2^10) i drugi slučaj za N=1 048 576 (2^20) i promatrati brzinu izvođenja algoritma.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159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 (7)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9724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 (8)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84784"/>
            <a:ext cx="8153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Signale smo navikli predočavati u Kartezijevom koordinatnom sustavu kao neke funkcije (domena je vrijeme).</a:t>
            </a:r>
          </a:p>
          <a:p>
            <a:r>
              <a:rPr lang="hr-HR" dirty="0" smtClean="0"/>
              <a:t>DFT je u stanju </a:t>
            </a:r>
            <a:r>
              <a:rPr lang="hr-HR" dirty="0"/>
              <a:t>konvertirati signale definirane kao funkcije čija je domena </a:t>
            </a:r>
            <a:r>
              <a:rPr lang="hr-HR" dirty="0" smtClean="0"/>
              <a:t>vrijeme, t, </a:t>
            </a:r>
            <a:r>
              <a:rPr lang="hr-HR" dirty="0"/>
              <a:t>u funkcije čija je domena frekvencija, </a:t>
            </a:r>
            <a:r>
              <a:rPr lang="hr-HR" dirty="0" smtClean="0"/>
              <a:t>f, dok IDFT radi obratnu stvar.</a:t>
            </a:r>
          </a:p>
          <a:p>
            <a:r>
              <a:rPr lang="hr-HR" dirty="0" smtClean="0"/>
              <a:t>Koja je primjena i gdje je tu korist </a:t>
            </a:r>
            <a:r>
              <a:rPr lang="hr-HR" dirty="0" smtClean="0"/>
              <a:t>uopće?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7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Izvori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Prof.dr.sc. Hrvoje Babić : Signali i sustavi, Zagreb 1996.</a:t>
            </a:r>
            <a:endParaRPr lang="hr-HR" b="0" dirty="0" smtClean="0">
              <a:effectLst/>
            </a:endParaRPr>
          </a:p>
          <a:p>
            <a:r>
              <a:rPr lang="hr-HR" dirty="0" smtClean="0"/>
              <a:t>Attila </a:t>
            </a:r>
            <a:r>
              <a:rPr lang="hr-HR" dirty="0"/>
              <a:t>Felinger : Data Analysis and Signal Processing in Chromatography, Volume 21 (Data Handling in Science and Technology) , Elsevier Science B.V., 1998.</a:t>
            </a:r>
            <a:endParaRPr lang="hr-HR" b="1" dirty="0" smtClean="0">
              <a:effectLst/>
            </a:endParaRPr>
          </a:p>
          <a:p>
            <a:r>
              <a:rPr lang="hr-HR" dirty="0" smtClean="0"/>
              <a:t>Mehmet </a:t>
            </a:r>
            <a:r>
              <a:rPr lang="hr-HR" dirty="0"/>
              <a:t>Akhan/Keith Larson  :The frequency domain (Instructor’s guide, lecture 4), University of </a:t>
            </a:r>
            <a:r>
              <a:rPr lang="hr-HR" dirty="0" smtClean="0"/>
              <a:t>Hertfordshire</a:t>
            </a:r>
          </a:p>
          <a:p>
            <a:r>
              <a:rPr lang="hr-HR" dirty="0" smtClean="0"/>
              <a:t>H. Šikić : Bilješke s predavanja iz kolegija Fourierovi redovi, 2012./2013.</a:t>
            </a:r>
          </a:p>
          <a:p>
            <a:r>
              <a:rPr lang="hr-HR" dirty="0" smtClean="0">
                <a:hlinkClick r:id="rId2"/>
              </a:rPr>
              <a:t>http://www.dsprelated.com/dspbooks/mdft/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155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hr-HR" dirty="0" smtClean="0"/>
              <a:t>Hvala na pozornosti 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55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 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Transformacija s vremenske na frekvencijsku domenu pomaže identificirati frekvencijske komponente signala (spektar</a:t>
            </a:r>
            <a:r>
              <a:rPr lang="hr-HR" dirty="0" smtClean="0"/>
              <a:t>)!</a:t>
            </a:r>
            <a:endParaRPr lang="hr-HR" dirty="0" smtClean="0"/>
          </a:p>
          <a:p>
            <a:r>
              <a:rPr lang="hr-HR" dirty="0" smtClean="0"/>
              <a:t>Vojska, policija, multimedija, pametne kuće, telekomunikacije, ...</a:t>
            </a:r>
          </a:p>
          <a:p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			     </a:t>
            </a:r>
            <a:r>
              <a:rPr lang="hr-HR" dirty="0" smtClean="0">
                <a:sym typeface="Wingdings" pitchFamily="2" charset="2"/>
              </a:rPr>
              <a:t></a:t>
            </a:r>
            <a:r>
              <a:rPr lang="hr-HR" dirty="0" smtClean="0"/>
              <a:t>Fourierova transformacija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7" y="4365104"/>
            <a:ext cx="3347864" cy="22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problemu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Moguće je pokazati da se svaka periodička funkcija može prikazati kao beskonačna suma ortogonalnih funkcija, </a:t>
            </a:r>
            <a:r>
              <a:rPr lang="hr-HR" dirty="0"/>
              <a:t>a kada je riječ o oscilatornim funkcijama (sinus i kosinus npr.) tada govorimo o Fourierovom </a:t>
            </a:r>
            <a:r>
              <a:rPr lang="hr-HR" dirty="0" smtClean="0"/>
              <a:t>redu.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77072"/>
            <a:ext cx="7168249" cy="24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problemu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u="sng" dirty="0" smtClean="0"/>
              <a:t>DEF</a:t>
            </a:r>
            <a:r>
              <a:rPr lang="hr-HR" dirty="0" smtClean="0"/>
              <a:t>: Neka je H Hilbertov prostor, </a:t>
            </a:r>
          </a:p>
          <a:p>
            <a:pPr marL="0" indent="0">
              <a:buNone/>
            </a:pPr>
            <a:r>
              <a:rPr lang="hr-HR" dirty="0" smtClean="0"/>
              <a:t>ortonormirana familija. Za tu familiju kažemo da je ONB unitarnog prostora X, ako je za svaki x iz H familija                      sumabilna i ima sumu x. Red                    se zove Fourierov red vektora x.</a:t>
            </a:r>
          </a:p>
          <a:p>
            <a:r>
              <a:rPr lang="hr-HR" dirty="0" smtClean="0"/>
              <a:t>Trigonometrijska i eksponencijalna </a:t>
            </a:r>
            <a:r>
              <a:rPr lang="hr-HR" dirty="0" smtClean="0"/>
              <a:t>forma:</a:t>
            </a: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69" y="1772816"/>
            <a:ext cx="619211" cy="304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70" y="3340181"/>
            <a:ext cx="1724266" cy="304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92403"/>
            <a:ext cx="1524213" cy="428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8" y="6165304"/>
            <a:ext cx="5763430" cy="571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4" y="4797152"/>
            <a:ext cx="3296110" cy="533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68761"/>
            <a:ext cx="5992062" cy="55252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226"/>
            <a:ext cx="3514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8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problemu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Fourierovi redovi se mogu primijeniti na periodične signale, ali se i neperiodični signali mogu napisati pomoću Fourierovih komponenti i taj proces se zove </a:t>
            </a:r>
            <a:r>
              <a:rPr lang="hr-HR" dirty="0" smtClean="0"/>
              <a:t>Fourierova transformacija.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Naša želja je upravo i modelirati neperiodičke signale jer se u praksi takvi i </a:t>
            </a:r>
            <a:r>
              <a:rPr lang="hr-HR" dirty="0" smtClean="0"/>
              <a:t>javljaju!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73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problemu 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Ideja jest da se koristi eksponencijalni oblik Fourierovog reda i da se, uz osnovne manipulacije integralima, dobiju sljedeći važni </a:t>
            </a:r>
            <a:r>
              <a:rPr lang="hr-HR" dirty="0" smtClean="0"/>
              <a:t>rezultati:</a:t>
            </a:r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r>
              <a:rPr lang="hr-HR" dirty="0" smtClean="0"/>
              <a:t>(</a:t>
            </a:r>
            <a:r>
              <a:rPr lang="hr-HR" dirty="0"/>
              <a:t>*</a:t>
            </a:r>
            <a:r>
              <a:rPr lang="hr-HR" dirty="0" smtClean="0"/>
              <a:t>)			</a:t>
            </a:r>
            <a:r>
              <a:rPr lang="hr-HR" dirty="0" smtClean="0">
                <a:sym typeface="Wingdings" pitchFamily="2" charset="2"/>
              </a:rPr>
              <a:t></a:t>
            </a:r>
            <a:r>
              <a:rPr lang="hr-HR" dirty="0" smtClean="0"/>
              <a:t>Fourierova transformacija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	</a:t>
            </a:r>
            <a:r>
              <a:rPr lang="hr-HR" dirty="0" smtClean="0">
                <a:sym typeface="Wingdings" pitchFamily="2" charset="2"/>
              </a:rPr>
              <a:t>Inverzna </a:t>
            </a:r>
            <a:r>
              <a:rPr lang="hr-HR" dirty="0" smtClean="0">
                <a:sym typeface="Wingdings" pitchFamily="2" charset="2"/>
              </a:rPr>
              <a:t>Fourierova 						transformacija</a:t>
            </a:r>
            <a:endParaRPr lang="hr-HR" dirty="0" smtClean="0"/>
          </a:p>
          <a:p>
            <a:endParaRPr lang="hr-H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57" y="4009628"/>
            <a:ext cx="1933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2" y="5013176"/>
            <a:ext cx="19240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1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problemu (4)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Čemu zapravo služi (inverzna) Fourierova transformacija?</a:t>
            </a:r>
          </a:p>
          <a:p>
            <a:r>
              <a:rPr lang="hr-HR" dirty="0" smtClean="0"/>
              <a:t>Ponovimo, prebacuje signal iz domene u domenu (vrijeme </a:t>
            </a:r>
            <a:r>
              <a:rPr lang="hr-HR" dirty="0" smtClean="0">
                <a:sym typeface="Wingdings" pitchFamily="2" charset="2"/>
              </a:rPr>
              <a:t> frekvencija).</a:t>
            </a:r>
          </a:p>
          <a:p>
            <a:r>
              <a:rPr lang="hr-HR" dirty="0" smtClean="0">
                <a:sym typeface="Wingdings" pitchFamily="2" charset="2"/>
              </a:rPr>
              <a:t>Praktičan problem je ponešto drukčiji, nažalost...</a:t>
            </a:r>
          </a:p>
          <a:p>
            <a:r>
              <a:rPr lang="hr-HR" dirty="0" smtClean="0">
                <a:sym typeface="Wingdings" pitchFamily="2" charset="2"/>
              </a:rPr>
              <a:t>Digitalna obrada signala zahtijeva </a:t>
            </a:r>
            <a:r>
              <a:rPr lang="hr-HR" u="sng" dirty="0" smtClean="0">
                <a:sym typeface="Wingdings" pitchFamily="2" charset="2"/>
              </a:rPr>
              <a:t>diskretni </a:t>
            </a:r>
            <a:r>
              <a:rPr lang="hr-HR" dirty="0" smtClean="0">
                <a:sym typeface="Wingdings" pitchFamily="2" charset="2"/>
              </a:rPr>
              <a:t>pristup i tome se nekako treba prilagoditi.</a:t>
            </a:r>
          </a:p>
          <a:p>
            <a:pPr marL="0" indent="0">
              <a:buNone/>
            </a:pPr>
            <a:endParaRPr lang="hr-H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66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1167</Words>
  <Application>Microsoft Office PowerPoint</Application>
  <PresentationFormat>On-screen Show (4:3)</PresentationFormat>
  <Paragraphs>137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Oblikovanje i analiza algoritama FFT u obradi signala</vt:lpstr>
      <vt:lpstr>Uvod (1)</vt:lpstr>
      <vt:lpstr>Uvod (2)</vt:lpstr>
      <vt:lpstr>Uvod (3)</vt:lpstr>
      <vt:lpstr>O problemu (1)</vt:lpstr>
      <vt:lpstr>O problemu (2)</vt:lpstr>
      <vt:lpstr>O problemu (2)</vt:lpstr>
      <vt:lpstr>O problemu (3)</vt:lpstr>
      <vt:lpstr>O problemu (4)</vt:lpstr>
      <vt:lpstr>O rješenju (1)</vt:lpstr>
      <vt:lpstr>O rješenju (2)</vt:lpstr>
      <vt:lpstr>O rješenju (3)</vt:lpstr>
      <vt:lpstr>O rješenju (4)</vt:lpstr>
      <vt:lpstr>O rješenju (5)</vt:lpstr>
      <vt:lpstr>O rješenju (6)</vt:lpstr>
      <vt:lpstr>O rješenju (7)</vt:lpstr>
      <vt:lpstr>O rješenju (8)</vt:lpstr>
      <vt:lpstr>O rješenju (9)</vt:lpstr>
      <vt:lpstr>O rješenju (10)</vt:lpstr>
      <vt:lpstr>O rješenju (11)</vt:lpstr>
      <vt:lpstr>O rješenju (12)</vt:lpstr>
      <vt:lpstr>Testiranje (1)</vt:lpstr>
      <vt:lpstr>Testiranje (2)</vt:lpstr>
      <vt:lpstr>Testiranje (3)</vt:lpstr>
      <vt:lpstr>Testiranje (4)</vt:lpstr>
      <vt:lpstr>Testiranje (5)</vt:lpstr>
      <vt:lpstr>Testiranje (6)</vt:lpstr>
      <vt:lpstr>Testiranje (7)</vt:lpstr>
      <vt:lpstr>Testiranje (8)</vt:lpstr>
      <vt:lpstr>Izvori</vt:lpstr>
      <vt:lpstr>Hvala na pozornosti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Oblikovanje i analiza algoritama FFT u obradi signala</dc:title>
  <dc:creator>jure</dc:creator>
  <cp:lastModifiedBy>jure</cp:lastModifiedBy>
  <cp:revision>41</cp:revision>
  <dcterms:created xsi:type="dcterms:W3CDTF">2014-01-15T04:12:34Z</dcterms:created>
  <dcterms:modified xsi:type="dcterms:W3CDTF">2014-01-16T23:48:54Z</dcterms:modified>
</cp:coreProperties>
</file>