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317D-80F8-4382-B24E-E86E17CA969A}" type="datetimeFigureOut">
              <a:rPr lang="hr-HR" smtClean="0"/>
              <a:t>7.5.2014.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D4AE73D-D0CA-4482-9D1F-0164B2C13C1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317D-80F8-4382-B24E-E86E17CA969A}" type="datetimeFigureOut">
              <a:rPr lang="hr-HR" smtClean="0"/>
              <a:t>7.5.2014.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73D-D0CA-4482-9D1F-0164B2C13C12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D4AE73D-D0CA-4482-9D1F-0164B2C13C12}" type="slidenum">
              <a:rPr lang="hr-HR" smtClean="0"/>
              <a:t>‹#›</a:t>
            </a:fld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317D-80F8-4382-B24E-E86E17CA969A}" type="datetimeFigureOut">
              <a:rPr lang="hr-HR" smtClean="0"/>
              <a:t>7.5.2014.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317D-80F8-4382-B24E-E86E17CA969A}" type="datetimeFigureOut">
              <a:rPr lang="hr-HR" smtClean="0"/>
              <a:t>7.5.2014.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D4AE73D-D0CA-4482-9D1F-0164B2C13C1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317D-80F8-4382-B24E-E86E17CA969A}" type="datetimeFigureOut">
              <a:rPr lang="hr-HR" smtClean="0"/>
              <a:t>7.5.2014.</a:t>
            </a:fld>
            <a:endParaRPr lang="hr-H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D4AE73D-D0CA-4482-9D1F-0164B2C13C12}" type="slidenum">
              <a:rPr lang="hr-HR" smtClean="0"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106317D-80F8-4382-B24E-E86E17CA969A}" type="datetimeFigureOut">
              <a:rPr lang="hr-HR" smtClean="0"/>
              <a:t>7.5.2014.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73D-D0CA-4482-9D1F-0164B2C13C1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317D-80F8-4382-B24E-E86E17CA969A}" type="datetimeFigureOut">
              <a:rPr lang="hr-HR" smtClean="0"/>
              <a:t>7.5.2014.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hr-H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D4AE73D-D0CA-4482-9D1F-0164B2C13C1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317D-80F8-4382-B24E-E86E17CA969A}" type="datetimeFigureOut">
              <a:rPr lang="hr-HR" smtClean="0"/>
              <a:t>7.5.2014.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D4AE73D-D0CA-4482-9D1F-0164B2C13C1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317D-80F8-4382-B24E-E86E17CA969A}" type="datetimeFigureOut">
              <a:rPr lang="hr-HR" smtClean="0"/>
              <a:t>7.5.2014.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4AE73D-D0CA-4482-9D1F-0164B2C13C1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D4AE73D-D0CA-4482-9D1F-0164B2C13C12}" type="slidenum">
              <a:rPr lang="hr-HR" smtClean="0"/>
              <a:t>‹#›</a:t>
            </a:fld>
            <a:endParaRPr lang="hr-H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317D-80F8-4382-B24E-E86E17CA969A}" type="datetimeFigureOut">
              <a:rPr lang="hr-HR" smtClean="0"/>
              <a:t>7.5.2014.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D4AE73D-D0CA-4482-9D1F-0164B2C13C12}" type="slidenum">
              <a:rPr lang="hr-HR" smtClean="0"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106317D-80F8-4382-B24E-E86E17CA969A}" type="datetimeFigureOut">
              <a:rPr lang="hr-HR" smtClean="0"/>
              <a:t>7.5.2014.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106317D-80F8-4382-B24E-E86E17CA969A}" type="datetimeFigureOut">
              <a:rPr lang="hr-HR" smtClean="0"/>
              <a:t>7.5.2014.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D4AE73D-D0CA-4482-9D1F-0164B2C13C12}" type="slidenum">
              <a:rPr lang="hr-HR" smtClean="0"/>
              <a:t>‹#›</a:t>
            </a:fld>
            <a:endParaRPr lang="hr-H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surrey.ac.uk/CVSSP/demos/chars74k/" TargetMode="External"/><Relationship Id="rId2" Type="http://schemas.openxmlformats.org/officeDocument/2006/relationships/hyperlink" Target="http://ufldl.stanford.edu/tutorial/supervised/ExerciseConvolutionalNeuralNetwo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Main_P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hr-HR" dirty="0"/>
              <a:t>Daniel Jelušić </a:t>
            </a:r>
          </a:p>
          <a:p>
            <a:pPr algn="l"/>
            <a:r>
              <a:rPr lang="hr-HR" dirty="0"/>
              <a:t>Jure Šiljeg </a:t>
            </a:r>
            <a:endParaRPr lang="hr-HR" dirty="0" smtClean="0"/>
          </a:p>
          <a:p>
            <a:pPr algn="l"/>
            <a:endParaRPr lang="hr-HR" dirty="0"/>
          </a:p>
          <a:p>
            <a:pPr algn="l"/>
            <a:r>
              <a:rPr lang="hr-HR" dirty="0" smtClean="0"/>
              <a:t>PMF, Zagreb</a:t>
            </a:r>
          </a:p>
          <a:p>
            <a:pPr algn="l"/>
            <a:endParaRPr lang="hr-HR" dirty="0"/>
          </a:p>
          <a:p>
            <a:pPr algn="l"/>
            <a:r>
              <a:rPr lang="hr-HR" dirty="0" smtClean="0"/>
              <a:t>				svibanj 2014.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sz="5300" dirty="0"/>
              <a:t>Strojno učenje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OCR i primjena na razbijanje CAPTCHA</a:t>
            </a:r>
            <a:r>
              <a:rPr lang="hr-HR" dirty="0" smtClean="0"/>
              <a:t>­-e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091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 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926288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/>
                          </a:rPr>
                          <m:t>CAPTCHA</m:t>
                        </m:r>
                      </m:e>
                      <m:sup>
                        <m:r>
                          <a:rPr lang="hr-HR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hr-HR" dirty="0" smtClean="0"/>
                  <a:t> </a:t>
                </a:r>
                <a:r>
                  <a:rPr lang="hr-HR" dirty="0"/>
                  <a:t>se koristi </a:t>
                </a:r>
                <a:r>
                  <a:rPr lang="hr-HR" dirty="0" smtClean="0"/>
                  <a:t>za prevenciju </a:t>
                </a:r>
                <a:r>
                  <a:rPr lang="hr-HR" dirty="0"/>
                  <a:t>protiv automatskog softvera koji može poduzeti akcije s ciljem snižavanja </a:t>
                </a:r>
                <a:r>
                  <a:rPr lang="hr-HR" dirty="0" smtClean="0"/>
                  <a:t>kvalitete </a:t>
                </a:r>
                <a:r>
                  <a:rPr lang="hr-HR" dirty="0"/>
                  <a:t>danog sustava, bilo zloporabom, bilo trošenjem </a:t>
                </a:r>
                <a:r>
                  <a:rPr lang="hr-HR" dirty="0" smtClean="0"/>
                  <a:t>resursa.</a:t>
                </a:r>
              </a:p>
              <a:p>
                <a:r>
                  <a:rPr lang="hr-HR" dirty="0" smtClean="0"/>
                  <a:t>Namjera razbijanja CAPTCHA-e unutar akademskih okvira ima želju prokazati loše strane sustava za kreiranje i iste poboljšati koliko je to moguće.</a:t>
                </a:r>
              </a:p>
              <a:p>
                <a:r>
                  <a:rPr lang="hr-HR" dirty="0" smtClean="0"/>
                  <a:t>Većinom se razbijanja baziraju na pojedini stil CAPTCHA-e uz određenu duljinu ili raspon znakova. </a:t>
                </a:r>
              </a:p>
              <a:p>
                <a:r>
                  <a:rPr lang="hr-HR" dirty="0" smtClean="0"/>
                  <a:t>Upravo je i nedostatak općenito uspješnog sustava najveća mana.</a:t>
                </a:r>
              </a:p>
              <a:p>
                <a:r>
                  <a:rPr lang="hr-HR" dirty="0" smtClean="0"/>
                  <a:t>Oni uspješniji komercijalni softveri za razbijanje CAPTCHA-e imaju cijenu za manu, pa </a:t>
                </a:r>
                <a:r>
                  <a:rPr lang="hr-HR" dirty="0" smtClean="0"/>
                  <a:t>znaju </a:t>
                </a:r>
                <a:r>
                  <a:rPr lang="hr-HR" dirty="0"/>
                  <a:t>koštati i do 150</a:t>
                </a:r>
                <a:r>
                  <a:rPr lang="hr-HR" dirty="0" smtClean="0"/>
                  <a:t>$ npr. </a:t>
                </a:r>
                <a:r>
                  <a:rPr lang="hr-HR" dirty="0"/>
                  <a:t>(GSA Captcha </a:t>
                </a:r>
                <a:r>
                  <a:rPr lang="hr-HR" dirty="0" smtClean="0"/>
                  <a:t>Breaker).</a:t>
                </a:r>
                <a:endParaRPr lang="hr-HR" dirty="0" smtClean="0"/>
              </a:p>
              <a:p>
                <a:endParaRPr lang="hr-HR" dirty="0"/>
              </a:p>
              <a:p>
                <a:endParaRPr lang="hr-HR" dirty="0" smtClean="0"/>
              </a:p>
              <a:p>
                <a:endParaRPr lang="hr-HR" dirty="0" smtClean="0"/>
              </a:p>
              <a:p>
                <a:pPr marL="0" indent="0">
                  <a:buNone/>
                </a:pPr>
                <a:endParaRPr lang="hr-HR" dirty="0"/>
              </a:p>
              <a:p>
                <a:pPr marL="0" indent="0">
                  <a:buNone/>
                </a:pPr>
                <a:r>
                  <a:rPr lang="hr-HR" sz="1100" dirty="0" smtClean="0"/>
                  <a:t>1. Akronim za </a:t>
                </a:r>
                <a:r>
                  <a:rPr lang="en-US" sz="1100" dirty="0"/>
                  <a:t>"</a:t>
                </a:r>
                <a:r>
                  <a:rPr lang="en-US" sz="1100" b="1" dirty="0"/>
                  <a:t>C</a:t>
                </a:r>
                <a:r>
                  <a:rPr lang="en-US" sz="1100" dirty="0"/>
                  <a:t>ompletely </a:t>
                </a:r>
                <a:r>
                  <a:rPr lang="en-US" sz="1100" b="1" dirty="0"/>
                  <a:t>A</a:t>
                </a:r>
                <a:r>
                  <a:rPr lang="en-US" sz="1100" dirty="0"/>
                  <a:t>utomated </a:t>
                </a:r>
                <a:r>
                  <a:rPr lang="en-US" sz="1100" b="1" dirty="0"/>
                  <a:t>P</a:t>
                </a:r>
                <a:r>
                  <a:rPr lang="en-US" sz="1100" dirty="0"/>
                  <a:t>ublic </a:t>
                </a:r>
                <a:r>
                  <a:rPr lang="en-US" sz="1100" b="1" dirty="0"/>
                  <a:t>T</a:t>
                </a:r>
                <a:r>
                  <a:rPr lang="en-US" sz="1100" dirty="0"/>
                  <a:t>uring test to tell </a:t>
                </a:r>
                <a:r>
                  <a:rPr lang="en-US" sz="1100" b="1" dirty="0"/>
                  <a:t>C</a:t>
                </a:r>
                <a:r>
                  <a:rPr lang="en-US" sz="1100" dirty="0"/>
                  <a:t>omputers and </a:t>
                </a:r>
                <a:r>
                  <a:rPr lang="en-US" sz="1100" b="1" dirty="0"/>
                  <a:t>H</a:t>
                </a:r>
                <a:r>
                  <a:rPr lang="en-US" sz="1100" dirty="0"/>
                  <a:t>umans </a:t>
                </a:r>
                <a:r>
                  <a:rPr lang="en-US" sz="1100" b="1" dirty="0"/>
                  <a:t>A</a:t>
                </a:r>
                <a:r>
                  <a:rPr lang="en-US" sz="1100" dirty="0"/>
                  <a:t>part"</a:t>
                </a:r>
                <a:endParaRPr lang="hr-HR" sz="11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926288"/>
              </a:xfrm>
              <a:blipFill rotWithShape="1">
                <a:blip r:embed="rId2"/>
                <a:stretch>
                  <a:fillRect l="-358" t="-1980" r="-71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085184"/>
            <a:ext cx="15335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6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Neka dosadašnja postignuća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844824"/>
            <a:ext cx="65722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8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Materijali, metodologija i plan rada 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93304"/>
            <a:ext cx="9022776" cy="4572000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Planirane faze istraživanja :</a:t>
            </a:r>
          </a:p>
          <a:p>
            <a:pPr lvl="2"/>
            <a:r>
              <a:rPr lang="hr-HR" dirty="0"/>
              <a:t>Determinirati se prema rješavanju specifičnog stila vizualne CAPTCHA</a:t>
            </a:r>
            <a:r>
              <a:rPr lang="hr-HR" dirty="0" smtClean="0"/>
              <a:t>­-e.</a:t>
            </a:r>
          </a:p>
          <a:p>
            <a:pPr lvl="2"/>
            <a:r>
              <a:rPr lang="hr-HR" dirty="0" smtClean="0"/>
              <a:t>Prikupiti podatke pomoću nekog javno dostupnog generatora CAPTCHA-i.</a:t>
            </a:r>
          </a:p>
          <a:p>
            <a:pPr lvl="2"/>
            <a:r>
              <a:rPr lang="hr-HR" dirty="0" smtClean="0"/>
              <a:t>Uklanjanje </a:t>
            </a:r>
            <a:r>
              <a:rPr lang="hr-HR" dirty="0"/>
              <a:t>pozadinskog </a:t>
            </a:r>
            <a:r>
              <a:rPr lang="hr-HR" dirty="0" smtClean="0"/>
              <a:t>šuma i predprocesiranje slike:</a:t>
            </a:r>
          </a:p>
          <a:p>
            <a:pPr lvl="3"/>
            <a:r>
              <a:rPr lang="hr-HR" dirty="0" smtClean="0"/>
              <a:t> </a:t>
            </a:r>
            <a:r>
              <a:rPr lang="hr-HR" dirty="0"/>
              <a:t>threshold </a:t>
            </a:r>
            <a:r>
              <a:rPr lang="hr-HR" dirty="0" smtClean="0"/>
              <a:t>filterima (pretvaranje „sive” slike u binarizirani prikaz)</a:t>
            </a:r>
          </a:p>
          <a:p>
            <a:pPr lvl="3"/>
            <a:r>
              <a:rPr lang="hr-HR" dirty="0" smtClean="0"/>
              <a:t> adaptivnim filterima (varijance i srednja vrijednost)</a:t>
            </a:r>
          </a:p>
          <a:p>
            <a:pPr lvl="3"/>
            <a:r>
              <a:rPr lang="hr-HR" dirty="0"/>
              <a:t> </a:t>
            </a:r>
            <a:r>
              <a:rPr lang="hr-HR" dirty="0" smtClean="0"/>
              <a:t>smoothingom (aproksimacijske funkcije)</a:t>
            </a:r>
            <a:endParaRPr lang="hr-HR" dirty="0"/>
          </a:p>
          <a:p>
            <a:pPr lvl="3"/>
            <a:r>
              <a:rPr lang="hr-HR" dirty="0" smtClean="0"/>
              <a:t> </a:t>
            </a:r>
            <a:r>
              <a:rPr lang="hr-HR" dirty="0"/>
              <a:t>background </a:t>
            </a:r>
            <a:r>
              <a:rPr lang="hr-HR" dirty="0" smtClean="0"/>
              <a:t>subtractionom</a:t>
            </a:r>
          </a:p>
          <a:p>
            <a:pPr lvl="2"/>
            <a:r>
              <a:rPr lang="hr-HR" dirty="0"/>
              <a:t>Treniranje modela </a:t>
            </a:r>
            <a:r>
              <a:rPr lang="hr-HR" dirty="0" smtClean="0"/>
              <a:t>(primarno besplatna baza </a:t>
            </a:r>
            <a:r>
              <a:rPr lang="hr-HR" i="1" dirty="0" smtClean="0"/>
              <a:t>char</a:t>
            </a:r>
            <a:r>
              <a:rPr lang="hr-HR" dirty="0" smtClean="0"/>
              <a:t>-ova </a:t>
            </a:r>
            <a:r>
              <a:rPr lang="hr-HR" dirty="0"/>
              <a:t>na web-u</a:t>
            </a:r>
            <a:r>
              <a:rPr lang="hr-HR" dirty="0" smtClean="0"/>
              <a:t>).</a:t>
            </a:r>
          </a:p>
          <a:p>
            <a:pPr lvl="2"/>
            <a:r>
              <a:rPr lang="hr-HR" dirty="0" smtClean="0"/>
              <a:t>OCR – konvolucijska neuronska mreža (CNN) koja je kod prepoznavanja znamenki dala dobre rezultate.</a:t>
            </a:r>
            <a:endParaRPr lang="en-US" dirty="0"/>
          </a:p>
          <a:p>
            <a:pPr lvl="2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222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Materijali, metodologija i plan rada </a:t>
            </a:r>
            <a:r>
              <a:rPr lang="hr-HR" dirty="0" smtClean="0"/>
              <a:t>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U svakom od prethodno navedenih dijelova se mogu koristiti pojedini algoritmi strojnog učenja.</a:t>
            </a:r>
          </a:p>
          <a:p>
            <a:r>
              <a:rPr lang="hr-HR" dirty="0" smtClean="0"/>
              <a:t>Koncetrirat ćemo se na OCR i uspješnu CNN.</a:t>
            </a:r>
          </a:p>
          <a:p>
            <a:r>
              <a:rPr lang="hr-HR" dirty="0" smtClean="0"/>
              <a:t>Nužan dobar model s visokim postotkom prepoznatih znakova.</a:t>
            </a:r>
          </a:p>
          <a:p>
            <a:r>
              <a:rPr lang="hr-HR" dirty="0" smtClean="0"/>
              <a:t>Pokušati automatizirati sami proces i spojiti u jednu funkcionalnu cjelinu.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971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Dosadašnji pokušaji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hr-HR" dirty="0" smtClean="0"/>
                  <a:t>Do sada smo implementirali CNN koja je bila koncentrirana na rad sa znamenkama po uputam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r-HR" i="0" smtClean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hr-HR" b="0" i="1" smtClean="0">
                            <a:latin typeface="Cambria Math"/>
                          </a:rPr>
                          <m:t>[1]</m:t>
                        </m:r>
                      </m:sup>
                    </m:sSup>
                  </m:oMath>
                </a14:m>
                <a:r>
                  <a:rPr lang="hr-HR" dirty="0" smtClean="0"/>
                  <a:t> .</a:t>
                </a:r>
              </a:p>
              <a:p>
                <a:r>
                  <a:rPr lang="hr-HR" dirty="0" smtClean="0"/>
                  <a:t>Nadopunili kod gdje je trebalo.</a:t>
                </a:r>
              </a:p>
              <a:p>
                <a:r>
                  <a:rPr lang="hr-HR" dirty="0" smtClean="0"/>
                  <a:t>Malo modificirali da bude prilagođen radu s </a:t>
                </a:r>
                <a:r>
                  <a:rPr lang="hr-HR" i="1" dirty="0" smtClean="0"/>
                  <a:t>char</a:t>
                </a:r>
                <a:r>
                  <a:rPr lang="hr-HR" dirty="0" smtClean="0"/>
                  <a:t>-ovima i testiral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/>
                          </a:rPr>
                          <m:t>i</m:t>
                        </m:r>
                      </m:e>
                      <m:sup>
                        <m:r>
                          <a:rPr lang="hr-HR" b="0" i="1" smtClean="0">
                            <a:latin typeface="Cambria Math"/>
                          </a:rPr>
                          <m:t>[2]</m:t>
                        </m:r>
                      </m:sup>
                    </m:sSup>
                  </m:oMath>
                </a14:m>
                <a:r>
                  <a:rPr lang="hr-HR" dirty="0" smtClean="0"/>
                  <a:t>.</a:t>
                </a:r>
              </a:p>
              <a:p>
                <a:r>
                  <a:rPr lang="hr-HR" dirty="0" smtClean="0"/>
                  <a:t>Najbolji rezultati su, uz prilagođene parametre, oko 80%, što bi trebalo podignuti za barem 15% da ima smisla očekivati neke dobre rezultate gdje moramo pogoditi 4 ili 5 slova u nizu npr. za uspješno razbijenu CAPTCHA-u.</a:t>
                </a:r>
              </a:p>
              <a:p>
                <a:r>
                  <a:rPr lang="hr-HR" dirty="0" smtClean="0"/>
                  <a:t>Treba uzeti u obzir da još ne znamo kako će predprocesiranje slike djelovati na rezultate.</a:t>
                </a:r>
                <a:endParaRPr lang="hr-HR" dirty="0"/>
              </a:p>
              <a:p>
                <a:pPr marL="0" indent="0">
                  <a:buNone/>
                </a:pPr>
                <a:endParaRPr lang="hr-H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45" t="-1867" r="-186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1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Izvori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572000"/>
          </a:xfrm>
        </p:spPr>
        <p:txBody>
          <a:bodyPr/>
          <a:lstStyle/>
          <a:p>
            <a:pPr marL="0" indent="0">
              <a:buNone/>
            </a:pPr>
            <a:r>
              <a:rPr lang="hr-HR" sz="2400" dirty="0" smtClean="0">
                <a:solidFill>
                  <a:srgbClr val="FF0000"/>
                </a:solidFill>
                <a:hlinkClick r:id="rId2"/>
              </a:rPr>
              <a:t>[1] </a:t>
            </a:r>
            <a:r>
              <a:rPr lang="hr-HR" sz="2400" dirty="0" smtClean="0">
                <a:hlinkClick r:id="rId2"/>
              </a:rPr>
              <a:t>http</a:t>
            </a:r>
            <a:r>
              <a:rPr lang="hr-HR" sz="2400" dirty="0">
                <a:hlinkClick r:id="rId2"/>
              </a:rPr>
              <a:t>://</a:t>
            </a:r>
            <a:r>
              <a:rPr lang="hr-HR" sz="2400" dirty="0" smtClean="0">
                <a:hlinkClick r:id="rId2"/>
              </a:rPr>
              <a:t>ufldl.stanford.edu/tutorial/supervised/ExerciseConvolutionalNeuralNetwork/</a:t>
            </a:r>
            <a:endParaRPr lang="hr-HR" sz="2400" dirty="0"/>
          </a:p>
          <a:p>
            <a:pPr marL="0" indent="0">
              <a:buNone/>
            </a:pPr>
            <a:r>
              <a:rPr lang="hr-HR" sz="2400" dirty="0" smtClean="0">
                <a:hlinkClick r:id="rId3"/>
              </a:rPr>
              <a:t>[2]</a:t>
            </a:r>
          </a:p>
          <a:p>
            <a:pPr marL="0" indent="0">
              <a:buNone/>
            </a:pPr>
            <a:r>
              <a:rPr lang="hr-HR" sz="2400" dirty="0" smtClean="0">
                <a:hlinkClick r:id="rId3"/>
              </a:rPr>
              <a:t>http</a:t>
            </a:r>
            <a:r>
              <a:rPr lang="hr-HR" sz="2400" dirty="0">
                <a:hlinkClick r:id="rId3"/>
              </a:rPr>
              <a:t>://</a:t>
            </a:r>
            <a:r>
              <a:rPr lang="hr-HR" sz="2400" dirty="0" smtClean="0">
                <a:hlinkClick r:id="rId3"/>
              </a:rPr>
              <a:t>www.ee.surrey.ac.uk/CVSSP/demos/chars74k/</a:t>
            </a:r>
            <a:endParaRPr lang="hr-HR" sz="2400" dirty="0"/>
          </a:p>
          <a:p>
            <a:pPr marL="0" indent="0">
              <a:buNone/>
            </a:pPr>
            <a:endParaRPr lang="hr-HR" sz="2400" dirty="0" smtClean="0">
              <a:hlinkClick r:id="rId4"/>
            </a:endParaRPr>
          </a:p>
          <a:p>
            <a:pPr marL="0" indent="0">
              <a:buNone/>
            </a:pPr>
            <a:r>
              <a:rPr lang="hr-HR" dirty="0" smtClean="0">
                <a:hlinkClick r:id="rId4"/>
              </a:rPr>
              <a:t>http</a:t>
            </a:r>
            <a:r>
              <a:rPr lang="hr-HR" dirty="0">
                <a:hlinkClick r:id="rId4"/>
              </a:rPr>
              <a:t>://en.wikipedia.org/wiki/Main_Page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5222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127</TotalTime>
  <Words>392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Strojno učenje OCR i primjena na razbijanje CAPTCHA­-e</vt:lpstr>
      <vt:lpstr>Uvod </vt:lpstr>
      <vt:lpstr>Neka dosadašnja postignuća</vt:lpstr>
      <vt:lpstr>Materijali, metodologija i plan rada (1)</vt:lpstr>
      <vt:lpstr>Materijali, metodologija i plan rada (2)</vt:lpstr>
      <vt:lpstr>Dosadašnji pokušaji</vt:lpstr>
      <vt:lpstr>Izvori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Strojno učenje OCR i primjena na razbijanje CAPTCHA­-e</dc:title>
  <dc:creator>jure</dc:creator>
  <cp:lastModifiedBy>jure</cp:lastModifiedBy>
  <cp:revision>12</cp:revision>
  <dcterms:created xsi:type="dcterms:W3CDTF">2014-05-06T22:45:13Z</dcterms:created>
  <dcterms:modified xsi:type="dcterms:W3CDTF">2014-05-07T01:03:11Z</dcterms:modified>
</cp:coreProperties>
</file>