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hr-H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Stupac1</c:v>
                </c:pt>
              </c:strCache>
            </c:strRef>
          </c:tx>
          <c:spPr>
            <a:solidFill>
              <a:schemeClr val="tx2">
                <a:lumMod val="40000"/>
                <a:lumOff val="60000"/>
              </a:schemeClr>
            </a:solidFill>
            <a:ln w="25400" cap="flat" cmpd="sng" algn="ctr">
              <a:solidFill>
                <a:schemeClr val="accent1"/>
              </a:solidFill>
              <a:prstDash val="solid"/>
            </a:ln>
            <a:effectLst/>
          </c:spPr>
          <c:invertIfNegative val="0"/>
          <c:cat>
            <c:strRef>
              <c:f>List1!$A$2:$A$4</c:f>
              <c:strCache>
                <c:ptCount val="3"/>
                <c:pt idx="0">
                  <c:v>m = 50</c:v>
                </c:pt>
                <c:pt idx="1">
                  <c:v>m = 30</c:v>
                </c:pt>
                <c:pt idx="2">
                  <c:v>m = 10</c:v>
                </c:pt>
              </c:strCache>
            </c:strRef>
          </c:cat>
          <c:val>
            <c:numRef>
              <c:f>List1!$B$2:$B$4</c:f>
              <c:numCache>
                <c:formatCode>General</c:formatCode>
                <c:ptCount val="3"/>
                <c:pt idx="0">
                  <c:v>95.14</c:v>
                </c:pt>
                <c:pt idx="1">
                  <c:v>95.74</c:v>
                </c:pt>
                <c:pt idx="2">
                  <c:v>94.85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3202560"/>
        <c:axId val="35116160"/>
      </c:barChart>
      <c:catAx>
        <c:axId val="33202560"/>
        <c:scaling>
          <c:orientation val="minMax"/>
        </c:scaling>
        <c:delete val="0"/>
        <c:axPos val="b"/>
        <c:majorTickMark val="out"/>
        <c:minorTickMark val="none"/>
        <c:tickLblPos val="nextTo"/>
        <c:crossAx val="35116160"/>
        <c:crosses val="autoZero"/>
        <c:auto val="1"/>
        <c:lblAlgn val="ctr"/>
        <c:lblOffset val="100"/>
        <c:noMultiLvlLbl val="0"/>
      </c:catAx>
      <c:valAx>
        <c:axId val="3511616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hr-HR" sz="1050" b="0"/>
                  <a:t>uspješnost</a:t>
                </a:r>
                <a:r>
                  <a:rPr lang="hr-HR" sz="1050" b="0" baseline="0"/>
                  <a:t> raspoznavanja u %</a:t>
                </a:r>
                <a:endParaRPr lang="hr-HR" sz="1050" b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3202560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FF629F1-5BAF-457A-B6B9-E3F1B14E0ADE}" type="datetimeFigureOut">
              <a:rPr lang="hr-HR" smtClean="0"/>
              <a:t>27.2.2014.</a:t>
            </a:fld>
            <a:endParaRPr lang="hr-H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hr-H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79132B9-2384-4AE9-976A-D641CA31E785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F629F1-5BAF-457A-B6B9-E3F1B14E0ADE}" type="datetimeFigureOut">
              <a:rPr lang="hr-HR" smtClean="0"/>
              <a:t>27.2.2014.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9132B9-2384-4AE9-976A-D641CA31E785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F629F1-5BAF-457A-B6B9-E3F1B14E0ADE}" type="datetimeFigureOut">
              <a:rPr lang="hr-HR" smtClean="0"/>
              <a:t>27.2.2014.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9132B9-2384-4AE9-976A-D641CA31E785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F629F1-5BAF-457A-B6B9-E3F1B14E0ADE}" type="datetimeFigureOut">
              <a:rPr lang="hr-HR" smtClean="0"/>
              <a:t>27.2.2014.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9132B9-2384-4AE9-976A-D641CA31E785}" type="slidenum">
              <a:rPr lang="hr-HR" smtClean="0"/>
              <a:t>‹#›</a:t>
            </a:fld>
            <a:endParaRPr lang="hr-H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F629F1-5BAF-457A-B6B9-E3F1B14E0ADE}" type="datetimeFigureOut">
              <a:rPr lang="hr-HR" smtClean="0"/>
              <a:t>27.2.2014.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9132B9-2384-4AE9-976A-D641CA31E785}" type="slidenum">
              <a:rPr lang="hr-HR" smtClean="0"/>
              <a:t>‹#›</a:t>
            </a:fld>
            <a:endParaRPr lang="hr-H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F629F1-5BAF-457A-B6B9-E3F1B14E0ADE}" type="datetimeFigureOut">
              <a:rPr lang="hr-HR" smtClean="0"/>
              <a:t>27.2.2014.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9132B9-2384-4AE9-976A-D641CA31E785}" type="slidenum">
              <a:rPr lang="hr-HR" smtClean="0"/>
              <a:t>‹#›</a:t>
            </a:fld>
            <a:endParaRPr lang="hr-H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F629F1-5BAF-457A-B6B9-E3F1B14E0ADE}" type="datetimeFigureOut">
              <a:rPr lang="hr-HR" smtClean="0"/>
              <a:t>27.2.2014.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9132B9-2384-4AE9-976A-D641CA31E785}" type="slidenum">
              <a:rPr lang="hr-HR" smtClean="0"/>
              <a:t>‹#›</a:t>
            </a:fld>
            <a:endParaRPr lang="hr-H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F629F1-5BAF-457A-B6B9-E3F1B14E0ADE}" type="datetimeFigureOut">
              <a:rPr lang="hr-HR" smtClean="0"/>
              <a:t>27.2.2014.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9132B9-2384-4AE9-976A-D641CA31E785}" type="slidenum">
              <a:rPr lang="hr-HR" smtClean="0"/>
              <a:t>‹#›</a:t>
            </a:fld>
            <a:endParaRPr lang="hr-H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F629F1-5BAF-457A-B6B9-E3F1B14E0ADE}" type="datetimeFigureOut">
              <a:rPr lang="hr-HR" smtClean="0"/>
              <a:t>27.2.2014.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9132B9-2384-4AE9-976A-D641CA31E785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FF629F1-5BAF-457A-B6B9-E3F1B14E0ADE}" type="datetimeFigureOut">
              <a:rPr lang="hr-HR" smtClean="0"/>
              <a:t>27.2.2014.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9132B9-2384-4AE9-976A-D641CA31E785}" type="slidenum">
              <a:rPr lang="hr-HR" smtClean="0"/>
              <a:t>‹#›</a:t>
            </a:fld>
            <a:endParaRPr lang="hr-H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FF629F1-5BAF-457A-B6B9-E3F1B14E0ADE}" type="datetimeFigureOut">
              <a:rPr lang="hr-HR" smtClean="0"/>
              <a:t>27.2.2014.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79132B9-2384-4AE9-976A-D641CA31E785}" type="slidenum">
              <a:rPr lang="hr-HR" smtClean="0"/>
              <a:t>‹#›</a:t>
            </a:fld>
            <a:endParaRPr lang="hr-H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FF629F1-5BAF-457A-B6B9-E3F1B14E0ADE}" type="datetimeFigureOut">
              <a:rPr lang="hr-HR" smtClean="0"/>
              <a:t>27.2.2014.</a:t>
            </a:fld>
            <a:endParaRPr lang="hr-H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hr-H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79132B9-2384-4AE9-976A-D641CA31E785}" type="slidenum">
              <a:rPr lang="hr-HR" smtClean="0"/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ware.ucv.ro/~cmihaescu/ro/teaching/AIR/docs/Lab4-NaiveBayes.pdf" TargetMode="External"/><Relationship Id="rId2" Type="http://schemas.openxmlformats.org/officeDocument/2006/relationships/hyperlink" Target="http://e.math.hr/br24/NovakEtA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tanford.edu/~jhuang11/research/presentation/nbslides.ppt" TargetMode="External"/><Relationship Id="rId5" Type="http://schemas.openxmlformats.org/officeDocument/2006/relationships/hyperlink" Target="http://en.wikipedia.org/wiki/Naive_Bayes_classifier" TargetMode="External"/><Relationship Id="rId4" Type="http://schemas.openxmlformats.org/officeDocument/2006/relationships/hyperlink" Target="http://www.youtube.com/watch?v=ZAfarappAO0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641"/>
            <a:ext cx="7772400" cy="1944216"/>
          </a:xfrm>
        </p:spPr>
        <p:txBody>
          <a:bodyPr>
            <a:normAutofit/>
          </a:bodyPr>
          <a:lstStyle/>
          <a:p>
            <a:pPr algn="ctr"/>
            <a:r>
              <a:rPr lang="hr-HR" dirty="0" smtClean="0"/>
              <a:t>Projektni zadatak iz Umjetne inteligencije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708920"/>
            <a:ext cx="7772400" cy="3744416"/>
          </a:xfrm>
        </p:spPr>
        <p:txBody>
          <a:bodyPr>
            <a:normAutofit lnSpcReduction="10000"/>
          </a:bodyPr>
          <a:lstStyle/>
          <a:p>
            <a:pPr algn="ctr"/>
            <a:r>
              <a:rPr lang="hr-HR" sz="3500" dirty="0" smtClean="0"/>
              <a:t>Validacija algoritama o rukom pisanim brojevima</a:t>
            </a:r>
          </a:p>
          <a:p>
            <a:pPr algn="ctr"/>
            <a:endParaRPr lang="hr-HR" dirty="0"/>
          </a:p>
          <a:p>
            <a:pPr algn="ctr"/>
            <a:r>
              <a:rPr lang="hr-HR" dirty="0" smtClean="0"/>
              <a:t>SVD dekompozicija i Naivni Bayesov klasifikator</a:t>
            </a:r>
          </a:p>
          <a:p>
            <a:pPr algn="ctr"/>
            <a:endParaRPr lang="hr-HR" dirty="0"/>
          </a:p>
          <a:p>
            <a:r>
              <a:rPr lang="hr-HR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Jure Šiljeg</a:t>
            </a:r>
          </a:p>
          <a:p>
            <a:r>
              <a:rPr lang="hr-HR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Veljača 2014.</a:t>
            </a:r>
            <a:endParaRPr lang="hr-HR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43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hr-HR" dirty="0"/>
                  <a:t>U našem problemu, slike znamenki su reprezentirane poljem bitova </a:t>
                </a:r>
                <a14:m>
                  <m:oMath xmlns:m="http://schemas.openxmlformats.org/officeDocument/2006/math">
                    <m:r>
                      <a:rPr lang="hr-HR" i="1">
                        <a:latin typeface="Cambria Math"/>
                      </a:rPr>
                      <m:t>𝑋</m:t>
                    </m:r>
                    <m:r>
                      <a:rPr lang="hr-HR" i="1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hr-HR" i="1">
                            <a:latin typeface="Cambria Math"/>
                          </a:rPr>
                        </m:ctrlPr>
                      </m:sSubPr>
                      <m:e>
                        <m:r>
                          <a:rPr lang="hr-HR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hr-H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hr-HR" i="1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hr-HR" i="1">
                            <a:latin typeface="Cambria Math"/>
                          </a:rPr>
                        </m:ctrlPr>
                      </m:sSubPr>
                      <m:e>
                        <m:r>
                          <a:rPr lang="hr-HR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hr-HR" i="1">
                            <a:latin typeface="Cambria Math"/>
                          </a:rPr>
                          <m:t>784</m:t>
                        </m:r>
                      </m:sub>
                    </m:sSub>
                    <m:r>
                      <a:rPr lang="hr-HR" i="1">
                        <a:latin typeface="Cambria Math"/>
                      </a:rPr>
                      <m:t>)</m:t>
                    </m:r>
                    <m:r>
                      <a:rPr lang="hr-HR">
                        <a:latin typeface="Cambria Math"/>
                      </a:rPr>
                      <m:t> </m:t>
                    </m:r>
                  </m:oMath>
                </a14:m>
                <a:r>
                  <a:rPr lang="hr-HR" dirty="0"/>
                  <a:t>, gdje je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i="1">
                            <a:latin typeface="Cambria Math"/>
                          </a:rPr>
                        </m:ctrlPr>
                      </m:sSubPr>
                      <m:e>
                        <m:r>
                          <a:rPr lang="hr-HR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hr-HR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hr-HR" i="1">
                        <a:latin typeface="Cambria Math"/>
                      </a:rPr>
                      <m:t>=1</m:t>
                    </m:r>
                  </m:oMath>
                </a14:m>
                <a:r>
                  <a:rPr lang="hr-HR" dirty="0"/>
                  <a:t> ako je </a:t>
                </a:r>
                <a14:m>
                  <m:oMath xmlns:m="http://schemas.openxmlformats.org/officeDocument/2006/math">
                    <m:r>
                      <a:rPr lang="hr-HR" i="1">
                        <a:latin typeface="Cambria Math"/>
                      </a:rPr>
                      <m:t>𝑖</m:t>
                    </m:r>
                  </m:oMath>
                </a14:m>
                <a:r>
                  <a:rPr lang="hr-HR" dirty="0"/>
                  <a:t>-ti piksel slike crne boje, a 0 ako je bijele boje</a:t>
                </a:r>
                <a:r>
                  <a:rPr lang="hr-HR" dirty="0" smtClean="0"/>
                  <a:t>.</a:t>
                </a:r>
              </a:p>
              <a:p>
                <a:r>
                  <a:rPr lang="hr-HR" dirty="0"/>
                  <a:t>Treniranje naivnog Bayesovog klasifikatora se svodi na računanje aproksimacija potrebnih vjerojatnosti na sljedeći način:</a:t>
                </a:r>
              </a:p>
              <a:p>
                <a14:m>
                  <m:oMath xmlns:m="http://schemas.openxmlformats.org/officeDocument/2006/math">
                    <m:r>
                      <a:rPr lang="hr-HR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hr-HR" i="1">
                            <a:latin typeface="Cambria Math"/>
                          </a:rPr>
                        </m:ctrlPr>
                      </m:dPr>
                      <m:e>
                        <m:r>
                          <a:rPr lang="hr-HR" i="1">
                            <a:latin typeface="Cambria Math"/>
                          </a:rPr>
                          <m:t>𝑌</m:t>
                        </m:r>
                        <m:r>
                          <a:rPr lang="hr-HR" i="1">
                            <a:latin typeface="Cambria Math"/>
                          </a:rPr>
                          <m:t>=</m:t>
                        </m:r>
                        <m:r>
                          <a:rPr lang="hr-HR" i="1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hr-HR" i="1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hr-HR" i="1">
                            <a:latin typeface="Cambria Math"/>
                          </a:rPr>
                        </m:ctrlPr>
                      </m:fPr>
                      <m:num>
                        <m:r>
                          <a:rPr lang="hr-HR" i="1">
                            <a:latin typeface="Cambria Math"/>
                          </a:rPr>
                          <m:t>𝑐𝑎𝑟𝑑</m:t>
                        </m:r>
                        <m:r>
                          <a:rPr lang="hr-HR" i="1">
                            <a:latin typeface="Cambria Math"/>
                          </a:rPr>
                          <m:t>(</m:t>
                        </m:r>
                        <m:r>
                          <a:rPr lang="hr-HR" i="1">
                            <a:latin typeface="Cambria Math"/>
                          </a:rPr>
                          <m:t>𝑌</m:t>
                        </m:r>
                        <m:r>
                          <a:rPr lang="hr-HR" i="1">
                            <a:latin typeface="Cambria Math"/>
                          </a:rPr>
                          <m:t>=</m:t>
                        </m:r>
                        <m:r>
                          <a:rPr lang="hr-HR" i="1">
                            <a:latin typeface="Cambria Math"/>
                          </a:rPr>
                          <m:t>𝑗</m:t>
                        </m:r>
                        <m:r>
                          <a:rPr lang="hr-HR" i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hr-HR" i="1">
                            <a:latin typeface="Cambria Math"/>
                          </a:rPr>
                          <m:t>𝑐𝑎𝑟𝑑</m:t>
                        </m:r>
                        <m:r>
                          <a:rPr lang="hr-HR" i="1">
                            <a:latin typeface="Cambria Math"/>
                          </a:rPr>
                          <m:t>(</m:t>
                        </m:r>
                        <m:r>
                          <a:rPr lang="hr-HR" i="1">
                            <a:latin typeface="Cambria Math"/>
                          </a:rPr>
                          <m:t>𝑇</m:t>
                        </m:r>
                        <m:r>
                          <a:rPr lang="hr-HR" i="1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hr-HR" dirty="0"/>
                  <a:t> , gdje je T trening skup</a:t>
                </a:r>
              </a:p>
              <a:p>
                <a14:m>
                  <m:oMath xmlns:m="http://schemas.openxmlformats.org/officeDocument/2006/math">
                    <m:r>
                      <a:rPr lang="hr-HR" i="1">
                        <a:latin typeface="Cambria Math"/>
                      </a:rPr>
                      <m:t>𝑃</m:t>
                    </m:r>
                    <m:d>
                      <m:dPr>
                        <m:endChr m:val="|"/>
                        <m:ctrlPr>
                          <a:rPr lang="hr-HR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r-H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hr-HR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hr-H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hr-HR" i="1">
                            <a:latin typeface="Cambria Math"/>
                          </a:rPr>
                          <m:t>=</m:t>
                        </m:r>
                        <m:r>
                          <a:rPr lang="hr-HR" i="1">
                            <a:latin typeface="Cambria Math"/>
                          </a:rPr>
                          <m:t>𝑘</m:t>
                        </m:r>
                        <m:r>
                          <a:rPr lang="hr-HR" i="1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hr-HR" i="1">
                        <a:latin typeface="Cambria Math"/>
                      </a:rPr>
                      <m:t> </m:t>
                    </m:r>
                    <m:r>
                      <a:rPr lang="hr-HR" i="1">
                        <a:latin typeface="Cambria Math"/>
                      </a:rPr>
                      <m:t>𝑌</m:t>
                    </m:r>
                    <m:r>
                      <a:rPr lang="hr-HR" i="1">
                        <a:latin typeface="Cambria Math"/>
                      </a:rPr>
                      <m:t>=</m:t>
                    </m:r>
                    <m:r>
                      <a:rPr lang="hr-HR" i="1">
                        <a:latin typeface="Cambria Math"/>
                      </a:rPr>
                      <m:t>𝑗</m:t>
                    </m:r>
                    <m:r>
                      <a:rPr lang="hr-HR" i="1">
                        <a:latin typeface="Cambria Math"/>
                      </a:rPr>
                      <m:t>)= </m:t>
                    </m:r>
                    <m:f>
                      <m:fPr>
                        <m:ctrlPr>
                          <a:rPr lang="hr-HR" i="1">
                            <a:latin typeface="Cambria Math"/>
                          </a:rPr>
                        </m:ctrlPr>
                      </m:fPr>
                      <m:num>
                        <m:r>
                          <a:rPr lang="hr-HR" i="1">
                            <a:latin typeface="Cambria Math"/>
                          </a:rPr>
                          <m:t>𝑐𝑎𝑟𝑑</m:t>
                        </m:r>
                        <m:r>
                          <a:rPr lang="hr-HR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hr-H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hr-HR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hr-H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hr-HR" i="1">
                            <a:latin typeface="Cambria Math"/>
                          </a:rPr>
                          <m:t>=</m:t>
                        </m:r>
                        <m:r>
                          <a:rPr lang="hr-HR" i="1">
                            <a:latin typeface="Cambria Math"/>
                          </a:rPr>
                          <m:t>𝑘</m:t>
                        </m:r>
                        <m:r>
                          <a:rPr lang="hr-HR" i="1">
                            <a:latin typeface="Cambria Math"/>
                          </a:rPr>
                          <m:t> ∧</m:t>
                        </m:r>
                        <m:r>
                          <a:rPr lang="hr-HR" i="1">
                            <a:latin typeface="Cambria Math"/>
                          </a:rPr>
                          <m:t>𝑌</m:t>
                        </m:r>
                        <m:r>
                          <a:rPr lang="hr-HR" i="1">
                            <a:latin typeface="Cambria Math"/>
                          </a:rPr>
                          <m:t>=</m:t>
                        </m:r>
                        <m:r>
                          <a:rPr lang="hr-HR" i="1">
                            <a:latin typeface="Cambria Math"/>
                          </a:rPr>
                          <m:t>𝑗</m:t>
                        </m:r>
                        <m:r>
                          <a:rPr lang="hr-HR" i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hr-HR" i="1">
                            <a:latin typeface="Cambria Math"/>
                          </a:rPr>
                          <m:t>𝑐𝑎𝑟𝑑</m:t>
                        </m:r>
                        <m:d>
                          <m:dPr>
                            <m:ctrlPr>
                              <a:rPr lang="hr-H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hr-HR" i="1">
                                <a:latin typeface="Cambria Math"/>
                              </a:rPr>
                              <m:t>𝑌</m:t>
                            </m:r>
                            <m:r>
                              <a:rPr lang="hr-HR" i="1">
                                <a:latin typeface="Cambria Math"/>
                              </a:rPr>
                              <m:t>=</m:t>
                            </m:r>
                            <m:r>
                              <a:rPr lang="hr-HR" i="1">
                                <a:latin typeface="Cambria Math"/>
                              </a:rPr>
                              <m:t>𝑗</m:t>
                            </m:r>
                          </m:e>
                        </m:d>
                      </m:den>
                    </m:f>
                  </m:oMath>
                </a14:m>
                <a:r>
                  <a:rPr lang="hr-HR" dirty="0"/>
                  <a:t> </a:t>
                </a:r>
                <a:endParaRPr lang="hr-HR" dirty="0" smtClean="0"/>
              </a:p>
              <a:p>
                <a:r>
                  <a:rPr lang="hr-HR" sz="2800" dirty="0" smtClean="0"/>
                  <a:t>Gornji izrazi odgovaraju MLE (</a:t>
                </a:r>
                <a:r>
                  <a:rPr lang="en-US" sz="2800" dirty="0" smtClean="0"/>
                  <a:t>Maximum </a:t>
                </a:r>
                <a:r>
                  <a:rPr lang="en-US" sz="2800" dirty="0"/>
                  <a:t>Likelihood estimation of </a:t>
                </a:r>
                <a:r>
                  <a:rPr lang="en-US" sz="2800" dirty="0" smtClean="0"/>
                  <a:t>model</a:t>
                </a:r>
                <a:r>
                  <a:rPr lang="hr-HR" sz="2800" dirty="0" smtClean="0"/>
                  <a:t>).</a:t>
                </a:r>
                <a:endParaRPr lang="hr-HR" dirty="0"/>
              </a:p>
              <a:p>
                <a:endParaRPr lang="hr-HR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617" r="-2222" b="-3100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hr-HR" dirty="0"/>
              <a:t>Naivni Bayesovski klasifikator </a:t>
            </a:r>
            <a:r>
              <a:rPr lang="hr-HR" dirty="0" smtClean="0"/>
              <a:t>(3)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28794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U stvarnosti, </a:t>
            </a:r>
            <a:r>
              <a:rPr lang="hr-HR" dirty="0" smtClean="0"/>
              <a:t>pretpostavka (*) može </a:t>
            </a:r>
            <a:r>
              <a:rPr lang="hr-HR" dirty="0"/>
              <a:t>često biti </a:t>
            </a:r>
            <a:r>
              <a:rPr lang="hr-HR" dirty="0" smtClean="0"/>
              <a:t>narušena (u pravilu je gotovo uvijek i kriva), </a:t>
            </a:r>
            <a:r>
              <a:rPr lang="hr-HR" dirty="0"/>
              <a:t>no pokazuje se da unatoč tome klasifikator daje dobre rezultate.</a:t>
            </a:r>
          </a:p>
          <a:p>
            <a:r>
              <a:rPr lang="hr-HR" dirty="0" smtClean="0"/>
              <a:t>Jednostavan primjer gdje uvjetna nezavisnot propada je sljedeći:</a:t>
            </a:r>
          </a:p>
          <a:p>
            <a:pPr lvl="1"/>
            <a:r>
              <a:rPr lang="en-US" sz="2000" dirty="0" smtClean="0"/>
              <a:t>Y=XOR(X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,X</a:t>
            </a:r>
            <a:r>
              <a:rPr lang="en-US" sz="2000" baseline="-25000" dirty="0" smtClean="0"/>
              <a:t>2</a:t>
            </a:r>
            <a:r>
              <a:rPr lang="en-US" sz="2000" dirty="0"/>
              <a:t>)</a:t>
            </a:r>
          </a:p>
          <a:p>
            <a:endParaRPr lang="hr-HR" dirty="0" smtClean="0"/>
          </a:p>
          <a:p>
            <a:pPr marL="109728" indent="0">
              <a:buNone/>
            </a:pPr>
            <a:endParaRPr lang="hr-H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hr-HR" dirty="0"/>
              <a:t>Naivni Bayesovski klasifikator </a:t>
            </a:r>
            <a:r>
              <a:rPr lang="hr-HR" dirty="0" smtClean="0"/>
              <a:t>(4)</a:t>
            </a:r>
            <a:endParaRPr lang="hr-HR" dirty="0"/>
          </a:p>
        </p:txBody>
      </p:sp>
      <p:pic>
        <p:nvPicPr>
          <p:cNvPr id="4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4419599"/>
            <a:ext cx="6768752" cy="243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94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Zbog numeričke stabilnosti često je potrebno izraze </a:t>
            </a:r>
            <a:r>
              <a:rPr lang="hr-HR" dirty="0" smtClean="0"/>
              <a:t>logaritmirati, pa se </a:t>
            </a:r>
            <a:r>
              <a:rPr lang="hr-HR" dirty="0"/>
              <a:t>n</a:t>
            </a:r>
            <a:r>
              <a:rPr lang="hr-HR" dirty="0" smtClean="0"/>
              <a:t>aše rješenje sastoji od toga da umjesto </a:t>
            </a:r>
            <a:r>
              <a:rPr lang="en-US" dirty="0" smtClean="0"/>
              <a:t> </a:t>
            </a:r>
            <a:r>
              <a:rPr lang="hr-HR" dirty="0" smtClean="0"/>
              <a:t>da uspoređujemo npr. </a:t>
            </a:r>
            <a:r>
              <a:rPr lang="en-US" dirty="0" smtClean="0"/>
              <a:t>P(Y=5|X</a:t>
            </a:r>
            <a:r>
              <a:rPr lang="en-US" baseline="-25000" dirty="0" smtClean="0"/>
              <a:t>1</a:t>
            </a:r>
            <a:r>
              <a:rPr lang="en-US" dirty="0"/>
              <a:t>,…,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) </a:t>
            </a:r>
            <a:r>
              <a:rPr lang="hr-HR" dirty="0" smtClean="0"/>
              <a:t>s </a:t>
            </a:r>
            <a:r>
              <a:rPr lang="en-US" dirty="0" smtClean="0"/>
              <a:t>P(Y=6|X</a:t>
            </a:r>
            <a:r>
              <a:rPr lang="en-US" baseline="-25000" dirty="0" smtClean="0"/>
              <a:t>1</a:t>
            </a:r>
            <a:r>
              <a:rPr lang="en-US" dirty="0"/>
              <a:t>,…,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 smtClean="0"/>
              <a:t>),</a:t>
            </a:r>
            <a:r>
              <a:rPr lang="hr-HR" dirty="0" smtClean="0"/>
              <a:t> uspoređujemo njihove logaritme!</a:t>
            </a:r>
          </a:p>
          <a:p>
            <a:endParaRPr lang="hr-HR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hr-HR" dirty="0"/>
              <a:t>Naivni Bayesovski klasifikator </a:t>
            </a:r>
            <a:r>
              <a:rPr lang="hr-HR" dirty="0" smtClean="0"/>
              <a:t>(5)</a:t>
            </a:r>
            <a:endParaRPr lang="hr-H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717031"/>
            <a:ext cx="7239000" cy="2405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794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r-HR" dirty="0"/>
              <a:t>Ovakav model primijenjen na MNIST trening i testne skupove daje točnost od otprilike 84.5</a:t>
            </a:r>
            <a:r>
              <a:rPr lang="hr-HR" dirty="0" smtClean="0"/>
              <a:t>%, dok se puno bolje ponaša za manje testne skupove:</a:t>
            </a:r>
          </a:p>
          <a:p>
            <a:r>
              <a:rPr lang="hr-HR" dirty="0" smtClean="0"/>
              <a:t>U praksi se Naivni</a:t>
            </a:r>
          </a:p>
          <a:p>
            <a:pPr marL="109728" indent="0">
              <a:buNone/>
            </a:pPr>
            <a:r>
              <a:rPr lang="hr-HR" dirty="0" smtClean="0"/>
              <a:t>Bayesov model</a:t>
            </a:r>
          </a:p>
          <a:p>
            <a:pPr marL="109728" indent="0">
              <a:buNone/>
            </a:pPr>
            <a:r>
              <a:rPr lang="hr-HR" dirty="0" smtClean="0"/>
              <a:t>Najčešće koristi</a:t>
            </a:r>
          </a:p>
          <a:p>
            <a:pPr marL="109728" indent="0">
              <a:buNone/>
            </a:pPr>
            <a:r>
              <a:rPr lang="hr-HR" dirty="0" smtClean="0"/>
              <a:t>Kao vreća za </a:t>
            </a:r>
          </a:p>
          <a:p>
            <a:pPr marL="109728" indent="0">
              <a:buNone/>
            </a:pPr>
            <a:r>
              <a:rPr lang="hr-HR" dirty="0" smtClean="0"/>
              <a:t>Udaranje za razvoj</a:t>
            </a:r>
          </a:p>
          <a:p>
            <a:pPr marL="109728" indent="0">
              <a:buNone/>
            </a:pPr>
            <a:r>
              <a:rPr lang="hr-HR" dirty="0"/>
              <a:t>b</a:t>
            </a:r>
            <a:r>
              <a:rPr lang="hr-HR" dirty="0" smtClean="0"/>
              <a:t>oljih algoritama,</a:t>
            </a:r>
          </a:p>
          <a:p>
            <a:pPr marL="109728" indent="0">
              <a:buNone/>
            </a:pPr>
            <a:r>
              <a:rPr lang="hr-HR" dirty="0"/>
              <a:t>a</a:t>
            </a:r>
            <a:r>
              <a:rPr lang="hr-HR" dirty="0" smtClean="0"/>
              <a:t>li daje korisne</a:t>
            </a:r>
          </a:p>
          <a:p>
            <a:pPr marL="109728" indent="0">
              <a:buNone/>
            </a:pPr>
            <a:r>
              <a:rPr lang="hr-HR" dirty="0" smtClean="0"/>
              <a:t>Početne rezultate.</a:t>
            </a:r>
          </a:p>
          <a:p>
            <a:endParaRPr lang="hr-H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hr-HR" dirty="0"/>
              <a:t>Naivni Bayesovski klasifikator </a:t>
            </a:r>
            <a:r>
              <a:rPr lang="hr-HR" dirty="0" smtClean="0"/>
              <a:t>(6)</a:t>
            </a:r>
            <a:endParaRPr lang="hr-HR" dirty="0"/>
          </a:p>
        </p:txBody>
      </p:sp>
      <p:pic>
        <p:nvPicPr>
          <p:cNvPr id="4" name="Picture 3" descr="accuracy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636912"/>
            <a:ext cx="5105400" cy="436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794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>
                <a:hlinkClick r:id="rId2"/>
              </a:rPr>
              <a:t>http</a:t>
            </a:r>
            <a:r>
              <a:rPr lang="hr-HR" dirty="0">
                <a:hlinkClick r:id="rId2"/>
              </a:rPr>
              <a:t>://</a:t>
            </a:r>
            <a:r>
              <a:rPr lang="hr-HR" dirty="0" smtClean="0">
                <a:hlinkClick r:id="rId2"/>
              </a:rPr>
              <a:t>e.math.hr/br24/NovakEtAl</a:t>
            </a:r>
            <a:endParaRPr lang="hr-HR" dirty="0" smtClean="0"/>
          </a:p>
          <a:p>
            <a:r>
              <a:rPr lang="en-US" u="sng" dirty="0" smtClean="0">
                <a:hlinkClick r:id="rId3"/>
              </a:rPr>
              <a:t>http</a:t>
            </a:r>
            <a:r>
              <a:rPr lang="en-US" u="sng" dirty="0">
                <a:hlinkClick r:id="rId3"/>
              </a:rPr>
              <a:t>://software.ucv.ro/~</a:t>
            </a:r>
            <a:r>
              <a:rPr lang="en-US" u="sng" dirty="0" smtClean="0">
                <a:hlinkClick r:id="rId3"/>
              </a:rPr>
              <a:t>cmihaescu/ro/teaching/AIR/docs/Lab4-NaiveBayes.pdf</a:t>
            </a:r>
            <a:r>
              <a:rPr lang="hr-HR" dirty="0"/>
              <a:t> </a:t>
            </a:r>
          </a:p>
          <a:p>
            <a:pPr lvl="0"/>
            <a:r>
              <a:rPr lang="hr-HR" u="sng" dirty="0">
                <a:hlinkClick r:id="rId4"/>
              </a:rPr>
              <a:t>http://www.youtube.com/watch?v=ZAfarappAO0</a:t>
            </a:r>
            <a:endParaRPr lang="hr-HR" dirty="0"/>
          </a:p>
          <a:p>
            <a:pPr lvl="0"/>
            <a:r>
              <a:rPr lang="en-US" u="sng" dirty="0">
                <a:hlinkClick r:id="rId5"/>
              </a:rPr>
              <a:t>http://en.wikipedia.org/wiki/Naive_Bayes_classifier</a:t>
            </a:r>
            <a:endParaRPr lang="hr-HR" dirty="0"/>
          </a:p>
          <a:p>
            <a:r>
              <a:rPr lang="hr-HR" dirty="0">
                <a:hlinkClick r:id="rId6"/>
              </a:rPr>
              <a:t>http://www.stanford.edu/~</a:t>
            </a:r>
            <a:r>
              <a:rPr lang="hr-HR" dirty="0" smtClean="0">
                <a:hlinkClick r:id="rId6"/>
              </a:rPr>
              <a:t>jhuang11/research/presentation/nbslides.ppt</a:t>
            </a:r>
            <a:endParaRPr lang="hr-HR" dirty="0" smtClean="0"/>
          </a:p>
          <a:p>
            <a:pPr marL="109728" indent="0">
              <a:buNone/>
            </a:pPr>
            <a:endParaRPr lang="hr-H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 smtClean="0"/>
              <a:t>Izvori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28794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2" y="2636912"/>
            <a:ext cx="8229600" cy="1143000"/>
          </a:xfrm>
        </p:spPr>
        <p:txBody>
          <a:bodyPr/>
          <a:lstStyle/>
          <a:p>
            <a:pPr algn="ctr"/>
            <a:r>
              <a:rPr lang="hr-HR" dirty="0" smtClean="0"/>
              <a:t>Hvala na pozornosti!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28794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1328"/>
                <a:ext cx="8229600" cy="49000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hr-HR" dirty="0"/>
                  <a:t>Razviti algoritam koji klasificira rukom pisane znamenke pomoću dekompozicije matrice, kojom je prikazan ulazni skup podataka, na singularne vrijednosti (SVD).</a:t>
                </a:r>
              </a:p>
              <a:p>
                <a:r>
                  <a:rPr lang="hr-HR" dirty="0"/>
                  <a:t>Neka je A proizvoljna m</a:t>
                </a:r>
                <a14:m>
                  <m:oMath xmlns:m="http://schemas.openxmlformats.org/officeDocument/2006/math">
                    <m:r>
                      <a:rPr lang="hr-HR" i="1">
                        <a:latin typeface="Cambria Math"/>
                      </a:rPr>
                      <m:t>×</m:t>
                    </m:r>
                  </m:oMath>
                </a14:m>
                <a:r>
                  <a:rPr lang="hr-HR" dirty="0"/>
                  <a:t>n realna matrica, m</a:t>
                </a:r>
                <a14:m>
                  <m:oMath xmlns:m="http://schemas.openxmlformats.org/officeDocument/2006/math">
                    <m:r>
                      <a:rPr lang="hr-HR" i="1">
                        <a:latin typeface="Cambria Math"/>
                      </a:rPr>
                      <m:t>&gt;</m:t>
                    </m:r>
                  </m:oMath>
                </a14:m>
                <a:r>
                  <a:rPr lang="hr-HR" dirty="0"/>
                  <a:t>n, kojom je prikazan ulazni skup podataka. Za matricu A postoji dekompozicija A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hr-HR">
                        <a:latin typeface="Cambria Math"/>
                      </a:rPr>
                      <m:t>UΣV</m:t>
                    </m:r>
                    <m:r>
                      <a:rPr lang="hr-HR" i="1">
                        <a:latin typeface="Cambria Math"/>
                      </a:rPr>
                      <m:t>′</m:t>
                    </m:r>
                  </m:oMath>
                </a14:m>
                <a:r>
                  <a:rPr lang="hr-HR" dirty="0"/>
                  <a:t>, gdje je U ortonormalna m</a:t>
                </a:r>
                <a14:m>
                  <m:oMath xmlns:m="http://schemas.openxmlformats.org/officeDocument/2006/math">
                    <m:r>
                      <a:rPr lang="hr-HR" i="1">
                        <a:latin typeface="Cambria Math"/>
                      </a:rPr>
                      <m:t>×</m:t>
                    </m:r>
                  </m:oMath>
                </a14:m>
                <a:r>
                  <a:rPr lang="hr-HR" dirty="0"/>
                  <a:t>n i V ortogonalna n</a:t>
                </a:r>
                <a14:m>
                  <m:oMath xmlns:m="http://schemas.openxmlformats.org/officeDocument/2006/math">
                    <m:r>
                      <a:rPr lang="hr-HR" i="1">
                        <a:latin typeface="Cambria Math"/>
                      </a:rPr>
                      <m:t>×</m:t>
                    </m:r>
                  </m:oMath>
                </a14:m>
                <a:r>
                  <a:rPr lang="hr-HR" dirty="0"/>
                  <a:t>n matrica, 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hr-HR">
                        <a:latin typeface="Cambria Math"/>
                      </a:rPr>
                      <m:t>Σ</m:t>
                    </m:r>
                  </m:oMath>
                </a14:m>
                <a:r>
                  <a:rPr lang="hr-HR" dirty="0"/>
                  <a:t> = diag(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i="1">
                            <a:latin typeface="Cambria Math"/>
                          </a:rPr>
                        </m:ctrlPr>
                      </m:sSubPr>
                      <m:e>
                        <m:r>
                          <a:rPr lang="hr-HR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hr-H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hr-HR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hr-HR" i="1">
                            <a:latin typeface="Cambria Math"/>
                          </a:rPr>
                        </m:ctrlPr>
                      </m:sSubPr>
                      <m:e>
                        <m:r>
                          <a:rPr lang="hr-HR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hr-HR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hr-HR" i="1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hr-HR" i="1">
                            <a:latin typeface="Cambria Math"/>
                          </a:rPr>
                        </m:ctrlPr>
                      </m:sSubPr>
                      <m:e>
                        <m:r>
                          <a:rPr lang="hr-HR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hr-HR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hr-HR" i="1">
                        <a:latin typeface="Cambria Math"/>
                      </a:rPr>
                      <m:t>), </m:t>
                    </m:r>
                    <m:sSub>
                      <m:sSubPr>
                        <m:ctrlPr>
                          <a:rPr lang="hr-HR" i="1">
                            <a:latin typeface="Cambria Math"/>
                          </a:rPr>
                        </m:ctrlPr>
                      </m:sSubPr>
                      <m:e>
                        <m:r>
                          <a:rPr lang="hr-HR" i="1">
                            <a:latin typeface="Cambria Math"/>
                          </a:rPr>
                          <m:t> </m:t>
                        </m:r>
                        <m:r>
                          <a:rPr lang="hr-HR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hr-H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hr-HR" i="1">
                        <a:latin typeface="Cambria Math"/>
                      </a:rPr>
                      <m:t>≥</m:t>
                    </m:r>
                    <m:sSub>
                      <m:sSubPr>
                        <m:ctrlPr>
                          <a:rPr lang="hr-HR" i="1">
                            <a:latin typeface="Cambria Math"/>
                          </a:rPr>
                        </m:ctrlPr>
                      </m:sSubPr>
                      <m:e>
                        <m:r>
                          <a:rPr lang="hr-HR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hr-HR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hr-HR" i="1">
                        <a:latin typeface="Cambria Math"/>
                      </a:rPr>
                      <m:t>≥… ≥ </m:t>
                    </m:r>
                    <m:sSub>
                      <m:sSubPr>
                        <m:ctrlPr>
                          <a:rPr lang="hr-HR" i="1">
                            <a:latin typeface="Cambria Math"/>
                          </a:rPr>
                        </m:ctrlPr>
                      </m:sSubPr>
                      <m:e>
                        <m:r>
                          <a:rPr lang="hr-HR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hr-HR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hr-HR" i="1">
                        <a:latin typeface="Cambria Math"/>
                      </a:rPr>
                      <m:t>≥0</m:t>
                    </m:r>
                  </m:oMath>
                </a14:m>
                <a:r>
                  <a:rPr lang="hr-HR" dirty="0"/>
                  <a:t> su singularne vrijednosti.</a:t>
                </a:r>
              </a:p>
              <a:p>
                <a:r>
                  <a:rPr lang="hr-HR" dirty="0"/>
                  <a:t>Stupci matrice U =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i="1">
                            <a:latin typeface="Cambria Math"/>
                          </a:rPr>
                        </m:ctrlPr>
                      </m:sSubPr>
                      <m:e>
                        <m:r>
                          <a:rPr lang="hr-HR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hr-H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hr-HR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hr-HR" i="1">
                            <a:latin typeface="Cambria Math"/>
                          </a:rPr>
                        </m:ctrlPr>
                      </m:sSubPr>
                      <m:e>
                        <m:r>
                          <a:rPr lang="hr-HR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hr-HR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hr-HR" dirty="0"/>
                  <a:t>, 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i="1">
                            <a:latin typeface="Cambria Math"/>
                          </a:rPr>
                        </m:ctrlPr>
                      </m:sSubPr>
                      <m:e>
                        <m:r>
                          <a:rPr lang="hr-HR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hr-HR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hr-HR" i="1">
                        <a:latin typeface="Cambria Math"/>
                      </a:rPr>
                      <m:t>]</m:t>
                    </m:r>
                  </m:oMath>
                </a14:m>
                <a:r>
                  <a:rPr lang="hr-HR" dirty="0"/>
                  <a:t> nazivaju se lijevi singularni vektori, a stupci matrice V =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i="1">
                            <a:latin typeface="Cambria Math"/>
                          </a:rPr>
                        </m:ctrlPr>
                      </m:sSubPr>
                      <m:e>
                        <m:r>
                          <a:rPr lang="hr-HR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hr-HR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hr-HR" dirty="0"/>
                  <a:t>, 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i="1">
                            <a:latin typeface="Cambria Math"/>
                          </a:rPr>
                        </m:ctrlPr>
                      </m:sSubPr>
                      <m:e>
                        <m:r>
                          <a:rPr lang="hr-HR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hr-HR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hr-HR" i="1">
                        <a:latin typeface="Cambria Math"/>
                      </a:rPr>
                      <m:t>]</m:t>
                    </m:r>
                  </m:oMath>
                </a14:m>
                <a:r>
                  <a:rPr lang="hr-HR" dirty="0"/>
                  <a:t> desni singularni vektori.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1328"/>
                <a:ext cx="8229600" cy="4900000"/>
              </a:xfrm>
              <a:blipFill rotWithShape="1">
                <a:blip r:embed="rId2"/>
                <a:stretch>
                  <a:fillRect t="-1493" r="-2296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 smtClean="0"/>
              <a:t>SVD dekompozicija (1)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5521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1328"/>
                <a:ext cx="8229600" cy="482799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hr-HR" dirty="0"/>
                  <a:t>Lako se vidi da vrijedi: A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hr-HR">
                        <a:latin typeface="Cambria Math"/>
                      </a:rPr>
                      <m:t>UΣ</m:t>
                    </m:r>
                    <m:sSup>
                      <m:sSupPr>
                        <m:ctrlPr>
                          <a:rPr lang="hr-HR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hr-HR">
                            <a:latin typeface="Cambria Math"/>
                          </a:rPr>
                          <m:t>V</m:t>
                        </m:r>
                      </m:e>
                      <m:sup>
                        <m:r>
                          <a:rPr lang="hr-HR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hr-HR">
                        <a:latin typeface="Cambria Math"/>
                      </a:rPr>
                      <m:t>= </m:t>
                    </m:r>
                    <m:nary>
                      <m:naryPr>
                        <m:chr m:val="∑"/>
                        <m:limLoc m:val="undOvr"/>
                        <m:ctrlPr>
                          <a:rPr lang="hr-H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hr-HR">
                            <a:latin typeface="Cambria Math"/>
                          </a:rPr>
                          <m:t>i</m:t>
                        </m:r>
                        <m:r>
                          <a:rPr lang="hr-HR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hr-HR">
                            <a:latin typeface="Cambria Math"/>
                          </a:rPr>
                          <m:t>n</m:t>
                        </m:r>
                      </m:sup>
                      <m:e>
                        <m:sSub>
                          <m:sSubPr>
                            <m:ctrlPr>
                              <a:rPr lang="hr-H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hr-HR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hr-H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hr-HR" i="1">
                            <a:latin typeface="Cambria Math"/>
                          </a:rPr>
                        </m:ctrlPr>
                      </m:sSubPr>
                      <m:e>
                        <m:r>
                          <a:rPr lang="hr-HR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hr-HR" i="1">
                            <a:latin typeface="Cambria Math"/>
                          </a:rPr>
                          <m:t>𝑖</m:t>
                        </m:r>
                      </m:sub>
                    </m:sSub>
                    <m:sSubSup>
                      <m:sSubSupPr>
                        <m:ctrlPr>
                          <a:rPr lang="hr-HR" i="1">
                            <a:latin typeface="Cambria Math"/>
                          </a:rPr>
                        </m:ctrlPr>
                      </m:sSubSupPr>
                      <m:e>
                        <m:r>
                          <a:rPr lang="hr-HR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hr-HR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hr-HR" i="1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hr-HR" i="1">
                        <a:latin typeface="Cambria Math"/>
                      </a:rPr>
                      <m:t>.</m:t>
                    </m:r>
                  </m:oMath>
                </a14:m>
                <a:endParaRPr lang="hr-HR" dirty="0"/>
              </a:p>
              <a:p>
                <a:r>
                  <a:rPr lang="hr-HR" dirty="0"/>
                  <a:t>Najbolja aproksimacija matrice A matricom ranga k je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i="1">
                            <a:latin typeface="Cambria Math"/>
                          </a:rPr>
                        </m:ctrlPr>
                      </m:sSubPr>
                      <m:e>
                        <m:r>
                          <a:rPr lang="hr-HR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hr-HR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hr-HR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hr-H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hr-HR">
                            <a:latin typeface="Cambria Math"/>
                          </a:rPr>
                          <m:t>i</m:t>
                        </m:r>
                        <m:r>
                          <a:rPr lang="hr-HR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hr-HR">
                            <a:latin typeface="Cambria Math"/>
                          </a:rPr>
                          <m:t>k</m:t>
                        </m:r>
                      </m:sup>
                      <m:e>
                        <m:sSub>
                          <m:sSubPr>
                            <m:ctrlPr>
                              <a:rPr lang="hr-H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hr-HR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hr-H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hr-HR" i="1">
                            <a:latin typeface="Cambria Math"/>
                          </a:rPr>
                        </m:ctrlPr>
                      </m:sSubPr>
                      <m:e>
                        <m:r>
                          <a:rPr lang="hr-HR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hr-HR" i="1">
                            <a:latin typeface="Cambria Math"/>
                          </a:rPr>
                          <m:t>𝑖</m:t>
                        </m:r>
                      </m:sub>
                    </m:sSub>
                    <m:sSubSup>
                      <m:sSubSupPr>
                        <m:ctrlPr>
                          <a:rPr lang="hr-HR" i="1">
                            <a:latin typeface="Cambria Math"/>
                          </a:rPr>
                        </m:ctrlPr>
                      </m:sSubSupPr>
                      <m:e>
                        <m:r>
                          <a:rPr lang="hr-HR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hr-HR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hr-HR" i="1"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hr-HR" dirty="0"/>
                  <a:t>.</a:t>
                </a:r>
              </a:p>
              <a:p>
                <a:r>
                  <a:rPr lang="hr-HR" dirty="0"/>
                  <a:t>Cilj je razviti algoritam koji u kratkom vremenu provodi klasifikaciju s visokom točnošću raspoznavanja</a:t>
                </a:r>
                <a:r>
                  <a:rPr lang="hr-HR" dirty="0" smtClean="0"/>
                  <a:t>.</a:t>
                </a:r>
              </a:p>
              <a:p>
                <a:r>
                  <a:rPr lang="hr-HR" dirty="0"/>
                  <a:t>S</a:t>
                </a:r>
                <a:r>
                  <a:rPr lang="hr-HR" dirty="0" smtClean="0"/>
                  <a:t>vakoj </a:t>
                </a:r>
                <a:r>
                  <a:rPr lang="hr-HR" dirty="0"/>
                  <a:t>se znamenci može pridružiti matrica realnih brojeva iz segmenta [0, 1] dimenzije 28 </a:t>
                </a:r>
                <a14:m>
                  <m:oMath xmlns:m="http://schemas.openxmlformats.org/officeDocument/2006/math">
                    <m:r>
                      <a:rPr lang="hr-HR" i="1">
                        <a:latin typeface="Cambria Math"/>
                      </a:rPr>
                      <m:t>×</m:t>
                    </m:r>
                  </m:oMath>
                </a14:m>
                <a:r>
                  <a:rPr lang="hr-HR" dirty="0"/>
                  <a:t> 28</a:t>
                </a:r>
                <a:r>
                  <a:rPr lang="hr-HR" dirty="0" smtClean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r-HR" i="1">
                            <a:latin typeface="Cambria Math"/>
                          </a:rPr>
                        </m:ctrlPr>
                      </m:sSubPr>
                      <m:e>
                        <m:r>
                          <a:rPr lang="hr-HR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hr-HR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hr-HR" dirty="0" smtClean="0"/>
                  <a:t> je </a:t>
                </a:r>
                <a:r>
                  <a:rPr lang="hr-HR" dirty="0"/>
                  <a:t>skup za vježbu koji se sastoji 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i="1">
                            <a:latin typeface="Cambria Math"/>
                          </a:rPr>
                        </m:ctrlPr>
                      </m:sSubPr>
                      <m:e>
                        <m:r>
                          <a:rPr lang="hr-HR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hr-HR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hr-HR" dirty="0"/>
                  <a:t> matrica koje predstavljaju istu znamenku, i = 0, 1, …, 9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1328"/>
                <a:ext cx="8229600" cy="4827992"/>
              </a:xfrm>
              <a:blipFill rotWithShape="1">
                <a:blip r:embed="rId2"/>
                <a:stretch>
                  <a:fillRect r="-1556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/>
              <a:t>SVD dekompozicija </a:t>
            </a:r>
            <a:r>
              <a:rPr lang="hr-HR" dirty="0" smtClean="0"/>
              <a:t>(2)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60300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4784"/>
                <a:ext cx="8229600" cy="4755984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hr-HR" dirty="0" smtClean="0"/>
                  <a:t>Modificiramo vektore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i="1">
                            <a:latin typeface="Cambria Math"/>
                          </a:rPr>
                        </m:ctrlPr>
                      </m:sSubPr>
                      <m:e>
                        <m:r>
                          <a:rPr lang="hr-HR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hr-HR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hr-HR" dirty="0" smtClean="0"/>
                  <a:t> (postanu 784x1 umjesto 28x28) i složimo ih u stupce </a:t>
                </a:r>
                <a:r>
                  <a:rPr lang="hr-HR" dirty="0"/>
                  <a:t>matrice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r-HR" i="1">
                            <a:latin typeface="Cambria Math"/>
                          </a:rPr>
                        </m:ctrlPr>
                      </m:sSupPr>
                      <m:e>
                        <m:r>
                          <a:rPr lang="hr-HR" i="1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hr-HR" i="1">
                            <a:latin typeface="Cambria Math"/>
                          </a:rPr>
                          <m:t>(</m:t>
                        </m:r>
                        <m:r>
                          <a:rPr lang="hr-HR" i="1">
                            <a:latin typeface="Cambria Math"/>
                          </a:rPr>
                          <m:t>𝑖</m:t>
                        </m:r>
                        <m:r>
                          <a:rPr lang="hr-HR" i="1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hr-HR" dirty="0"/>
                  <a:t> dimenzija 784 </a:t>
                </a:r>
                <a14:m>
                  <m:oMath xmlns:m="http://schemas.openxmlformats.org/officeDocument/2006/math">
                    <m:r>
                      <a:rPr lang="hr-HR" i="1">
                        <a:latin typeface="Cambria Math"/>
                      </a:rPr>
                      <m:t>×</m:t>
                    </m:r>
                  </m:oMath>
                </a14:m>
                <a:r>
                  <a:rPr lang="hr-H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i="1">
                            <a:latin typeface="Cambria Math"/>
                          </a:rPr>
                        </m:ctrlPr>
                      </m:sSubPr>
                      <m:e>
                        <m:r>
                          <a:rPr lang="hr-HR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hr-HR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hr-HR" dirty="0"/>
                  <a:t>.</a:t>
                </a:r>
              </a:p>
              <a:p>
                <a:r>
                  <a:rPr lang="hr-HR" dirty="0"/>
                  <a:t>Na ovaj način dobiveno je deset matrica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r-HR" i="1">
                            <a:latin typeface="Cambria Math"/>
                          </a:rPr>
                        </m:ctrlPr>
                      </m:sSupPr>
                      <m:e>
                        <m:r>
                          <a:rPr lang="hr-HR" i="1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hr-HR" i="1">
                            <a:latin typeface="Cambria Math"/>
                          </a:rPr>
                          <m:t>(</m:t>
                        </m:r>
                        <m:r>
                          <a:rPr lang="hr-HR" i="1">
                            <a:latin typeface="Cambria Math"/>
                          </a:rPr>
                          <m:t>𝑖</m:t>
                        </m:r>
                        <m:r>
                          <a:rPr lang="hr-HR" i="1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hr-HR" dirty="0"/>
                  <a:t>, </a:t>
                </a:r>
                <a:r>
                  <a:rPr lang="hr-HR" dirty="0" smtClean="0"/>
                  <a:t>i=0</a:t>
                </a:r>
                <a:r>
                  <a:rPr lang="hr-HR" dirty="0"/>
                  <a:t>, 1, …, 9, te svaka rukom pisana znamenka </a:t>
                </a:r>
                <a:r>
                  <a:rPr lang="hr-HR" i="1" dirty="0"/>
                  <a:t>i</a:t>
                </a:r>
                <a:r>
                  <a:rPr lang="hr-HR" dirty="0"/>
                  <a:t> iz skupa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i="1">
                            <a:latin typeface="Cambria Math"/>
                          </a:rPr>
                        </m:ctrlPr>
                      </m:sSubPr>
                      <m:e>
                        <m:r>
                          <a:rPr lang="hr-HR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hr-HR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hr-HR" dirty="0"/>
                  <a:t> odgovara nekom stupcu matrice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r-HR" i="1">
                            <a:latin typeface="Cambria Math"/>
                          </a:rPr>
                        </m:ctrlPr>
                      </m:sSupPr>
                      <m:e>
                        <m:r>
                          <a:rPr lang="hr-HR" i="1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hr-HR" i="1">
                            <a:latin typeface="Cambria Math"/>
                          </a:rPr>
                          <m:t>(</m:t>
                        </m:r>
                        <m:r>
                          <a:rPr lang="hr-HR" i="1">
                            <a:latin typeface="Cambria Math"/>
                          </a:rPr>
                          <m:t>𝑖</m:t>
                        </m:r>
                        <m:r>
                          <a:rPr lang="hr-HR" i="1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hr-HR" dirty="0" smtClean="0"/>
                  <a:t>.</a:t>
                </a:r>
              </a:p>
              <a:p>
                <a:r>
                  <a:rPr lang="hr-HR" dirty="0" smtClean="0"/>
                  <a:t> </a:t>
                </a:r>
                <a:r>
                  <a:rPr lang="hr-HR" dirty="0"/>
                  <a:t>Koristeći dekompoziciju matrice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r-HR" i="1">
                            <a:latin typeface="Cambria Math"/>
                          </a:rPr>
                        </m:ctrlPr>
                      </m:sSupPr>
                      <m:e>
                        <m:r>
                          <a:rPr lang="hr-HR" i="1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hr-HR" i="1">
                            <a:latin typeface="Cambria Math"/>
                          </a:rPr>
                          <m:t>(</m:t>
                        </m:r>
                        <m:r>
                          <a:rPr lang="hr-HR" i="1">
                            <a:latin typeface="Cambria Math"/>
                          </a:rPr>
                          <m:t>𝑖</m:t>
                        </m:r>
                        <m:r>
                          <a:rPr lang="hr-HR" i="1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hr-HR" dirty="0"/>
                  <a:t> zaključuje se da se svaka znamenka iz testne skupine može približno prikazati kao linearna kombinacija dominantnih singularnih </a:t>
                </a:r>
                <a:r>
                  <a:rPr lang="hr-HR" dirty="0" smtClean="0"/>
                  <a:t>vektora (</a:t>
                </a:r>
                <a:r>
                  <a:rPr lang="hr-HR" dirty="0"/>
                  <a:t>vektori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hr-HR" i="1">
                            <a:latin typeface="Cambria Math"/>
                          </a:rPr>
                        </m:ctrlPr>
                      </m:sSubSupPr>
                      <m:e>
                        <m:r>
                          <a:rPr lang="hr-HR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hr-HR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hr-HR" i="1">
                            <a:latin typeface="Cambria Math"/>
                          </a:rPr>
                          <m:t>(</m:t>
                        </m:r>
                        <m:r>
                          <a:rPr lang="hr-HR" i="1">
                            <a:latin typeface="Cambria Math"/>
                          </a:rPr>
                          <m:t>𝑖</m:t>
                        </m:r>
                        <m:r>
                          <a:rPr lang="hr-HR" i="1">
                            <a:latin typeface="Cambria Math"/>
                          </a:rPr>
                          <m:t>)</m:t>
                        </m:r>
                      </m:sup>
                    </m:sSubSup>
                    <m:r>
                      <a:rPr lang="hr-HR" i="1">
                        <a:latin typeface="Cambria Math"/>
                      </a:rPr>
                      <m:t>, …, </m:t>
                    </m:r>
                    <m:sSubSup>
                      <m:sSubSupPr>
                        <m:ctrlPr>
                          <a:rPr lang="hr-HR" i="1">
                            <a:latin typeface="Cambria Math"/>
                          </a:rPr>
                        </m:ctrlPr>
                      </m:sSubSupPr>
                      <m:e>
                        <m:r>
                          <a:rPr lang="hr-HR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hr-HR" i="1">
                            <a:latin typeface="Cambria Math"/>
                          </a:rPr>
                          <m:t>𝑚</m:t>
                        </m:r>
                      </m:sub>
                      <m:sup>
                        <m:r>
                          <a:rPr lang="hr-HR" i="1">
                            <a:latin typeface="Cambria Math"/>
                          </a:rPr>
                          <m:t>(</m:t>
                        </m:r>
                        <m:r>
                          <a:rPr lang="hr-HR" i="1">
                            <a:latin typeface="Cambria Math"/>
                          </a:rPr>
                          <m:t>𝑖</m:t>
                        </m:r>
                        <m:r>
                          <a:rPr lang="hr-HR" i="1">
                            <a:latin typeface="Cambria Math"/>
                          </a:rPr>
                          <m:t>)</m:t>
                        </m:r>
                      </m:sup>
                    </m:sSubSup>
                    <m:r>
                      <a:rPr lang="hr-HR" i="1">
                        <a:latin typeface="Cambria Math"/>
                      </a:rPr>
                      <m:t> </m:t>
                    </m:r>
                  </m:oMath>
                </a14:m>
                <a:r>
                  <a:rPr lang="hr-HR" dirty="0" smtClean="0"/>
                  <a:t>su dominantni </a:t>
                </a:r>
                <a:r>
                  <a:rPr lang="hr-HR" dirty="0"/>
                  <a:t>smjerovi ako su singularne vrijednosti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i="1">
                            <a:latin typeface="Cambria Math"/>
                          </a:rPr>
                        </m:ctrlPr>
                      </m:sSubPr>
                      <m:e>
                        <m:r>
                          <a:rPr lang="hr-HR" i="1">
                            <a:latin typeface="Cambria Math"/>
                          </a:rPr>
                          <m:t> </m:t>
                        </m:r>
                        <m:r>
                          <a:rPr lang="hr-HR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hr-H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hr-HR" i="1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hr-HR" i="1">
                            <a:latin typeface="Cambria Math"/>
                          </a:rPr>
                        </m:ctrlPr>
                      </m:sSubPr>
                      <m:e>
                        <m:r>
                          <a:rPr lang="hr-HR" i="1">
                            <a:latin typeface="Cambria Math"/>
                          </a:rPr>
                          <m:t> </m:t>
                        </m:r>
                        <m:r>
                          <a:rPr lang="hr-HR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hr-HR" i="1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hr-HR" dirty="0"/>
                  <a:t> velike u odnosu na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i="1">
                            <a:latin typeface="Cambria Math"/>
                          </a:rPr>
                        </m:ctrlPr>
                      </m:sSubPr>
                      <m:e>
                        <m:r>
                          <a:rPr lang="hr-HR" i="1">
                            <a:latin typeface="Cambria Math"/>
                          </a:rPr>
                          <m:t> </m:t>
                        </m:r>
                        <m:r>
                          <a:rPr lang="hr-HR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hr-HR" i="1">
                            <a:latin typeface="Cambria Math"/>
                          </a:rPr>
                          <m:t>𝑚</m:t>
                        </m:r>
                        <m:r>
                          <a:rPr lang="hr-HR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hr-HR" i="1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hr-HR" i="1">
                            <a:latin typeface="Cambria Math"/>
                          </a:rPr>
                        </m:ctrlPr>
                      </m:sSubPr>
                      <m:e>
                        <m:r>
                          <a:rPr lang="hr-HR" i="1">
                            <a:latin typeface="Cambria Math"/>
                          </a:rPr>
                          <m:t> </m:t>
                        </m:r>
                        <m:r>
                          <a:rPr lang="hr-HR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hr-HR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hr-HR" dirty="0" smtClean="0"/>
                  <a:t>).</a:t>
                </a:r>
                <a:endParaRPr lang="hr-HR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4784"/>
                <a:ext cx="8229600" cy="4755984"/>
              </a:xfrm>
              <a:blipFill rotWithShape="1">
                <a:blip r:embed="rId2"/>
                <a:stretch>
                  <a:fillRect t="-1923" r="-2148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/>
              <a:t>SVD dekompozicija </a:t>
            </a:r>
            <a:r>
              <a:rPr lang="hr-HR" dirty="0" smtClean="0"/>
              <a:t>(3)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28794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1328"/>
                <a:ext cx="8229600" cy="4827992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hr-HR" dirty="0"/>
                  <a:t>Preostalo je odrediti koliko je dobro neka nepoznata znamenka </a:t>
                </a:r>
                <a:r>
                  <a:rPr lang="hr-HR" i="1" dirty="0"/>
                  <a:t>z</a:t>
                </a:r>
                <a:r>
                  <a:rPr lang="hr-HR" dirty="0"/>
                  <a:t> iz skupa za testiranje opisana u deset različitih baza. </a:t>
                </a:r>
                <a:endParaRPr lang="hr-HR" dirty="0" smtClean="0"/>
              </a:p>
              <a:p>
                <a:r>
                  <a:rPr lang="hr-HR" dirty="0"/>
                  <a:t>Problem se svodi na računanje SVD dekompozicije matrica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r-HR" i="1">
                            <a:latin typeface="Cambria Math"/>
                          </a:rPr>
                        </m:ctrlPr>
                      </m:sSupPr>
                      <m:e>
                        <m:r>
                          <a:rPr lang="hr-HR" i="1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hr-HR" i="1">
                            <a:latin typeface="Cambria Math"/>
                          </a:rPr>
                          <m:t>(</m:t>
                        </m:r>
                        <m:r>
                          <a:rPr lang="hr-HR" i="1">
                            <a:latin typeface="Cambria Math"/>
                          </a:rPr>
                          <m:t>𝑖</m:t>
                        </m:r>
                        <m:r>
                          <a:rPr lang="hr-HR" i="1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hr-HR" dirty="0"/>
                  <a:t>, čiji stupci predstavljaju znamenke iste vrste iz skupa za vježbu, te računanje norme reziduala u svih deset baza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r-HR" i="1">
                            <a:latin typeface="Cambria Math"/>
                          </a:rPr>
                        </m:ctrlPr>
                      </m:sSupPr>
                      <m:e>
                        <m:r>
                          <a:rPr lang="hr-HR" i="1">
                            <a:latin typeface="Cambria Math"/>
                          </a:rPr>
                          <m:t>𝑈</m:t>
                        </m:r>
                      </m:e>
                      <m:sup>
                        <m:r>
                          <a:rPr lang="hr-HR" i="1">
                            <a:latin typeface="Cambria Math"/>
                          </a:rPr>
                          <m:t>(</m:t>
                        </m:r>
                        <m:r>
                          <a:rPr lang="hr-HR" i="1">
                            <a:latin typeface="Cambria Math"/>
                          </a:rPr>
                          <m:t>𝑖</m:t>
                        </m:r>
                        <m:r>
                          <a:rPr lang="hr-HR" i="1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hr-HR" dirty="0"/>
                  <a:t> prema formuli: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hr-H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hr-HR" i="1">
                                <a:latin typeface="Cambria Math"/>
                              </a:rPr>
                              <m:t>𝐼</m:t>
                            </m:r>
                            <m:r>
                              <a:rPr lang="hr-HR" i="1">
                                <a:latin typeface="Cambria Math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hr-HR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hr-HR" i="1">
                                    <a:latin typeface="Cambria Math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hr-HR" i="1">
                                    <a:latin typeface="Cambria Math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lang="hr-HR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hr-HR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hr-HR" i="1">
                                    <a:latin typeface="Cambria Math"/>
                                  </a:rPr>
                                  <m:t>)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hr-HR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hr-HR" i="1">
                                    <a:latin typeface="Cambria Math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hr-HR" i="1">
                                    <a:latin typeface="Cambria Math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lang="hr-HR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hr-HR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hr-HR" i="1">
                                    <a:latin typeface="Cambria Math"/>
                                  </a:rPr>
                                  <m:t>)</m:t>
                                </m:r>
                              </m:sup>
                            </m:sSubSup>
                            <m:r>
                              <a:rPr lang="hr-HR" i="1">
                                <a:latin typeface="Cambria Math"/>
                              </a:rPr>
                              <m:t>′</m:t>
                            </m:r>
                          </m:e>
                        </m:d>
                      </m:e>
                      <m:sub>
                        <m:r>
                          <a:rPr lang="hr-HR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hr-HR" dirty="0"/>
                  <a:t>, gdje je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hr-HR" i="1">
                            <a:latin typeface="Cambria Math"/>
                          </a:rPr>
                        </m:ctrlPr>
                      </m:sSubSupPr>
                      <m:e>
                        <m:r>
                          <a:rPr lang="hr-HR" i="1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hr-HR" i="1">
                            <a:latin typeface="Cambria Math"/>
                          </a:rPr>
                          <m:t>𝑚</m:t>
                        </m:r>
                      </m:sub>
                      <m:sup>
                        <m:r>
                          <a:rPr lang="hr-HR" i="1">
                            <a:latin typeface="Cambria Math"/>
                          </a:rPr>
                          <m:t>(</m:t>
                        </m:r>
                        <m:r>
                          <a:rPr lang="hr-HR" i="1">
                            <a:latin typeface="Cambria Math"/>
                          </a:rPr>
                          <m:t>𝑖</m:t>
                        </m:r>
                        <m:r>
                          <a:rPr lang="hr-HR" i="1">
                            <a:latin typeface="Cambria Math"/>
                          </a:rPr>
                          <m:t>)</m:t>
                        </m:r>
                      </m:sup>
                    </m:sSubSup>
                    <m:r>
                      <a:rPr lang="hr-HR" i="1">
                        <a:latin typeface="Cambria Math"/>
                      </a:rPr>
                      <m:t>=[</m:t>
                    </m:r>
                    <m:sSubSup>
                      <m:sSubSupPr>
                        <m:ctrlPr>
                          <a:rPr lang="hr-HR" i="1">
                            <a:latin typeface="Cambria Math"/>
                          </a:rPr>
                        </m:ctrlPr>
                      </m:sSubSupPr>
                      <m:e>
                        <m:r>
                          <a:rPr lang="hr-HR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hr-HR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hr-HR" i="1">
                            <a:latin typeface="Cambria Math"/>
                          </a:rPr>
                          <m:t>(</m:t>
                        </m:r>
                        <m:r>
                          <a:rPr lang="hr-HR" i="1">
                            <a:latin typeface="Cambria Math"/>
                          </a:rPr>
                          <m:t>𝑖</m:t>
                        </m:r>
                        <m:r>
                          <a:rPr lang="hr-HR" i="1">
                            <a:latin typeface="Cambria Math"/>
                          </a:rPr>
                          <m:t>)</m:t>
                        </m:r>
                      </m:sup>
                    </m:sSubSup>
                    <m:r>
                      <a:rPr lang="hr-HR" i="1">
                        <a:latin typeface="Cambria Math"/>
                      </a:rPr>
                      <m:t>, …, </m:t>
                    </m:r>
                    <m:sSubSup>
                      <m:sSubSupPr>
                        <m:ctrlPr>
                          <a:rPr lang="hr-HR" i="1">
                            <a:latin typeface="Cambria Math"/>
                          </a:rPr>
                        </m:ctrlPr>
                      </m:sSubSupPr>
                      <m:e>
                        <m:r>
                          <a:rPr lang="hr-HR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hr-HR" i="1">
                            <a:latin typeface="Cambria Math"/>
                          </a:rPr>
                          <m:t>𝑚</m:t>
                        </m:r>
                      </m:sub>
                      <m:sup>
                        <m:r>
                          <a:rPr lang="hr-HR" i="1">
                            <a:latin typeface="Cambria Math"/>
                          </a:rPr>
                          <m:t>(</m:t>
                        </m:r>
                        <m:r>
                          <a:rPr lang="hr-HR" i="1">
                            <a:latin typeface="Cambria Math"/>
                          </a:rPr>
                          <m:t>𝑖</m:t>
                        </m:r>
                        <m:r>
                          <a:rPr lang="hr-HR" i="1">
                            <a:latin typeface="Cambria Math"/>
                          </a:rPr>
                          <m:t>)</m:t>
                        </m:r>
                      </m:sup>
                    </m:sSubSup>
                    <m:r>
                      <a:rPr lang="hr-HR" i="1">
                        <a:latin typeface="Cambria Math"/>
                      </a:rPr>
                      <m:t>]</m:t>
                    </m:r>
                  </m:oMath>
                </a14:m>
                <a:r>
                  <a:rPr lang="hr-HR" dirty="0"/>
                  <a:t> matrica čiji su stupci prvih m dominantnih singularnih vektora koji pripadaju znamenci </a:t>
                </a:r>
                <a:r>
                  <a:rPr lang="hr-HR" i="1" dirty="0"/>
                  <a:t>i</a:t>
                </a:r>
                <a:r>
                  <a:rPr lang="hr-HR" dirty="0" smtClean="0"/>
                  <a:t>.</a:t>
                </a:r>
              </a:p>
              <a:p>
                <a:r>
                  <a:rPr lang="hr-HR" dirty="0"/>
                  <a:t>Ako je rezidual u bazi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r-HR" i="1">
                            <a:latin typeface="Cambria Math"/>
                          </a:rPr>
                        </m:ctrlPr>
                      </m:sSupPr>
                      <m:e>
                        <m:r>
                          <a:rPr lang="hr-HR" i="1">
                            <a:latin typeface="Cambria Math"/>
                          </a:rPr>
                          <m:t>𝑈</m:t>
                        </m:r>
                      </m:e>
                      <m:sup>
                        <m:r>
                          <a:rPr lang="hr-HR" i="1">
                            <a:latin typeface="Cambria Math"/>
                          </a:rPr>
                          <m:t>(</m:t>
                        </m:r>
                        <m:r>
                          <a:rPr lang="hr-HR" i="1">
                            <a:latin typeface="Cambria Math"/>
                          </a:rPr>
                          <m:t>𝑖</m:t>
                        </m:r>
                        <m:r>
                          <a:rPr lang="hr-HR" i="1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hr-HR" i="1">
                        <a:latin typeface="Cambria Math"/>
                      </a:rPr>
                      <m:t> </m:t>
                    </m:r>
                  </m:oMath>
                </a14:m>
                <a:r>
                  <a:rPr lang="hr-HR" dirty="0"/>
                  <a:t>manji od ostalih, tada se nepoznata znamenka klasificira kao znamenka </a:t>
                </a:r>
                <a:r>
                  <a:rPr lang="hr-HR" i="1" dirty="0"/>
                  <a:t>i</a:t>
                </a:r>
                <a:r>
                  <a:rPr lang="hr-HR" dirty="0"/>
                  <a:t>.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1328"/>
                <a:ext cx="8229600" cy="4827992"/>
              </a:xfrm>
              <a:blipFill rotWithShape="1">
                <a:blip r:embed="rId2"/>
                <a:stretch>
                  <a:fillRect t="-2146" r="-2370" b="-2778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/>
              <a:t>SVD dekompozicija </a:t>
            </a:r>
            <a:r>
              <a:rPr lang="hr-HR" dirty="0" smtClean="0"/>
              <a:t>(4)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28794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Algoritam je testiran na znamenkama iz baze MNIST. Skup za vježbu sastojao se od 60 000 klasificiranih rukom pisanih znamenki, a skup za testiranje sadržavao je 10 000 rukom pisanih znamenki</a:t>
            </a:r>
            <a:r>
              <a:rPr lang="hr-HR" dirty="0" smtClean="0"/>
              <a:t>.</a:t>
            </a:r>
          </a:p>
          <a:p>
            <a:r>
              <a:rPr lang="hr-HR" dirty="0"/>
              <a:t>Algoritam je pokazao sjajne </a:t>
            </a:r>
            <a:r>
              <a:rPr lang="hr-HR" dirty="0" smtClean="0"/>
              <a:t>rezultate (sljedeći slajd).</a:t>
            </a:r>
          </a:p>
          <a:p>
            <a:r>
              <a:rPr lang="hr-HR" dirty="0"/>
              <a:t>Može se primijetiti da točnost raspoznavanja znamenki ovisi o broju m singularnih vektora koji se koriste pri računanju reziduala. </a:t>
            </a:r>
          </a:p>
          <a:p>
            <a:endParaRPr lang="hr-H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/>
              <a:t>SVD dekompozicija </a:t>
            </a:r>
            <a:r>
              <a:rPr lang="hr-HR" dirty="0" smtClean="0"/>
              <a:t>(5)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28794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Sam algoritam dan je pseudokodom :</a:t>
            </a:r>
          </a:p>
          <a:p>
            <a:endParaRPr lang="hr-HR" dirty="0"/>
          </a:p>
          <a:p>
            <a:endParaRPr lang="hr-HR" dirty="0" smtClean="0"/>
          </a:p>
          <a:p>
            <a:endParaRPr lang="hr-HR" dirty="0"/>
          </a:p>
          <a:p>
            <a:endParaRPr lang="hr-HR" dirty="0" smtClean="0"/>
          </a:p>
          <a:p>
            <a:endParaRPr lang="hr-HR" dirty="0"/>
          </a:p>
          <a:p>
            <a:endParaRPr lang="hr-HR" dirty="0" smtClean="0"/>
          </a:p>
          <a:p>
            <a:endParaRPr lang="hr-HR" dirty="0"/>
          </a:p>
          <a:p>
            <a:r>
              <a:rPr lang="hr-HR" dirty="0" smtClean="0"/>
              <a:t>Rezultati:</a:t>
            </a:r>
            <a:endParaRPr lang="hr-H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/>
              <a:t>SVD dekompozicija </a:t>
            </a:r>
            <a:r>
              <a:rPr lang="hr-HR" dirty="0" smtClean="0"/>
              <a:t>(6)</a:t>
            </a:r>
            <a:endParaRPr lang="hr-HR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498396330"/>
              </p:ext>
            </p:extLst>
          </p:nvPr>
        </p:nvGraphicFramePr>
        <p:xfrm>
          <a:off x="3347864" y="4365104"/>
          <a:ext cx="4057650" cy="2047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209" y="1916832"/>
            <a:ext cx="5904656" cy="22322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794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hr-HR" dirty="0"/>
                  <a:t>Pretpostavimo da promatramo objekte sa </a:t>
                </a:r>
                <a14:m>
                  <m:oMath xmlns:m="http://schemas.openxmlformats.org/officeDocument/2006/math">
                    <m:r>
                      <a:rPr lang="hr-HR" i="1">
                        <a:latin typeface="Cambria Math"/>
                      </a:rPr>
                      <m:t>𝑛</m:t>
                    </m:r>
                  </m:oMath>
                </a14:m>
                <a:r>
                  <a:rPr lang="hr-HR" dirty="0"/>
                  <a:t> različitih atributa i želimo svakog od njih klasificirati u jednu od </a:t>
                </a:r>
                <a14:m>
                  <m:oMath xmlns:m="http://schemas.openxmlformats.org/officeDocument/2006/math">
                    <m:r>
                      <a:rPr lang="hr-HR" i="1">
                        <a:latin typeface="Cambria Math"/>
                      </a:rPr>
                      <m:t>𝑘</m:t>
                    </m:r>
                  </m:oMath>
                </a14:m>
                <a:r>
                  <a:rPr lang="hr-HR" dirty="0"/>
                  <a:t> kategorija iz skupa </a:t>
                </a:r>
                <a14:m>
                  <m:oMath xmlns:m="http://schemas.openxmlformats.org/officeDocument/2006/math">
                    <m:r>
                      <a:rPr lang="hr-HR" i="1">
                        <a:latin typeface="Cambria Math"/>
                      </a:rPr>
                      <m:t>𝑌</m:t>
                    </m:r>
                  </m:oMath>
                </a14:m>
                <a:r>
                  <a:rPr lang="hr-HR" dirty="0" smtClean="0"/>
                  <a:t>.</a:t>
                </a:r>
              </a:p>
              <a:p>
                <a:r>
                  <a:rPr lang="hr-HR" dirty="0"/>
                  <a:t>Nazovimo skup objekata koje želimo klasificirati testni skup, i pretpostavimo da je zadan još jedan trening skup već klasificiranih objekata.</a:t>
                </a:r>
              </a:p>
              <a:p>
                <a:r>
                  <a:rPr lang="hr-HR" dirty="0"/>
                  <a:t>Objekt </a:t>
                </a:r>
                <a14:m>
                  <m:oMath xmlns:m="http://schemas.openxmlformats.org/officeDocument/2006/math">
                    <m:r>
                      <a:rPr lang="hr-HR" i="1">
                        <a:latin typeface="Cambria Math"/>
                      </a:rPr>
                      <m:t>𝑋</m:t>
                    </m:r>
                    <m:r>
                      <a:rPr lang="hr-HR" i="1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hr-HR" i="1">
                            <a:latin typeface="Cambria Math"/>
                          </a:rPr>
                        </m:ctrlPr>
                      </m:sSubPr>
                      <m:e>
                        <m:r>
                          <a:rPr lang="hr-HR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hr-H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hr-HR" i="1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hr-HR" i="1">
                            <a:latin typeface="Cambria Math"/>
                          </a:rPr>
                        </m:ctrlPr>
                      </m:sSubPr>
                      <m:e>
                        <m:r>
                          <a:rPr lang="hr-HR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hr-HR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hr-HR" i="1">
                        <a:latin typeface="Cambria Math"/>
                      </a:rPr>
                      <m:t>)</m:t>
                    </m:r>
                  </m:oMath>
                </a14:m>
                <a:r>
                  <a:rPr lang="hr-HR" dirty="0"/>
                  <a:t> želimo klasificirati tako da mu pridružimo klasu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i="1">
                            <a:latin typeface="Cambria Math"/>
                          </a:rPr>
                        </m:ctrlPr>
                      </m:sSubPr>
                      <m:e>
                        <m:r>
                          <a:rPr lang="hr-HR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hr-HR" i="1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hr-HR" dirty="0"/>
                  <a:t> za koju </a:t>
                </a:r>
                <a:r>
                  <a:rPr lang="hr-HR" dirty="0" smtClean="0"/>
                  <a:t>vrijedi </a:t>
                </a:r>
                <a:r>
                  <a:rPr lang="hr-HR" dirty="0" smtClean="0"/>
                  <a:t>sljedeće:</a:t>
                </a:r>
                <a:endParaRPr lang="hr-HR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617" r="-593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hr-HR" dirty="0" smtClean="0"/>
              <a:t>Naivni Bayesovski klasifikator (1)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28794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r-H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hr-HR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hr-HR" i="1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hr-HR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hr-HR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hr-HR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hr-HR">
                                <a:latin typeface="Cambria Math"/>
                              </a:rPr>
                              <m:t>argmax</m:t>
                            </m:r>
                          </m:e>
                          <m:lim>
                            <m:r>
                              <a:rPr lang="hr-HR" i="1">
                                <a:latin typeface="Cambria Math"/>
                              </a:rPr>
                              <m:t>𝑦</m:t>
                            </m:r>
                            <m:r>
                              <a:rPr lang="hr-HR" i="1">
                                <a:latin typeface="Cambria Math"/>
                              </a:rPr>
                              <m:t>𝜖</m:t>
                            </m:r>
                            <m:r>
                              <a:rPr lang="hr-HR" i="1">
                                <a:latin typeface="Cambria Math"/>
                              </a:rPr>
                              <m:t>𝑌</m:t>
                            </m:r>
                          </m:lim>
                        </m:limLow>
                      </m:fName>
                      <m:e>
                        <m:r>
                          <a:rPr lang="hr-HR" i="1">
                            <a:latin typeface="Cambria Math"/>
                          </a:rPr>
                          <m:t>𝑃</m:t>
                        </m:r>
                        <m:r>
                          <a:rPr lang="hr-HR" i="1">
                            <a:latin typeface="Cambria Math"/>
                          </a:rPr>
                          <m:t>(</m:t>
                        </m:r>
                      </m:e>
                    </m:func>
                    <m:r>
                      <a:rPr lang="hr-HR" i="1">
                        <a:latin typeface="Cambria Math"/>
                      </a:rPr>
                      <m:t>𝑦</m:t>
                    </m:r>
                    <m:r>
                      <a:rPr lang="hr-HR" i="1">
                        <a:latin typeface="Cambria Math"/>
                      </a:rPr>
                      <m:t> </m:t>
                    </m:r>
                    <m:d>
                      <m:dPr>
                        <m:begChr m:val="|"/>
                        <m:ctrlPr>
                          <a:rPr lang="hr-HR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r-H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hr-HR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hr-HR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hr-HR" i="1">
                            <a:latin typeface="Cambria Math"/>
                          </a:rPr>
                          <m:t>, …,</m:t>
                        </m:r>
                        <m:sSub>
                          <m:sSubPr>
                            <m:ctrlPr>
                              <a:rPr lang="hr-H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hr-HR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hr-HR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hr-HR" i="1">
                            <a:latin typeface="Cambria Math"/>
                          </a:rPr>
                          <m:t> </m:t>
                        </m:r>
                      </m:e>
                    </m:d>
                  </m:oMath>
                </a14:m>
                <a:r>
                  <a:rPr lang="hr-HR" dirty="0"/>
                  <a:t> , odnosno</a:t>
                </a: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r-H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hr-HR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hr-HR" i="1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hr-HR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hr-HR" i="1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hr-HR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hr-HR">
                                  <a:latin typeface="Cambria Math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hr-HR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hr-HR" i="1">
                                  <a:latin typeface="Cambria Math"/>
                                </a:rPr>
                                <m:t>𝜖</m:t>
                              </m:r>
                              <m:r>
                                <a:rPr lang="hr-HR" i="1">
                                  <a:latin typeface="Cambria Math"/>
                                </a:rPr>
                                <m:t>𝑌</m:t>
                              </m:r>
                            </m:lim>
                          </m:limLow>
                        </m:fName>
                        <m:e>
                          <m:r>
                            <a:rPr lang="hr-HR" i="1">
                              <a:latin typeface="Cambria Math"/>
                            </a:rPr>
                            <m:t>𝑃</m:t>
                          </m:r>
                          <m:r>
                            <a:rPr lang="hr-HR" i="1">
                              <a:latin typeface="Cambria Math"/>
                            </a:rPr>
                            <m:t>(</m:t>
                          </m:r>
                        </m:e>
                      </m:func>
                      <m:sSub>
                        <m:sSubPr>
                          <m:ctrlPr>
                            <a:rPr lang="hr-H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hr-HR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hr-HR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hr-HR" i="1">
                          <a:latin typeface="Cambria Math"/>
                        </a:rPr>
                        <m:t>, …,</m:t>
                      </m:r>
                      <m:sSub>
                        <m:sSubPr>
                          <m:ctrlPr>
                            <a:rPr lang="hr-H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hr-HR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hr-HR" i="1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hr-HR" i="1">
                          <a:latin typeface="Cambria Math"/>
                        </a:rPr>
                        <m:t> </m:t>
                      </m:r>
                      <m:d>
                        <m:dPr>
                          <m:begChr m:val="|"/>
                          <m:ctrlPr>
                            <a:rPr lang="hr-H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hr-HR" i="1">
                              <a:latin typeface="Cambria Math"/>
                            </a:rPr>
                            <m:t>𝑦</m:t>
                          </m:r>
                          <m:r>
                            <a:rPr lang="hr-HR" i="1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hr-HR" i="1">
                          <a:latin typeface="Cambria Math"/>
                        </a:rPr>
                        <m:t>𝑃</m:t>
                      </m:r>
                      <m:r>
                        <a:rPr lang="hr-HR" i="1">
                          <a:latin typeface="Cambria Math"/>
                        </a:rPr>
                        <m:t>(</m:t>
                      </m:r>
                      <m:r>
                        <a:rPr lang="hr-HR" i="1">
                          <a:latin typeface="Cambria Math"/>
                        </a:rPr>
                        <m:t>𝑦</m:t>
                      </m:r>
                      <m:r>
                        <a:rPr lang="hr-HR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hr-HR" dirty="0"/>
              </a:p>
              <a:p>
                <a:r>
                  <a:rPr lang="hr-HR" dirty="0"/>
                  <a:t>Direktno modeliranje ovih vjerojatnosti bi trajalo izuzetno dugo te bi nam trebala ogromna količina trening </a:t>
                </a:r>
                <a:r>
                  <a:rPr lang="hr-HR" dirty="0" smtClean="0"/>
                  <a:t>primjera.</a:t>
                </a:r>
              </a:p>
              <a:p>
                <a:r>
                  <a:rPr lang="hr-HR" dirty="0"/>
                  <a:t>kod Naivnog Bayesovog klasifikatora imamo dodatnu pretpostavku da su atributi objekta međusobno nezavisni u odnosu na razred, odnosno</a:t>
                </a:r>
              </a:p>
              <a:p>
                <a:pPr marL="109728" indent="0">
                  <a:buNone/>
                </a:pPr>
                <a14:m>
                  <m:oMath xmlns:m="http://schemas.openxmlformats.org/officeDocument/2006/math">
                    <m:r>
                      <a:rPr lang="hr-HR" b="0" i="1" smtClean="0">
                        <a:latin typeface="Cambria Math"/>
                      </a:rPr>
                      <m:t>    </m:t>
                    </m:r>
                    <m:r>
                      <a:rPr lang="hr-HR" i="1">
                        <a:latin typeface="Cambria Math"/>
                      </a:rPr>
                      <m:t>𝑃</m:t>
                    </m:r>
                    <m:r>
                      <a:rPr lang="hr-HR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hr-HR" i="1">
                            <a:latin typeface="Cambria Math"/>
                          </a:rPr>
                        </m:ctrlPr>
                      </m:sSubPr>
                      <m:e>
                        <m:r>
                          <a:rPr lang="hr-HR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hr-H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hr-HR" i="1">
                        <a:latin typeface="Cambria Math"/>
                      </a:rPr>
                      <m:t>, …,</m:t>
                    </m:r>
                    <m:sSub>
                      <m:sSubPr>
                        <m:ctrlPr>
                          <a:rPr lang="hr-HR" i="1">
                            <a:latin typeface="Cambria Math"/>
                          </a:rPr>
                        </m:ctrlPr>
                      </m:sSubPr>
                      <m:e>
                        <m:r>
                          <a:rPr lang="hr-HR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hr-HR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hr-HR" i="1">
                        <a:latin typeface="Cambria Math"/>
                      </a:rPr>
                      <m:t> | </m:t>
                    </m:r>
                    <m:r>
                      <a:rPr lang="hr-HR" i="1">
                        <a:latin typeface="Cambria Math"/>
                      </a:rPr>
                      <m:t>𝑦</m:t>
                    </m:r>
                    <m:r>
                      <a:rPr lang="hr-HR" i="1">
                        <a:latin typeface="Cambria Math"/>
                      </a:rPr>
                      <m:t>)= </m:t>
                    </m:r>
                    <m:nary>
                      <m:naryPr>
                        <m:chr m:val="∏"/>
                        <m:limLoc m:val="subSup"/>
                        <m:ctrlPr>
                          <a:rPr lang="hr-HR" i="1">
                            <a:latin typeface="Cambria Math"/>
                          </a:rPr>
                        </m:ctrlPr>
                      </m:naryPr>
                      <m:sub>
                        <m:r>
                          <a:rPr lang="hr-HR" i="1">
                            <a:latin typeface="Cambria Math"/>
                          </a:rPr>
                          <m:t>𝑖</m:t>
                        </m:r>
                        <m:r>
                          <a:rPr lang="hr-HR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hr-HR" i="1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hr-HR" i="1">
                            <a:latin typeface="Cambria Math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hr-HR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hr-H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hr-HR" i="1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hr-HR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hr-HR" i="1">
                                <a:latin typeface="Cambria Math"/>
                              </a:rPr>
                              <m:t> </m:t>
                            </m:r>
                          </m:e>
                        </m:d>
                        <m:r>
                          <a:rPr lang="hr-HR" i="1">
                            <a:latin typeface="Cambria Math"/>
                          </a:rPr>
                          <m:t> </m:t>
                        </m:r>
                        <m:r>
                          <a:rPr lang="hr-HR" i="1">
                            <a:latin typeface="Cambria Math"/>
                          </a:rPr>
                          <m:t>𝑦</m:t>
                        </m:r>
                        <m:r>
                          <a:rPr lang="hr-HR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hr-HR" dirty="0" smtClean="0"/>
                  <a:t>            (*)</a:t>
                </a:r>
                <a:endParaRPr lang="hr-HR" dirty="0"/>
              </a:p>
              <a:p>
                <a:pPr marL="365760" lvl="1" indent="-256032">
                  <a:spcBef>
                    <a:spcPts val="400"/>
                  </a:spcBef>
                  <a:buSzPct val="68000"/>
                  <a:buFont typeface="Wingdings 3"/>
                  <a:buChar char=""/>
                </a:pPr>
                <a:r>
                  <a:rPr lang="en-US" sz="2700" dirty="0"/>
                  <a:t># </a:t>
                </a:r>
                <a:r>
                  <a:rPr lang="en-US" sz="2700" dirty="0" err="1" smtClean="0"/>
                  <a:t>paramet</a:t>
                </a:r>
                <a:r>
                  <a:rPr lang="hr-HR" sz="2700" dirty="0" smtClean="0"/>
                  <a:t>ara</a:t>
                </a:r>
                <a:r>
                  <a:rPr lang="en-US" sz="2700" dirty="0" smtClean="0"/>
                  <a:t> </a:t>
                </a:r>
                <a:r>
                  <a:rPr lang="hr-HR" sz="2700" dirty="0" smtClean="0"/>
                  <a:t>za</a:t>
                </a:r>
                <a:r>
                  <a:rPr lang="en-US" sz="2700" dirty="0" smtClean="0"/>
                  <a:t> model</a:t>
                </a:r>
                <a:r>
                  <a:rPr lang="hr-HR" sz="2700" dirty="0" smtClean="0"/>
                  <a:t>iranje</a:t>
                </a:r>
                <a:r>
                  <a:rPr lang="en-US" sz="2700" dirty="0" smtClean="0"/>
                  <a:t> </a:t>
                </a:r>
                <a:r>
                  <a:rPr lang="en-US" sz="2700" dirty="0"/>
                  <a:t>P(X</a:t>
                </a:r>
                <a:r>
                  <a:rPr lang="en-US" sz="2700" baseline="-25000" dirty="0"/>
                  <a:t>1</a:t>
                </a:r>
                <a:r>
                  <a:rPr lang="en-US" sz="2700" dirty="0"/>
                  <a:t>,…,</a:t>
                </a:r>
                <a:r>
                  <a:rPr lang="en-US" sz="2700" dirty="0" err="1"/>
                  <a:t>X</a:t>
                </a:r>
                <a:r>
                  <a:rPr lang="en-US" sz="2700" baseline="-25000" dirty="0" err="1"/>
                  <a:t>n</a:t>
                </a:r>
                <a:r>
                  <a:rPr lang="en-US" sz="2700" dirty="0" err="1"/>
                  <a:t>|Y</a:t>
                </a:r>
                <a:r>
                  <a:rPr lang="en-US" sz="2700" dirty="0" smtClean="0"/>
                  <a:t>):</a:t>
                </a:r>
                <a:r>
                  <a:rPr lang="hr-HR" sz="2700" dirty="0" smtClean="0"/>
                  <a:t> </a:t>
                </a:r>
                <a:r>
                  <a:rPr lang="en-US" sz="2700" dirty="0"/>
                  <a:t>2(2</a:t>
                </a:r>
                <a:r>
                  <a:rPr lang="en-US" sz="2700" baseline="30000" dirty="0"/>
                  <a:t>n</a:t>
                </a:r>
                <a:r>
                  <a:rPr lang="en-US" sz="2700" dirty="0"/>
                  <a:t>-1)</a:t>
                </a:r>
              </a:p>
              <a:p>
                <a:pPr marL="365760" lvl="1" indent="-256032">
                  <a:spcBef>
                    <a:spcPts val="400"/>
                  </a:spcBef>
                  <a:buSzPct val="68000"/>
                  <a:buFont typeface="Wingdings 3"/>
                  <a:buChar char=""/>
                </a:pPr>
                <a:r>
                  <a:rPr lang="en-US" sz="2700" dirty="0"/>
                  <a:t># </a:t>
                </a:r>
                <a:r>
                  <a:rPr lang="en-US" sz="2700" dirty="0" err="1" smtClean="0"/>
                  <a:t>paramet</a:t>
                </a:r>
                <a:r>
                  <a:rPr lang="hr-HR" sz="2700" dirty="0" smtClean="0"/>
                  <a:t>ara</a:t>
                </a:r>
                <a:r>
                  <a:rPr lang="en-US" sz="2700" dirty="0" smtClean="0"/>
                  <a:t> </a:t>
                </a:r>
                <a:r>
                  <a:rPr lang="hr-HR" sz="2700" dirty="0" smtClean="0"/>
                  <a:t>za</a:t>
                </a:r>
                <a:r>
                  <a:rPr lang="en-US" sz="2700" dirty="0" smtClean="0"/>
                  <a:t> </a:t>
                </a:r>
                <a:r>
                  <a:rPr lang="en-US" sz="2700" dirty="0" err="1" smtClean="0"/>
                  <a:t>modeli</a:t>
                </a:r>
                <a:r>
                  <a:rPr lang="hr-HR" sz="2700" dirty="0" smtClean="0"/>
                  <a:t>ranje</a:t>
                </a:r>
                <a:r>
                  <a:rPr lang="en-US" sz="2700" dirty="0" smtClean="0"/>
                  <a:t> </a:t>
                </a:r>
                <a:r>
                  <a:rPr lang="en-US" sz="2700" dirty="0"/>
                  <a:t>P(X</a:t>
                </a:r>
                <a:r>
                  <a:rPr lang="en-US" sz="2700" baseline="-25000" dirty="0"/>
                  <a:t>1</a:t>
                </a:r>
                <a:r>
                  <a:rPr lang="en-US" sz="2700" dirty="0"/>
                  <a:t>|Y),…,P(</a:t>
                </a:r>
                <a:r>
                  <a:rPr lang="en-US" sz="2700" dirty="0" err="1"/>
                  <a:t>X</a:t>
                </a:r>
                <a:r>
                  <a:rPr lang="en-US" sz="2700" baseline="-25000" dirty="0" err="1"/>
                  <a:t>n</a:t>
                </a:r>
                <a:r>
                  <a:rPr lang="en-US" sz="2700" dirty="0" err="1"/>
                  <a:t>|Y</a:t>
                </a:r>
                <a:r>
                  <a:rPr lang="en-US" sz="2700" dirty="0" smtClean="0"/>
                  <a:t>)</a:t>
                </a:r>
                <a:r>
                  <a:rPr lang="hr-HR" sz="2700" dirty="0" smtClean="0"/>
                  <a:t>: </a:t>
                </a:r>
                <a:r>
                  <a:rPr lang="en-US" sz="2700" dirty="0"/>
                  <a:t>2n</a:t>
                </a:r>
              </a:p>
              <a:p>
                <a:endParaRPr lang="en-US" sz="2800" dirty="0"/>
              </a:p>
              <a:p>
                <a:endParaRPr lang="hr-HR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348" r="-444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hr-HR" dirty="0"/>
              <a:t>Naivni Bayesovski klasifikator </a:t>
            </a:r>
            <a:r>
              <a:rPr lang="hr-HR" dirty="0" smtClean="0"/>
              <a:t>(2)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28794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251</TotalTime>
  <Words>1212</Words>
  <Application>Microsoft Office PowerPoint</Application>
  <PresentationFormat>On-screen Show (4:3)</PresentationFormat>
  <Paragraphs>81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Concourse</vt:lpstr>
      <vt:lpstr>Projektni zadatak iz Umjetne inteligencije</vt:lpstr>
      <vt:lpstr>SVD dekompozicija (1)</vt:lpstr>
      <vt:lpstr>SVD dekompozicija (2)</vt:lpstr>
      <vt:lpstr>SVD dekompozicija (3)</vt:lpstr>
      <vt:lpstr>SVD dekompozicija (4)</vt:lpstr>
      <vt:lpstr>SVD dekompozicija (5)</vt:lpstr>
      <vt:lpstr>SVD dekompozicija (6)</vt:lpstr>
      <vt:lpstr>Naivni Bayesovski klasifikator (1)</vt:lpstr>
      <vt:lpstr>Naivni Bayesovski klasifikator (2)</vt:lpstr>
      <vt:lpstr>Naivni Bayesovski klasifikator (3)</vt:lpstr>
      <vt:lpstr>Naivni Bayesovski klasifikator (4)</vt:lpstr>
      <vt:lpstr>Naivni Bayesovski klasifikator (5)</vt:lpstr>
      <vt:lpstr>Naivni Bayesovski klasifikator (6)</vt:lpstr>
      <vt:lpstr>Izvori</vt:lpstr>
      <vt:lpstr>Hvala na pozornosti!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Projektni zadatak iz Umjetne inteligencije</dc:title>
  <dc:creator>jure</dc:creator>
  <cp:lastModifiedBy>jure</cp:lastModifiedBy>
  <cp:revision>11</cp:revision>
  <dcterms:created xsi:type="dcterms:W3CDTF">2014-02-27T02:21:36Z</dcterms:created>
  <dcterms:modified xsi:type="dcterms:W3CDTF">2014-02-27T06:43:15Z</dcterms:modified>
</cp:coreProperties>
</file>