
<file path=[Content_Types].xml><?xml version="1.0" encoding="utf-8"?>
<Types xmlns="http://schemas.openxmlformats.org/package/2006/content-types">
  <Default Extension="png" ContentType="image/png"/>
  <Default Extension="jfif" ContentType="image/jpeg"/>
  <Default Extension="glb" ContentType="model/gltf.binary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  <p:sldMasterId id="2147483708" r:id="rId5"/>
  </p:sldMasterIdLst>
  <p:notesMasterIdLst>
    <p:notesMasterId r:id="rId37"/>
  </p:notesMasterIdLst>
  <p:handoutMasterIdLst>
    <p:handoutMasterId r:id="rId38"/>
  </p:handoutMasterIdLst>
  <p:sldIdLst>
    <p:sldId id="265" r:id="rId6"/>
    <p:sldId id="260" r:id="rId7"/>
    <p:sldId id="267" r:id="rId8"/>
    <p:sldId id="261" r:id="rId9"/>
    <p:sldId id="262" r:id="rId10"/>
    <p:sldId id="273" r:id="rId11"/>
    <p:sldId id="268" r:id="rId12"/>
    <p:sldId id="272" r:id="rId13"/>
    <p:sldId id="274" r:id="rId14"/>
    <p:sldId id="275" r:id="rId15"/>
    <p:sldId id="269" r:id="rId16"/>
    <p:sldId id="295" r:id="rId17"/>
    <p:sldId id="293" r:id="rId18"/>
    <p:sldId id="294" r:id="rId19"/>
    <p:sldId id="270" r:id="rId20"/>
    <p:sldId id="276" r:id="rId21"/>
    <p:sldId id="287" r:id="rId22"/>
    <p:sldId id="282" r:id="rId23"/>
    <p:sldId id="288" r:id="rId24"/>
    <p:sldId id="290" r:id="rId25"/>
    <p:sldId id="289" r:id="rId26"/>
    <p:sldId id="291" r:id="rId27"/>
    <p:sldId id="271" r:id="rId28"/>
    <p:sldId id="279" r:id="rId29"/>
    <p:sldId id="281" r:id="rId30"/>
    <p:sldId id="292" r:id="rId31"/>
    <p:sldId id="283" r:id="rId32"/>
    <p:sldId id="284" r:id="rId33"/>
    <p:sldId id="285" r:id="rId34"/>
    <p:sldId id="286" r:id="rId35"/>
    <p:sldId id="264" r:id="rId36"/>
  </p:sldIdLst>
  <p:sldSz cx="12192000" cy="6858000"/>
  <p:notesSz cx="6669088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5A01"/>
    <a:srgbClr val="E8501F"/>
    <a:srgbClr val="F1592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286" autoAdjust="0"/>
  </p:normalViewPr>
  <p:slideViewPr>
    <p:cSldViewPr>
      <p:cViewPr varScale="1">
        <p:scale>
          <a:sx n="103" d="100"/>
          <a:sy n="103" d="100"/>
        </p:scale>
        <p:origin x="132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53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423DFB-230C-4341-BD99-BD99D82A30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902EEE-6C72-44CA-A62B-D108747E65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A007-9971-4B3B-9FD5-DBFCA03C62FA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F80D38-B5D4-4A7B-A385-3B1E8BD5D0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006166-6755-45E6-AABA-9DD69289E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1A4D7-1934-48F0-852E-3E6584EAF9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666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7FB26-4B99-41B0-B59D-1498898ADE33}" type="datetimeFigureOut">
              <a:rPr lang="es-ES" smtClean="0"/>
              <a:t>26/09/2019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A2C4-6774-4F05-B9AB-E4167375E2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00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BA2C4-6774-4F05-B9AB-E4167375E2A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08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7FCAD-E8DD-460B-9462-185D4FAE2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750" y="2347971"/>
            <a:ext cx="5761855" cy="576973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5BA3A0D-E82C-458D-8590-22A6C0059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6259" y="2996953"/>
            <a:ext cx="5761854" cy="50405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60B4929D-84AA-4E22-ACB8-D6CC23A960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6259" y="4005972"/>
            <a:ext cx="5761854" cy="28712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Nombre autor | Departamento</a:t>
            </a:r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C016C837-433C-46CA-BF60-9906DF0355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06259" y="4365104"/>
            <a:ext cx="5761854" cy="28712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Lugar, fecha</a:t>
            </a:r>
          </a:p>
        </p:txBody>
      </p:sp>
    </p:spTree>
    <p:extLst>
      <p:ext uri="{BB962C8B-B14F-4D97-AF65-F5344CB8AC3E}">
        <p14:creationId xmlns:p14="http://schemas.microsoft.com/office/powerpoint/2010/main" val="80958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ra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12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ra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1">
            <a:extLst>
              <a:ext uri="{FF2B5EF4-FFF2-40B4-BE49-F238E27FC236}">
                <a16:creationId xmlns:a16="http://schemas.microsoft.com/office/drawing/2014/main" id="{B298D36C-4BDE-804B-9596-13A802FEE0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816" y="3501008"/>
            <a:ext cx="3528392" cy="43204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www.luckia.es</a:t>
            </a:r>
            <a:endParaRPr lang="es-ES" dirty="0"/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7B43C8E8-CC47-BE4C-BD0F-5AB39A243F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816" y="4005064"/>
            <a:ext cx="3528392" cy="43204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Nombre y Apellido</a:t>
            </a: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3643496B-2099-354E-914D-55E001DB4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39816" y="4509120"/>
            <a:ext cx="3528392" cy="43204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Teléfono fijo | móvil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7FC2365F-BA98-E240-8F12-0CF456AF11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5300" y="5022393"/>
            <a:ext cx="3528392" cy="43204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62432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ra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1">
            <a:extLst>
              <a:ext uri="{FF2B5EF4-FFF2-40B4-BE49-F238E27FC236}">
                <a16:creationId xmlns:a16="http://schemas.microsoft.com/office/drawing/2014/main" id="{B298D36C-4BDE-804B-9596-13A802FEE0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816" y="3501008"/>
            <a:ext cx="3528392" cy="43204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Teléfono corp. ATC</a:t>
            </a:r>
          </a:p>
        </p:txBody>
      </p:sp>
      <p:sp>
        <p:nvSpPr>
          <p:cNvPr id="4" name="Marcador de texto 11">
            <a:extLst>
              <a:ext uri="{FF2B5EF4-FFF2-40B4-BE49-F238E27FC236}">
                <a16:creationId xmlns:a16="http://schemas.microsoft.com/office/drawing/2014/main" id="{7B43C8E8-CC47-BE4C-BD0F-5AB39A243F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9816" y="4005064"/>
            <a:ext cx="3528392" cy="43204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www.luckia.es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2160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ra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11">
            <a:extLst>
              <a:ext uri="{FF2B5EF4-FFF2-40B4-BE49-F238E27FC236}">
                <a16:creationId xmlns:a16="http://schemas.microsoft.com/office/drawing/2014/main" id="{B298D36C-4BDE-804B-9596-13A802FEE0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39816" y="3501008"/>
            <a:ext cx="3528392" cy="43204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www.luckia.es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5151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A15876-33F3-4591-A4DC-75029D7E56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Título 5">
            <a:extLst>
              <a:ext uri="{FF2B5EF4-FFF2-40B4-BE49-F238E27FC236}">
                <a16:creationId xmlns:a16="http://schemas.microsoft.com/office/drawing/2014/main" id="{925883DE-8484-2B42-BFB8-A2597E5A3F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E7F9D79-2A63-2844-8EA1-EC64E52EC433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2AF18306-C293-E446-8F76-150AE692CB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760" y="1317519"/>
            <a:ext cx="11124000" cy="45554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E45A01"/>
              </a:buClr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Introducir texto</a:t>
            </a:r>
          </a:p>
        </p:txBody>
      </p:sp>
    </p:spTree>
    <p:extLst>
      <p:ext uri="{BB962C8B-B14F-4D97-AF65-F5344CB8AC3E}">
        <p14:creationId xmlns:p14="http://schemas.microsoft.com/office/powerpoint/2010/main" val="266091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6">
            <a:extLst>
              <a:ext uri="{FF2B5EF4-FFF2-40B4-BE49-F238E27FC236}">
                <a16:creationId xmlns:a16="http://schemas.microsoft.com/office/drawing/2014/main" id="{3F406E95-5FD9-1C4C-B6A5-B8F7D156C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7AF06E41-A142-7840-892B-1C455F4136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3760" y="6237311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D28E750-4A53-B748-A2BA-FA1FDEE8CF4A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426A471F-5E53-8C46-9B96-8F01A80A86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760" y="1317519"/>
            <a:ext cx="11124000" cy="45554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E45A01"/>
              </a:buClr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Introducir texto</a:t>
            </a:r>
          </a:p>
        </p:txBody>
      </p:sp>
      <p:sp>
        <p:nvSpPr>
          <p:cNvPr id="9" name="Título 5">
            <a:extLst>
              <a:ext uri="{FF2B5EF4-FFF2-40B4-BE49-F238E27FC236}">
                <a16:creationId xmlns:a16="http://schemas.microsoft.com/office/drawing/2014/main" id="{5664C01E-69AB-2C4A-B12C-1F80D6CF05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233534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6">
            <a:extLst>
              <a:ext uri="{FF2B5EF4-FFF2-40B4-BE49-F238E27FC236}">
                <a16:creationId xmlns:a16="http://schemas.microsoft.com/office/drawing/2014/main" id="{3F406E95-5FD9-1C4C-B6A5-B8F7D156C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7AF06E41-A142-7840-892B-1C455F4136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3760" y="6237311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D28E750-4A53-B748-A2BA-FA1FDEE8CF4A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arcador de posición de imagen 21">
            <a:extLst>
              <a:ext uri="{FF2B5EF4-FFF2-40B4-BE49-F238E27FC236}">
                <a16:creationId xmlns:a16="http://schemas.microsoft.com/office/drawing/2014/main" id="{D6BAE38F-3620-9D42-A24A-04DC6332E6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76168" y="6237311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9" name="Marcador de posición de imagen 21">
            <a:extLst>
              <a:ext uri="{FF2B5EF4-FFF2-40B4-BE49-F238E27FC236}">
                <a16:creationId xmlns:a16="http://schemas.microsoft.com/office/drawing/2014/main" id="{B0EA98D6-4A0E-1D4C-B3D4-A53D91B2E88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96563" y="6237311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DD4ABC6E-D67B-1147-A351-3EDBC8CF3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760" y="1317519"/>
            <a:ext cx="11124000" cy="45554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E45A01"/>
              </a:buClr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Introducir texto</a:t>
            </a:r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7F6DB147-42BB-7248-A585-C88C08FC7D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</p:spTree>
    <p:extLst>
      <p:ext uri="{BB962C8B-B14F-4D97-AF65-F5344CB8AC3E}">
        <p14:creationId xmlns:p14="http://schemas.microsoft.com/office/powerpoint/2010/main" val="369234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número de diapositiva 6">
            <a:extLst>
              <a:ext uri="{FF2B5EF4-FFF2-40B4-BE49-F238E27FC236}">
                <a16:creationId xmlns:a16="http://schemas.microsoft.com/office/drawing/2014/main" id="{3F406E95-5FD9-1C4C-B6A5-B8F7D156C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7AF06E41-A142-7840-892B-1C455F4136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9472" y="1424244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D28E750-4A53-B748-A2BA-FA1FDEE8CF4A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426A471F-5E53-8C46-9B96-8F01A80A86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51504" y="1484780"/>
            <a:ext cx="5706255" cy="45554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E45A01"/>
              </a:buClr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Introducir texto</a:t>
            </a:r>
          </a:p>
        </p:txBody>
      </p:sp>
      <p:sp>
        <p:nvSpPr>
          <p:cNvPr id="8" name="Marcador de posición de imagen 21">
            <a:extLst>
              <a:ext uri="{FF2B5EF4-FFF2-40B4-BE49-F238E27FC236}">
                <a16:creationId xmlns:a16="http://schemas.microsoft.com/office/drawing/2014/main" id="{D6BAE38F-3620-9D42-A24A-04DC6332E6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9472" y="2260532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9" name="Marcador de posición de imagen 21">
            <a:extLst>
              <a:ext uri="{FF2B5EF4-FFF2-40B4-BE49-F238E27FC236}">
                <a16:creationId xmlns:a16="http://schemas.microsoft.com/office/drawing/2014/main" id="{B0EA98D6-4A0E-1D4C-B3D4-A53D91B2E88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472" y="3096820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10" name="Marcador de posición de imagen 21">
            <a:extLst>
              <a:ext uri="{FF2B5EF4-FFF2-40B4-BE49-F238E27FC236}">
                <a16:creationId xmlns:a16="http://schemas.microsoft.com/office/drawing/2014/main" id="{07CDADAE-314D-6F41-9628-46731D1AD01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99472" y="3933108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11" name="Marcador de posición de imagen 21">
            <a:extLst>
              <a:ext uri="{FF2B5EF4-FFF2-40B4-BE49-F238E27FC236}">
                <a16:creationId xmlns:a16="http://schemas.microsoft.com/office/drawing/2014/main" id="{532B66E7-E8B0-AF4B-9AF6-538245CC867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99472" y="4769396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4724B107-14C0-BD4E-991F-CCEBC2ABA66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99472" y="5605685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15" name="Marcador de posición de imagen 21">
            <a:extLst>
              <a:ext uri="{FF2B5EF4-FFF2-40B4-BE49-F238E27FC236}">
                <a16:creationId xmlns:a16="http://schemas.microsoft.com/office/drawing/2014/main" id="{90BBF8EC-AF2D-1C41-A79B-B987B946EF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855640" y="1424244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16" name="Marcador de posición de imagen 21">
            <a:extLst>
              <a:ext uri="{FF2B5EF4-FFF2-40B4-BE49-F238E27FC236}">
                <a16:creationId xmlns:a16="http://schemas.microsoft.com/office/drawing/2014/main" id="{C589D18D-CDFF-C34E-9AF1-7297D6B855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855640" y="2260532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17" name="Marcador de posición de imagen 21">
            <a:extLst>
              <a:ext uri="{FF2B5EF4-FFF2-40B4-BE49-F238E27FC236}">
                <a16:creationId xmlns:a16="http://schemas.microsoft.com/office/drawing/2014/main" id="{DE95C01E-20CA-144B-B097-C0C100165F9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855640" y="3096820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18" name="Marcador de posición de imagen 21">
            <a:extLst>
              <a:ext uri="{FF2B5EF4-FFF2-40B4-BE49-F238E27FC236}">
                <a16:creationId xmlns:a16="http://schemas.microsoft.com/office/drawing/2014/main" id="{FE560BE8-CDBC-C247-A6CF-76E32F37CA1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855640" y="3933108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19" name="Marcador de posición de imagen 21">
            <a:extLst>
              <a:ext uri="{FF2B5EF4-FFF2-40B4-BE49-F238E27FC236}">
                <a16:creationId xmlns:a16="http://schemas.microsoft.com/office/drawing/2014/main" id="{2850829F-55D4-9248-8714-1013DBBDE08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855640" y="4769396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20" name="Marcador de posición de imagen 21">
            <a:extLst>
              <a:ext uri="{FF2B5EF4-FFF2-40B4-BE49-F238E27FC236}">
                <a16:creationId xmlns:a16="http://schemas.microsoft.com/office/drawing/2014/main" id="{BE2C8497-4667-EE4F-9BD7-49F36C055E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55640" y="5605685"/>
            <a:ext cx="1872208" cy="4156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Logotipo</a:t>
            </a:r>
          </a:p>
        </p:txBody>
      </p:sp>
      <p:sp>
        <p:nvSpPr>
          <p:cNvPr id="21" name="Título 5">
            <a:extLst>
              <a:ext uri="{FF2B5EF4-FFF2-40B4-BE49-F238E27FC236}">
                <a16:creationId xmlns:a16="http://schemas.microsoft.com/office/drawing/2014/main" id="{A96D8657-9B2D-7445-9B2E-7AD6F2A31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</p:spTree>
    <p:extLst>
      <p:ext uri="{BB962C8B-B14F-4D97-AF65-F5344CB8AC3E}">
        <p14:creationId xmlns:p14="http://schemas.microsoft.com/office/powerpoint/2010/main" val="744936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89BDE0F-9DE8-41F4-8CAE-B465BA6BC6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88088" y="1484784"/>
            <a:ext cx="4752528" cy="4555428"/>
          </a:xfrm>
          <a:prstGeom prst="ellipse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18097D9-4894-4B28-9D4E-C56D1E0453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760" y="1484784"/>
            <a:ext cx="5706256" cy="45554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45A01"/>
              </a:buClr>
              <a:buFont typeface="Arial" panose="020B0604020202020204" pitchFamily="34" charset="0"/>
              <a:buChar char="•"/>
              <a:defRPr sz="2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 dirty="0"/>
              <a:t>Introducir texto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ítulo 5">
            <a:extLst>
              <a:ext uri="{FF2B5EF4-FFF2-40B4-BE49-F238E27FC236}">
                <a16:creationId xmlns:a16="http://schemas.microsoft.com/office/drawing/2014/main" id="{C2D836E5-F7F5-5C46-B06D-17B2E7482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</p:spTree>
    <p:extLst>
      <p:ext uri="{BB962C8B-B14F-4D97-AF65-F5344CB8AC3E}">
        <p14:creationId xmlns:p14="http://schemas.microsoft.com/office/powerpoint/2010/main" val="1891205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89BDE0F-9DE8-41F4-8CAE-B465BA6BC6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32792" y="1317520"/>
            <a:ext cx="6048672" cy="6336689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0138E621-A3F2-554C-953F-99E663DCD9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1504" y="1317521"/>
            <a:ext cx="5706256" cy="4555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 dirty="0"/>
              <a:t>Introducir texto</a:t>
            </a:r>
          </a:p>
        </p:txBody>
      </p:sp>
    </p:spTree>
    <p:extLst>
      <p:ext uri="{BB962C8B-B14F-4D97-AF65-F5344CB8AC3E}">
        <p14:creationId xmlns:p14="http://schemas.microsoft.com/office/powerpoint/2010/main" val="329847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ub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D98E30C-3B50-AF45-B21E-77FF2734AD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6750" y="2996952"/>
            <a:ext cx="5761855" cy="792088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716281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89BDE0F-9DE8-41F4-8CAE-B465BA6BC6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4680" y="1484786"/>
            <a:ext cx="5375920" cy="4555427"/>
          </a:xfrm>
          <a:prstGeom prst="flowChartDelay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18097D9-4894-4B28-9D4E-C56D1E0453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51504" y="1484786"/>
            <a:ext cx="5706256" cy="45554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 dirty="0"/>
              <a:t>Introducir texto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73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89BDE0F-9DE8-41F4-8CAE-B465BA6BC6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6232" y="1268760"/>
            <a:ext cx="2592288" cy="263113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 dirty="0"/>
              <a:t>Haga clic en el icono para agregar una imagen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18097D9-4894-4B28-9D4E-C56D1E0453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9812" y="4259930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Haga clic para modificar el texto del patrón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412B5229-27BB-8F4D-BA06-F0C5A5DA3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6186" y="5196034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0986EC47-DB31-8B44-8749-1B7463FEF2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264" y="1272886"/>
            <a:ext cx="2592288" cy="263113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BF96FD9-BE28-6D41-8618-F1BE86792C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844" y="4264056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Haga clic para modificar el texto del patrón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DDC0F268-D253-644F-A414-3AC6EA87EE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8218" y="5200160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posición de imagen 3">
            <a:extLst>
              <a:ext uri="{FF2B5EF4-FFF2-40B4-BE49-F238E27FC236}">
                <a16:creationId xmlns:a16="http://schemas.microsoft.com/office/drawing/2014/main" id="{D6B10870-1344-6A4C-B4AA-85991F0B9B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60296" y="1272886"/>
            <a:ext cx="2592288" cy="263113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E5AADE85-039E-914F-9B67-6789201B58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3876" y="4264056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Haga clic para modificar el texto del patrón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F34EFA2B-E49A-0C49-8AA2-6061730107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0250" y="5200160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83548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412B5229-27BB-8F4D-BA06-F0C5A5DA3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6186" y="4264055"/>
            <a:ext cx="2592288" cy="16616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DDC0F268-D253-644F-A414-3AC6EA87EE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8218" y="4268181"/>
            <a:ext cx="2592288" cy="16616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F34EFA2B-E49A-0C49-8AA2-6061730107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0250" y="4268181"/>
            <a:ext cx="2592288" cy="16616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posición de imagen 3">
            <a:extLst>
              <a:ext uri="{FF2B5EF4-FFF2-40B4-BE49-F238E27FC236}">
                <a16:creationId xmlns:a16="http://schemas.microsoft.com/office/drawing/2014/main" id="{EB782CF8-E75E-2547-928A-EE79ED92D7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6232" y="1268760"/>
            <a:ext cx="2592288" cy="263113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1" name="Marcador de posición de imagen 3">
            <a:extLst>
              <a:ext uri="{FF2B5EF4-FFF2-40B4-BE49-F238E27FC236}">
                <a16:creationId xmlns:a16="http://schemas.microsoft.com/office/drawing/2014/main" id="{67595D09-F988-8F4E-AC4A-26A17123208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08264" y="1272886"/>
            <a:ext cx="2592288" cy="263113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22" name="Marcador de posición de imagen 3">
            <a:extLst>
              <a:ext uri="{FF2B5EF4-FFF2-40B4-BE49-F238E27FC236}">
                <a16:creationId xmlns:a16="http://schemas.microsoft.com/office/drawing/2014/main" id="{F514BD92-80D3-764E-87FA-66629AD4CCD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760296" y="1272886"/>
            <a:ext cx="2592288" cy="263113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2720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412B5229-27BB-8F4D-BA06-F0C5A5DA3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47528" y="1328974"/>
            <a:ext cx="9810232" cy="3718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D2B45A0F-AE82-6C4B-8959-600249FE75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760" y="1340768"/>
            <a:ext cx="855935" cy="934831"/>
          </a:xfrm>
          <a:prstGeom prst="ellipse">
            <a:avLst/>
          </a:prstGeom>
          <a:ln>
            <a:solidFill>
              <a:srgbClr val="E45A01">
                <a:alpha val="82000"/>
              </a:srgbClr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48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8A3128BE-7927-984B-BD64-99761AEB905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47528" y="1772816"/>
            <a:ext cx="9810232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D5365DA-C6F8-EB49-9664-E1489119719D}"/>
              </a:ext>
            </a:extLst>
          </p:cNvPr>
          <p:cNvCxnSpPr>
            <a:cxnSpLocks/>
          </p:cNvCxnSpPr>
          <p:nvPr userDrawn="1"/>
        </p:nvCxnSpPr>
        <p:spPr>
          <a:xfrm>
            <a:off x="1839390" y="2636912"/>
            <a:ext cx="9818370" cy="0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27E82107-8DCE-A24C-9670-DD7BDC6604B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43459" y="2949456"/>
            <a:ext cx="9810232" cy="3718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94FDCA28-F727-124C-A410-933D5E305A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3760" y="2961250"/>
            <a:ext cx="855935" cy="934831"/>
          </a:xfrm>
          <a:prstGeom prst="ellipse">
            <a:avLst/>
          </a:prstGeom>
          <a:ln>
            <a:solidFill>
              <a:srgbClr val="E45A01">
                <a:alpha val="82000"/>
              </a:srgbClr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48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2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A513166-BB4C-E948-8707-FD922C6CB50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843459" y="3393298"/>
            <a:ext cx="9810232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DAE1450-6221-7F4D-80B6-F74D0E4EEA04}"/>
              </a:ext>
            </a:extLst>
          </p:cNvPr>
          <p:cNvCxnSpPr>
            <a:cxnSpLocks/>
          </p:cNvCxnSpPr>
          <p:nvPr userDrawn="1"/>
        </p:nvCxnSpPr>
        <p:spPr>
          <a:xfrm>
            <a:off x="1847528" y="4257394"/>
            <a:ext cx="9806163" cy="0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A3EA9168-E394-C24A-84A5-F85A057666D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39390" y="4569938"/>
            <a:ext cx="9810232" cy="3718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EDB7E35B-8D18-304E-B95F-67F791E5E32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760" y="4581732"/>
            <a:ext cx="855935" cy="934831"/>
          </a:xfrm>
          <a:prstGeom prst="ellipse">
            <a:avLst/>
          </a:prstGeom>
          <a:ln>
            <a:solidFill>
              <a:srgbClr val="E45A01">
                <a:alpha val="82000"/>
              </a:srgbClr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48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3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532C2C83-A2E3-6D46-A36F-1D84A66A56C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839390" y="5013780"/>
            <a:ext cx="9810232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1938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C416FF96-E1B4-5948-BA9D-E4FB51AA84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616" y="1177865"/>
            <a:ext cx="717608" cy="779026"/>
          </a:xfrm>
          <a:prstGeom prst="ellipse">
            <a:avLst/>
          </a:prstGeom>
          <a:noFill/>
          <a:ln>
            <a:solidFill>
              <a:srgbClr val="E45A01"/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857F5071-D02C-2346-86A2-C559FA2AB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82296" y="1283744"/>
            <a:ext cx="9810232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B2D4AA4-ED7B-5E45-B1E2-A7497B1A1EC1}"/>
              </a:ext>
            </a:extLst>
          </p:cNvPr>
          <p:cNvCxnSpPr>
            <a:cxnSpLocks/>
          </p:cNvCxnSpPr>
          <p:nvPr userDrawn="1"/>
        </p:nvCxnSpPr>
        <p:spPr>
          <a:xfrm>
            <a:off x="1847528" y="2220775"/>
            <a:ext cx="9810232" cy="0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1F367137-68C4-6D45-B03E-2D77C2CF80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616" y="2484659"/>
            <a:ext cx="717608" cy="779026"/>
          </a:xfrm>
          <a:prstGeom prst="ellipse">
            <a:avLst/>
          </a:prstGeom>
          <a:noFill/>
          <a:ln>
            <a:solidFill>
              <a:srgbClr val="E45A01"/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2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BC5D29B0-3F7D-8840-980F-20E1468FB1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7528" y="2590538"/>
            <a:ext cx="9810232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CF5C08F2-F77B-6A44-A35B-B0057646DB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1384" y="3791453"/>
            <a:ext cx="717608" cy="779026"/>
          </a:xfrm>
          <a:prstGeom prst="ellipse">
            <a:avLst/>
          </a:prstGeom>
          <a:noFill/>
          <a:ln>
            <a:solidFill>
              <a:srgbClr val="E45A01"/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3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DEE35B29-69B2-7B4C-BFB1-C3AD933569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82296" y="3897332"/>
            <a:ext cx="9810232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2D3B3B7-B25C-B54D-B0AD-55513A517449}"/>
              </a:ext>
            </a:extLst>
          </p:cNvPr>
          <p:cNvCxnSpPr>
            <a:cxnSpLocks/>
          </p:cNvCxnSpPr>
          <p:nvPr userDrawn="1"/>
        </p:nvCxnSpPr>
        <p:spPr>
          <a:xfrm>
            <a:off x="1882296" y="4834363"/>
            <a:ext cx="9810232" cy="0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364E14F6-2F69-9B44-9BD2-2A4A701E73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1384" y="5098246"/>
            <a:ext cx="717608" cy="779026"/>
          </a:xfrm>
          <a:prstGeom prst="ellipse">
            <a:avLst/>
          </a:prstGeom>
          <a:noFill/>
          <a:ln>
            <a:solidFill>
              <a:srgbClr val="E45A01"/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4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105ABDF6-2498-2C44-8CD6-94731A6165B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882296" y="5204125"/>
            <a:ext cx="9810232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02FCD16-A96B-9941-B0CF-C9131D6D0528}"/>
              </a:ext>
            </a:extLst>
          </p:cNvPr>
          <p:cNvCxnSpPr>
            <a:cxnSpLocks/>
          </p:cNvCxnSpPr>
          <p:nvPr userDrawn="1"/>
        </p:nvCxnSpPr>
        <p:spPr>
          <a:xfrm>
            <a:off x="1882296" y="3527569"/>
            <a:ext cx="9810232" cy="0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2075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C416FF96-E1B4-5948-BA9D-E4FB51AA84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616" y="1177865"/>
            <a:ext cx="717608" cy="779026"/>
          </a:xfrm>
          <a:prstGeom prst="ellipse">
            <a:avLst/>
          </a:prstGeom>
          <a:solidFill>
            <a:srgbClr val="E45A01"/>
          </a:solidFill>
          <a:ln>
            <a:noFill/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857F5071-D02C-2346-86A2-C559FA2AB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82296" y="1283744"/>
            <a:ext cx="9810232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B2D4AA4-ED7B-5E45-B1E2-A7497B1A1EC1}"/>
              </a:ext>
            </a:extLst>
          </p:cNvPr>
          <p:cNvCxnSpPr>
            <a:cxnSpLocks/>
          </p:cNvCxnSpPr>
          <p:nvPr userDrawn="1"/>
        </p:nvCxnSpPr>
        <p:spPr>
          <a:xfrm>
            <a:off x="1847528" y="2220775"/>
            <a:ext cx="9810232" cy="0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1F367137-68C4-6D45-B03E-2D77C2CF80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616" y="2484659"/>
            <a:ext cx="717608" cy="779026"/>
          </a:xfrm>
          <a:prstGeom prst="ellipse">
            <a:avLst/>
          </a:prstGeom>
          <a:solidFill>
            <a:srgbClr val="E45A01"/>
          </a:solidFill>
          <a:ln>
            <a:noFill/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2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BC5D29B0-3F7D-8840-980F-20E1468FB1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7528" y="2590538"/>
            <a:ext cx="9810232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CF5C08F2-F77B-6A44-A35B-B0057646DB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1384" y="3791453"/>
            <a:ext cx="717608" cy="779026"/>
          </a:xfrm>
          <a:prstGeom prst="ellipse">
            <a:avLst/>
          </a:prstGeom>
          <a:solidFill>
            <a:srgbClr val="E45A01"/>
          </a:solidFill>
          <a:ln>
            <a:noFill/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3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DEE35B29-69B2-7B4C-BFB1-C3AD933569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82296" y="3897332"/>
            <a:ext cx="9810232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2D3B3B7-B25C-B54D-B0AD-55513A517449}"/>
              </a:ext>
            </a:extLst>
          </p:cNvPr>
          <p:cNvCxnSpPr>
            <a:cxnSpLocks/>
          </p:cNvCxnSpPr>
          <p:nvPr userDrawn="1"/>
        </p:nvCxnSpPr>
        <p:spPr>
          <a:xfrm>
            <a:off x="1882296" y="4834363"/>
            <a:ext cx="9810232" cy="0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364E14F6-2F69-9B44-9BD2-2A4A701E73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1384" y="5098246"/>
            <a:ext cx="717608" cy="779026"/>
          </a:xfrm>
          <a:prstGeom prst="ellipse">
            <a:avLst/>
          </a:prstGeom>
          <a:solidFill>
            <a:srgbClr val="E45A01"/>
          </a:solidFill>
          <a:ln>
            <a:noFill/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4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105ABDF6-2498-2C44-8CD6-94731A6165B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882296" y="5204125"/>
            <a:ext cx="9810232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402FCD16-A96B-9941-B0CF-C9131D6D0528}"/>
              </a:ext>
            </a:extLst>
          </p:cNvPr>
          <p:cNvCxnSpPr>
            <a:cxnSpLocks/>
          </p:cNvCxnSpPr>
          <p:nvPr userDrawn="1"/>
        </p:nvCxnSpPr>
        <p:spPr>
          <a:xfrm>
            <a:off x="1882296" y="3527569"/>
            <a:ext cx="9810232" cy="0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643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D2B45A0F-AE82-6C4B-8959-600249FE75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616" y="1177865"/>
            <a:ext cx="717608" cy="779026"/>
          </a:xfrm>
          <a:prstGeom prst="ellipse">
            <a:avLst/>
          </a:prstGeom>
          <a:solidFill>
            <a:srgbClr val="E45A01"/>
          </a:solidFill>
          <a:ln>
            <a:noFill/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8A3128BE-7927-984B-BD64-99761AEB905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82296" y="1283744"/>
            <a:ext cx="5832648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D5365DA-C6F8-EB49-9664-E1489119719D}"/>
              </a:ext>
            </a:extLst>
          </p:cNvPr>
          <p:cNvCxnSpPr>
            <a:cxnSpLocks/>
          </p:cNvCxnSpPr>
          <p:nvPr userDrawn="1"/>
        </p:nvCxnSpPr>
        <p:spPr>
          <a:xfrm>
            <a:off x="1847528" y="2220775"/>
            <a:ext cx="5867416" cy="0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5C7DD211-689C-1D43-86A9-98AAA6F428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6616" y="2484659"/>
            <a:ext cx="717608" cy="779026"/>
          </a:xfrm>
          <a:prstGeom prst="ellipse">
            <a:avLst/>
          </a:prstGeom>
          <a:solidFill>
            <a:srgbClr val="E45A01"/>
          </a:solidFill>
          <a:ln>
            <a:noFill/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2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2B9BE700-67A4-3343-81FE-E764CB2072D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847528" y="2590538"/>
            <a:ext cx="5832648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Marcador de texto 11">
            <a:extLst>
              <a:ext uri="{FF2B5EF4-FFF2-40B4-BE49-F238E27FC236}">
                <a16:creationId xmlns:a16="http://schemas.microsoft.com/office/drawing/2014/main" id="{56BDF7DA-0705-6549-87FA-F45675C253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1384" y="3791453"/>
            <a:ext cx="717608" cy="779026"/>
          </a:xfrm>
          <a:prstGeom prst="ellipse">
            <a:avLst/>
          </a:prstGeom>
          <a:solidFill>
            <a:srgbClr val="E45A01"/>
          </a:solidFill>
          <a:ln>
            <a:noFill/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3</a:t>
            </a:r>
          </a:p>
        </p:txBody>
      </p:sp>
      <p:sp>
        <p:nvSpPr>
          <p:cNvPr id="39" name="Marcador de texto 10">
            <a:extLst>
              <a:ext uri="{FF2B5EF4-FFF2-40B4-BE49-F238E27FC236}">
                <a16:creationId xmlns:a16="http://schemas.microsoft.com/office/drawing/2014/main" id="{B2A18873-0D7A-2442-97E3-41CA377BE6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82296" y="3897332"/>
            <a:ext cx="5832648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66C2275-7697-0748-9E4B-2C614976B3CA}"/>
              </a:ext>
            </a:extLst>
          </p:cNvPr>
          <p:cNvCxnSpPr>
            <a:cxnSpLocks/>
          </p:cNvCxnSpPr>
          <p:nvPr userDrawn="1"/>
        </p:nvCxnSpPr>
        <p:spPr>
          <a:xfrm>
            <a:off x="1882296" y="4834363"/>
            <a:ext cx="5832648" cy="0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Marcador de texto 11">
            <a:extLst>
              <a:ext uri="{FF2B5EF4-FFF2-40B4-BE49-F238E27FC236}">
                <a16:creationId xmlns:a16="http://schemas.microsoft.com/office/drawing/2014/main" id="{B36D517D-EE2A-AE40-9FD4-045AA0F695F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1384" y="5098246"/>
            <a:ext cx="717608" cy="779026"/>
          </a:xfrm>
          <a:prstGeom prst="ellipse">
            <a:avLst/>
          </a:prstGeom>
          <a:solidFill>
            <a:srgbClr val="E45A01"/>
          </a:solidFill>
          <a:ln>
            <a:noFill/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4</a:t>
            </a:r>
          </a:p>
        </p:txBody>
      </p:sp>
      <p:sp>
        <p:nvSpPr>
          <p:cNvPr id="42" name="Marcador de texto 10">
            <a:extLst>
              <a:ext uri="{FF2B5EF4-FFF2-40B4-BE49-F238E27FC236}">
                <a16:creationId xmlns:a16="http://schemas.microsoft.com/office/drawing/2014/main" id="{53A56D83-CD51-7D44-8C5F-9877840AB5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882296" y="5204125"/>
            <a:ext cx="5832648" cy="567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8BEA18D-6149-3940-A9A9-B958E5521904}"/>
              </a:ext>
            </a:extLst>
          </p:cNvPr>
          <p:cNvCxnSpPr>
            <a:cxnSpLocks/>
          </p:cNvCxnSpPr>
          <p:nvPr userDrawn="1"/>
        </p:nvCxnSpPr>
        <p:spPr>
          <a:xfrm>
            <a:off x="1882296" y="3527569"/>
            <a:ext cx="5832648" cy="0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Marcador de posición de imagen 3">
            <a:extLst>
              <a:ext uri="{FF2B5EF4-FFF2-40B4-BE49-F238E27FC236}">
                <a16:creationId xmlns:a16="http://schemas.microsoft.com/office/drawing/2014/main" id="{9A1A8C3B-196A-5540-80EB-0C54F19D27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28248" y="1389185"/>
            <a:ext cx="3312368" cy="436765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4818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D2B45A0F-AE82-6C4B-8959-600249FE75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11425" y="1340768"/>
            <a:ext cx="1034719" cy="1168539"/>
          </a:xfrm>
          <a:prstGeom prst="ellipse">
            <a:avLst/>
          </a:prstGeom>
          <a:ln>
            <a:solidFill>
              <a:srgbClr val="E45A01">
                <a:alpha val="82000"/>
              </a:srgbClr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54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8A3128BE-7927-984B-BD64-99761AEB905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6616" y="3789042"/>
            <a:ext cx="3024336" cy="1872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DAE1450-6221-7F4D-80B6-F74D0E4EEA04}"/>
              </a:ext>
            </a:extLst>
          </p:cNvPr>
          <p:cNvCxnSpPr>
            <a:cxnSpLocks/>
          </p:cNvCxnSpPr>
          <p:nvPr userDrawn="1"/>
        </p:nvCxnSpPr>
        <p:spPr>
          <a:xfrm>
            <a:off x="4079776" y="1340768"/>
            <a:ext cx="0" cy="4392488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83078C93-7B58-BC42-BC03-D10119A075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68161" y="1340768"/>
            <a:ext cx="1034719" cy="1168539"/>
          </a:xfrm>
          <a:prstGeom prst="ellipse">
            <a:avLst/>
          </a:prstGeom>
          <a:ln>
            <a:solidFill>
              <a:srgbClr val="E45A01">
                <a:alpha val="82000"/>
              </a:srgbClr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54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2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97A46BF-6ED3-2146-BD77-0A78F04B85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66448" y="3789042"/>
            <a:ext cx="3024336" cy="1872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FB103EA0-75A8-7A4B-95B2-C529F25810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11089" y="1340768"/>
            <a:ext cx="1034719" cy="1168539"/>
          </a:xfrm>
          <a:prstGeom prst="ellipse">
            <a:avLst/>
          </a:prstGeom>
          <a:ln>
            <a:solidFill>
              <a:srgbClr val="E45A01">
                <a:alpha val="82000"/>
              </a:srgbClr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54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3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57B45176-F6F9-884E-A74E-7756D1F216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16280" y="3789042"/>
            <a:ext cx="3024336" cy="1872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CAF2840-0E49-3848-8E57-B803C9134874}"/>
              </a:ext>
            </a:extLst>
          </p:cNvPr>
          <p:cNvCxnSpPr>
            <a:cxnSpLocks/>
          </p:cNvCxnSpPr>
          <p:nvPr userDrawn="1"/>
        </p:nvCxnSpPr>
        <p:spPr>
          <a:xfrm>
            <a:off x="8112224" y="1340768"/>
            <a:ext cx="0" cy="4392488"/>
          </a:xfrm>
          <a:prstGeom prst="line">
            <a:avLst/>
          </a:prstGeom>
          <a:ln w="15875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1A0FE4C2-7330-6548-8687-006AC09E76D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0389" y="2836268"/>
            <a:ext cx="3065331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texto 10">
            <a:extLst>
              <a:ext uri="{FF2B5EF4-FFF2-40B4-BE49-F238E27FC236}">
                <a16:creationId xmlns:a16="http://schemas.microsoft.com/office/drawing/2014/main" id="{77D38E64-35C4-5E4D-AFFE-FBC3AEB3951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63765" y="2753136"/>
            <a:ext cx="3065331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Marcador de texto 10">
            <a:extLst>
              <a:ext uri="{FF2B5EF4-FFF2-40B4-BE49-F238E27FC236}">
                <a16:creationId xmlns:a16="http://schemas.microsoft.com/office/drawing/2014/main" id="{3A513723-548B-6B40-8ED9-FD22305434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95782" y="2719815"/>
            <a:ext cx="3065331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99650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89BDE0F-9DE8-41F4-8CAE-B465BA6BC6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812" y="1206315"/>
            <a:ext cx="2592288" cy="2847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18097D9-4894-4B28-9D4E-C56D1E045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812" y="4197486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412B5229-27BB-8F4D-BA06-F0C5A5DA3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812" y="5133590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0986EC47-DB31-8B44-8749-1B7463FEF2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1844" y="1210441"/>
            <a:ext cx="2592288" cy="2847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3BF96FD9-BE28-6D41-8618-F1BE86792C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91844" y="4201612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DDC0F268-D253-644F-A414-3AC6EA87EE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91844" y="5137716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posición de imagen 3">
            <a:extLst>
              <a:ext uri="{FF2B5EF4-FFF2-40B4-BE49-F238E27FC236}">
                <a16:creationId xmlns:a16="http://schemas.microsoft.com/office/drawing/2014/main" id="{D6B10870-1344-6A4C-B4AA-85991F0B9B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43876" y="1210441"/>
            <a:ext cx="2592288" cy="2847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E5AADE85-039E-914F-9B67-6789201B58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43876" y="4201612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F34EFA2B-E49A-0C49-8AA2-6061730107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3876" y="5137716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86759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89BDE0F-9DE8-41F4-8CAE-B465BA6BC6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812" y="1206315"/>
            <a:ext cx="2592288" cy="322666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412B5229-27BB-8F4D-BA06-F0C5A5DA3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812" y="4577002"/>
            <a:ext cx="2592288" cy="13486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posición de imagen 3">
            <a:extLst>
              <a:ext uri="{FF2B5EF4-FFF2-40B4-BE49-F238E27FC236}">
                <a16:creationId xmlns:a16="http://schemas.microsoft.com/office/drawing/2014/main" id="{0986EC47-DB31-8B44-8749-1B7463FEF2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91844" y="1210441"/>
            <a:ext cx="2592288" cy="322666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DDC0F268-D253-644F-A414-3AC6EA87EE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91844" y="4581128"/>
            <a:ext cx="2592288" cy="13486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posición de imagen 3">
            <a:extLst>
              <a:ext uri="{FF2B5EF4-FFF2-40B4-BE49-F238E27FC236}">
                <a16:creationId xmlns:a16="http://schemas.microsoft.com/office/drawing/2014/main" id="{D6B10870-1344-6A4C-B4AA-85991F0B9BC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43876" y="1210441"/>
            <a:ext cx="2592288" cy="322666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F34EFA2B-E49A-0C49-8AA2-6061730107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43876" y="4581128"/>
            <a:ext cx="2592288" cy="13486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3409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subtítul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26BBB4A-1837-BF4F-9746-73880C1D0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93" y="651039"/>
            <a:ext cx="4680519" cy="545713"/>
          </a:xfrm>
        </p:spPr>
        <p:txBody>
          <a:bodyPr anchor="ctr"/>
          <a:lstStyle>
            <a:lvl1pPr>
              <a:lnSpc>
                <a:spcPct val="10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</a:t>
            </a:r>
          </a:p>
        </p:txBody>
      </p:sp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D4327B16-2B24-5D41-A79D-08F0CDE0B3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885" y="1268760"/>
            <a:ext cx="4188971" cy="46739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2D9B00-46FD-0D42-AD97-D55686B306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7808" y="0"/>
            <a:ext cx="6552728" cy="6858000"/>
          </a:xfrm>
          <a:prstGeom prst="parallelogram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Insertar Imagen</a:t>
            </a:r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39DB8B24-08E7-6E42-8118-B4AEBBDA0A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93" y="5806172"/>
            <a:ext cx="3600399" cy="287124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Nombre autor | Departamento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07D2B4FA-A579-8D4F-8626-94E85FB9A9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393" y="6166213"/>
            <a:ext cx="3600399" cy="287123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Lugar, fecha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C4D3DCA-3A03-2044-89E1-51C4784AE6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0084" y="6248904"/>
            <a:ext cx="1361834" cy="3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925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89BDE0F-9DE8-41F4-8CAE-B465BA6BC6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6232" y="1206316"/>
            <a:ext cx="2592288" cy="263113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18097D9-4894-4B28-9D4E-C56D1E045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812" y="4197486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412B5229-27BB-8F4D-BA06-F0C5A5DA3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6186" y="5220520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9A4556A0-915C-9941-B0E2-1E99FB88FD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1744" y="1188857"/>
            <a:ext cx="7860444" cy="48237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45A01"/>
              </a:buClr>
              <a:buFont typeface="Arial" panose="020B0604020202020204" pitchFamily="34" charset="0"/>
              <a:buChar char="•"/>
              <a:defRPr sz="2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 dirty="0"/>
              <a:t>Introducir texto</a:t>
            </a:r>
          </a:p>
        </p:txBody>
      </p:sp>
    </p:spTree>
    <p:extLst>
      <p:ext uri="{BB962C8B-B14F-4D97-AF65-F5344CB8AC3E}">
        <p14:creationId xmlns:p14="http://schemas.microsoft.com/office/powerpoint/2010/main" val="16671315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89BDE0F-9DE8-41F4-8CAE-B465BA6BC6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6688" y="1206316"/>
            <a:ext cx="3225162" cy="27267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18097D9-4894-4B28-9D4E-C56D1E045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812" y="4197486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412B5229-27BB-8F4D-BA06-F0C5A5DA3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6186" y="5220520"/>
            <a:ext cx="2592288" cy="792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9A4556A0-915C-9941-B0E2-1E99FB88FD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1744" y="1188857"/>
            <a:ext cx="7860444" cy="482373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45A01"/>
              </a:buClr>
              <a:buFont typeface="Arial" panose="020B0604020202020204" pitchFamily="34" charset="0"/>
              <a:buChar char="•"/>
              <a:defRPr sz="2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 dirty="0"/>
              <a:t>Introducir texto</a:t>
            </a:r>
          </a:p>
        </p:txBody>
      </p:sp>
    </p:spTree>
    <p:extLst>
      <p:ext uri="{BB962C8B-B14F-4D97-AF65-F5344CB8AC3E}">
        <p14:creationId xmlns:p14="http://schemas.microsoft.com/office/powerpoint/2010/main" val="34830937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text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6">
            <a:extLst>
              <a:ext uri="{FF2B5EF4-FFF2-40B4-BE49-F238E27FC236}">
                <a16:creationId xmlns:a16="http://schemas.microsoft.com/office/drawing/2014/main" id="{6563CBA5-3E4A-234D-915F-F929C277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/>
          <a:lstStyle/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044C7023-E61C-584A-8216-3C3D385E6A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Introducir título diapositiva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039AB-0601-A546-A1FF-1FA17630DFF8}"/>
              </a:ext>
            </a:extLst>
          </p:cNvPr>
          <p:cNvCxnSpPr>
            <a:cxnSpLocks/>
          </p:cNvCxnSpPr>
          <p:nvPr userDrawn="1"/>
        </p:nvCxnSpPr>
        <p:spPr>
          <a:xfrm>
            <a:off x="516616" y="908720"/>
            <a:ext cx="11141144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412B5229-27BB-8F4D-BA06-F0C5A5DA3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6401" y="2848810"/>
            <a:ext cx="2967526" cy="30768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DDC0F268-D253-644F-A414-3AC6EA87EE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90814" y="2852936"/>
            <a:ext cx="2967526" cy="30768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F34EFA2B-E49A-0C49-8AA2-6061730107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55227" y="2852936"/>
            <a:ext cx="2967526" cy="30768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BE5A166D-9401-F84B-9847-A74FC59FFE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6401" y="1412776"/>
            <a:ext cx="2967526" cy="1071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0C4631C4-1533-A34E-848C-8A9558C38E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0814" y="1416902"/>
            <a:ext cx="2967526" cy="1071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92E6DA27-7752-0243-AE46-3F135511BC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55227" y="1416902"/>
            <a:ext cx="2967526" cy="10717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rgbClr val="E45A01"/>
                </a:solidFill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BA25A18-5984-3E42-AA25-C778E7783CBD}"/>
              </a:ext>
            </a:extLst>
          </p:cNvPr>
          <p:cNvCxnSpPr>
            <a:cxnSpLocks/>
          </p:cNvCxnSpPr>
          <p:nvPr userDrawn="1"/>
        </p:nvCxnSpPr>
        <p:spPr>
          <a:xfrm>
            <a:off x="516616" y="2636912"/>
            <a:ext cx="298709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45A0ED9-AD28-894A-8E95-681414B6C335}"/>
              </a:ext>
            </a:extLst>
          </p:cNvPr>
          <p:cNvCxnSpPr>
            <a:cxnSpLocks/>
          </p:cNvCxnSpPr>
          <p:nvPr userDrawn="1"/>
        </p:nvCxnSpPr>
        <p:spPr>
          <a:xfrm>
            <a:off x="4481029" y="2672750"/>
            <a:ext cx="298709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CD27820-CD07-864B-953A-30CEFEDC8BE6}"/>
              </a:ext>
            </a:extLst>
          </p:cNvPr>
          <p:cNvCxnSpPr>
            <a:cxnSpLocks/>
          </p:cNvCxnSpPr>
          <p:nvPr userDrawn="1"/>
        </p:nvCxnSpPr>
        <p:spPr>
          <a:xfrm>
            <a:off x="8445442" y="2688040"/>
            <a:ext cx="2987096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 subtítul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4909C56D-E59E-924C-89F1-23D06CA88D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7808" y="0"/>
            <a:ext cx="6552728" cy="6858000"/>
          </a:xfrm>
          <a:prstGeom prst="parallelogram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Insertar Imagen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1E3C666-F563-B24C-B081-03F5D4A9BE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93" y="651039"/>
            <a:ext cx="4680519" cy="648073"/>
          </a:xfrm>
        </p:spPr>
        <p:txBody>
          <a:bodyPr anchor="ctr"/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Portadilla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D2B16E-7E63-EF4D-A29D-70E568D757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0084" y="6248904"/>
            <a:ext cx="1361834" cy="3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subtítul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ABF97457-3413-6442-AA03-233251FE09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93" y="1484784"/>
            <a:ext cx="3384376" cy="374441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Introducción </a:t>
            </a:r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764B2C34-6505-C34E-A878-7114E83A8D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7808" y="0"/>
            <a:ext cx="6552728" cy="6858000"/>
          </a:xfrm>
          <a:prstGeom prst="parallelogram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Insertar Imagen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CEF25E6-8AEA-1D48-8CA1-E17CDB3163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93" y="651039"/>
            <a:ext cx="4680519" cy="648073"/>
          </a:xfrm>
        </p:spPr>
        <p:txBody>
          <a:bodyPr anchor="ctr"/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Portadilla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D984D1-8AFA-5E47-BEFF-EC8E271CE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0084" y="6248904"/>
            <a:ext cx="1361834" cy="3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8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subtítul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ABF97457-3413-6442-AA03-233251FE09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93" y="2780928"/>
            <a:ext cx="3240360" cy="542776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Punto 1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EE076022-793E-F549-A45B-849BEE06AE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393" y="3605693"/>
            <a:ext cx="3240360" cy="542776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Punto 2</a:t>
            </a:r>
          </a:p>
        </p:txBody>
      </p:sp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8284DAEC-EEED-EA44-9057-60907E437B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393" y="4430458"/>
            <a:ext cx="3240360" cy="542776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Punto 3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9AE90AC7-BBDC-904E-A315-660AB048BA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393" y="5255224"/>
            <a:ext cx="3240360" cy="542776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Punto 4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AE1C81CC-483B-1242-8E05-BADBE4E334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67808" y="0"/>
            <a:ext cx="6552728" cy="6858000"/>
          </a:xfrm>
          <a:prstGeom prst="parallelogram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Insertar Imagen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7CCF3CF-36EC-254C-B23A-51C14D2BF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93" y="651039"/>
            <a:ext cx="4680519" cy="648073"/>
          </a:xfrm>
        </p:spPr>
        <p:txBody>
          <a:bodyPr anchor="ctr"/>
          <a:lstStyle>
            <a:lvl1pPr>
              <a:lnSpc>
                <a:spcPct val="100000"/>
              </a:lnSpc>
              <a:defRPr b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Portadilla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9DE3D1C-E1A3-964A-8009-1103851AB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0084" y="6248904"/>
            <a:ext cx="1361834" cy="3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subtítul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784F3-5039-41D6-8168-B630A729C1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4373" y="620688"/>
            <a:ext cx="3257491" cy="73889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Texto por puntos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6E3109E3-9F8D-4A80-8B1E-29943DC85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6261" y="620688"/>
            <a:ext cx="792088" cy="865584"/>
          </a:xfrm>
          <a:prstGeom prst="ellipse">
            <a:avLst/>
          </a:prstGeom>
          <a:ln>
            <a:solidFill>
              <a:schemeClr val="bg1">
                <a:alpha val="82000"/>
              </a:schemeClr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8" name="Marcador de posición de imagen 2">
            <a:extLst>
              <a:ext uri="{FF2B5EF4-FFF2-40B4-BE49-F238E27FC236}">
                <a16:creationId xmlns:a16="http://schemas.microsoft.com/office/drawing/2014/main" id="{E45A038D-D71E-3C44-97A3-47128E4048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7808" y="0"/>
            <a:ext cx="6552728" cy="6858000"/>
          </a:xfrm>
          <a:prstGeom prst="parallelogram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Insertar Imagen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A5DDBA-3D88-BE46-A85C-33BBA07A69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0084" y="6248904"/>
            <a:ext cx="1361834" cy="3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4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sub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3949E3BD-3998-5E49-87E8-92EA49726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4373" y="673883"/>
            <a:ext cx="3257491" cy="865584"/>
          </a:xfrm>
        </p:spPr>
        <p:txBody>
          <a:bodyPr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Texto punto </a:t>
            </a:r>
          </a:p>
        </p:txBody>
      </p:sp>
      <p:sp>
        <p:nvSpPr>
          <p:cNvPr id="11" name="Marcador de texto 11">
            <a:extLst>
              <a:ext uri="{FF2B5EF4-FFF2-40B4-BE49-F238E27FC236}">
                <a16:creationId xmlns:a16="http://schemas.microsoft.com/office/drawing/2014/main" id="{1CFB9022-D03C-8E40-894B-903A2F18D5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6261" y="673883"/>
            <a:ext cx="792088" cy="865584"/>
          </a:xfrm>
          <a:prstGeom prst="ellipse">
            <a:avLst/>
          </a:prstGeom>
          <a:ln>
            <a:solidFill>
              <a:schemeClr val="bg1">
                <a:alpha val="82000"/>
              </a:schemeClr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15" name="Marcador de texto 11">
            <a:extLst>
              <a:ext uri="{FF2B5EF4-FFF2-40B4-BE49-F238E27FC236}">
                <a16:creationId xmlns:a16="http://schemas.microsoft.com/office/drawing/2014/main" id="{4C664442-C41C-3F49-9EC3-273956A41F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6261" y="1988840"/>
            <a:ext cx="792088" cy="865584"/>
          </a:xfrm>
          <a:prstGeom prst="ellipse">
            <a:avLst/>
          </a:prstGeom>
          <a:ln>
            <a:solidFill>
              <a:schemeClr val="bg1">
                <a:alpha val="82000"/>
              </a:schemeClr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2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553D1346-DDC3-BC4A-BDA0-05C809A127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261" y="3303797"/>
            <a:ext cx="792088" cy="865584"/>
          </a:xfrm>
          <a:prstGeom prst="ellipse">
            <a:avLst/>
          </a:prstGeom>
          <a:ln>
            <a:solidFill>
              <a:schemeClr val="bg1">
                <a:alpha val="82000"/>
              </a:schemeClr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3</a:t>
            </a:r>
          </a:p>
        </p:txBody>
      </p:sp>
      <p:sp>
        <p:nvSpPr>
          <p:cNvPr id="16" name="Marcador de posición de imagen 2">
            <a:extLst>
              <a:ext uri="{FF2B5EF4-FFF2-40B4-BE49-F238E27FC236}">
                <a16:creationId xmlns:a16="http://schemas.microsoft.com/office/drawing/2014/main" id="{31CBC360-3ABE-2C49-8F05-A396BE18F99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7808" y="0"/>
            <a:ext cx="6552728" cy="6858000"/>
          </a:xfrm>
          <a:prstGeom prst="parallelogram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Insertar Imagen</a:t>
            </a:r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7B09659C-4833-2040-B1BD-63A582BCC5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14373" y="1988840"/>
            <a:ext cx="3257491" cy="8655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 punto </a:t>
            </a:r>
          </a:p>
        </p:txBody>
      </p:sp>
      <p:sp>
        <p:nvSpPr>
          <p:cNvPr id="23" name="Marcador de texto 11">
            <a:extLst>
              <a:ext uri="{FF2B5EF4-FFF2-40B4-BE49-F238E27FC236}">
                <a16:creationId xmlns:a16="http://schemas.microsoft.com/office/drawing/2014/main" id="{56F72341-0885-5547-BEC1-9F521E3FB9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4373" y="3303797"/>
            <a:ext cx="3257491" cy="8655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Texto punto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ABDD62F-6AF1-D642-84A4-7CDA3FBD03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0084" y="6248904"/>
            <a:ext cx="1361834" cy="3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subtítul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DD69935-9A38-F64C-B304-A890A41C2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4373" y="673883"/>
            <a:ext cx="3257491" cy="86558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Texto por punto</a:t>
            </a:r>
          </a:p>
        </p:txBody>
      </p:sp>
      <p:sp>
        <p:nvSpPr>
          <p:cNvPr id="8" name="Marcador de texto 11">
            <a:extLst>
              <a:ext uri="{FF2B5EF4-FFF2-40B4-BE49-F238E27FC236}">
                <a16:creationId xmlns:a16="http://schemas.microsoft.com/office/drawing/2014/main" id="{5DBC5893-9607-2F43-975F-C33228D47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6261" y="673883"/>
            <a:ext cx="792088" cy="865584"/>
          </a:xfrm>
          <a:prstGeom prst="ellipse">
            <a:avLst/>
          </a:prstGeom>
          <a:ln>
            <a:solidFill>
              <a:schemeClr val="bg1">
                <a:alpha val="82000"/>
              </a:schemeClr>
            </a:solidFill>
          </a:ln>
        </p:spPr>
        <p:txBody>
          <a:bodyPr wrap="square" lIns="0" tIns="0" rIns="0" bIns="0" anchor="b">
            <a:spAutoFit/>
          </a:bodyPr>
          <a:lstStyle>
            <a:lvl1pPr marL="0" indent="0" algn="ctr">
              <a:buFont typeface="+mj-lt"/>
              <a:buNone/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1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id="{92B0CD5B-2559-C846-880E-5BA73D6E29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7808" y="0"/>
            <a:ext cx="6552728" cy="6858000"/>
          </a:xfrm>
          <a:prstGeom prst="parallelogram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Insertar Imagen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C69E640D-8C84-5B45-B48D-D8652A4833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393" y="1844824"/>
            <a:ext cx="3384376" cy="3528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Introducción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2EA8CAA-9DA0-5D48-8E96-F597C91E4C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0084" y="6248904"/>
            <a:ext cx="1361834" cy="3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2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DA1B62-5D3A-4D4B-A5FA-3CC632AA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Título de la diapositiva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B61DB-AA34-432C-B51C-2F1A725E6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760" y="1124744"/>
            <a:ext cx="1112448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96B869-DD22-45CD-B585-99143987D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46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4" r:id="rId3"/>
    <p:sldLayoutId id="2147483709" r:id="rId4"/>
    <p:sldLayoutId id="2147483690" r:id="rId5"/>
    <p:sldLayoutId id="2147483683" r:id="rId6"/>
    <p:sldLayoutId id="2147483677" r:id="rId7"/>
    <p:sldLayoutId id="2147483676" r:id="rId8"/>
    <p:sldLayoutId id="2147483689" r:id="rId9"/>
    <p:sldLayoutId id="2147483682" r:id="rId10"/>
    <p:sldLayoutId id="2147483692" r:id="rId11"/>
    <p:sldLayoutId id="2147483706" r:id="rId12"/>
    <p:sldLayoutId id="2147483705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300"/>
        </a:spcBef>
        <a:buNone/>
        <a:defRPr sz="3200" kern="1200">
          <a:solidFill>
            <a:srgbClr val="E45A01"/>
          </a:solidFill>
          <a:latin typeface="+mn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1pPr>
      <a:lvl2pPr marL="541338" indent="-2286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896938" indent="-2286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3pPr>
      <a:lvl4pPr marL="1346200" indent="-2286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1795463" indent="-2286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tabLst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ítulo 1">
            <a:extLst>
              <a:ext uri="{FF2B5EF4-FFF2-40B4-BE49-F238E27FC236}">
                <a16:creationId xmlns:a16="http://schemas.microsoft.com/office/drawing/2014/main" id="{296A6DB5-C2FC-914B-96ED-665E2EDC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dirty="0"/>
              <a:t>Título de la diapositiva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634FDB05-EFF7-E049-AF73-0B6075D0A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760" y="1124744"/>
            <a:ext cx="1112448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6056676D-E031-0243-ACC6-B9CEF720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2784" y="6347967"/>
            <a:ext cx="405864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8BC3D9D-12EA-4178-92DE-DB29E9ABDC6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C0B8DAD-B1BF-C24E-B905-DE72C94F3C28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186" y="6261051"/>
            <a:ext cx="1385398" cy="3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94" r:id="rId3"/>
    <p:sldLayoutId id="2147483707" r:id="rId4"/>
    <p:sldLayoutId id="2147483680" r:id="rId5"/>
    <p:sldLayoutId id="2147483703" r:id="rId6"/>
    <p:sldLayoutId id="2147483693" r:id="rId7"/>
    <p:sldLayoutId id="2147483685" r:id="rId8"/>
    <p:sldLayoutId id="2147483686" r:id="rId9"/>
    <p:sldLayoutId id="2147483697" r:id="rId10"/>
    <p:sldLayoutId id="2147483700" r:id="rId11"/>
    <p:sldLayoutId id="2147483702" r:id="rId12"/>
    <p:sldLayoutId id="2147483701" r:id="rId13"/>
    <p:sldLayoutId id="2147483698" r:id="rId14"/>
    <p:sldLayoutId id="2147483695" r:id="rId15"/>
    <p:sldLayoutId id="2147483696" r:id="rId16"/>
    <p:sldLayoutId id="2147483691" r:id="rId17"/>
    <p:sldLayoutId id="2147483704" r:id="rId18"/>
    <p:sldLayoutId id="214748368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E45A0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jfif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jpg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microsoft.com/office/2017/06/relationships/model3d" Target="../media/model3d1.glb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silvan@luckia.com" TargetMode="External"/><Relationship Id="rId2" Type="http://schemas.openxmlformats.org/officeDocument/2006/relationships/hyperlink" Target="https://es.linkedin.com/in/jesussilvanmon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atr%C3%B3n_de_dise%C3%B1o" TargetMode="External"/><Relationship Id="rId2" Type="http://schemas.openxmlformats.org/officeDocument/2006/relationships/hyperlink" Target="https://es.wikipedia.org/wiki/Programaci%C3%B3n_orientada_a_objetos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n.wikipedia.org/wiki/Unified_Modeling_Languag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95375-A298-6D48-B7FD-8E56A64C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Programación Orientada a Objetos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D4474F-3B64-9246-A2F8-75D6DAE15E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Jesús Silván Mon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6EF5D5-072E-DE40-ABA0-BE3578DDB0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04/10/2019 | A Coruña</a:t>
            </a:r>
          </a:p>
        </p:txBody>
      </p:sp>
    </p:spTree>
    <p:extLst>
      <p:ext uri="{BB962C8B-B14F-4D97-AF65-F5344CB8AC3E}">
        <p14:creationId xmlns:p14="http://schemas.microsoft.com/office/powerpoint/2010/main" val="169800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DAA05C4-5ACA-4116-8DB1-B00F29A6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Instanciando la clase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Modelo 3D 4" descr="Cubo rojo">
                <a:extLst>
                  <a:ext uri="{FF2B5EF4-FFF2-40B4-BE49-F238E27FC236}">
                    <a16:creationId xmlns:a16="http://schemas.microsoft.com/office/drawing/2014/main" id="{EA450814-DD0C-48AE-B6F8-F6B74AD2C6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8662328"/>
                  </p:ext>
                </p:extLst>
              </p:nvPr>
            </p:nvGraphicFramePr>
            <p:xfrm>
              <a:off x="5375920" y="1293886"/>
              <a:ext cx="1061653" cy="11986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61653" cy="1198694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177961" ay="1872153" az="125003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2086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Modelo 3D 4" descr="Cubo rojo">
                <a:extLst>
                  <a:ext uri="{FF2B5EF4-FFF2-40B4-BE49-F238E27FC236}">
                    <a16:creationId xmlns:a16="http://schemas.microsoft.com/office/drawing/2014/main" id="{EA450814-DD0C-48AE-B6F8-F6B74AD2C6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5920" y="1293886"/>
                <a:ext cx="1061653" cy="1198694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04B81D10-5E8D-406D-9A74-B775E48BF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38" y="3629988"/>
            <a:ext cx="1648594" cy="16485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69F5D94-E0B5-4076-8570-ED534A21A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283" y="4776899"/>
            <a:ext cx="1493520" cy="149352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8AFBF9-9FE1-40D7-AF2F-10D5B3D97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42" y="4851143"/>
            <a:ext cx="1351037" cy="134503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7E78BF0-AF0E-446E-82C9-D64659B946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3598142"/>
            <a:ext cx="1484784" cy="1484784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DAEE437-AA38-44EA-BDFB-2DED441CAD59}"/>
              </a:ext>
            </a:extLst>
          </p:cNvPr>
          <p:cNvCxnSpPr>
            <a:cxnSpLocks/>
          </p:cNvCxnSpPr>
          <p:nvPr/>
        </p:nvCxnSpPr>
        <p:spPr>
          <a:xfrm flipH="1">
            <a:off x="2423592" y="2013966"/>
            <a:ext cx="2990740" cy="1800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EC3D8FF-6C0E-4565-BB04-5051812408FE}"/>
              </a:ext>
            </a:extLst>
          </p:cNvPr>
          <p:cNvCxnSpPr/>
          <p:nvPr/>
        </p:nvCxnSpPr>
        <p:spPr>
          <a:xfrm flipH="1">
            <a:off x="4943872" y="2446014"/>
            <a:ext cx="792088" cy="24051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19D14A6-9D09-41C6-ADCE-149027F5FD2D}"/>
              </a:ext>
            </a:extLst>
          </p:cNvPr>
          <p:cNvCxnSpPr/>
          <p:nvPr/>
        </p:nvCxnSpPr>
        <p:spPr>
          <a:xfrm>
            <a:off x="6023992" y="2446014"/>
            <a:ext cx="1319051" cy="25880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070C9EC-DEFE-432B-BF65-DE04F0DD1818}"/>
              </a:ext>
            </a:extLst>
          </p:cNvPr>
          <p:cNvCxnSpPr/>
          <p:nvPr/>
        </p:nvCxnSpPr>
        <p:spPr>
          <a:xfrm>
            <a:off x="6319802" y="2157982"/>
            <a:ext cx="3736638" cy="1656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BD8E991-7644-4C5B-AAF1-C595F7C5BE3B}"/>
              </a:ext>
            </a:extLst>
          </p:cNvPr>
          <p:cNvSpPr txBox="1"/>
          <p:nvPr/>
        </p:nvSpPr>
        <p:spPr>
          <a:xfrm>
            <a:off x="5195338" y="928408"/>
            <a:ext cx="136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Clase Cliente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13F1B5F-22FB-4475-80EF-BE009425EED3}"/>
              </a:ext>
            </a:extLst>
          </p:cNvPr>
          <p:cNvSpPr txBox="1"/>
          <p:nvPr/>
        </p:nvSpPr>
        <p:spPr>
          <a:xfrm>
            <a:off x="1206106" y="533899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Maria_92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5A44DBB-577A-4A29-9012-45F08C04CA9A}"/>
              </a:ext>
            </a:extLst>
          </p:cNvPr>
          <p:cNvSpPr txBox="1"/>
          <p:nvPr/>
        </p:nvSpPr>
        <p:spPr>
          <a:xfrm>
            <a:off x="4257602" y="6366997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Al_rodriguez</a:t>
            </a:r>
            <a:endParaRPr lang="es-ES" i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150694C-35A0-488C-8821-74FE2F9A655A}"/>
              </a:ext>
            </a:extLst>
          </p:cNvPr>
          <p:cNvSpPr txBox="1"/>
          <p:nvPr/>
        </p:nvSpPr>
        <p:spPr>
          <a:xfrm>
            <a:off x="6692325" y="6196175"/>
            <a:ext cx="112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Carlos_svj</a:t>
            </a:r>
            <a:endParaRPr lang="es-ES" i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8C487B-C584-4F6C-AD5F-7903E78F5857}"/>
              </a:ext>
            </a:extLst>
          </p:cNvPr>
          <p:cNvSpPr txBox="1"/>
          <p:nvPr/>
        </p:nvSpPr>
        <p:spPr>
          <a:xfrm>
            <a:off x="9840416" y="5167918"/>
            <a:ext cx="116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jfernandez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409433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227674-B643-324C-BCCA-CC9F89597E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3760" y="1127629"/>
            <a:ext cx="11124000" cy="4745318"/>
          </a:xfrm>
        </p:spPr>
        <p:txBody>
          <a:bodyPr/>
          <a:lstStyle/>
          <a:p>
            <a:r>
              <a:rPr lang="es-ES" b="1" dirty="0"/>
              <a:t>Abstracción</a:t>
            </a:r>
            <a:r>
              <a:rPr lang="es-ES" dirty="0"/>
              <a:t>: Consiste en captar las </a:t>
            </a:r>
            <a:r>
              <a:rPr lang="es-ES" b="1" i="1" dirty="0">
                <a:solidFill>
                  <a:schemeClr val="accent2"/>
                </a:solidFill>
              </a:rPr>
              <a:t>propiedades esenciales </a:t>
            </a:r>
            <a:r>
              <a:rPr lang="es-ES" dirty="0"/>
              <a:t>de un objeto y su comportamiento sin preocupase por las no esenciales. Es más importante el </a:t>
            </a:r>
            <a:r>
              <a:rPr lang="es-ES" b="1" i="1" dirty="0">
                <a:solidFill>
                  <a:schemeClr val="accent2"/>
                </a:solidFill>
              </a:rPr>
              <a:t>“que hace” </a:t>
            </a:r>
            <a:r>
              <a:rPr lang="es-ES" dirty="0"/>
              <a:t>que el </a:t>
            </a:r>
            <a:r>
              <a:rPr lang="es-ES" b="1" i="1" dirty="0">
                <a:solidFill>
                  <a:schemeClr val="accent2"/>
                </a:solidFill>
              </a:rPr>
              <a:t>“como lo hace”.</a:t>
            </a:r>
          </a:p>
          <a:p>
            <a:r>
              <a:rPr lang="es-ES" b="1" dirty="0"/>
              <a:t>Encapsulación:</a:t>
            </a:r>
            <a:r>
              <a:rPr lang="es-ES" dirty="0"/>
              <a:t> Mecanismo para organizar métodos y datos de un objeto, evitando el acceso a los mismo por cualquier otro método distinto a los especificados. Garantiza la </a:t>
            </a:r>
            <a:r>
              <a:rPr lang="es-ES" b="1" i="1" dirty="0">
                <a:solidFill>
                  <a:schemeClr val="accent2"/>
                </a:solidFill>
              </a:rPr>
              <a:t>integridad</a:t>
            </a:r>
            <a:r>
              <a:rPr lang="es-ES" dirty="0"/>
              <a:t>. Se protege la información de manipulaciones no autorizadas.</a:t>
            </a:r>
          </a:p>
          <a:p>
            <a:r>
              <a:rPr lang="es-ES" b="1" dirty="0"/>
              <a:t>Herencia</a:t>
            </a:r>
            <a:r>
              <a:rPr lang="es-ES" dirty="0"/>
              <a:t>: Permite crear una nueva clase a partir de una clase existente, esto quiere decir que la clase nueva (hija) </a:t>
            </a:r>
            <a:r>
              <a:rPr lang="es-ES" b="1" i="1" dirty="0">
                <a:solidFill>
                  <a:schemeClr val="accent2"/>
                </a:solidFill>
              </a:rPr>
              <a:t>hereda todos los atributos y métodos </a:t>
            </a:r>
            <a:r>
              <a:rPr lang="es-ES" dirty="0"/>
              <a:t>de la clase principal (padre) siempre y cuando el nivel de acceso lo permita.</a:t>
            </a:r>
          </a:p>
          <a:p>
            <a:r>
              <a:rPr lang="es-ES" b="1" dirty="0"/>
              <a:t>Polimorfismo</a:t>
            </a:r>
            <a:r>
              <a:rPr lang="es-ES" dirty="0"/>
              <a:t>: Característica que permite definir un </a:t>
            </a:r>
            <a:r>
              <a:rPr lang="es-ES" b="1" i="1" dirty="0">
                <a:solidFill>
                  <a:schemeClr val="accent2"/>
                </a:solidFill>
              </a:rPr>
              <a:t>mismo método </a:t>
            </a:r>
            <a:r>
              <a:rPr lang="es-ES" dirty="0"/>
              <a:t>en varios objetos de distintas clases con una </a:t>
            </a:r>
            <a:r>
              <a:rPr lang="es-ES" b="1" i="1" dirty="0">
                <a:solidFill>
                  <a:schemeClr val="accent2"/>
                </a:solidFill>
              </a:rPr>
              <a:t>implementación diferente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C1721D-154E-674F-A74F-B0E3D5D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</p:spPr>
        <p:txBody>
          <a:bodyPr>
            <a:normAutofit fontScale="90000"/>
          </a:bodyPr>
          <a:lstStyle/>
          <a:p>
            <a:r>
              <a:rPr lang="es-ES" dirty="0"/>
              <a:t>Fundamentos y características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245C7-C85B-4D4E-84F9-EE6478FC6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24592" y="6414220"/>
            <a:ext cx="405864" cy="249385"/>
          </a:xfrm>
        </p:spPr>
        <p:txBody>
          <a:bodyPr/>
          <a:lstStyle/>
          <a:p>
            <a:fld id="{58BC3D9D-12EA-4178-92DE-DB29E9ABDC61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84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804D23-10AF-41A5-B9D8-F5129FD7F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Evita repetir las características comunes a varias clases.</a:t>
            </a:r>
          </a:p>
          <a:p>
            <a:r>
              <a:rPr lang="es-ES" dirty="0"/>
              <a:t>Unas clases comparten características y comportamiento.</a:t>
            </a:r>
          </a:p>
          <a:p>
            <a:r>
              <a:rPr lang="es-ES" dirty="0"/>
              <a:t>Relaciones de herencia:	</a:t>
            </a:r>
          </a:p>
          <a:p>
            <a:pPr lvl="1"/>
            <a:r>
              <a:rPr lang="es-ES" dirty="0"/>
              <a:t>Clase padre o superclase: Clase de la que se hereda.</a:t>
            </a:r>
          </a:p>
          <a:p>
            <a:pPr lvl="1"/>
            <a:r>
              <a:rPr lang="es-ES" dirty="0"/>
              <a:t>Clase hija o subclase: Clase que hereda de la clase padre.</a:t>
            </a:r>
          </a:p>
          <a:p>
            <a:pPr lvl="1"/>
            <a:r>
              <a:rPr lang="es-ES" dirty="0"/>
              <a:t>Herencia simple: Se hereda de una sola clase.</a:t>
            </a:r>
          </a:p>
          <a:p>
            <a:pPr lvl="1"/>
            <a:r>
              <a:rPr lang="es-ES" dirty="0"/>
              <a:t>Clase abstracta: Clase que no puede ser instanciada.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701DF64-011A-43A4-A62E-FAD8F88A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Herencia</a:t>
            </a:r>
          </a:p>
        </p:txBody>
      </p:sp>
    </p:spTree>
    <p:extLst>
      <p:ext uri="{BB962C8B-B14F-4D97-AF65-F5344CB8AC3E}">
        <p14:creationId xmlns:p14="http://schemas.microsoft.com/office/powerpoint/2010/main" val="73039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70A3B5-D20E-43D3-A9E8-A41A2DBFF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Separamos el comportamiento (lo que hace) de la implementación (como lo hace).</a:t>
            </a:r>
          </a:p>
          <a:p>
            <a:r>
              <a:rPr lang="es-ES" dirty="0"/>
              <a:t>No es única.</a:t>
            </a:r>
          </a:p>
          <a:p>
            <a:pPr lvl="1"/>
            <a:r>
              <a:rPr lang="es-ES" dirty="0"/>
              <a:t>Un ordenador puede ser:</a:t>
            </a:r>
          </a:p>
          <a:p>
            <a:pPr lvl="2"/>
            <a:r>
              <a:rPr lang="es-ES" dirty="0"/>
              <a:t>Un aparato con un monitor, teclado y CPU.</a:t>
            </a:r>
          </a:p>
          <a:p>
            <a:pPr lvl="2"/>
            <a:r>
              <a:rPr lang="es-ES" dirty="0"/>
              <a:t>Un dispositivo capaz procesar datos.</a:t>
            </a:r>
          </a:p>
          <a:p>
            <a:pPr lvl="2"/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543B563-6A94-48AD-AA5D-54C1B193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Abstracción</a:t>
            </a:r>
          </a:p>
        </p:txBody>
      </p:sp>
    </p:spTree>
    <p:extLst>
      <p:ext uri="{BB962C8B-B14F-4D97-AF65-F5344CB8AC3E}">
        <p14:creationId xmlns:p14="http://schemas.microsoft.com/office/powerpoint/2010/main" val="212194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464E39-B6CA-46BB-8F0A-97536A53F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Es un complemento al concepto de abstracción</a:t>
            </a:r>
          </a:p>
          <a:p>
            <a:r>
              <a:rPr lang="es-ES" dirty="0"/>
              <a:t>Debemos tratar evitar que las partes de un sistema dependan de los detalles internos de otras.</a:t>
            </a:r>
          </a:p>
          <a:p>
            <a:r>
              <a:rPr lang="es-ES" dirty="0"/>
              <a:t>La forma de conseguirlo es:</a:t>
            </a:r>
          </a:p>
          <a:p>
            <a:pPr lvl="1"/>
            <a:r>
              <a:rPr lang="es-ES" dirty="0"/>
              <a:t>Separar la interfaz de la implementación</a:t>
            </a:r>
          </a:p>
          <a:p>
            <a:pPr lvl="1"/>
            <a:r>
              <a:rPr lang="es-ES" dirty="0"/>
              <a:t>Ocultando la información interna de los objetos</a:t>
            </a:r>
          </a:p>
          <a:p>
            <a:pPr lvl="1"/>
            <a:r>
              <a:rPr lang="es-ES" dirty="0"/>
              <a:t>Exponiendo solo lo necesario (la forma de interactuar con el objeto)</a:t>
            </a:r>
          </a:p>
          <a:p>
            <a:pPr lvl="1"/>
            <a:r>
              <a:rPr lang="es-ES" dirty="0"/>
              <a:t>Ocultando la implementación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BAD60B1-3A24-4C02-ABB9-7C897E3D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Encapsulación</a:t>
            </a:r>
          </a:p>
        </p:txBody>
      </p:sp>
    </p:spTree>
    <p:extLst>
      <p:ext uri="{BB962C8B-B14F-4D97-AF65-F5344CB8AC3E}">
        <p14:creationId xmlns:p14="http://schemas.microsoft.com/office/powerpoint/2010/main" val="49556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227674-B643-324C-BCCA-CC9F89597E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3760" y="1127629"/>
            <a:ext cx="11124000" cy="4745318"/>
          </a:xfrm>
        </p:spPr>
        <p:txBody>
          <a:bodyPr/>
          <a:lstStyle/>
          <a:p>
            <a:r>
              <a:rPr lang="es-ES" b="1" dirty="0"/>
              <a:t>Visibilidad entre objetos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Public</a:t>
            </a:r>
            <a:r>
              <a:rPr lang="es-ES" dirty="0"/>
              <a:t>: Accesible desde cualquier punto del programa.</a:t>
            </a:r>
          </a:p>
          <a:p>
            <a:pPr lvl="1"/>
            <a:r>
              <a:rPr lang="es-ES" b="1" dirty="0" err="1"/>
              <a:t>Protected</a:t>
            </a:r>
            <a:r>
              <a:rPr lang="es-ES" dirty="0"/>
              <a:t>: Accesible desde la propia clase, clases del mismo paquete y subclases.</a:t>
            </a:r>
          </a:p>
          <a:p>
            <a:pPr lvl="1"/>
            <a:r>
              <a:rPr lang="es-ES" b="1" dirty="0" err="1"/>
              <a:t>Private</a:t>
            </a:r>
            <a:r>
              <a:rPr lang="es-ES" dirty="0"/>
              <a:t>: Solo accesible desde la propia clase que lo contiene.</a:t>
            </a:r>
          </a:p>
          <a:p>
            <a:pPr lvl="1"/>
            <a:r>
              <a:rPr lang="es-ES" b="1" dirty="0" err="1"/>
              <a:t>Package</a:t>
            </a:r>
            <a:r>
              <a:rPr lang="es-ES" b="1" dirty="0"/>
              <a:t>: </a:t>
            </a:r>
            <a:r>
              <a:rPr lang="es-ES" dirty="0"/>
              <a:t>Si no se declara explícitamente ningún tipo de visibilidad, el objeto tendrá visibilidad de paquete (solo será posible acceder a el desde el propio objeto o desde el paquete que lo contiene).</a:t>
            </a:r>
          </a:p>
          <a:p>
            <a:r>
              <a:rPr lang="es-ES" b="1" dirty="0"/>
              <a:t>Asociación:</a:t>
            </a:r>
            <a:r>
              <a:rPr lang="es-ES" dirty="0"/>
              <a:t> </a:t>
            </a:r>
            <a:r>
              <a:rPr lang="es-ES" b="1" i="1" dirty="0">
                <a:solidFill>
                  <a:schemeClr val="accent2"/>
                </a:solidFill>
              </a:rPr>
              <a:t>Relación entre objetos</a:t>
            </a:r>
            <a:r>
              <a:rPr lang="es-ES" dirty="0"/>
              <a:t>. Cuando un objeto accede (usa) los atributos y métodos de otros para realizar su cometido. Es una dependencia semántica.</a:t>
            </a:r>
            <a:endParaRPr lang="es-ES" b="1" dirty="0"/>
          </a:p>
          <a:p>
            <a:r>
              <a:rPr lang="es-ES" b="1" dirty="0"/>
              <a:t>Composición o agregación: </a:t>
            </a:r>
            <a:r>
              <a:rPr lang="es-ES" dirty="0"/>
              <a:t>Una clase puede contener instancias de otras clases en las cuales se </a:t>
            </a:r>
            <a:r>
              <a:rPr lang="es-ES" b="1" i="1" dirty="0">
                <a:solidFill>
                  <a:schemeClr val="accent2"/>
                </a:solidFill>
              </a:rPr>
              <a:t>delega</a:t>
            </a:r>
            <a:r>
              <a:rPr lang="es-ES" dirty="0"/>
              <a:t> la realización de distintas tareas. Una clase contiene a otra, es parte de ella.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C1721D-154E-674F-A74F-B0E3D5D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</p:spPr>
        <p:txBody>
          <a:bodyPr>
            <a:normAutofit fontScale="90000"/>
          </a:bodyPr>
          <a:lstStyle/>
          <a:p>
            <a:r>
              <a:rPr lang="es-ES" dirty="0"/>
              <a:t>Visibilidad y Relaciones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245C7-C85B-4D4E-84F9-EE6478FC6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24592" y="6414220"/>
            <a:ext cx="405864" cy="249385"/>
          </a:xfrm>
        </p:spPr>
        <p:txBody>
          <a:bodyPr/>
          <a:lstStyle/>
          <a:p>
            <a:fld id="{58BC3D9D-12EA-4178-92DE-DB29E9ABDC61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59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87CD42-55D9-4EC3-9A01-9D9BDA65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36DEA1-E306-4D22-A928-2DE5CC30E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628800"/>
            <a:ext cx="813722" cy="810105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A157FC2-518D-4818-8BF3-A4BD01346C3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57194" y="2033853"/>
            <a:ext cx="1389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391BB56D-17A7-4825-99F0-2D6144889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90" y="1637886"/>
            <a:ext cx="596143" cy="939219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Modelo 3D 9" descr="Cubo rojo">
                <a:extLst>
                  <a:ext uri="{FF2B5EF4-FFF2-40B4-BE49-F238E27FC236}">
                    <a16:creationId xmlns:a16="http://schemas.microsoft.com/office/drawing/2014/main" id="{678AF9FA-8C70-4486-A444-EEC6E1467F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4641609"/>
                  </p:ext>
                </p:extLst>
              </p:nvPr>
            </p:nvGraphicFramePr>
            <p:xfrm>
              <a:off x="5663952" y="1434505"/>
              <a:ext cx="1061653" cy="119869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061653" cy="1198694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177961" ay="1872153" az="125003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2086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Modelo 3D 9" descr="Cubo rojo">
                <a:extLst>
                  <a:ext uri="{FF2B5EF4-FFF2-40B4-BE49-F238E27FC236}">
                    <a16:creationId xmlns:a16="http://schemas.microsoft.com/office/drawing/2014/main" id="{678AF9FA-8C70-4486-A444-EEC6E1467F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3952" y="1434505"/>
                <a:ext cx="1061653" cy="1198694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97DDA5-82FD-456B-8D66-8FA44C0323C0}"/>
              </a:ext>
            </a:extLst>
          </p:cNvPr>
          <p:cNvCxnSpPr>
            <a:cxnSpLocks/>
          </p:cNvCxnSpPr>
          <p:nvPr/>
        </p:nvCxnSpPr>
        <p:spPr>
          <a:xfrm>
            <a:off x="4655840" y="1988840"/>
            <a:ext cx="1052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AA0EE9C-09CB-453D-872B-9603F15DC61B}"/>
              </a:ext>
            </a:extLst>
          </p:cNvPr>
          <p:cNvSpPr txBox="1"/>
          <p:nvPr/>
        </p:nvSpPr>
        <p:spPr>
          <a:xfrm>
            <a:off x="5510904" y="1098995"/>
            <a:ext cx="13677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i="1" dirty="0"/>
              <a:t>Clase Cliente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DE32828-3E2C-4BC8-8516-D197F48D3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84" y="1583787"/>
            <a:ext cx="813722" cy="810105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9D9624D-B03A-4977-B504-97384CF86491}"/>
              </a:ext>
            </a:extLst>
          </p:cNvPr>
          <p:cNvCxnSpPr>
            <a:cxnSpLocks/>
          </p:cNvCxnSpPr>
          <p:nvPr/>
        </p:nvCxnSpPr>
        <p:spPr>
          <a:xfrm>
            <a:off x="6714421" y="1986865"/>
            <a:ext cx="10522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70A5C9-0241-44B1-974F-34284EAADE77}"/>
              </a:ext>
            </a:extLst>
          </p:cNvPr>
          <p:cNvSpPr txBox="1"/>
          <p:nvPr/>
        </p:nvSpPr>
        <p:spPr>
          <a:xfrm>
            <a:off x="7194462" y="2498590"/>
            <a:ext cx="204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Objeto </a:t>
            </a:r>
            <a:r>
              <a:rPr lang="es-ES" i="1" dirty="0" err="1"/>
              <a:t>Al_rodriguez</a:t>
            </a:r>
            <a:endParaRPr lang="es-ES" i="1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Modelo 3D 17" descr="Cubo rojo">
                <a:extLst>
                  <a:ext uri="{FF2B5EF4-FFF2-40B4-BE49-F238E27FC236}">
                    <a16:creationId xmlns:a16="http://schemas.microsoft.com/office/drawing/2014/main" id="{7575F298-967D-45AF-93C7-A6724CF080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6066286"/>
                  </p:ext>
                </p:extLst>
              </p:nvPr>
            </p:nvGraphicFramePr>
            <p:xfrm>
              <a:off x="10065470" y="1411990"/>
              <a:ext cx="1061653" cy="119869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061653" cy="1198694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177961" ay="1872153" az="125003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2086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Modelo 3D 17" descr="Cubo rojo">
                <a:extLst>
                  <a:ext uri="{FF2B5EF4-FFF2-40B4-BE49-F238E27FC236}">
                    <a16:creationId xmlns:a16="http://schemas.microsoft.com/office/drawing/2014/main" id="{7575F298-967D-45AF-93C7-A6724CF08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5470" y="1411990"/>
                <a:ext cx="1061653" cy="1198694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BB3186BC-719B-474F-8B26-DDA5F5466E03}"/>
              </a:ext>
            </a:extLst>
          </p:cNvPr>
          <p:cNvSpPr txBox="1"/>
          <p:nvPr/>
        </p:nvSpPr>
        <p:spPr>
          <a:xfrm>
            <a:off x="9912424" y="1065173"/>
            <a:ext cx="15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Clase Producto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1E98EAC-3226-4BCA-93A5-9481B4339C5F}"/>
              </a:ext>
            </a:extLst>
          </p:cNvPr>
          <p:cNvCxnSpPr>
            <a:cxnSpLocks/>
          </p:cNvCxnSpPr>
          <p:nvPr/>
        </p:nvCxnSpPr>
        <p:spPr>
          <a:xfrm>
            <a:off x="8798869" y="1955018"/>
            <a:ext cx="11855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D381C24-3DB3-4063-A536-0B80C367666C}"/>
              </a:ext>
            </a:extLst>
          </p:cNvPr>
          <p:cNvCxnSpPr>
            <a:cxnSpLocks/>
          </p:cNvCxnSpPr>
          <p:nvPr/>
        </p:nvCxnSpPr>
        <p:spPr>
          <a:xfrm>
            <a:off x="10560496" y="2683256"/>
            <a:ext cx="35800" cy="149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32AEA8E-139D-4063-A4B0-9954C9881F0D}"/>
              </a:ext>
            </a:extLst>
          </p:cNvPr>
          <p:cNvSpPr txBox="1"/>
          <p:nvPr/>
        </p:nvSpPr>
        <p:spPr>
          <a:xfrm>
            <a:off x="10292944" y="5527577"/>
            <a:ext cx="81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Objeto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AB030F0-6414-4DEF-8650-C07A969DFCF6}"/>
              </a:ext>
            </a:extLst>
          </p:cNvPr>
          <p:cNvCxnSpPr/>
          <p:nvPr/>
        </p:nvCxnSpPr>
        <p:spPr>
          <a:xfrm flipH="1">
            <a:off x="8798869" y="4981818"/>
            <a:ext cx="969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Modelo 3D 27" descr="Cubo rojo">
                <a:extLst>
                  <a:ext uri="{FF2B5EF4-FFF2-40B4-BE49-F238E27FC236}">
                    <a16:creationId xmlns:a16="http://schemas.microsoft.com/office/drawing/2014/main" id="{DE06D7FC-DDF2-4473-A2F9-87ADE2D0B0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9929593"/>
                  </p:ext>
                </p:extLst>
              </p:nvPr>
            </p:nvGraphicFramePr>
            <p:xfrm>
              <a:off x="7629204" y="4382471"/>
              <a:ext cx="1061653" cy="1198694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061653" cy="1198694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177961" ay="1872153" az="125003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20864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Modelo 3D 27" descr="Cubo rojo">
                <a:extLst>
                  <a:ext uri="{FF2B5EF4-FFF2-40B4-BE49-F238E27FC236}">
                    <a16:creationId xmlns:a16="http://schemas.microsoft.com/office/drawing/2014/main" id="{DE06D7FC-DDF2-4473-A2F9-87ADE2D0B0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9204" y="4382471"/>
                <a:ext cx="1061653" cy="1198694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2E3691D0-61CC-4962-AF1D-CE33C97B30C8}"/>
              </a:ext>
            </a:extLst>
          </p:cNvPr>
          <p:cNvSpPr txBox="1"/>
          <p:nvPr/>
        </p:nvSpPr>
        <p:spPr>
          <a:xfrm>
            <a:off x="7431122" y="3990079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Clase Pedido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BF32448-10FF-4C5C-A0C1-8C57066C53AD}"/>
              </a:ext>
            </a:extLst>
          </p:cNvPr>
          <p:cNvCxnSpPr/>
          <p:nvPr/>
        </p:nvCxnSpPr>
        <p:spPr>
          <a:xfrm flipH="1">
            <a:off x="6079788" y="4981818"/>
            <a:ext cx="969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2E1C57C-3316-499C-BD24-2EB326D2BBAE}"/>
              </a:ext>
            </a:extLst>
          </p:cNvPr>
          <p:cNvSpPr txBox="1"/>
          <p:nvPr/>
        </p:nvSpPr>
        <p:spPr>
          <a:xfrm>
            <a:off x="3820089" y="5619349"/>
            <a:ext cx="274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Objeto ped_Al_rodriguez_1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886A9C07-EAC1-4B39-BC5C-19377DEA6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95" y="4434627"/>
            <a:ext cx="1104801" cy="1104801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92904382-716B-4FDF-83C1-9BFEC4339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927" y="4375575"/>
            <a:ext cx="1106794" cy="11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70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227674-B643-324C-BCCA-CC9F89597E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3760" y="1127629"/>
            <a:ext cx="11124000" cy="4745318"/>
          </a:xfrm>
        </p:spPr>
        <p:txBody>
          <a:bodyPr/>
          <a:lstStyle/>
          <a:p>
            <a:r>
              <a:rPr lang="es-ES" b="1" dirty="0" err="1"/>
              <a:t>Static</a:t>
            </a:r>
            <a:r>
              <a:rPr lang="es-ES" b="1" dirty="0"/>
              <a:t>: </a:t>
            </a:r>
            <a:r>
              <a:rPr lang="es-ES" dirty="0"/>
              <a:t>Los atributos o métodos estáticos </a:t>
            </a:r>
            <a:r>
              <a:rPr lang="es-ES" b="1" i="1" dirty="0">
                <a:solidFill>
                  <a:schemeClr val="accent2"/>
                </a:solidFill>
              </a:rPr>
              <a:t>pertenecen a la clase</a:t>
            </a:r>
            <a:r>
              <a:rPr lang="es-ES" dirty="0"/>
              <a:t>, no al objeto que la instancia. Para acceder a los mismos no es necesario haber creado ningún objeto de esa clase.</a:t>
            </a:r>
          </a:p>
          <a:p>
            <a:r>
              <a:rPr lang="es-ES" b="1" dirty="0"/>
              <a:t>Final: </a:t>
            </a:r>
            <a:r>
              <a:rPr lang="es-ES" dirty="0"/>
              <a:t>Se emplean para declarar constantes. Los métodos declarados con este modificador no pueden ser extendidos. Una clase final no puede ser extendida.</a:t>
            </a:r>
          </a:p>
          <a:p>
            <a:r>
              <a:rPr lang="es-ES" b="1" dirty="0" err="1"/>
              <a:t>Abstract</a:t>
            </a:r>
            <a:r>
              <a:rPr lang="es-ES" b="1" dirty="0"/>
              <a:t>: </a:t>
            </a:r>
            <a:r>
              <a:rPr lang="es-ES" dirty="0"/>
              <a:t>Métodos no implementados, se definen en las subclase.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C1721D-154E-674F-A74F-B0E3D5D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</p:spPr>
        <p:txBody>
          <a:bodyPr>
            <a:normAutofit fontScale="90000"/>
          </a:bodyPr>
          <a:lstStyle/>
          <a:p>
            <a:r>
              <a:rPr lang="es-ES" dirty="0"/>
              <a:t>Modificadores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245C7-C85B-4D4E-84F9-EE6478FC6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24592" y="6414220"/>
            <a:ext cx="405864" cy="249385"/>
          </a:xfrm>
        </p:spPr>
        <p:txBody>
          <a:bodyPr/>
          <a:lstStyle/>
          <a:p>
            <a:fld id="{58BC3D9D-12EA-4178-92DE-DB29E9ABDC61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95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9B3C5A-37C2-4D9D-B7E9-DFF40A3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Abstracta VS Interfaz</a:t>
            </a: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D4D5297-C9E2-455A-9C14-097B37AA172A}"/>
              </a:ext>
            </a:extLst>
          </p:cNvPr>
          <p:cNvSpPr txBox="1">
            <a:spLocks/>
          </p:cNvSpPr>
          <p:nvPr/>
        </p:nvSpPr>
        <p:spPr>
          <a:xfrm>
            <a:off x="533760" y="11276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B7127DD2-0604-495E-9056-E3B66ABC6EE0}"/>
              </a:ext>
            </a:extLst>
          </p:cNvPr>
          <p:cNvSpPr txBox="1">
            <a:spLocks/>
          </p:cNvSpPr>
          <p:nvPr/>
        </p:nvSpPr>
        <p:spPr>
          <a:xfrm>
            <a:off x="686160" y="12800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Una </a:t>
            </a:r>
            <a:r>
              <a:rPr lang="es-ES" b="1" i="1" dirty="0">
                <a:solidFill>
                  <a:schemeClr val="accent2"/>
                </a:solidFill>
              </a:rPr>
              <a:t>interfaz </a:t>
            </a:r>
            <a:r>
              <a:rPr lang="es-ES" dirty="0"/>
              <a:t>permite especificar un </a:t>
            </a:r>
            <a:r>
              <a:rPr lang="es-ES" b="1" i="1" dirty="0">
                <a:solidFill>
                  <a:schemeClr val="accent2"/>
                </a:solidFill>
              </a:rPr>
              <a:t>contrato</a:t>
            </a:r>
            <a:r>
              <a:rPr lang="es-ES" dirty="0"/>
              <a:t> (formado por un conjunto de operaciones). Las clases que adhieren a ese contrato deben implementar esos métodos.</a:t>
            </a:r>
          </a:p>
          <a:p>
            <a:r>
              <a:rPr lang="es-ES" dirty="0"/>
              <a:t>Una </a:t>
            </a:r>
            <a:r>
              <a:rPr lang="es-ES" b="1" i="1" dirty="0">
                <a:solidFill>
                  <a:schemeClr val="accent2"/>
                </a:solidFill>
              </a:rPr>
              <a:t>clase abstracta </a:t>
            </a:r>
            <a:r>
              <a:rPr lang="es-ES" dirty="0"/>
              <a:t>es una clase que no tiene instancias. Su utilidad consiste en proveer </a:t>
            </a:r>
            <a:r>
              <a:rPr lang="es-ES" b="1" i="1" dirty="0">
                <a:solidFill>
                  <a:schemeClr val="accent2"/>
                </a:solidFill>
              </a:rPr>
              <a:t>estructura y comportamiento común </a:t>
            </a:r>
            <a:r>
              <a:rPr lang="es-ES" dirty="0"/>
              <a:t>a todas las subclases que heredan de ella.</a:t>
            </a:r>
          </a:p>
          <a:p>
            <a:r>
              <a:rPr lang="es-ES" dirty="0"/>
              <a:t>En POO </a:t>
            </a:r>
            <a:r>
              <a:rPr lang="es-ES" b="1" i="1" dirty="0">
                <a:solidFill>
                  <a:schemeClr val="accent2"/>
                </a:solidFill>
              </a:rPr>
              <a:t>no se permite la herencia múltiple </a:t>
            </a:r>
            <a:r>
              <a:rPr lang="es-ES" dirty="0"/>
              <a:t>(una clase solo puede heredar de una superclase) , sin embargo una clase si puede </a:t>
            </a:r>
            <a:r>
              <a:rPr lang="es-ES" b="1" i="1" dirty="0">
                <a:solidFill>
                  <a:schemeClr val="accent2"/>
                </a:solidFill>
              </a:rPr>
              <a:t>implementar varias interfaces</a:t>
            </a:r>
            <a:r>
              <a:rPr lang="es-ES" dirty="0"/>
              <a:t>.</a:t>
            </a:r>
          </a:p>
          <a:p>
            <a:r>
              <a:rPr lang="es-ES" dirty="0"/>
              <a:t>Una interfaz sólo puede declarar </a:t>
            </a:r>
            <a:r>
              <a:rPr lang="es-ES" b="1" i="1" dirty="0">
                <a:solidFill>
                  <a:schemeClr val="accent2"/>
                </a:solidFill>
              </a:rPr>
              <a:t>constantes y métodos abstractos</a:t>
            </a:r>
            <a:r>
              <a:rPr lang="es-ES" dirty="0"/>
              <a:t>. Una clase abstracta puede contener </a:t>
            </a:r>
            <a:r>
              <a:rPr lang="es-ES" b="1" i="1" dirty="0">
                <a:solidFill>
                  <a:schemeClr val="accent2"/>
                </a:solidFill>
              </a:rPr>
              <a:t>métodos concretos</a:t>
            </a:r>
            <a:r>
              <a:rPr lang="es-ES" dirty="0"/>
              <a:t>, una interfaz no.</a:t>
            </a:r>
          </a:p>
        </p:txBody>
      </p:sp>
    </p:spTree>
    <p:extLst>
      <p:ext uri="{BB962C8B-B14F-4D97-AF65-F5344CB8AC3E}">
        <p14:creationId xmlns:p14="http://schemas.microsoft.com/office/powerpoint/2010/main" val="1775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9B3C5A-37C2-4D9D-B7E9-DFF40A3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excepciones</a:t>
            </a: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D4D5297-C9E2-455A-9C14-097B37AA172A}"/>
              </a:ext>
            </a:extLst>
          </p:cNvPr>
          <p:cNvSpPr txBox="1">
            <a:spLocks/>
          </p:cNvSpPr>
          <p:nvPr/>
        </p:nvSpPr>
        <p:spPr>
          <a:xfrm>
            <a:off x="533760" y="11276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B7127DD2-0604-495E-9056-E3B66ABC6EE0}"/>
              </a:ext>
            </a:extLst>
          </p:cNvPr>
          <p:cNvSpPr txBox="1">
            <a:spLocks/>
          </p:cNvSpPr>
          <p:nvPr/>
        </p:nvSpPr>
        <p:spPr>
          <a:xfrm>
            <a:off x="686160" y="12800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Una excepción es un mecanismo de control de errores en tiempo de ejecución.</a:t>
            </a:r>
          </a:p>
          <a:p>
            <a:r>
              <a:rPr lang="es-ES" dirty="0"/>
              <a:t>Cuando las excepciones no se gestionan debidamente, en el mejor de los casos el programa </a:t>
            </a:r>
            <a:r>
              <a:rPr lang="es-ES" b="1" i="1" dirty="0">
                <a:solidFill>
                  <a:schemeClr val="accent2"/>
                </a:solidFill>
              </a:rPr>
              <a:t>terminará de manera abrupta</a:t>
            </a:r>
            <a:r>
              <a:rPr lang="es-ES" dirty="0"/>
              <a:t>, </a:t>
            </a:r>
            <a:r>
              <a:rPr lang="es-ES" b="1" i="1" dirty="0">
                <a:solidFill>
                  <a:schemeClr val="accent2"/>
                </a:solidFill>
              </a:rPr>
              <a:t>sin realizar su cometido </a:t>
            </a:r>
            <a:r>
              <a:rPr lang="es-ES" dirty="0"/>
              <a:t>correctamente y puede que el usuario no sepa lo que ha ocurrido.</a:t>
            </a:r>
          </a:p>
          <a:p>
            <a:r>
              <a:rPr lang="es-ES" dirty="0"/>
              <a:t>Cuando se produce una excepción, se crea un objeto de una clase especifica (</a:t>
            </a:r>
            <a:r>
              <a:rPr lang="es-ES" b="1" i="1" dirty="0" err="1">
                <a:solidFill>
                  <a:schemeClr val="accent2"/>
                </a:solidFill>
              </a:rPr>
              <a:t>Exception</a:t>
            </a:r>
            <a:r>
              <a:rPr lang="es-ES" dirty="0"/>
              <a:t> en Java), que incluye información relativa al problema. Dicha excepción se </a:t>
            </a:r>
            <a:r>
              <a:rPr lang="es-ES" b="1" i="1" dirty="0">
                <a:solidFill>
                  <a:schemeClr val="accent2"/>
                </a:solidFill>
              </a:rPr>
              <a:t>lanza</a:t>
            </a:r>
            <a:r>
              <a:rPr lang="es-ES" dirty="0"/>
              <a:t> para que en algún punto del programa, se </a:t>
            </a:r>
            <a:r>
              <a:rPr lang="es-ES" b="1" i="1" dirty="0">
                <a:solidFill>
                  <a:schemeClr val="accent2"/>
                </a:solidFill>
              </a:rPr>
              <a:t>capture y se gestione</a:t>
            </a:r>
            <a:r>
              <a:rPr lang="es-ES" dirty="0"/>
              <a:t>.</a:t>
            </a:r>
          </a:p>
          <a:p>
            <a:r>
              <a:rPr lang="es-ES" dirty="0"/>
              <a:t>La manera de informar de que un método puede dar lugar a una determinada excepción es mediante la clausula “</a:t>
            </a:r>
            <a:r>
              <a:rPr lang="es-ES" b="1" i="1" dirty="0" err="1">
                <a:solidFill>
                  <a:schemeClr val="accent2"/>
                </a:solidFill>
              </a:rPr>
              <a:t>throws</a:t>
            </a:r>
            <a:r>
              <a:rPr lang="es-ES" b="1" i="1" dirty="0">
                <a:solidFill>
                  <a:schemeClr val="accent2"/>
                </a:solidFill>
              </a:rPr>
              <a:t> </a:t>
            </a:r>
            <a:r>
              <a:rPr lang="es-ES" b="1" i="1" dirty="0" err="1">
                <a:solidFill>
                  <a:schemeClr val="accent2"/>
                </a:solidFill>
              </a:rPr>
              <a:t>Exception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200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C624D82-FBF3-384D-BCD0-8533576332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3760" y="1127629"/>
            <a:ext cx="11059200" cy="474531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Presentación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¿Qué es la programación orientada a objetos?</a:t>
            </a:r>
          </a:p>
          <a:p>
            <a:r>
              <a:rPr lang="es-ES" dirty="0"/>
              <a:t>Ventajas</a:t>
            </a:r>
          </a:p>
          <a:p>
            <a:r>
              <a:rPr lang="es-ES" dirty="0"/>
              <a:t>Orientación a Objetos</a:t>
            </a:r>
          </a:p>
          <a:p>
            <a:r>
              <a:rPr lang="es-ES" dirty="0"/>
              <a:t>Fundamentos y Características</a:t>
            </a:r>
          </a:p>
          <a:p>
            <a:r>
              <a:rPr lang="es-ES" dirty="0"/>
              <a:t>Relaciones </a:t>
            </a:r>
          </a:p>
          <a:p>
            <a:r>
              <a:rPr lang="es-ES" dirty="0"/>
              <a:t>Miembros estáticos</a:t>
            </a:r>
          </a:p>
          <a:p>
            <a:r>
              <a:rPr lang="es-ES" dirty="0"/>
              <a:t>Clase Abstracta VS Interfaz</a:t>
            </a:r>
          </a:p>
          <a:p>
            <a:r>
              <a:rPr lang="es-ES" dirty="0"/>
              <a:t>Gestión de excepciones</a:t>
            </a:r>
          </a:p>
          <a:p>
            <a:r>
              <a:rPr lang="es-ES" dirty="0"/>
              <a:t>UML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6BEA447-3C08-054F-8D7E-18F01D5C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</p:spPr>
        <p:txBody>
          <a:bodyPr>
            <a:normAutofit fontScale="90000"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4F5404-52E2-BB46-8FD5-AD8B023E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BC3D9D-12EA-4178-92DE-DB29E9ABDC61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9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9B3C5A-37C2-4D9D-B7E9-DFF40A3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Captura de excepciones</a:t>
            </a: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D4D5297-C9E2-455A-9C14-097B37AA172A}"/>
              </a:ext>
            </a:extLst>
          </p:cNvPr>
          <p:cNvSpPr txBox="1">
            <a:spLocks/>
          </p:cNvSpPr>
          <p:nvPr/>
        </p:nvSpPr>
        <p:spPr>
          <a:xfrm>
            <a:off x="533760" y="11276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B7127DD2-0604-495E-9056-E3B66ABC6EE0}"/>
              </a:ext>
            </a:extLst>
          </p:cNvPr>
          <p:cNvSpPr txBox="1">
            <a:spLocks/>
          </p:cNvSpPr>
          <p:nvPr/>
        </p:nvSpPr>
        <p:spPr>
          <a:xfrm>
            <a:off x="686160" y="12800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código susceptible de provocar una excepción debe estar contenido entro de un bloque </a:t>
            </a:r>
            <a:r>
              <a:rPr lang="es-ES" b="1" i="1" dirty="0">
                <a:solidFill>
                  <a:schemeClr val="accent2"/>
                </a:solidFill>
              </a:rPr>
              <a:t>try-catch.</a:t>
            </a:r>
          </a:p>
          <a:p>
            <a:endParaRPr lang="es-ES" b="1" i="1" dirty="0">
              <a:solidFill>
                <a:schemeClr val="accent2"/>
              </a:solidFill>
            </a:endParaRP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En el bloque catch es posible capturar varios tipos de excepciones (las más específicas deberían capturarse en los primero catch):</a:t>
            </a:r>
            <a:endParaRPr lang="es-ES" b="1" i="1" dirty="0">
              <a:solidFill>
                <a:schemeClr val="accent2"/>
              </a:solidFill>
            </a:endParaRPr>
          </a:p>
          <a:p>
            <a:endParaRPr lang="es-ES" b="1" i="1" dirty="0">
              <a:solidFill>
                <a:schemeClr val="accent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539860-8309-4C61-B39A-CE2D673F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794" y="1796616"/>
            <a:ext cx="2972215" cy="1609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88457B-5108-4842-BF45-7276492E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847" y="4455421"/>
            <a:ext cx="295316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63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9B3C5A-37C2-4D9D-B7E9-DFF40A3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Bloque </a:t>
            </a:r>
            <a:r>
              <a:rPr lang="es-ES" dirty="0" err="1"/>
              <a:t>Finally</a:t>
            </a:r>
            <a:endParaRPr lang="es-ES" dirty="0"/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D4D5297-C9E2-455A-9C14-097B37AA172A}"/>
              </a:ext>
            </a:extLst>
          </p:cNvPr>
          <p:cNvSpPr txBox="1">
            <a:spLocks/>
          </p:cNvSpPr>
          <p:nvPr/>
        </p:nvSpPr>
        <p:spPr>
          <a:xfrm>
            <a:off x="533760" y="11276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B7127DD2-0604-495E-9056-E3B66ABC6EE0}"/>
              </a:ext>
            </a:extLst>
          </p:cNvPr>
          <p:cNvSpPr txBox="1">
            <a:spLocks/>
          </p:cNvSpPr>
          <p:nvPr/>
        </p:nvSpPr>
        <p:spPr>
          <a:xfrm>
            <a:off x="686160" y="12800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Lo bloques </a:t>
            </a:r>
            <a:r>
              <a:rPr lang="es-ES" dirty="0" err="1"/>
              <a:t>finally</a:t>
            </a:r>
            <a:r>
              <a:rPr lang="es-ES" dirty="0"/>
              <a:t> representan un </a:t>
            </a:r>
            <a:r>
              <a:rPr lang="es-ES" b="1" i="1" dirty="0">
                <a:solidFill>
                  <a:schemeClr val="accent2"/>
                </a:solidFill>
              </a:rPr>
              <a:t>conjunto de instrucciones que siempre deben ejecutarse</a:t>
            </a:r>
            <a:r>
              <a:rPr lang="es-ES" dirty="0"/>
              <a:t> independientemente de que se produzcan o no excepciones, por ejemplo cerrar un fichero o liberar recursos.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72DDF4-0C73-4CDD-9173-5EDE034D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021" y="2628607"/>
            <a:ext cx="306747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67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9B3C5A-37C2-4D9D-B7E9-DFF40A3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Propagación de excepciones</a:t>
            </a: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D4D5297-C9E2-455A-9C14-097B37AA172A}"/>
              </a:ext>
            </a:extLst>
          </p:cNvPr>
          <p:cNvSpPr txBox="1">
            <a:spLocks/>
          </p:cNvSpPr>
          <p:nvPr/>
        </p:nvSpPr>
        <p:spPr>
          <a:xfrm>
            <a:off x="533760" y="11276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B7127DD2-0604-495E-9056-E3B66ABC6EE0}"/>
              </a:ext>
            </a:extLst>
          </p:cNvPr>
          <p:cNvSpPr txBox="1">
            <a:spLocks/>
          </p:cNvSpPr>
          <p:nvPr/>
        </p:nvSpPr>
        <p:spPr>
          <a:xfrm>
            <a:off x="686160" y="12800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Si una excepción no es capturada se propaga hacia el método que llamo al actual, y así sucesivamente hasta que sea capturada y trate en algún punto, en caso contrario llegara al </a:t>
            </a:r>
            <a:r>
              <a:rPr lang="es-ES" dirty="0" err="1"/>
              <a:t>main</a:t>
            </a:r>
            <a:r>
              <a:rPr lang="es-ES" dirty="0"/>
              <a:t> y se abortará la ejecución.</a:t>
            </a:r>
          </a:p>
          <a:p>
            <a:r>
              <a:rPr lang="es-ES" dirty="0"/>
              <a:t>En determinadas circunstancias podemos querer que nuestro código lance una excepción, para ello usamos la clausula </a:t>
            </a:r>
            <a:r>
              <a:rPr lang="es-ES" b="1" i="1" dirty="0" err="1">
                <a:solidFill>
                  <a:schemeClr val="accent2"/>
                </a:solidFill>
              </a:rPr>
              <a:t>throws</a:t>
            </a:r>
            <a:r>
              <a:rPr lang="es-ES" dirty="0"/>
              <a:t>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5137626-BD26-48DA-B579-15BA4CDB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84" y="3476961"/>
            <a:ext cx="3639058" cy="45726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DF4C5AD-6D39-4C03-A475-CF9E26142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77" y="4256898"/>
            <a:ext cx="494416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9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227674-B643-324C-BCCA-CC9F89597E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3760" y="1127629"/>
            <a:ext cx="11124000" cy="4745318"/>
          </a:xfrm>
        </p:spPr>
        <p:txBody>
          <a:bodyPr/>
          <a:lstStyle/>
          <a:p>
            <a:r>
              <a:rPr lang="es-ES" dirty="0" err="1"/>
              <a:t>Unified</a:t>
            </a:r>
            <a:r>
              <a:rPr lang="es-ES" dirty="0"/>
              <a:t> </a:t>
            </a:r>
            <a:r>
              <a:rPr lang="es-ES" dirty="0" err="1"/>
              <a:t>Modeling</a:t>
            </a:r>
            <a:r>
              <a:rPr lang="es-ES" dirty="0"/>
              <a:t> </a:t>
            </a:r>
            <a:r>
              <a:rPr lang="es-ES" dirty="0" err="1"/>
              <a:t>Languaje</a:t>
            </a:r>
            <a:r>
              <a:rPr lang="es-ES" dirty="0"/>
              <a:t>.</a:t>
            </a:r>
          </a:p>
          <a:p>
            <a:r>
              <a:rPr lang="es-ES" dirty="0"/>
              <a:t>Lenguaje estándar para visualizar, construir, especificar y documentar los artefactos de un sistema de software.</a:t>
            </a:r>
          </a:p>
          <a:p>
            <a:r>
              <a:rPr lang="es-ES" dirty="0"/>
              <a:t>Es visual e intuitivo.</a:t>
            </a:r>
          </a:p>
          <a:p>
            <a:r>
              <a:rPr lang="es-ES" dirty="0"/>
              <a:t>Independiente del lenguaje de desarrollo.</a:t>
            </a:r>
          </a:p>
          <a:p>
            <a:r>
              <a:rPr lang="es-ES" dirty="0"/>
              <a:t>Es útil para:</a:t>
            </a:r>
          </a:p>
          <a:p>
            <a:pPr lvl="1"/>
            <a:r>
              <a:rPr lang="es-ES" dirty="0"/>
              <a:t>Clarificar problemas. </a:t>
            </a:r>
          </a:p>
          <a:p>
            <a:pPr lvl="1"/>
            <a:r>
              <a:rPr lang="es-ES" dirty="0"/>
              <a:t>Comprender el negocio y sus procesos.</a:t>
            </a:r>
          </a:p>
          <a:p>
            <a:pPr lvl="1"/>
            <a:r>
              <a:rPr lang="es-ES" dirty="0"/>
              <a:t>Definir y entender especificaciones de un sistema.</a:t>
            </a:r>
          </a:p>
          <a:p>
            <a:pPr lvl="1"/>
            <a:r>
              <a:rPr lang="es-ES" dirty="0"/>
              <a:t>Comunicar diseños.</a:t>
            </a:r>
          </a:p>
          <a:p>
            <a:pPr lvl="1"/>
            <a:r>
              <a:rPr lang="es-ES" dirty="0"/>
              <a:t>Facilitar la codificación.</a:t>
            </a:r>
          </a:p>
          <a:p>
            <a:pPr lvl="1"/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C1721D-154E-674F-A74F-B0E3D5D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</p:spPr>
        <p:txBody>
          <a:bodyPr>
            <a:normAutofit fontScale="90000"/>
          </a:bodyPr>
          <a:lstStyle/>
          <a:p>
            <a:r>
              <a:rPr lang="es-ES" dirty="0"/>
              <a:t>UML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245C7-C85B-4D4E-84F9-EE6478FC6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24592" y="6414220"/>
            <a:ext cx="405864" cy="249385"/>
          </a:xfrm>
        </p:spPr>
        <p:txBody>
          <a:bodyPr/>
          <a:lstStyle/>
          <a:p>
            <a:fld id="{58BC3D9D-12EA-4178-92DE-DB29E9ABDC61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41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9B3C5A-37C2-4D9D-B7E9-DFF40A3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diagramas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BEA945-001E-472B-8AEB-0BBB9743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268760"/>
            <a:ext cx="5913053" cy="5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00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9B3C5A-37C2-4D9D-B7E9-DFF40A3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diagramas</a:t>
            </a: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D4D5297-C9E2-455A-9C14-097B37AA172A}"/>
              </a:ext>
            </a:extLst>
          </p:cNvPr>
          <p:cNvSpPr txBox="1">
            <a:spLocks/>
          </p:cNvSpPr>
          <p:nvPr/>
        </p:nvSpPr>
        <p:spPr>
          <a:xfrm>
            <a:off x="533760" y="11276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Diagrama de clases: </a:t>
            </a:r>
            <a:r>
              <a:rPr lang="es-ES" dirty="0"/>
              <a:t>Define las clases que se utilizarán cuando se pase a la fase de construcción y la manera en que se relacionan las mismas (la representación de sus datos y su interacción).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350A7A-F293-4D20-AC7A-C0B380559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2228261"/>
            <a:ext cx="5524897" cy="39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95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E2ACCCBA-8BE9-4D68-B5E9-E5C93B20BA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8A6849A-CF7B-47AB-BC7B-CD0B9DE4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E18ECE-AC8F-450D-AF97-E35B7145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4" y="2111750"/>
            <a:ext cx="9888751" cy="26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65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9B3C5A-37C2-4D9D-B7E9-DFF40A3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diagramas</a:t>
            </a: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D4D5297-C9E2-455A-9C14-097B37AA172A}"/>
              </a:ext>
            </a:extLst>
          </p:cNvPr>
          <p:cNvSpPr txBox="1">
            <a:spLocks/>
          </p:cNvSpPr>
          <p:nvPr/>
        </p:nvSpPr>
        <p:spPr>
          <a:xfrm>
            <a:off x="533760" y="11276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Diagrama de casos de uso: </a:t>
            </a:r>
            <a:r>
              <a:rPr lang="es-ES" dirty="0"/>
              <a:t>Es adecuado para representar los requisitos funcionales, identificando a los actores que actúan con el sistema y las relaciones que existen entre actores y requisitos funcionales. Es un buen método de comunicación entre cliente y desarrollador.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0DE65D-8B2D-4913-A49B-59567AC2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2636912"/>
            <a:ext cx="5181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14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9B3C5A-37C2-4D9D-B7E9-DFF40A3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diagramas</a:t>
            </a: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D4D5297-C9E2-455A-9C14-097B37AA172A}"/>
              </a:ext>
            </a:extLst>
          </p:cNvPr>
          <p:cNvSpPr txBox="1">
            <a:spLocks/>
          </p:cNvSpPr>
          <p:nvPr/>
        </p:nvSpPr>
        <p:spPr>
          <a:xfrm>
            <a:off x="533760" y="11276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Diagrama de secuencia: </a:t>
            </a:r>
            <a:r>
              <a:rPr lang="es-ES" dirty="0"/>
              <a:t>Representa el intercambio de información entre distintos objetos del sistema para llevar a cabo su funcionalidad.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127553-190A-4040-AACC-36E826F51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2132856"/>
            <a:ext cx="5789687" cy="432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73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9B3C5A-37C2-4D9D-B7E9-DFF40A3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diagramas</a:t>
            </a: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D4D5297-C9E2-455A-9C14-097B37AA172A}"/>
              </a:ext>
            </a:extLst>
          </p:cNvPr>
          <p:cNvSpPr txBox="1">
            <a:spLocks/>
          </p:cNvSpPr>
          <p:nvPr/>
        </p:nvSpPr>
        <p:spPr>
          <a:xfrm>
            <a:off x="533760" y="11276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Diagrama de actividad: </a:t>
            </a:r>
            <a:r>
              <a:rPr lang="es-ES" dirty="0"/>
              <a:t>También llamados diagramas de flujo, representan las acciones o pasos de un proceso.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3BD622-4613-48D7-8CA8-89072C958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1988840"/>
            <a:ext cx="2105025" cy="4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227674-B643-324C-BCCA-CC9F89597E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3760" y="1127629"/>
            <a:ext cx="11124000" cy="4745318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Jesús Silván – Ingeniero de proyectos en Luckia</a:t>
            </a:r>
          </a:p>
          <a:p>
            <a:r>
              <a:rPr lang="es-ES" dirty="0">
                <a:hlinkClick r:id="rId2"/>
              </a:rPr>
              <a:t>https://es.linkedin.com/in/jesussilvanmon</a:t>
            </a:r>
            <a:endParaRPr lang="es-ES" dirty="0"/>
          </a:p>
          <a:p>
            <a:r>
              <a:rPr lang="es-ES" dirty="0">
                <a:hlinkClick r:id="rId3"/>
              </a:rPr>
              <a:t>jsilvan@luckia.com</a:t>
            </a:r>
            <a:endParaRPr lang="es-ES" dirty="0"/>
          </a:p>
          <a:p>
            <a:r>
              <a:rPr lang="es-ES" dirty="0"/>
              <a:t>Objetivos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C1721D-154E-674F-A74F-B0E3D5D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</p:spPr>
        <p:txBody>
          <a:bodyPr>
            <a:normAutofit fontScale="90000"/>
          </a:bodyPr>
          <a:lstStyle/>
          <a:p>
            <a:r>
              <a:rPr lang="es-ES" dirty="0"/>
              <a:t>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245C7-C85B-4D4E-84F9-EE6478FC6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24592" y="6414220"/>
            <a:ext cx="405864" cy="249385"/>
          </a:xfrm>
        </p:spPr>
        <p:txBody>
          <a:bodyPr/>
          <a:lstStyle/>
          <a:p>
            <a:fld id="{58BC3D9D-12EA-4178-92DE-DB29E9ABDC61}" type="slidenum">
              <a:rPr lang="es-ES" smtClean="0"/>
              <a:pPr/>
              <a:t>3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C29D6FF-5117-4674-97AB-07DD6004A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50" y="2492896"/>
            <a:ext cx="1368153" cy="13681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E114D5-AB6A-405C-9049-FA8EC3814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060848"/>
            <a:ext cx="2082553" cy="20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36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9B3C5A-37C2-4D9D-B7E9-DFF40A31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 de interés</a:t>
            </a:r>
          </a:p>
        </p:txBody>
      </p:sp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3D4D5297-C9E2-455A-9C14-097B37AA172A}"/>
              </a:ext>
            </a:extLst>
          </p:cNvPr>
          <p:cNvSpPr txBox="1">
            <a:spLocks/>
          </p:cNvSpPr>
          <p:nvPr/>
        </p:nvSpPr>
        <p:spPr>
          <a:xfrm>
            <a:off x="533760" y="1127629"/>
            <a:ext cx="11124000" cy="4745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Budd, T. An introduction to object-oriented </a:t>
            </a:r>
            <a:r>
              <a:rPr lang="es-ES" b="1" dirty="0" err="1"/>
              <a:t>programming</a:t>
            </a:r>
            <a:r>
              <a:rPr lang="es-ES" b="1" dirty="0"/>
              <a:t>, Pearson, 2002.</a:t>
            </a:r>
          </a:p>
          <a:p>
            <a:r>
              <a:rPr lang="es-ES" b="1" dirty="0"/>
              <a:t>Meyer, B. Construcción de software orientado a objetos, Prentice Hall, Madrid, 1999.</a:t>
            </a:r>
          </a:p>
          <a:p>
            <a:r>
              <a:rPr lang="es-ES" b="1" dirty="0"/>
              <a:t>Programación orientada a objetos: </a:t>
            </a:r>
            <a:r>
              <a:rPr lang="es-ES" dirty="0">
                <a:hlinkClick r:id="rId2"/>
              </a:rPr>
              <a:t>https://es.wikipedia.org/wiki/Programaci%C3%B3n_orientada_a_objetos</a:t>
            </a:r>
            <a:endParaRPr lang="es-ES" dirty="0"/>
          </a:p>
          <a:p>
            <a:r>
              <a:rPr lang="es-ES" b="1" dirty="0"/>
              <a:t>Patrones de diseño: </a:t>
            </a:r>
            <a:r>
              <a:rPr lang="es-ES" dirty="0">
                <a:hlinkClick r:id="rId3"/>
              </a:rPr>
              <a:t>https://es.wikipedia.org/wiki/Patr%C3%B3n_de_dise%C3%B1o</a:t>
            </a:r>
            <a:r>
              <a:rPr lang="es-ES" b="1" dirty="0"/>
              <a:t>: </a:t>
            </a:r>
          </a:p>
          <a:p>
            <a:r>
              <a:rPr lang="es-ES" b="1" dirty="0" err="1"/>
              <a:t>Thinking</a:t>
            </a:r>
            <a:r>
              <a:rPr lang="es-ES" b="1" dirty="0"/>
              <a:t> in Java, Bruce </a:t>
            </a:r>
            <a:r>
              <a:rPr lang="es-ES" b="1" dirty="0" err="1"/>
              <a:t>Eckel</a:t>
            </a:r>
            <a:r>
              <a:rPr lang="es-ES" b="1" dirty="0"/>
              <a:t>.</a:t>
            </a:r>
          </a:p>
          <a:p>
            <a:r>
              <a:rPr lang="es-ES" b="1" dirty="0"/>
              <a:t>Diseño UML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https://en.wikipedia.org/wiki/Unified_Modeling_Language</a:t>
            </a:r>
            <a:endParaRPr lang="es-ES" dirty="0"/>
          </a:p>
          <a:p>
            <a:r>
              <a:rPr lang="en-US" b="1" dirty="0" err="1"/>
              <a:t>Knoernschild</a:t>
            </a:r>
            <a:r>
              <a:rPr lang="en-US" b="1" dirty="0"/>
              <a:t>, K. “Java design: objects, UML and process”, </a:t>
            </a:r>
            <a:r>
              <a:rPr lang="es-ES" b="1" dirty="0"/>
              <a:t>Addison-Wesley, Boston, MA, 2002.</a:t>
            </a:r>
            <a:endParaRPr lang="es-ES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102379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51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227674-B643-324C-BCCA-CC9F89597E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3760" y="1127629"/>
            <a:ext cx="11124000" cy="4745318"/>
          </a:xfrm>
        </p:spPr>
        <p:txBody>
          <a:bodyPr/>
          <a:lstStyle/>
          <a:p>
            <a:r>
              <a:rPr lang="es-ES" dirty="0"/>
              <a:t>Hay dos formas de construir software: una es hacerlo tan simple que obviamente no existan deficiencias, otra es hacerlo tan complejo que no existan deficiencias obvias. El primer método es mucho más difícil.</a:t>
            </a:r>
          </a:p>
          <a:p>
            <a:r>
              <a:rPr lang="es-ES" dirty="0"/>
              <a:t>La función de un buen software es hacer que lo complejo aparente ser simple.</a:t>
            </a:r>
          </a:p>
          <a:p>
            <a:r>
              <a:rPr lang="es-ES" dirty="0"/>
              <a:t>La mayoría del software actual es muy parecido a una pirámide egipcia, con millones de ladrillos puestos unos encima de otros sin una estructura integral, simplemente realizada a base de fuerza bruta y miles de esclavos.</a:t>
            </a:r>
          </a:p>
          <a:p>
            <a:r>
              <a:rPr lang="es-ES" dirty="0"/>
              <a:t>Principio de KISS.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C1721D-154E-674F-A74F-B0E3D5D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245C7-C85B-4D4E-84F9-EE6478FC6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24592" y="6414220"/>
            <a:ext cx="405864" cy="249385"/>
          </a:xfrm>
        </p:spPr>
        <p:txBody>
          <a:bodyPr/>
          <a:lstStyle/>
          <a:p>
            <a:fld id="{58BC3D9D-12EA-4178-92DE-DB29E9ABDC61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34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EB4C24B-A516-994C-8972-14D57369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es la programación orientada a objetos?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EABC65-CBFA-3A46-A0B3-C618CE3015F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3392" y="2164034"/>
            <a:ext cx="5706256" cy="4823739"/>
          </a:xfrm>
        </p:spPr>
        <p:txBody>
          <a:bodyPr/>
          <a:lstStyle/>
          <a:p>
            <a:r>
              <a:rPr lang="es-ES" dirty="0"/>
              <a:t>La </a:t>
            </a:r>
            <a:r>
              <a:rPr lang="es-ES" b="1" i="1" dirty="0">
                <a:solidFill>
                  <a:schemeClr val="accent2"/>
                </a:solidFill>
              </a:rPr>
              <a:t>Programación Orientada a Objetos </a:t>
            </a:r>
            <a:r>
              <a:rPr lang="es-ES" dirty="0"/>
              <a:t>(OOP) es un paradigma de programación en el cual los programas se organizan en colecciones cooperativas de </a:t>
            </a:r>
            <a:r>
              <a:rPr lang="es-ES" b="1" i="1" dirty="0">
                <a:solidFill>
                  <a:schemeClr val="accent2"/>
                </a:solidFill>
              </a:rPr>
              <a:t>objetos</a:t>
            </a:r>
            <a:r>
              <a:rPr lang="es-ES" dirty="0"/>
              <a:t>, cada uno de los cuales representa una </a:t>
            </a:r>
            <a:r>
              <a:rPr lang="es-ES" b="1" i="1" dirty="0">
                <a:solidFill>
                  <a:schemeClr val="accent2"/>
                </a:solidFill>
              </a:rPr>
              <a:t>instancia</a:t>
            </a:r>
            <a:r>
              <a:rPr lang="es-ES" dirty="0"/>
              <a:t> de alguna </a:t>
            </a:r>
            <a:r>
              <a:rPr lang="es-ES" b="1" i="1" dirty="0">
                <a:solidFill>
                  <a:schemeClr val="accent2"/>
                </a:solidFill>
              </a:rPr>
              <a:t>clase</a:t>
            </a:r>
            <a:r>
              <a:rPr lang="es-ES" dirty="0"/>
              <a:t>, y cuyas clases son, todas ellas, miembros de una </a:t>
            </a:r>
            <a:r>
              <a:rPr lang="es-ES" b="1" i="1" dirty="0">
                <a:solidFill>
                  <a:schemeClr val="accent2"/>
                </a:solidFill>
              </a:rPr>
              <a:t>jerarquía</a:t>
            </a:r>
            <a:r>
              <a:rPr lang="es-ES" dirty="0"/>
              <a:t> de clases unidas mediante relaciones de </a:t>
            </a:r>
            <a:r>
              <a:rPr lang="es-ES" b="1" i="1" dirty="0">
                <a:solidFill>
                  <a:schemeClr val="accent2"/>
                </a:solidFill>
              </a:rPr>
              <a:t>herencia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30D2FF-78CA-914C-94DE-A437A00A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4592" y="6414220"/>
            <a:ext cx="405864" cy="249385"/>
          </a:xfrm>
        </p:spPr>
        <p:txBody>
          <a:bodyPr/>
          <a:lstStyle/>
          <a:p>
            <a:fld id="{58BC3D9D-12EA-4178-92DE-DB29E9ABDC61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8410AD-8CC9-4304-9EFC-AA33C21C49AD}"/>
              </a:ext>
            </a:extLst>
          </p:cNvPr>
          <p:cNvSpPr txBox="1"/>
          <p:nvPr/>
        </p:nvSpPr>
        <p:spPr>
          <a:xfrm>
            <a:off x="7686509" y="2564904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0" dirty="0"/>
              <a:t>POO</a:t>
            </a:r>
          </a:p>
        </p:txBody>
      </p:sp>
    </p:spTree>
    <p:extLst>
      <p:ext uri="{BB962C8B-B14F-4D97-AF65-F5344CB8AC3E}">
        <p14:creationId xmlns:p14="http://schemas.microsoft.com/office/powerpoint/2010/main" val="207289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227674-B643-324C-BCCA-CC9F89597E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3760" y="1127629"/>
            <a:ext cx="11124000" cy="4745318"/>
          </a:xfrm>
        </p:spPr>
        <p:txBody>
          <a:bodyPr/>
          <a:lstStyle/>
          <a:p>
            <a:r>
              <a:rPr lang="es-ES" b="1" dirty="0"/>
              <a:t>Modularidad</a:t>
            </a:r>
            <a:r>
              <a:rPr lang="es-ES" dirty="0"/>
              <a:t>: La facilidad para añadir, modificar o eliminar objetos, hace más sencillo el </a:t>
            </a:r>
            <a:r>
              <a:rPr lang="es-ES" b="1" i="1" dirty="0">
                <a:solidFill>
                  <a:schemeClr val="accent2"/>
                </a:solidFill>
              </a:rPr>
              <a:t>mantenimiento</a:t>
            </a:r>
            <a:r>
              <a:rPr lang="es-ES" dirty="0"/>
              <a:t>.</a:t>
            </a:r>
          </a:p>
          <a:p>
            <a:r>
              <a:rPr lang="es-ES" b="1" dirty="0"/>
              <a:t>Facilidad de comprensión: </a:t>
            </a:r>
            <a:r>
              <a:rPr lang="es-ES" dirty="0"/>
              <a:t>Un programa orientado a objetos es más sencillo de comprender, permitiendo </a:t>
            </a:r>
            <a:r>
              <a:rPr lang="es-ES" b="1" i="1" dirty="0">
                <a:solidFill>
                  <a:schemeClr val="accent2"/>
                </a:solidFill>
              </a:rPr>
              <a:t>abstraer la implementación </a:t>
            </a:r>
            <a:r>
              <a:rPr lang="es-ES" dirty="0"/>
              <a:t>y solo mostrar los aspectos más importantes.</a:t>
            </a:r>
          </a:p>
          <a:p>
            <a:r>
              <a:rPr lang="es-ES" b="1" dirty="0"/>
              <a:t>Reutilización: </a:t>
            </a:r>
            <a:r>
              <a:rPr lang="es-ES" dirty="0"/>
              <a:t>si las clases de un programa están bien diseñadas, pueden utilizarse en mas partes de ese mismo programa o por otros.</a:t>
            </a:r>
          </a:p>
          <a:p>
            <a:r>
              <a:rPr lang="es-ES" b="1" dirty="0"/>
              <a:t>Gestión de errores: </a:t>
            </a:r>
            <a:r>
              <a:rPr lang="es-ES" dirty="0"/>
              <a:t>Al poder dividir los problemas en partes más pequeñas se pueden probar de manera independiente y </a:t>
            </a:r>
            <a:r>
              <a:rPr lang="es-ES" b="1" i="1" dirty="0">
                <a:solidFill>
                  <a:schemeClr val="accent2"/>
                </a:solidFill>
              </a:rPr>
              <a:t>aislar los errores </a:t>
            </a:r>
            <a:r>
              <a:rPr lang="es-ES" dirty="0"/>
              <a:t>que puedan producirse en el futuro.</a:t>
            </a:r>
            <a:endParaRPr lang="es-ES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C1721D-154E-674F-A74F-B0E3D5D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</p:spPr>
        <p:txBody>
          <a:bodyPr>
            <a:normAutofit fontScale="90000"/>
          </a:bodyPr>
          <a:lstStyle/>
          <a:p>
            <a:r>
              <a:rPr lang="es-ES" dirty="0"/>
              <a:t>Ventajas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245C7-C85B-4D4E-84F9-EE6478FC6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24592" y="6414220"/>
            <a:ext cx="405864" cy="249385"/>
          </a:xfrm>
        </p:spPr>
        <p:txBody>
          <a:bodyPr/>
          <a:lstStyle/>
          <a:p>
            <a:fld id="{58BC3D9D-12EA-4178-92DE-DB29E9ABDC61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7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227674-B643-324C-BCCA-CC9F89597E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4240" y="1154778"/>
            <a:ext cx="11124000" cy="4745318"/>
          </a:xfrm>
        </p:spPr>
        <p:txBody>
          <a:bodyPr/>
          <a:lstStyle/>
          <a:p>
            <a:r>
              <a:rPr lang="es-ES" b="1" dirty="0"/>
              <a:t>Clase</a:t>
            </a:r>
            <a:r>
              <a:rPr lang="es-ES" dirty="0"/>
              <a:t>: Conjunto de </a:t>
            </a:r>
            <a:r>
              <a:rPr lang="es-ES" b="1" i="1" dirty="0">
                <a:solidFill>
                  <a:schemeClr val="accent2"/>
                </a:solidFill>
              </a:rPr>
              <a:t>atributos</a:t>
            </a:r>
            <a:r>
              <a:rPr lang="es-ES" dirty="0"/>
              <a:t> y </a:t>
            </a:r>
            <a:r>
              <a:rPr lang="es-ES" b="1" i="1" dirty="0">
                <a:solidFill>
                  <a:schemeClr val="accent2"/>
                </a:solidFill>
              </a:rPr>
              <a:t>métodos</a:t>
            </a:r>
            <a:r>
              <a:rPr lang="es-ES" dirty="0"/>
              <a:t>. Es una “plantilla”.</a:t>
            </a:r>
          </a:p>
          <a:p>
            <a:r>
              <a:rPr lang="es-ES" b="1" dirty="0"/>
              <a:t>Objeto: </a:t>
            </a:r>
            <a:r>
              <a:rPr lang="es-ES" dirty="0"/>
              <a:t>Son </a:t>
            </a:r>
            <a:r>
              <a:rPr lang="es-ES" b="1" i="1" dirty="0">
                <a:solidFill>
                  <a:schemeClr val="accent2"/>
                </a:solidFill>
              </a:rPr>
              <a:t>instancias</a:t>
            </a:r>
            <a:r>
              <a:rPr lang="es-ES" dirty="0"/>
              <a:t> de una clase.</a:t>
            </a:r>
            <a:endParaRPr lang="es-ES" b="1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C1721D-154E-674F-A74F-B0E3D5D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</p:spPr>
        <p:txBody>
          <a:bodyPr>
            <a:normAutofit fontScale="90000"/>
          </a:bodyPr>
          <a:lstStyle/>
          <a:p>
            <a:r>
              <a:rPr lang="es-ES" dirty="0"/>
              <a:t>Orientación a objetos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245C7-C85B-4D4E-84F9-EE6478FC6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24592" y="6414220"/>
            <a:ext cx="405864" cy="249385"/>
          </a:xfrm>
        </p:spPr>
        <p:txBody>
          <a:bodyPr/>
          <a:lstStyle/>
          <a:p>
            <a:fld id="{58BC3D9D-12EA-4178-92DE-DB29E9ABDC61}" type="slidenum">
              <a:rPr lang="es-ES" smtClean="0"/>
              <a:pPr/>
              <a:t>7</a:t>
            </a:fld>
            <a:endParaRPr lang="es-E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Modelo 3D 7" descr="Cubo rojo">
                <a:extLst>
                  <a:ext uri="{FF2B5EF4-FFF2-40B4-BE49-F238E27FC236}">
                    <a16:creationId xmlns:a16="http://schemas.microsoft.com/office/drawing/2014/main" id="{0328FE78-BFB6-4186-95D6-A894DDEF7A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9688063"/>
                  </p:ext>
                </p:extLst>
              </p:nvPr>
            </p:nvGraphicFramePr>
            <p:xfrm>
              <a:off x="1756088" y="2632032"/>
              <a:ext cx="2501899" cy="279121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01899" cy="2791216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0529" d="1000000"/>
                    <am3d:preTrans dx="0" dy="-17999995" dz="5866"/>
                    <am3d:scale>
                      <am3d:sx n="1000000" d="1000000"/>
                      <am3d:sy n="1000000" d="1000000"/>
                      <am3d:sz n="1000000" d="1000000"/>
                    </am3d:scale>
                    <am3d:rot ax="2232093" ay="3104652" az="184786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9011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Modelo 3D 7" descr="Cubo rojo">
                <a:extLst>
                  <a:ext uri="{FF2B5EF4-FFF2-40B4-BE49-F238E27FC236}">
                    <a16:creationId xmlns:a16="http://schemas.microsoft.com/office/drawing/2014/main" id="{0328FE78-BFB6-4186-95D6-A894DDEF7A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6088" y="2632032"/>
                <a:ext cx="2501899" cy="2791216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1F18FB62-A594-4274-80A4-9EBADFC34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87" y="2132856"/>
            <a:ext cx="1157734" cy="161779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520F934-08D0-43C0-A716-5BD8D7734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04" y="4318720"/>
            <a:ext cx="2095500" cy="2095500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2720C06D-9E2A-4BA1-9D3A-AFC6CA3D992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079776" y="2941753"/>
            <a:ext cx="1542611" cy="900119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6627729-0E15-4024-BAB5-6A008A6E7011}"/>
              </a:ext>
            </a:extLst>
          </p:cNvPr>
          <p:cNvCxnSpPr/>
          <p:nvPr/>
        </p:nvCxnSpPr>
        <p:spPr>
          <a:xfrm>
            <a:off x="3935760" y="4653136"/>
            <a:ext cx="1686627" cy="936104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60777BD-BBB6-4F2E-8DE5-530D559A88B1}"/>
              </a:ext>
            </a:extLst>
          </p:cNvPr>
          <p:cNvSpPr txBox="1"/>
          <p:nvPr/>
        </p:nvSpPr>
        <p:spPr>
          <a:xfrm>
            <a:off x="7249004" y="2852936"/>
            <a:ext cx="176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Atributos (datos)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01D77CD-6BE2-41D9-8794-4358059D623C}"/>
              </a:ext>
            </a:extLst>
          </p:cNvPr>
          <p:cNvSpPr txBox="1"/>
          <p:nvPr/>
        </p:nvSpPr>
        <p:spPr>
          <a:xfrm>
            <a:off x="7301092" y="5077377"/>
            <a:ext cx="249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Métodos (funcionalidad)</a:t>
            </a:r>
          </a:p>
        </p:txBody>
      </p:sp>
    </p:spTree>
    <p:extLst>
      <p:ext uri="{BB962C8B-B14F-4D97-AF65-F5344CB8AC3E}">
        <p14:creationId xmlns:p14="http://schemas.microsoft.com/office/powerpoint/2010/main" val="388569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227674-B643-324C-BCCA-CC9F89597EE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33760" y="1127629"/>
            <a:ext cx="11124000" cy="4745318"/>
          </a:xfrm>
        </p:spPr>
        <p:txBody>
          <a:bodyPr/>
          <a:lstStyle/>
          <a:p>
            <a:r>
              <a:rPr lang="es-ES" b="1" dirty="0"/>
              <a:t>Atributos</a:t>
            </a:r>
            <a:r>
              <a:rPr lang="es-ES" dirty="0"/>
              <a:t>: </a:t>
            </a:r>
            <a:r>
              <a:rPr lang="es-ES" b="1" i="1" dirty="0">
                <a:solidFill>
                  <a:schemeClr val="accent2"/>
                </a:solidFill>
              </a:rPr>
              <a:t>Características individuales </a:t>
            </a:r>
            <a:r>
              <a:rPr lang="es-ES" dirty="0"/>
              <a:t>que diferencian a un objeto de otro y que determinan su apariencia y </a:t>
            </a:r>
            <a:r>
              <a:rPr lang="es-ES" b="1" i="1" dirty="0">
                <a:solidFill>
                  <a:schemeClr val="accent2"/>
                </a:solidFill>
              </a:rPr>
              <a:t>estado</a:t>
            </a:r>
            <a:r>
              <a:rPr lang="es-ES" dirty="0"/>
              <a:t>.</a:t>
            </a:r>
          </a:p>
          <a:p>
            <a:r>
              <a:rPr lang="es-ES" b="1" dirty="0"/>
              <a:t>Métodos</a:t>
            </a:r>
            <a:r>
              <a:rPr lang="es-ES" dirty="0"/>
              <a:t>: Conjunto de instrucciones que realizan una determinada </a:t>
            </a:r>
            <a:r>
              <a:rPr lang="es-ES" b="1" i="1" dirty="0">
                <a:solidFill>
                  <a:schemeClr val="accent2"/>
                </a:solidFill>
              </a:rPr>
              <a:t>tarea</a:t>
            </a:r>
            <a:r>
              <a:rPr lang="es-ES" dirty="0"/>
              <a:t>, determinando el </a:t>
            </a:r>
            <a:r>
              <a:rPr lang="es-ES" b="1" i="1" dirty="0">
                <a:solidFill>
                  <a:schemeClr val="accent2"/>
                </a:solidFill>
              </a:rPr>
              <a:t>comportamiento</a:t>
            </a:r>
            <a:r>
              <a:rPr lang="es-ES" dirty="0"/>
              <a:t> de los objetos de una clase.</a:t>
            </a:r>
            <a:endParaRPr lang="es-ES" b="1" dirty="0"/>
          </a:p>
          <a:p>
            <a:r>
              <a:rPr lang="es-ES" b="1" dirty="0"/>
              <a:t>Constructor</a:t>
            </a:r>
            <a:r>
              <a:rPr lang="es-ES" dirty="0"/>
              <a:t>: Rutina que </a:t>
            </a:r>
            <a:r>
              <a:rPr lang="es-ES" b="1" i="1" dirty="0">
                <a:solidFill>
                  <a:schemeClr val="accent2"/>
                </a:solidFill>
              </a:rPr>
              <a:t>inicializa</a:t>
            </a:r>
            <a:r>
              <a:rPr lang="es-ES" dirty="0"/>
              <a:t> los valores de los atributos de un objeto. Son invocados al ejecutar la instrucción </a:t>
            </a:r>
            <a:r>
              <a:rPr lang="es-ES" b="1" i="1" dirty="0">
                <a:solidFill>
                  <a:schemeClr val="accent2"/>
                </a:solidFill>
              </a:rPr>
              <a:t>new.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C1721D-154E-674F-A74F-B0E3D5D9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60" y="260647"/>
            <a:ext cx="11124480" cy="531621"/>
          </a:xfrm>
        </p:spPr>
        <p:txBody>
          <a:bodyPr>
            <a:normAutofit fontScale="90000"/>
          </a:bodyPr>
          <a:lstStyle/>
          <a:p>
            <a:r>
              <a:rPr lang="es-ES" dirty="0"/>
              <a:t>Orientación a objetos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7245C7-C85B-4D4E-84F9-EE6478FC63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24592" y="6414220"/>
            <a:ext cx="405864" cy="249385"/>
          </a:xfrm>
        </p:spPr>
        <p:txBody>
          <a:bodyPr/>
          <a:lstStyle/>
          <a:p>
            <a:fld id="{58BC3D9D-12EA-4178-92DE-DB29E9ABDC6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98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736D9F-D171-48AD-96C3-F85BA34E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Diseñando la clase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3B0F210E-6074-4EE3-95AE-D9E31BD5B477}"/>
              </a:ext>
            </a:extLst>
          </p:cNvPr>
          <p:cNvCxnSpPr>
            <a:cxnSpLocks/>
          </p:cNvCxnSpPr>
          <p:nvPr/>
        </p:nvCxnSpPr>
        <p:spPr>
          <a:xfrm flipV="1">
            <a:off x="3935760" y="2941754"/>
            <a:ext cx="1686627" cy="900118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BBB5AABC-5B6B-4F3B-A908-7EE478C0C939}"/>
              </a:ext>
            </a:extLst>
          </p:cNvPr>
          <p:cNvCxnSpPr/>
          <p:nvPr/>
        </p:nvCxnSpPr>
        <p:spPr>
          <a:xfrm>
            <a:off x="3935760" y="4653136"/>
            <a:ext cx="1686627" cy="936104"/>
          </a:xfrm>
          <a:prstGeom prst="bentConnector3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ED515F3-A86E-4E3B-A0E3-E13020D2AC10}"/>
              </a:ext>
            </a:extLst>
          </p:cNvPr>
          <p:cNvSpPr txBox="1"/>
          <p:nvPr/>
        </p:nvSpPr>
        <p:spPr>
          <a:xfrm>
            <a:off x="8040216" y="2653563"/>
            <a:ext cx="176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Atributos (datos)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C53B89-F657-447B-8CA6-DAD0B5A3D507}"/>
              </a:ext>
            </a:extLst>
          </p:cNvPr>
          <p:cNvSpPr txBox="1"/>
          <p:nvPr/>
        </p:nvSpPr>
        <p:spPr>
          <a:xfrm>
            <a:off x="8040216" y="5301208"/>
            <a:ext cx="249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Métodos (funcionalidad)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74D2C80-3E46-49A6-819B-658102A0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02" y="2487412"/>
            <a:ext cx="2708920" cy="270892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26383C6-EF69-4D45-B2D0-610B617594BA}"/>
              </a:ext>
            </a:extLst>
          </p:cNvPr>
          <p:cNvSpPr txBox="1"/>
          <p:nvPr/>
        </p:nvSpPr>
        <p:spPr>
          <a:xfrm>
            <a:off x="1980399" y="2118080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Cliente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0A26DEF-902D-49FE-BEA6-85725F14D8A3}"/>
              </a:ext>
            </a:extLst>
          </p:cNvPr>
          <p:cNvSpPr/>
          <p:nvPr/>
        </p:nvSpPr>
        <p:spPr>
          <a:xfrm>
            <a:off x="5653489" y="1832939"/>
            <a:ext cx="2129797" cy="199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</a:t>
            </a:r>
          </a:p>
          <a:p>
            <a:pPr algn="ctr"/>
            <a:r>
              <a:rPr lang="es-ES" dirty="0"/>
              <a:t>Apellidos</a:t>
            </a:r>
          </a:p>
          <a:p>
            <a:pPr algn="ctr"/>
            <a:r>
              <a:rPr lang="es-ES" dirty="0"/>
              <a:t>Email</a:t>
            </a:r>
          </a:p>
          <a:p>
            <a:pPr algn="ctr"/>
            <a:r>
              <a:rPr lang="es-ES" dirty="0" err="1"/>
              <a:t>Password</a:t>
            </a:r>
            <a:endParaRPr lang="es-ES" dirty="0"/>
          </a:p>
          <a:p>
            <a:pPr algn="ctr"/>
            <a:r>
              <a:rPr lang="es-ES" dirty="0"/>
              <a:t>Dirección</a:t>
            </a:r>
          </a:p>
          <a:p>
            <a:pPr algn="ctr"/>
            <a:r>
              <a:rPr lang="es-ES" dirty="0"/>
              <a:t>Tarjeta de crédito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92B4754-5932-47AB-8FF1-84B55614C6E3}"/>
              </a:ext>
            </a:extLst>
          </p:cNvPr>
          <p:cNvSpPr/>
          <p:nvPr/>
        </p:nvSpPr>
        <p:spPr>
          <a:xfrm>
            <a:off x="5653489" y="4582861"/>
            <a:ext cx="2129797" cy="199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Añadir al carrito</a:t>
            </a:r>
          </a:p>
          <a:p>
            <a:pPr algn="ctr"/>
            <a:r>
              <a:rPr lang="es-ES" dirty="0"/>
              <a:t>Finalizar compra</a:t>
            </a:r>
          </a:p>
          <a:p>
            <a:pPr algn="ctr"/>
            <a:r>
              <a:rPr lang="es-ES" dirty="0"/>
              <a:t>Añadir </a:t>
            </a:r>
            <a:r>
              <a:rPr lang="es-ES" dirty="0" err="1"/>
              <a:t>direccion</a:t>
            </a:r>
            <a:endParaRPr lang="es-ES" dirty="0"/>
          </a:p>
          <a:p>
            <a:pPr algn="ctr"/>
            <a:r>
              <a:rPr lang="es-ES" dirty="0"/>
              <a:t>Añadir tarjeta de </a:t>
            </a:r>
            <a:r>
              <a:rPr lang="es-ES" dirty="0" err="1"/>
              <a:t>credito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287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Portadas y contraportadas">
  <a:themeElements>
    <a:clrScheme name="Luckia">
      <a:dk1>
        <a:srgbClr val="7F7F7F"/>
      </a:dk1>
      <a:lt1>
        <a:sysClr val="window" lastClr="FFFFFF"/>
      </a:lt1>
      <a:dk2>
        <a:srgbClr val="4472C4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ckia_template_07_2019" id="{4DF73EA9-AF59-214D-BAA2-D64D776B7A8F}" vid="{32CDD75A-B289-E449-943D-E2BEDA1C2D32}"/>
    </a:ext>
  </a:extLst>
</a:theme>
</file>

<file path=ppt/theme/theme2.xml><?xml version="1.0" encoding="utf-8"?>
<a:theme xmlns:a="http://schemas.openxmlformats.org/drawingml/2006/main" name="Páginas Intern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ckia_template_07_2019" id="{4DF73EA9-AF59-214D-BAA2-D64D776B7A8F}" vid="{6A85591D-27EB-FF40-B2A9-B9E7DEA68C52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E658472F9C3949B43E9B42D457DEFB" ma:contentTypeVersion="11" ma:contentTypeDescription="Crear nuevo documento." ma:contentTypeScope="" ma:versionID="aba27e2ab3ce9c2efed01ce205f5e1fe">
  <xsd:schema xmlns:xsd="http://www.w3.org/2001/XMLSchema" xmlns:xs="http://www.w3.org/2001/XMLSchema" xmlns:p="http://schemas.microsoft.com/office/2006/metadata/properties" xmlns:ns2="379faacc-4616-4ee8-8d3b-ff3959482c9a" xmlns:ns3="d76a6297-ffac-4169-9c31-6284175db912" targetNamespace="http://schemas.microsoft.com/office/2006/metadata/properties" ma:root="true" ma:fieldsID="2f5059b646bdce7679850e79087252d3" ns2:_="" ns3:_="">
    <xsd:import namespace="379faacc-4616-4ee8-8d3b-ff3959482c9a"/>
    <xsd:import namespace="d76a6297-ffac-4169-9c31-6284175db91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bzbz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9faacc-4616-4ee8-8d3b-ff3959482c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a6297-ffac-4169-9c31-6284175db9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bzbz" ma:index="18" nillable="true" ma:displayName="Persona o grupo" ma:list="UserInfo" ma:internalName="bzbz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zbz xmlns="d76a6297-ffac-4169-9c31-6284175db912">
      <UserInfo>
        <DisplayName/>
        <AccountId xsi:nil="true"/>
        <AccountType/>
      </UserInfo>
    </bzbz>
  </documentManagement>
</p:properties>
</file>

<file path=customXml/itemProps1.xml><?xml version="1.0" encoding="utf-8"?>
<ds:datastoreItem xmlns:ds="http://schemas.openxmlformats.org/officeDocument/2006/customXml" ds:itemID="{2725B98E-68E5-4081-99AF-0A63A3AC9B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9faacc-4616-4ee8-8d3b-ff3959482c9a"/>
    <ds:schemaRef ds:uri="d76a6297-ffac-4169-9c31-6284175db9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973CD0-A0AC-4008-A0DB-ABDD7362C1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F27B51-FE2C-485F-9C8D-306207A3C32C}">
  <ds:schemaRefs>
    <ds:schemaRef ds:uri="http://schemas.microsoft.com/office/2006/metadata/properties"/>
    <ds:schemaRef ds:uri="http://schemas.microsoft.com/office/infopath/2007/PartnerControls"/>
    <ds:schemaRef ds:uri="d76a6297-ffac-4169-9c31-6284175db9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Programación Orientada a Objetos - Hack-a-BOS</Template>
  <TotalTime>11018</TotalTime>
  <Words>1699</Words>
  <Application>Microsoft Office PowerPoint</Application>
  <PresentationFormat>Panorámica</PresentationFormat>
  <Paragraphs>172</Paragraphs>
  <Slides>31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Portadas y contraportadas</vt:lpstr>
      <vt:lpstr>Páginas Internas</vt:lpstr>
      <vt:lpstr>Programación Orientada a Objetos</vt:lpstr>
      <vt:lpstr>Índice</vt:lpstr>
      <vt:lpstr>Presentación</vt:lpstr>
      <vt:lpstr>Introducción</vt:lpstr>
      <vt:lpstr>¿Qué es la programación orientada a objetos?</vt:lpstr>
      <vt:lpstr>Ventajas</vt:lpstr>
      <vt:lpstr>Orientación a objetos</vt:lpstr>
      <vt:lpstr>Orientación a objetos</vt:lpstr>
      <vt:lpstr>Diseñando la clase</vt:lpstr>
      <vt:lpstr>Instanciando la clase</vt:lpstr>
      <vt:lpstr>Fundamentos y características</vt:lpstr>
      <vt:lpstr>Herencia</vt:lpstr>
      <vt:lpstr>Abstracción</vt:lpstr>
      <vt:lpstr>Encapsulación</vt:lpstr>
      <vt:lpstr>Visibilidad y Relaciones</vt:lpstr>
      <vt:lpstr>Relaciones</vt:lpstr>
      <vt:lpstr>Modificadores</vt:lpstr>
      <vt:lpstr>Clase Abstracta VS Interfaz</vt:lpstr>
      <vt:lpstr>Gestión de excepciones</vt:lpstr>
      <vt:lpstr>Captura de excepciones</vt:lpstr>
      <vt:lpstr>Bloque Finally</vt:lpstr>
      <vt:lpstr>Propagación de excepciones</vt:lpstr>
      <vt:lpstr>UML</vt:lpstr>
      <vt:lpstr>Tipos de diagramas</vt:lpstr>
      <vt:lpstr>Tipos de diagramas</vt:lpstr>
      <vt:lpstr>Relaciones</vt:lpstr>
      <vt:lpstr>Tipos de diagramas</vt:lpstr>
      <vt:lpstr>Tipos de diagramas</vt:lpstr>
      <vt:lpstr>Tipos de diagramas</vt:lpstr>
      <vt:lpstr>Enlaces de interés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Jesús Silvan Mon</dc:creator>
  <cp:lastModifiedBy>Jesús Silvan Mon</cp:lastModifiedBy>
  <cp:revision>162</cp:revision>
  <cp:lastPrinted>2019-03-26T11:12:41Z</cp:lastPrinted>
  <dcterms:created xsi:type="dcterms:W3CDTF">2019-09-24T07:35:24Z</dcterms:created>
  <dcterms:modified xsi:type="dcterms:W3CDTF">2019-10-04T11:42:11Z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0x01010049E658472F9C3949B43E9B42D457DEFB</vt:lpwstr>
  </property>
</Properties>
</file>