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4647"/>
  </p:normalViewPr>
  <p:slideViewPr>
    <p:cSldViewPr snapToGrid="0" snapToObjects="1">
      <p:cViewPr varScale="1">
        <p:scale>
          <a:sx n="151" d="100"/>
          <a:sy n="151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github.com/jsilver1/Job-Interviews/blob/main/Mock%20GHG%20Inventory/GHG%20Inventory%20for%20No%20Name%20SemiChip%20Co.ipynb" TargetMode="External"/><Relationship Id="rId18" Type="http://schemas.openxmlformats.org/officeDocument/2006/relationships/image" Target="../media/image13.png"/><Relationship Id="rId3" Type="http://schemas.openxmlformats.org/officeDocument/2006/relationships/hyperlink" Target="https://ww2.arb.ca.gov/resources/documents/high-gwp-refrigerants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github.com/jsilver1/Job-Interviews/tree/main/Mock%20GHG%20Inventory" TargetMode="External"/><Relationship Id="rId17" Type="http://schemas.openxmlformats.org/officeDocument/2006/relationships/image" Target="../media/image12.png"/><Relationship Id="rId2" Type="http://schemas.openxmlformats.org/officeDocument/2006/relationships/hyperlink" Target="https://www.epa.gov/energy/greenhouse-gases-equivalencies-calculator-calculations-and-references" TargetMode="Externa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hyperlink" Target="https://ghgprotocol.org/sites/default/files/ghgp/Global-Warming-Potential-Values%20%28Feb%2016%202016%29_1.pdf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0080477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A2FD-A618-69C0-5F4A-09C9906A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6502399" cy="28878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/>
              <a:t>Key Considerations and Findings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Overall quality of data for GHG inventory</a:t>
            </a:r>
          </a:p>
          <a:p>
            <a:pPr lvl="1"/>
            <a:r>
              <a:rPr lang="en-US" sz="1400" dirty="0"/>
              <a:t>Useable, but there is missing data</a:t>
            </a:r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 in </a:t>
            </a:r>
            <a:r>
              <a:rPr lang="en-US" sz="1400" i="1" dirty="0"/>
              <a:t>Utility Bills</a:t>
            </a:r>
            <a:r>
              <a:rPr lang="en-US" sz="1400" dirty="0"/>
              <a:t>. We will assume no energy purchases were made during those times. If this is wrong, please let us know so we can re-evaluate!</a:t>
            </a:r>
          </a:p>
          <a:p>
            <a:pPr lvl="1"/>
            <a:r>
              <a:rPr lang="en-US" sz="1400" dirty="0"/>
              <a:t>Data exists in individual silos rather than in a centralized, integrous, and accessible location.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Priorities to improve quality of GHG inventory</a:t>
            </a:r>
          </a:p>
          <a:p>
            <a:pPr lvl="1"/>
            <a:r>
              <a:rPr lang="en-US" sz="1400" dirty="0"/>
              <a:t>Set up a database rather than working with individual excel sheets.</a:t>
            </a:r>
          </a:p>
          <a:p>
            <a:pPr lvl="1"/>
            <a:r>
              <a:rPr lang="en-US" sz="1400" dirty="0"/>
              <a:t>Set up data quality checks for overall process improvement.</a:t>
            </a:r>
          </a:p>
          <a:p>
            <a:pPr lvl="1"/>
            <a:r>
              <a:rPr lang="en-US" sz="1400" dirty="0"/>
              <a:t>We have carried this out via the process depicted here </a:t>
            </a:r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Analysis of GHG inventory results</a:t>
            </a:r>
          </a:p>
          <a:p>
            <a:pPr lvl="1"/>
            <a:r>
              <a:rPr lang="en-US" sz="1400" dirty="0"/>
              <a:t>Scope 2 accounts for over 80% of emissions (Fig. 1)</a:t>
            </a:r>
          </a:p>
          <a:p>
            <a:pPr lvl="1"/>
            <a:r>
              <a:rPr lang="en-US" sz="1400" dirty="0"/>
              <a:t>Purchased Gas is the most impactful emission category, followed by Fugitives (Fig. 2)</a:t>
            </a:r>
          </a:p>
          <a:p>
            <a:pPr lvl="1"/>
            <a:r>
              <a:rPr lang="en-US" sz="1400" dirty="0"/>
              <a:t>7 facilities account for ~half of GHG emissions (Shelby, 8th, Yukon, Rockville, Meadow, Sage, and Golf) [Fig. 3]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Opportunities for GHG emission reductions</a:t>
            </a:r>
          </a:p>
          <a:p>
            <a:pPr lvl="1"/>
            <a:r>
              <a:rPr lang="en-US" sz="1400" dirty="0"/>
              <a:t>Reduce purchased gas (Fig. 2) and fugitives at Creek, Linden, and Chapel facilities (showcase interactive visuals!)</a:t>
            </a:r>
          </a:p>
          <a:p>
            <a:pPr lvl="1"/>
            <a:r>
              <a:rPr lang="en-US" sz="1400" dirty="0"/>
              <a:t>Invest in more RECs (Fig. 4), and maybe better management for Linden &amp; Chapel (showcase interactive visuals!)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74CAB9-F465-2A84-A4A0-D84608EAEB47}"/>
              </a:ext>
            </a:extLst>
          </p:cNvPr>
          <p:cNvSpPr txBox="1">
            <a:spLocks/>
          </p:cNvSpPr>
          <p:nvPr/>
        </p:nvSpPr>
        <p:spPr>
          <a:xfrm>
            <a:off x="1" y="5884331"/>
            <a:ext cx="4200357" cy="966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Sources:</a:t>
            </a:r>
          </a:p>
          <a:p>
            <a:r>
              <a:rPr lang="en-US" sz="1050" u="none" strike="noStrike" dirty="0">
                <a:effectLst/>
                <a:hlinkClick r:id="rId2"/>
              </a:rPr>
              <a:t>https://www.epa.gov/energy/greenhouse-gases-equivalencies-calculator-calculations-and-references</a:t>
            </a:r>
            <a:endParaRPr lang="en-US" sz="1050" u="none" strike="noStrike" dirty="0">
              <a:effectLst/>
            </a:endParaRPr>
          </a:p>
          <a:p>
            <a:r>
              <a:rPr lang="en-US" sz="1050" u="none" strike="noStrike" dirty="0">
                <a:effectLst/>
                <a:hlinkClick r:id="rId3"/>
              </a:rPr>
              <a:t>https://ww2.arb.ca.gov/resources/documents/high-gwp-refrigerants</a:t>
            </a:r>
            <a:endParaRPr lang="en-US" sz="1050" u="none" strike="noStrike" dirty="0">
              <a:effectLst/>
            </a:endParaRPr>
          </a:p>
          <a:p>
            <a:r>
              <a:rPr lang="en-US" sz="1050" u="none" strike="noStrike" dirty="0">
                <a:effectLst/>
                <a:hlinkClick r:id="rId4"/>
              </a:rPr>
              <a:t>https://ghgprotocol.org/sites/default/files/ghgp/Global-Warming-Potential-Values%20%28Feb%2016%202016%29_1.pdf</a:t>
            </a:r>
            <a:endParaRPr lang="en-US" sz="14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BBB40F-BFF5-F13D-B4A9-4066B5325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331" y="2900658"/>
            <a:ext cx="4220669" cy="3956405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26BC3686-E968-3D6C-F704-FA6BC52F0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800" y="0"/>
            <a:ext cx="5664200" cy="85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9FD95F-397B-7B49-DD99-63412750C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800" y="850900"/>
            <a:ext cx="5118100" cy="457200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17FE18D-6BB3-0412-593F-AA12BB50F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7800" y="1308100"/>
            <a:ext cx="5638800" cy="1587500"/>
          </a:xfrm>
          <a:prstGeom prst="rect">
            <a:avLst/>
          </a:prstGeom>
        </p:spPr>
      </p:pic>
      <p:pic>
        <p:nvPicPr>
          <p:cNvPr id="15" name="Picture 14" descr="A close-up of a logo&#10;&#10;Description automatically generated">
            <a:extLst>
              <a:ext uri="{FF2B5EF4-FFF2-40B4-BE49-F238E27FC236}">
                <a16:creationId xmlns:a16="http://schemas.microsoft.com/office/drawing/2014/main" id="{C12E3362-D267-AA64-0D16-EF302042E4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2800" y="1079500"/>
            <a:ext cx="1365250" cy="349250"/>
          </a:xfrm>
          <a:prstGeom prst="rect">
            <a:avLst/>
          </a:prstGeom>
        </p:spPr>
      </p:pic>
      <p:pic>
        <p:nvPicPr>
          <p:cNvPr id="17" name="Picture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D29E41F-4753-F08C-351D-3577BA4437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68050" y="1079500"/>
            <a:ext cx="1123950" cy="354932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C7831C68-6EC5-A369-8C62-4A653339AE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0358" y="5422023"/>
            <a:ext cx="3775312" cy="1427252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1D069D1-D540-C574-3E0A-0450944C0736}"/>
              </a:ext>
            </a:extLst>
          </p:cNvPr>
          <p:cNvSpPr txBox="1">
            <a:spLocks/>
          </p:cNvSpPr>
          <p:nvPr/>
        </p:nvSpPr>
        <p:spPr>
          <a:xfrm>
            <a:off x="0" y="4917889"/>
            <a:ext cx="4200357" cy="966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 err="1"/>
              <a:t>Github</a:t>
            </a:r>
            <a:r>
              <a:rPr lang="en-US" sz="1000" dirty="0"/>
              <a:t> with code and calculations:</a:t>
            </a:r>
          </a:p>
          <a:p>
            <a:r>
              <a:rPr lang="en-US" sz="700" u="none" strike="noStrike" dirty="0">
                <a:effectLst/>
                <a:hlinkClick r:id="rId12"/>
              </a:rPr>
              <a:t>https://github.com/jsilver1/Job-Interviews/tree/main/Mock%20GHG%20Inventory</a:t>
            </a:r>
            <a:endParaRPr lang="en-US" sz="700" u="none" strike="noStrike" dirty="0">
              <a:effectLst/>
            </a:endParaRPr>
          </a:p>
          <a:p>
            <a:r>
              <a:rPr lang="en-US" sz="700" dirty="0"/>
              <a:t>Full r</a:t>
            </a:r>
            <a:r>
              <a:rPr lang="en-US" sz="700" u="none" strike="noStrike" dirty="0">
                <a:effectLst/>
              </a:rPr>
              <a:t>eport notebook: </a:t>
            </a:r>
            <a:r>
              <a:rPr lang="en-US" sz="700" u="none" strike="noStrike" dirty="0">
                <a:effectLst/>
                <a:hlinkClick r:id="rId13"/>
              </a:rPr>
              <a:t>https://github.com/jsilver1/Job-Interviews/blob/main/Mock%20GHG%20Inventory/GHG%20Inventory%20for%20No%20Name%20SemiChip%20Co.ipynb</a:t>
            </a:r>
            <a:endParaRPr lang="en-US" sz="1000" u="none" strike="noStrike" dirty="0">
              <a:effectLst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EB64DA-6DC2-F7E8-7D06-B73A134EA1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76825" y="4845369"/>
            <a:ext cx="2901950" cy="57159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7C09C6AD-B03D-82A7-023E-7CCFC069B558}"/>
              </a:ext>
            </a:extLst>
          </p:cNvPr>
          <p:cNvSpPr/>
          <p:nvPr/>
        </p:nvSpPr>
        <p:spPr>
          <a:xfrm>
            <a:off x="7075812" y="5069416"/>
            <a:ext cx="876467" cy="277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F7FDC6-C5C2-5AF8-04BF-C1A4FCBA96D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146925" y="4711651"/>
            <a:ext cx="98425" cy="279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E59F4B-53B2-C843-2ADA-6FD22411F0F7}"/>
              </a:ext>
            </a:extLst>
          </p:cNvPr>
          <p:cNvSpPr txBox="1"/>
          <p:nvPr/>
        </p:nvSpPr>
        <p:spPr>
          <a:xfrm>
            <a:off x="6502399" y="4526985"/>
            <a:ext cx="12890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</a:rPr>
              <a:t>* </a:t>
            </a:r>
            <a:r>
              <a:rPr lang="en-US" sz="600" dirty="0"/>
              <a:t>missing utility statement data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2297289-A1AB-B978-B98E-8D83BB2354B2}"/>
              </a:ext>
            </a:extLst>
          </p:cNvPr>
          <p:cNvSpPr/>
          <p:nvPr/>
        </p:nvSpPr>
        <p:spPr>
          <a:xfrm>
            <a:off x="4038600" y="915200"/>
            <a:ext cx="660400" cy="387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Clean Raw Data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86F76F1-F66E-AF72-A1EB-8E46209B108B}"/>
              </a:ext>
            </a:extLst>
          </p:cNvPr>
          <p:cNvSpPr/>
          <p:nvPr/>
        </p:nvSpPr>
        <p:spPr>
          <a:xfrm>
            <a:off x="4854575" y="915200"/>
            <a:ext cx="660400" cy="387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Calculate CO</a:t>
            </a:r>
            <a:r>
              <a:rPr lang="en-US" sz="800" baseline="-25000" dirty="0"/>
              <a:t>2</a:t>
            </a:r>
            <a:r>
              <a:rPr lang="en-US" sz="800" dirty="0"/>
              <a:t> Equiv.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90127E0-0A73-6645-B5DD-31555B941800}"/>
              </a:ext>
            </a:extLst>
          </p:cNvPr>
          <p:cNvSpPr/>
          <p:nvPr/>
        </p:nvSpPr>
        <p:spPr>
          <a:xfrm>
            <a:off x="4854575" y="1456388"/>
            <a:ext cx="660400" cy="387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Store in a usable database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A5DAE31-205C-5726-37B5-833FE5C0C111}"/>
              </a:ext>
            </a:extLst>
          </p:cNvPr>
          <p:cNvSpPr/>
          <p:nvPr/>
        </p:nvSpPr>
        <p:spPr>
          <a:xfrm>
            <a:off x="5678487" y="1456388"/>
            <a:ext cx="660400" cy="387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Visualize key findings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C8EAF3-8539-09E4-6914-1426B1E8E3F7}"/>
              </a:ext>
            </a:extLst>
          </p:cNvPr>
          <p:cNvCxnSpPr/>
          <p:nvPr/>
        </p:nvCxnSpPr>
        <p:spPr>
          <a:xfrm flipV="1">
            <a:off x="3651250" y="1302550"/>
            <a:ext cx="241300" cy="15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93E53A-5A7B-6091-5AB0-5DA4981325C2}"/>
              </a:ext>
            </a:extLst>
          </p:cNvPr>
          <p:cNvCxnSpPr>
            <a:endCxn id="30" idx="1"/>
          </p:cNvCxnSpPr>
          <p:nvPr/>
        </p:nvCxnSpPr>
        <p:spPr>
          <a:xfrm>
            <a:off x="4711700" y="1108875"/>
            <a:ext cx="14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DE31C9-8498-3ACF-382F-E8A94D9E0224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184775" y="1302550"/>
            <a:ext cx="0" cy="15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DB8C29-C99F-31A9-1AE1-E12439E1E337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5514975" y="1650063"/>
            <a:ext cx="163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9C487CC-85C8-46B1-A1C0-EE0EECF41831}"/>
              </a:ext>
            </a:extLst>
          </p:cNvPr>
          <p:cNvSpPr txBox="1"/>
          <p:nvPr/>
        </p:nvSpPr>
        <p:spPr>
          <a:xfrm>
            <a:off x="5233590" y="1852747"/>
            <a:ext cx="5627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70C0"/>
                </a:solidFill>
              </a:rPr>
              <a:t>*</a:t>
            </a:r>
            <a:r>
              <a:rPr lang="en-US" sz="600" dirty="0">
                <a:solidFill>
                  <a:srgbClr val="00B0F0"/>
                </a:solidFill>
              </a:rPr>
              <a:t> </a:t>
            </a:r>
            <a:r>
              <a:rPr lang="en-US" sz="600" dirty="0"/>
              <a:t>database</a:t>
            </a:r>
            <a:endParaRPr lang="en-US" sz="6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4E4BDF-7196-DFC3-0467-6EA02DAF53B2}"/>
              </a:ext>
            </a:extLst>
          </p:cNvPr>
          <p:cNvSpPr txBox="1"/>
          <p:nvPr/>
        </p:nvSpPr>
        <p:spPr>
          <a:xfrm>
            <a:off x="6663228" y="2932974"/>
            <a:ext cx="12890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70C0"/>
                </a:solidFill>
              </a:rPr>
              <a:t>*</a:t>
            </a:r>
            <a:r>
              <a:rPr lang="en-US" sz="600" dirty="0">
                <a:solidFill>
                  <a:srgbClr val="00B0F0"/>
                </a:solidFill>
              </a:rPr>
              <a:t> </a:t>
            </a:r>
            <a:r>
              <a:rPr lang="en-US" sz="600" dirty="0"/>
              <a:t>database (Power BI data model) </a:t>
            </a:r>
            <a:endParaRPr lang="en-US" sz="600" dirty="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CDFEBB-A4D8-6A52-799D-381DFA68C34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307754" y="3117640"/>
            <a:ext cx="604440" cy="15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7F5CFE8-CF31-C6D9-DF5A-69DAEC3FBF4F}"/>
              </a:ext>
            </a:extLst>
          </p:cNvPr>
          <p:cNvSpPr txBox="1"/>
          <p:nvPr/>
        </p:nvSpPr>
        <p:spPr>
          <a:xfrm>
            <a:off x="5514975" y="867133"/>
            <a:ext cx="84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7030A0"/>
                </a:solidFill>
              </a:rPr>
              <a:t>*</a:t>
            </a:r>
            <a:r>
              <a:rPr lang="en-US" sz="600" dirty="0">
                <a:solidFill>
                  <a:srgbClr val="00B0F0"/>
                </a:solidFill>
              </a:rPr>
              <a:t> </a:t>
            </a:r>
            <a:r>
              <a:rPr lang="en-US" sz="600" dirty="0"/>
              <a:t>calculations &amp; data transformations </a:t>
            </a:r>
            <a:r>
              <a:rPr lang="en-US" sz="600" dirty="0">
                <a:sym typeface="Wingdings" pitchFamily="2" charset="2"/>
              </a:rPr>
              <a:t> </a:t>
            </a:r>
            <a:endParaRPr lang="en-US" sz="600" dirty="0">
              <a:solidFill>
                <a:srgbClr val="0070C0"/>
              </a:solidFill>
            </a:endParaRPr>
          </a:p>
        </p:txBody>
      </p:sp>
      <p:pic>
        <p:nvPicPr>
          <p:cNvPr id="51" name="Picture 50" descr="A blue pie chart with a triangle&#10;&#10;Description automatically generated">
            <a:extLst>
              <a:ext uri="{FF2B5EF4-FFF2-40B4-BE49-F238E27FC236}">
                <a16:creationId xmlns:a16="http://schemas.microsoft.com/office/drawing/2014/main" id="{B2731FBB-9552-2516-34D5-B51E34C209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49" y="2887812"/>
            <a:ext cx="1879600" cy="990753"/>
          </a:xfrm>
          <a:prstGeom prst="rect">
            <a:avLst/>
          </a:prstGeom>
        </p:spPr>
      </p:pic>
      <p:pic>
        <p:nvPicPr>
          <p:cNvPr id="53" name="Picture 52" descr="A screenshot of a graph&#10;&#10;Description automatically generated">
            <a:extLst>
              <a:ext uri="{FF2B5EF4-FFF2-40B4-BE49-F238E27FC236}">
                <a16:creationId xmlns:a16="http://schemas.microsoft.com/office/drawing/2014/main" id="{88D38CDA-1B4E-06B1-0562-EC99D21F17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49" y="3924924"/>
            <a:ext cx="2095822" cy="990752"/>
          </a:xfrm>
          <a:prstGeom prst="rect">
            <a:avLst/>
          </a:prstGeom>
        </p:spPr>
      </p:pic>
      <p:pic>
        <p:nvPicPr>
          <p:cNvPr id="55" name="Picture 5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B03BB6A3-60F2-DF5A-AC58-1941920FFA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36139" y="2895600"/>
            <a:ext cx="2157723" cy="1823839"/>
          </a:xfrm>
          <a:prstGeom prst="rect">
            <a:avLst/>
          </a:prstGeom>
        </p:spPr>
      </p:pic>
      <p:pic>
        <p:nvPicPr>
          <p:cNvPr id="57" name="Picture 56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9E72B3D3-7728-E67D-031B-616D040D33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8652" y="4185064"/>
            <a:ext cx="894256" cy="341921"/>
          </a:xfrm>
          <a:prstGeom prst="rect">
            <a:avLst/>
          </a:prstGeom>
        </p:spPr>
      </p:pic>
      <p:pic>
        <p:nvPicPr>
          <p:cNvPr id="59" name="Picture 58" descr="A screenshot of a computer&#10;&#10;Description automatically generated">
            <a:extLst>
              <a:ext uri="{FF2B5EF4-FFF2-40B4-BE49-F238E27FC236}">
                <a16:creationId xmlns:a16="http://schemas.microsoft.com/office/drawing/2014/main" id="{E65B8CE4-D271-EED9-080A-F5739B63B8E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55587" y="3178413"/>
            <a:ext cx="1936751" cy="96050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67B50C9-7C5A-9CE4-AE9F-1BAD580DA2F9}"/>
              </a:ext>
            </a:extLst>
          </p:cNvPr>
          <p:cNvSpPr txBox="1"/>
          <p:nvPr/>
        </p:nvSpPr>
        <p:spPr>
          <a:xfrm>
            <a:off x="1558629" y="3393688"/>
            <a:ext cx="4635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(Fig. 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1BEBB-E78A-50FE-EE74-327C9E195974}"/>
              </a:ext>
            </a:extLst>
          </p:cNvPr>
          <p:cNvSpPr txBox="1"/>
          <p:nvPr/>
        </p:nvSpPr>
        <p:spPr>
          <a:xfrm>
            <a:off x="1095041" y="4298200"/>
            <a:ext cx="4635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(Fig. 2)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737A8D-FF3C-6296-B961-1A2B5A87DFBC}"/>
              </a:ext>
            </a:extLst>
          </p:cNvPr>
          <p:cNvSpPr txBox="1"/>
          <p:nvPr/>
        </p:nvSpPr>
        <p:spPr>
          <a:xfrm>
            <a:off x="3806806" y="3835304"/>
            <a:ext cx="4635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(Fig. 3)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A4385A-8269-4F2B-8A4D-1B24318A92DB}"/>
              </a:ext>
            </a:extLst>
          </p:cNvPr>
          <p:cNvSpPr txBox="1"/>
          <p:nvPr/>
        </p:nvSpPr>
        <p:spPr>
          <a:xfrm>
            <a:off x="5850584" y="4132895"/>
            <a:ext cx="4635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(Fig. 4)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CF3A10-3FFA-1E19-3CBD-EF529E36DA70}"/>
              </a:ext>
            </a:extLst>
          </p:cNvPr>
          <p:cNvSpPr txBox="1"/>
          <p:nvPr/>
        </p:nvSpPr>
        <p:spPr>
          <a:xfrm>
            <a:off x="11645900" y="886953"/>
            <a:ext cx="673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Sources:</a:t>
            </a:r>
          </a:p>
        </p:txBody>
      </p:sp>
    </p:spTree>
    <p:extLst>
      <p:ext uri="{BB962C8B-B14F-4D97-AF65-F5344CB8AC3E}">
        <p14:creationId xmlns:p14="http://schemas.microsoft.com/office/powerpoint/2010/main" val="1080291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af2d21f-7368-48a0-b234-c337e660b5d5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S2/bOBD+K4YuvRgLiiL1yG3rJsACbTdoiuxhERR8DBO2sihQdNps4f++I8pubdepnUeTFs3JEmc0/Gbmm+HQnxNtu7YWV6/FFJKD5LlzH6bCfxilyThp1tdKk/PUaF3mkirOKckqilquDdY1XXLwOQnCn0M4td1M1L1BXPz3bJyIuj4W5/2bEXUH46QF37lG1PY/GJRRFPwM5uMEPrW186I3eRJEgN7sJarjO0JJ/8hwR6GCvYQTUGFYfQOt82H5Pk664SlCWpf1xuKGE9cEYRs03K8RAibLtCaprnhGM5Ub0a8bW4eFirw6/NR69Ae9vGr7sPypL0WjQCcRtIeuW+zwCkQ38xH54ZrgxM28gjdgoqgJNlyhnaMaICRz9P3YO4xMXHwFwVs1CujFyJnR5G8aNS7cx4kHDItODsj8DFc625zXiyh+de/tAFEJ38Nz8j3637uBHzivwT+/ip68sH4ZGDreAPvDvEDYqFWCZJmSJjeMpQoKKGnxC4R8vBvLxNWzabMvlBOFAEZvhaxhE1AU3SbtrYXJhfBhz9Snm6m/dw/mZ8uiReH7leqcoE/nzg+Q7n1bJFrPtEKDVowQLvFXCiiM3sm0BTCrMLx3S/Dh1EaN0dLX7Zi/Ubsd+Z4KYa3/RQQ3qYWHbIP3XxN34NpQKwVXJSesKGXKc55xUeER/6hdmRJ6T0dfb4RJCSpnVKRUFlpLSkV+vX+L+ecoCg0zVBmpykpQWrBclFDiBlv7xWCut3a6HF2QWEfeTaPdxawFqLkzdeNkcIj0fPnnAvpwRl402i5HmtcufBvjvzZY0+3Pp+ElItyHOePkVNSzOOzhDi8tuj4kJC7jV82srnvFnmPzmLqfpKHuZFFXW4WJXOVRMgUccvsHLYKIQW2HXS0McqejGCKNtgbk2Qv8QruPzbNkEZL5Nc3gS2QfvBUIY7jIIeVSEJaXRpeC7VkqQDmlJjOZZlXB0xSoZncrlW61VFZPikctj+7aweOBS+JHnJ2/LvX3ngwZ1yQjGaWqxJOAMlkWsCfFSVkVeIQoCroiOWN5LrO7UdysUvxIKFvj47uXtguPS3KzGcMltlEE/vBkX4/NDnC/Ee1vFJfFuMdSwgkhBck4Y6QyvPzOJXytAIqiZJynpKClJKWhjHF4KoCfvwCe7pA3bAhS+N/nAnmLHsIVrzKOR6jghcmLrOIs2vx+l70QLWxez6K5bW3XzULXCgXHooEt7RcZIxoNekcLjv89f+m+8/n/6jdflfsWAAA=&quot;"/>
    <we:property name="creatorSessionId" value="&quot;c726b6d1-89a8-4745-b028-5fce37a1ca38&quot;"/>
    <we:property name="creatorTenantId" value="&quot;3ded8b1b-070d-4629-82e4-c0b019f46057&quot;"/>
    <we:property name="creatorUserId" value="&quot;1003BFFDA09F3550&quot;"/>
    <we:property name="datasetId" value="&quot;a1031c7c-6f13-4915-84ff-24de35997477&quot;"/>
    <we:property name="embedUrl" value="&quot;/reportEmbed?reportId=e39be580-1315-4637-b293-cf0c6cadca6f&amp;config=eyJjbHVzdGVyVXJsIjoiaHR0cHM6Ly9XQUJJLVdFU1QtVVMtQy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+1YS2/bOBD+K4YuvRgLiiL1yC11E2DR5oGkyB4WQUGRw4StLAoUndZb+L/viLJ3bdepnUeTFs3J0sxo+M3wm+HQXyNl2qYS02Mxhmgvem3tp7FwnwZxNIzquezk5O3R/tnbD8f7Rwcoto03tm6jva+RF+4K/IVpJ6LqPKDw78thJKrqVFx1b1pULQyjBlxra1GZf6A3RpV3E5gNI/jSVNaJzuW5Fx46tzdoju+4dvxHgisK6c0NnIP0vfQMGuv84n0Ytf1TgLSq65yFBUe29sLU6LiTEQI6SZQisSp4QhOZatHJtan83KScHnxpHMaDUU6bLg/76kbUElQUQDto2/kKRyDaiQvID1YU53biJJyBDqraGz9FP4cVgI9mGPups5iZIDwC74wceIxiYPVgdEKDxbX9PHKAaVHRHpldoqQ19VU1z+L/4b3vIUrhOni2/Ijxd2HgB9YpcK+nIZI3xi0SQ4drYH9YFAgbrXIoWSJLnWrGYgkZ5DT7BVI+3I5lZKvJuN4VyrlEAIP3oqxgHVBQ3WfbGwOja+H8jlsfr2/9o0cwu1wULSo/LlXnCGO6sq6H9OjLItE6pmUKlGSE8BJ/SwGZVluZNgdmJKb3YRt8MDbBYrCIdTPmb8zuR76XQljpfwHBXWrhKdvg49fEA7jW10rGZc4Jy/Iy5ilPuCgK+rxdmRL6SEdf54SVJciUURHTMlOqpFSkt8c3H3gOg1IzTaUuZV4ISjOWihxyXGBjv+jddd4uFqMLEuvQ2XHwOx+uAC23bt0w6gMiHV/+uoYunYEXtTKLkebY+m9z/Ocaa9rd+dS/BIS7MGcYXYhqEoY9XOGdwdD7DQli/KqeVFVn2HFsFrbuJ2moW1nUVkbiRi7zKBoDDrndgxJehKQ2/aoGer1VQQ2BRhsT8uoNfqHs5/pVNE/J7JZm8F9mn7wVCK25SCHmpSAszbXKBduxVIBySnWiE8WKjMcxUMUeVirtcqksnxTPWh7trYPHE5fEjzg7f13q7zwZMq5IQhJKZY4nAWVlnsGOFCd5keERIimogqSMpWmZPIziepnih0KaCh8/vDOtf16S6/UcLrANAvCnJ/tqbraA+41of6e8zMc9FhNOCMlIwhkjheb5dy7hKwWQZTnjPCYZzUuSa8oYh5cC+PkL4OUOeceGUAr3+1wg79FDuORFwvEIFTzTaZYUnAWf3++y16KB9etZcLep7dqJbxsh4VTUsKH9ImNErUBtacHdH8xRWAOhmI4iu9n3gc7+BQLiaAobFwAA&quot;"/>
    <we:property name="isFiltersActionButtonVisible" value="true"/>
    <we:property name="isFooterCollapsed" value="true"/>
    <we:property name="isVisualContainerHeaderHidden" value="false"/>
    <we:property name="pageDisplayName" value="&quot;GHG Inventory&quot;"/>
    <we:property name="pageName" value="&quot;ReportSection&quot;"/>
    <we:property name="reportEmbeddedTime" value="&quot;2024-03-17T15:50:56.272Z&quot;"/>
    <we:property name="reportName" value="&quot;GHG Inventory for No Name SemiChip Co&quot;"/>
    <we:property name="reportState" value="&quot;CONNECTED&quot;"/>
    <we:property name="reportUrl" value="&quot;/groups/me/reports/e39be580-1315-4637-b293-cf0c6cadca6f/ReportSection?bookmarkGuid=46f54a3f-d2ed-4efd-828f-93638da385cf&amp;bookmarkUsage=1&amp;ctid=3ded8b1b-070d-4629-82e4-c0b019f46057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393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Jacob Silverstein</cp:lastModifiedBy>
  <cp:revision>31</cp:revision>
  <dcterms:created xsi:type="dcterms:W3CDTF">2018-06-07T21:39:02Z</dcterms:created>
  <dcterms:modified xsi:type="dcterms:W3CDTF">2024-03-18T02:49:12Z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