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5" r:id="rId2"/>
    <p:sldId id="310" r:id="rId3"/>
    <p:sldId id="320" r:id="rId4"/>
    <p:sldId id="323" r:id="rId5"/>
    <p:sldId id="325" r:id="rId6"/>
    <p:sldId id="322" r:id="rId7"/>
    <p:sldId id="321" r:id="rId8"/>
    <p:sldId id="326" r:id="rId9"/>
    <p:sldId id="327" r:id="rId10"/>
    <p:sldId id="329" r:id="rId11"/>
    <p:sldId id="330" r:id="rId12"/>
    <p:sldId id="328" r:id="rId13"/>
    <p:sldId id="331" r:id="rId14"/>
    <p:sldId id="332" r:id="rId15"/>
    <p:sldId id="333" r:id="rId16"/>
    <p:sldId id="334" r:id="rId17"/>
    <p:sldId id="335" r:id="rId18"/>
    <p:sldId id="336" r:id="rId19"/>
    <p:sldId id="337" r:id="rId20"/>
    <p:sldId id="338" r:id="rId21"/>
    <p:sldId id="339"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29" autoAdjust="0"/>
  </p:normalViewPr>
  <p:slideViewPr>
    <p:cSldViewPr showGuides="1">
      <p:cViewPr varScale="1">
        <p:scale>
          <a:sx n="81" d="100"/>
          <a:sy n="81" d="100"/>
        </p:scale>
        <p:origin x="754"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rans\OneDrive\Desktop\spring%202022\pf\PF%20-%20Joshua%20Simangunsong%20Spring%202022%20-%20Fin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Debt Service (Share</a:t>
            </a:r>
            <a:r>
              <a:rPr lang="en-US" b="1" baseline="0"/>
              <a:t> of Interest and Principal Payments)</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Debt!$V$51</c:f>
              <c:strCache>
                <c:ptCount val="1"/>
                <c:pt idx="0">
                  <c:v>Principal</c:v>
                </c:pt>
              </c:strCache>
            </c:strRef>
          </c:tx>
          <c:spPr>
            <a:solidFill>
              <a:schemeClr val="dk1">
                <a:tint val="88500"/>
              </a:schemeClr>
            </a:solidFill>
            <a:ln>
              <a:noFill/>
            </a:ln>
            <a:effectLst/>
          </c:spPr>
          <c:invertIfNegative val="0"/>
          <c:cat>
            <c:numRef>
              <c:f>Debt!$W$49:$AL$49</c:f>
              <c:numCache>
                <c:formatCode>General</c:formatCode>
                <c:ptCount val="16"/>
                <c:pt idx="0">
                  <c:v>2026</c:v>
                </c:pt>
                <c:pt idx="1">
                  <c:v>2027</c:v>
                </c:pt>
                <c:pt idx="2">
                  <c:v>2028</c:v>
                </c:pt>
                <c:pt idx="3">
                  <c:v>2029</c:v>
                </c:pt>
                <c:pt idx="4">
                  <c:v>2030</c:v>
                </c:pt>
                <c:pt idx="5">
                  <c:v>2031</c:v>
                </c:pt>
                <c:pt idx="6">
                  <c:v>2032</c:v>
                </c:pt>
                <c:pt idx="7">
                  <c:v>2033</c:v>
                </c:pt>
                <c:pt idx="8">
                  <c:v>2034</c:v>
                </c:pt>
                <c:pt idx="9">
                  <c:v>2035</c:v>
                </c:pt>
                <c:pt idx="10">
                  <c:v>2036</c:v>
                </c:pt>
                <c:pt idx="11">
                  <c:v>2037</c:v>
                </c:pt>
                <c:pt idx="12">
                  <c:v>2038</c:v>
                </c:pt>
                <c:pt idx="13">
                  <c:v>2039</c:v>
                </c:pt>
                <c:pt idx="14">
                  <c:v>2040</c:v>
                </c:pt>
                <c:pt idx="15">
                  <c:v>2041</c:v>
                </c:pt>
              </c:numCache>
            </c:numRef>
          </c:cat>
          <c:val>
            <c:numRef>
              <c:f>Debt!$W$51:$AL$51</c:f>
              <c:numCache>
                <c:formatCode>_(* #,##0_);_(* \(#,##0\);_(* "-"??_)</c:formatCode>
                <c:ptCount val="16"/>
                <c:pt idx="0">
                  <c:v>7977.0583274995479</c:v>
                </c:pt>
                <c:pt idx="1">
                  <c:v>16805.153290681359</c:v>
                </c:pt>
                <c:pt idx="2">
                  <c:v>18007.318712022847</c:v>
                </c:pt>
                <c:pt idx="3">
                  <c:v>19295.481664911429</c:v>
                </c:pt>
                <c:pt idx="4">
                  <c:v>20675.794027700038</c:v>
                </c:pt>
                <c:pt idx="5">
                  <c:v>22154.847756573941</c:v>
                </c:pt>
                <c:pt idx="6">
                  <c:v>23739.706366748411</c:v>
                </c:pt>
                <c:pt idx="7">
                  <c:v>25437.938665690333</c:v>
                </c:pt>
                <c:pt idx="8">
                  <c:v>27257.65489946345</c:v>
                </c:pt>
                <c:pt idx="9">
                  <c:v>29207.54548482125</c:v>
                </c:pt>
                <c:pt idx="10">
                  <c:v>31296.922512020457</c:v>
                </c:pt>
                <c:pt idx="11">
                  <c:v>33535.764216559852</c:v>
                </c:pt>
                <c:pt idx="12">
                  <c:v>35934.762632228259</c:v>
                </c:pt>
                <c:pt idx="13">
                  <c:v>18920.165419275327</c:v>
                </c:pt>
                <c:pt idx="14">
                  <c:v>0</c:v>
                </c:pt>
                <c:pt idx="15">
                  <c:v>0</c:v>
                </c:pt>
              </c:numCache>
            </c:numRef>
          </c:val>
          <c:extLst>
            <c:ext xmlns:c16="http://schemas.microsoft.com/office/drawing/2014/chart" uri="{C3380CC4-5D6E-409C-BE32-E72D297353CC}">
              <c16:uniqueId val="{00000000-03A1-439F-A431-6060C9BDB401}"/>
            </c:ext>
          </c:extLst>
        </c:ser>
        <c:ser>
          <c:idx val="1"/>
          <c:order val="1"/>
          <c:tx>
            <c:strRef>
              <c:f>Debt!$V$52</c:f>
              <c:strCache>
                <c:ptCount val="1"/>
                <c:pt idx="0">
                  <c:v>Interest</c:v>
                </c:pt>
              </c:strCache>
            </c:strRef>
          </c:tx>
          <c:spPr>
            <a:solidFill>
              <a:schemeClr val="dk1">
                <a:tint val="55000"/>
              </a:schemeClr>
            </a:solidFill>
            <a:ln>
              <a:noFill/>
            </a:ln>
            <a:effectLst/>
          </c:spPr>
          <c:invertIfNegative val="0"/>
          <c:cat>
            <c:numRef>
              <c:f>Debt!$W$49:$AL$49</c:f>
              <c:numCache>
                <c:formatCode>General</c:formatCode>
                <c:ptCount val="16"/>
                <c:pt idx="0">
                  <c:v>2026</c:v>
                </c:pt>
                <c:pt idx="1">
                  <c:v>2027</c:v>
                </c:pt>
                <c:pt idx="2">
                  <c:v>2028</c:v>
                </c:pt>
                <c:pt idx="3">
                  <c:v>2029</c:v>
                </c:pt>
                <c:pt idx="4">
                  <c:v>2030</c:v>
                </c:pt>
                <c:pt idx="5">
                  <c:v>2031</c:v>
                </c:pt>
                <c:pt idx="6">
                  <c:v>2032</c:v>
                </c:pt>
                <c:pt idx="7">
                  <c:v>2033</c:v>
                </c:pt>
                <c:pt idx="8">
                  <c:v>2034</c:v>
                </c:pt>
                <c:pt idx="9">
                  <c:v>2035</c:v>
                </c:pt>
                <c:pt idx="10">
                  <c:v>2036</c:v>
                </c:pt>
                <c:pt idx="11">
                  <c:v>2037</c:v>
                </c:pt>
                <c:pt idx="12">
                  <c:v>2038</c:v>
                </c:pt>
                <c:pt idx="13">
                  <c:v>2039</c:v>
                </c:pt>
                <c:pt idx="14">
                  <c:v>2040</c:v>
                </c:pt>
                <c:pt idx="15">
                  <c:v>2041</c:v>
                </c:pt>
              </c:numCache>
            </c:numRef>
          </c:cat>
          <c:val>
            <c:numRef>
              <c:f>Debt!$W$52:$AL$52</c:f>
              <c:numCache>
                <c:formatCode>_(* #,##0_);_(* \(#,##0\);_(* "-"??_)</c:formatCode>
                <c:ptCount val="16"/>
                <c:pt idx="0">
                  <c:v>11608.150906263309</c:v>
                </c:pt>
                <c:pt idx="1">
                  <c:v>22365.265176844354</c:v>
                </c:pt>
                <c:pt idx="2">
                  <c:v>21163.099755502866</c:v>
                </c:pt>
                <c:pt idx="3">
                  <c:v>19874.936802614284</c:v>
                </c:pt>
                <c:pt idx="4">
                  <c:v>18494.624439825675</c:v>
                </c:pt>
                <c:pt idx="5">
                  <c:v>17015.570710951775</c:v>
                </c:pt>
                <c:pt idx="6">
                  <c:v>15430.712100777304</c:v>
                </c:pt>
                <c:pt idx="7">
                  <c:v>13732.479801835379</c:v>
                </c:pt>
                <c:pt idx="8">
                  <c:v>11912.763568062268</c:v>
                </c:pt>
                <c:pt idx="9">
                  <c:v>9962.8729827044663</c:v>
                </c:pt>
                <c:pt idx="10">
                  <c:v>7873.495955505261</c:v>
                </c:pt>
                <c:pt idx="11">
                  <c:v>5634.6542509658648</c:v>
                </c:pt>
                <c:pt idx="12">
                  <c:v>3235.6558352974535</c:v>
                </c:pt>
                <c:pt idx="13">
                  <c:v>665.04381448752849</c:v>
                </c:pt>
                <c:pt idx="14">
                  <c:v>0</c:v>
                </c:pt>
                <c:pt idx="15">
                  <c:v>0</c:v>
                </c:pt>
              </c:numCache>
            </c:numRef>
          </c:val>
          <c:extLst>
            <c:ext xmlns:c16="http://schemas.microsoft.com/office/drawing/2014/chart" uri="{C3380CC4-5D6E-409C-BE32-E72D297353CC}">
              <c16:uniqueId val="{00000001-03A1-439F-A431-6060C9BDB401}"/>
            </c:ext>
          </c:extLst>
        </c:ser>
        <c:dLbls>
          <c:showLegendKey val="0"/>
          <c:showVal val="0"/>
          <c:showCatName val="0"/>
          <c:showSerName val="0"/>
          <c:showPercent val="0"/>
          <c:showBubbleSize val="0"/>
        </c:dLbls>
        <c:gapWidth val="150"/>
        <c:overlap val="100"/>
        <c:axId val="2020670991"/>
        <c:axId val="2020672239"/>
        <c:extLst>
          <c:ext xmlns:c15="http://schemas.microsoft.com/office/drawing/2012/chart" uri="{02D57815-91ED-43cb-92C2-25804820EDAC}">
            <c15:filteredBarSeries>
              <c15:ser>
                <c:idx val="2"/>
                <c:order val="2"/>
                <c:tx>
                  <c:strRef>
                    <c:extLst>
                      <c:ext uri="{02D57815-91ED-43cb-92C2-25804820EDAC}">
                        <c15:formulaRef>
                          <c15:sqref>Debt!$W$49</c15:sqref>
                        </c15:formulaRef>
                      </c:ext>
                    </c:extLst>
                    <c:strCache>
                      <c:ptCount val="1"/>
                      <c:pt idx="0">
                        <c:v>2026</c:v>
                      </c:pt>
                    </c:strCache>
                  </c:strRef>
                </c:tx>
                <c:spPr>
                  <a:solidFill>
                    <a:schemeClr val="dk1">
                      <a:tint val="75000"/>
                    </a:schemeClr>
                  </a:solidFill>
                  <a:ln>
                    <a:noFill/>
                  </a:ln>
                  <a:effectLst/>
                </c:spPr>
                <c:invertIfNegative val="0"/>
                <c:cat>
                  <c:numRef>
                    <c:extLst>
                      <c:ext uri="{02D57815-91ED-43cb-92C2-25804820EDAC}">
                        <c15:formulaRef>
                          <c15:sqref>Debt!$W$49:$AL$49</c15:sqref>
                        </c15:formulaRef>
                      </c:ext>
                    </c:extLst>
                    <c:numCache>
                      <c:formatCode>General</c:formatCode>
                      <c:ptCount val="16"/>
                      <c:pt idx="0">
                        <c:v>2026</c:v>
                      </c:pt>
                      <c:pt idx="1">
                        <c:v>2027</c:v>
                      </c:pt>
                      <c:pt idx="2">
                        <c:v>2028</c:v>
                      </c:pt>
                      <c:pt idx="3">
                        <c:v>2029</c:v>
                      </c:pt>
                      <c:pt idx="4">
                        <c:v>2030</c:v>
                      </c:pt>
                      <c:pt idx="5">
                        <c:v>2031</c:v>
                      </c:pt>
                      <c:pt idx="6">
                        <c:v>2032</c:v>
                      </c:pt>
                      <c:pt idx="7">
                        <c:v>2033</c:v>
                      </c:pt>
                      <c:pt idx="8">
                        <c:v>2034</c:v>
                      </c:pt>
                      <c:pt idx="9">
                        <c:v>2035</c:v>
                      </c:pt>
                      <c:pt idx="10">
                        <c:v>2036</c:v>
                      </c:pt>
                      <c:pt idx="11">
                        <c:v>2037</c:v>
                      </c:pt>
                      <c:pt idx="12">
                        <c:v>2038</c:v>
                      </c:pt>
                      <c:pt idx="13">
                        <c:v>2039</c:v>
                      </c:pt>
                      <c:pt idx="14">
                        <c:v>2040</c:v>
                      </c:pt>
                      <c:pt idx="15">
                        <c:v>2041</c:v>
                      </c:pt>
                    </c:numCache>
                  </c:numRef>
                </c:cat>
                <c:val>
                  <c:numRef>
                    <c:extLst>
                      <c:ext uri="{02D57815-91ED-43cb-92C2-25804820EDAC}">
                        <c15:formulaRef>
                          <c15:sqref>Debt!$X$49:$AJ$49</c15:sqref>
                        </c15:formulaRef>
                      </c:ext>
                    </c:extLst>
                    <c:numCache>
                      <c:formatCode>General</c:formatCode>
                      <c:ptCount val="13"/>
                      <c:pt idx="0">
                        <c:v>2027</c:v>
                      </c:pt>
                      <c:pt idx="1">
                        <c:v>2028</c:v>
                      </c:pt>
                      <c:pt idx="2">
                        <c:v>2029</c:v>
                      </c:pt>
                      <c:pt idx="3">
                        <c:v>2030</c:v>
                      </c:pt>
                      <c:pt idx="4">
                        <c:v>2031</c:v>
                      </c:pt>
                      <c:pt idx="5">
                        <c:v>2032</c:v>
                      </c:pt>
                      <c:pt idx="6">
                        <c:v>2033</c:v>
                      </c:pt>
                      <c:pt idx="7">
                        <c:v>2034</c:v>
                      </c:pt>
                      <c:pt idx="8">
                        <c:v>2035</c:v>
                      </c:pt>
                      <c:pt idx="9">
                        <c:v>2036</c:v>
                      </c:pt>
                      <c:pt idx="10">
                        <c:v>2037</c:v>
                      </c:pt>
                      <c:pt idx="11">
                        <c:v>2038</c:v>
                      </c:pt>
                      <c:pt idx="12">
                        <c:v>2039</c:v>
                      </c:pt>
                    </c:numCache>
                  </c:numRef>
                </c:val>
                <c:extLst>
                  <c:ext xmlns:c16="http://schemas.microsoft.com/office/drawing/2014/chart" uri="{C3380CC4-5D6E-409C-BE32-E72D297353CC}">
                    <c16:uniqueId val="{00000002-03A1-439F-A431-6060C9BDB401}"/>
                  </c:ext>
                </c:extLst>
              </c15:ser>
            </c15:filteredBarSeries>
          </c:ext>
        </c:extLst>
      </c:barChart>
      <c:catAx>
        <c:axId val="2020670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672239"/>
        <c:crosses val="autoZero"/>
        <c:auto val="1"/>
        <c:lblAlgn val="ctr"/>
        <c:lblOffset val="100"/>
        <c:noMultiLvlLbl val="0"/>
      </c:catAx>
      <c:valAx>
        <c:axId val="2020672239"/>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0670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82562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172692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17</a:t>
            </a:fld>
            <a:endParaRPr lang="en-US"/>
          </a:p>
        </p:txBody>
      </p:sp>
    </p:spTree>
    <p:extLst>
      <p:ext uri="{BB962C8B-B14F-4D97-AF65-F5344CB8AC3E}">
        <p14:creationId xmlns:p14="http://schemas.microsoft.com/office/powerpoint/2010/main" val="334965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279939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19</a:t>
            </a:fld>
            <a:endParaRPr lang="en-US"/>
          </a:p>
        </p:txBody>
      </p:sp>
    </p:spTree>
    <p:extLst>
      <p:ext uri="{BB962C8B-B14F-4D97-AF65-F5344CB8AC3E}">
        <p14:creationId xmlns:p14="http://schemas.microsoft.com/office/powerpoint/2010/main" val="1845442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20</a:t>
            </a:fld>
            <a:endParaRPr lang="en-US"/>
          </a:p>
        </p:txBody>
      </p:sp>
    </p:spTree>
    <p:extLst>
      <p:ext uri="{BB962C8B-B14F-4D97-AF65-F5344CB8AC3E}">
        <p14:creationId xmlns:p14="http://schemas.microsoft.com/office/powerpoint/2010/main" val="1580005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21</a:t>
            </a:fld>
            <a:endParaRPr lang="en-US"/>
          </a:p>
        </p:txBody>
      </p:sp>
    </p:spTree>
    <p:extLst>
      <p:ext uri="{BB962C8B-B14F-4D97-AF65-F5344CB8AC3E}">
        <p14:creationId xmlns:p14="http://schemas.microsoft.com/office/powerpoint/2010/main" val="404431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53027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18775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410750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266347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18410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99765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39589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Electricity and the LNG </a:t>
            </a:r>
          </a:p>
        </p:txBody>
      </p:sp>
      <p:sp>
        <p:nvSpPr>
          <p:cNvPr id="4" name="Slide Number Placeholder 3"/>
          <p:cNvSpPr>
            <a:spLocks noGrp="1"/>
          </p:cNvSpPr>
          <p:nvPr>
            <p:ph type="sldNum" sz="quarter" idx="5"/>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1704935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5/11/2022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5/11/2022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5/11/2022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5/11/2022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5/11/2022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5/11/2022</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5/11/2022</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tradingeconomics.com/vietnam/rating" TargetMode="External"/><Relationship Id="rId3" Type="http://schemas.openxmlformats.org/officeDocument/2006/relationships/hyperlink" Target="https://www.tilleke.com/wp-content/uploads/2021/07/2020_PLC_Energy_Electricity_Vietnam.pdf." TargetMode="External"/><Relationship Id="rId7" Type="http://schemas.openxmlformats.org/officeDocument/2006/relationships/hyperlink" Target="https://www.eia.gov/international/analysis/country/VN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resourcedata.org/dataset/rgi-an-overview-of-vietnams-oil-and-gas-industry/resource/8fafcaf3-402e-41ac-bb0f-04431ba75649?view_id=f7c3e911-6c96-453f-af2b-0301dccba70b" TargetMode="External"/><Relationship Id="rId5" Type="http://schemas.openxmlformats.org/officeDocument/2006/relationships/hyperlink" Target="https://www.iea.org/countries/viet-nam" TargetMode="External"/><Relationship Id="rId4" Type="http://schemas.openxmlformats.org/officeDocument/2006/relationships/hyperlink" Target="https://www.global.toshiba/ww/products-solutions/thermal/delivery-records.html" TargetMode="External"/><Relationship Id="rId9" Type="http://schemas.openxmlformats.org/officeDocument/2006/relationships/hyperlink" Target="https://www.worldometers.info/gas/vietnam-natural-g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71432" y="1029878"/>
            <a:ext cx="8915398" cy="914400"/>
          </a:xfrm>
        </p:spPr>
        <p:txBody>
          <a:bodyPr anchor="t">
            <a:normAutofit fontScale="90000"/>
          </a:bodyPr>
          <a:lstStyle/>
          <a:p>
            <a:pPr algn="ctr"/>
            <a:r>
              <a:rPr lang="en-US" dirty="0"/>
              <a:t>Bien </a:t>
            </a:r>
            <a:r>
              <a:rPr lang="en-US" dirty="0" err="1"/>
              <a:t>Hoa</a:t>
            </a:r>
            <a:r>
              <a:rPr lang="en-US" dirty="0"/>
              <a:t> Power</a:t>
            </a:r>
            <a:endParaRPr lang="en-US" sz="5000" dirty="0"/>
          </a:p>
        </p:txBody>
      </p:sp>
      <p:sp>
        <p:nvSpPr>
          <p:cNvPr id="4" name="Subtitle 3"/>
          <p:cNvSpPr>
            <a:spLocks noGrp="1"/>
          </p:cNvSpPr>
          <p:nvPr>
            <p:ph type="subTitle" idx="1"/>
          </p:nvPr>
        </p:nvSpPr>
        <p:spPr>
          <a:xfrm>
            <a:off x="1979612" y="2285999"/>
            <a:ext cx="8229600" cy="457200"/>
          </a:xfrm>
        </p:spPr>
        <p:txBody>
          <a:bodyPr/>
          <a:lstStyle/>
          <a:p>
            <a:pPr algn="ctr"/>
            <a:r>
              <a:rPr lang="it-IT" dirty="0"/>
              <a:t>Joshua simangunsong</a:t>
            </a:r>
          </a:p>
        </p:txBody>
      </p:sp>
      <p:cxnSp>
        <p:nvCxnSpPr>
          <p:cNvPr id="5" name="Straight Connector 4"/>
          <p:cNvCxnSpPr>
            <a:cxnSpLocks/>
          </p:cNvCxnSpPr>
          <p:nvPr/>
        </p:nvCxnSpPr>
        <p:spPr>
          <a:xfrm>
            <a:off x="1636712" y="838200"/>
            <a:ext cx="89154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636712" y="1981200"/>
            <a:ext cx="89154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034" name="Picture 10" descr="Al Burullus Combined Cycle Power Plant 4800 MW - al-hashemiah.com.eg">
            <a:extLst>
              <a:ext uri="{FF2B5EF4-FFF2-40B4-BE49-F238E27FC236}">
                <a16:creationId xmlns:a16="http://schemas.microsoft.com/office/drawing/2014/main" id="{67E6B1BF-1DE0-FEA2-3EFC-4A219F36D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321" y="2877558"/>
            <a:ext cx="8587440" cy="357791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Risks and Mitigants</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0787CBBD-F98D-4BFB-9784-4979FACBEE72}"/>
              </a:ext>
            </a:extLst>
          </p:cNvPr>
          <p:cNvSpPr txBox="1">
            <a:spLocks/>
          </p:cNvSpPr>
          <p:nvPr/>
        </p:nvSpPr>
        <p:spPr>
          <a:xfrm>
            <a:off x="1297453" y="1917231"/>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Technology Risk</a:t>
            </a:r>
          </a:p>
          <a:p>
            <a:r>
              <a:rPr lang="en-US" sz="1500" b="1" dirty="0"/>
              <a:t>Probability: High </a:t>
            </a:r>
          </a:p>
          <a:p>
            <a:r>
              <a:rPr lang="en-US" sz="1500" b="1" dirty="0"/>
              <a:t>Impact: High</a:t>
            </a:r>
          </a:p>
        </p:txBody>
      </p:sp>
      <p:sp>
        <p:nvSpPr>
          <p:cNvPr id="29" name="TextBox 28">
            <a:extLst>
              <a:ext uri="{FF2B5EF4-FFF2-40B4-BE49-F238E27FC236}">
                <a16:creationId xmlns:a16="http://schemas.microsoft.com/office/drawing/2014/main" id="{E3A99ADA-B20B-407A-9696-83190120A7F7}"/>
              </a:ext>
            </a:extLst>
          </p:cNvPr>
          <p:cNvSpPr txBox="1"/>
          <p:nvPr/>
        </p:nvSpPr>
        <p:spPr>
          <a:xfrm>
            <a:off x="816607" y="2688248"/>
            <a:ext cx="4439605" cy="3416320"/>
          </a:xfrm>
          <a:prstGeom prst="rect">
            <a:avLst/>
          </a:prstGeom>
          <a:noFill/>
        </p:spPr>
        <p:txBody>
          <a:bodyPr wrap="square" rtlCol="0">
            <a:spAutoFit/>
          </a:bodyPr>
          <a:lstStyle/>
          <a:p>
            <a:pPr algn="just"/>
            <a:r>
              <a:rPr lang="en-US" sz="1200" dirty="0"/>
              <a:t>Toshiba-Energy has installed their turbines in the plant, and BHP will be using the Toshiba “H-System” turbines in a combined cycle configuration. The details of the turbines are that there will be output and heat degradation during each period of the operations. In addition, there will be major maintenance overhauls performed every 8</a:t>
            </a:r>
            <a:r>
              <a:rPr lang="en-US" sz="1200" baseline="30000" dirty="0"/>
              <a:t>th</a:t>
            </a:r>
            <a:r>
              <a:rPr lang="en-US" sz="1200" dirty="0"/>
              <a:t> period. The turbines are to expect degradation, so the probability of the risk is </a:t>
            </a:r>
            <a:r>
              <a:rPr lang="en-US" sz="1200" b="1" u="sng" dirty="0"/>
              <a:t>high</a:t>
            </a:r>
            <a:r>
              <a:rPr lang="en-US" sz="1200" dirty="0"/>
              <a:t> due to the nature of the technology. The mitigant against the degradation is the major maintenance that is performed to reduce the degradation of the turbines. However, in the sensitivity analysis, if the heat rate were to increase by 10%, this would negatively impact the project; the NPV of the project is to be projected negative and terminate the project. Therefore, although it is inevitable for the technology to degrade, these major maintenances increase the lifespan of these turbines, which is a key component of the revenues of the project, but not significant enough to have the project survive if the heat rate were to increase by 10%. The impact of the risk is </a:t>
            </a:r>
            <a:r>
              <a:rPr lang="en-US" sz="1200" b="1" u="sng" dirty="0"/>
              <a:t>high</a:t>
            </a:r>
            <a:r>
              <a:rPr lang="en-US" sz="1200" dirty="0"/>
              <a:t> because increasing the heat rate would terminate the project.</a:t>
            </a:r>
            <a:endParaRPr lang="en-US" sz="1200" u="sng" dirty="0"/>
          </a:p>
        </p:txBody>
      </p:sp>
      <p:sp>
        <p:nvSpPr>
          <p:cNvPr id="15" name="Title 12">
            <a:extLst>
              <a:ext uri="{FF2B5EF4-FFF2-40B4-BE49-F238E27FC236}">
                <a16:creationId xmlns:a16="http://schemas.microsoft.com/office/drawing/2014/main" id="{D77EDBFB-862A-4FB7-9168-126E19AE556C}"/>
              </a:ext>
            </a:extLst>
          </p:cNvPr>
          <p:cNvSpPr txBox="1">
            <a:spLocks/>
          </p:cNvSpPr>
          <p:nvPr/>
        </p:nvSpPr>
        <p:spPr>
          <a:xfrm>
            <a:off x="6780212" y="1859420"/>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Currency Risk</a:t>
            </a:r>
          </a:p>
          <a:p>
            <a:r>
              <a:rPr lang="en-US" sz="1500" b="1" dirty="0"/>
              <a:t>Probability: Low </a:t>
            </a:r>
          </a:p>
          <a:p>
            <a:r>
              <a:rPr lang="en-US" sz="1500" b="1" dirty="0"/>
              <a:t>Impact: Low</a:t>
            </a:r>
          </a:p>
        </p:txBody>
      </p:sp>
      <p:sp>
        <p:nvSpPr>
          <p:cNvPr id="17" name="TextBox 16">
            <a:extLst>
              <a:ext uri="{FF2B5EF4-FFF2-40B4-BE49-F238E27FC236}">
                <a16:creationId xmlns:a16="http://schemas.microsoft.com/office/drawing/2014/main" id="{96E47CC0-610E-4567-A332-90C83A0FCDC4}"/>
              </a:ext>
            </a:extLst>
          </p:cNvPr>
          <p:cNvSpPr txBox="1"/>
          <p:nvPr/>
        </p:nvSpPr>
        <p:spPr>
          <a:xfrm>
            <a:off x="6303008" y="2688248"/>
            <a:ext cx="4439605" cy="3093154"/>
          </a:xfrm>
          <a:prstGeom prst="rect">
            <a:avLst/>
          </a:prstGeom>
          <a:noFill/>
        </p:spPr>
        <p:txBody>
          <a:bodyPr wrap="square" rtlCol="0">
            <a:spAutoFit/>
          </a:bodyPr>
          <a:lstStyle/>
          <a:p>
            <a:pPr algn="just"/>
            <a:r>
              <a:rPr lang="en-US" sz="1300" dirty="0"/>
              <a:t>The VND is weaker than the USD. So, if there was a currency devaluation of the VND, it would negatively affect the NPV of the project. According to the sensitivity analysis, if there was a currency devaluation, which is set at .75x in the short-term and .8x in the long-term, its forecasted to have very </a:t>
            </a:r>
            <a:r>
              <a:rPr lang="en-US" sz="1300" b="1" dirty="0"/>
              <a:t>low</a:t>
            </a:r>
            <a:r>
              <a:rPr lang="en-US" sz="1300" dirty="0"/>
              <a:t> impact to the NPV of the project. Historically, the exchange rate of the VND/USD has been stable, and almost unchanged since 2014, and the annual inflation rate of Vietnam has been steady as well. On the other hand, the US inflation rate has skyrocketed recently, which would grant more purchasing power to the VND. Therefore, with the steady VND exchange rates and the increase of inflation of the USD, the probability of currency risk is </a:t>
            </a:r>
            <a:r>
              <a:rPr lang="en-US" sz="1300" b="1" u="sng" dirty="0"/>
              <a:t>low</a:t>
            </a:r>
            <a:r>
              <a:rPr lang="en-US" sz="1300" b="1" dirty="0"/>
              <a:t>. </a:t>
            </a:r>
            <a:r>
              <a:rPr lang="en-US" sz="1300" dirty="0"/>
              <a:t>However, to mitigate against currency risk, executing currency future contracts. This would reduce the volatility of the USD.</a:t>
            </a:r>
          </a:p>
        </p:txBody>
      </p:sp>
      <p:sp>
        <p:nvSpPr>
          <p:cNvPr id="10" name="Rectangle 9">
            <a:extLst>
              <a:ext uri="{FF2B5EF4-FFF2-40B4-BE49-F238E27FC236}">
                <a16:creationId xmlns:a16="http://schemas.microsoft.com/office/drawing/2014/main" id="{4B1AF178-505A-684C-C176-163CC0A60338}"/>
              </a:ext>
            </a:extLst>
          </p:cNvPr>
          <p:cNvSpPr/>
          <p:nvPr/>
        </p:nvSpPr>
        <p:spPr>
          <a:xfrm>
            <a:off x="936139" y="2387784"/>
            <a:ext cx="134936" cy="1363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5B273C-77AE-25B0-6CD8-3ECB1BF19F5E}"/>
              </a:ext>
            </a:extLst>
          </p:cNvPr>
          <p:cNvSpPr/>
          <p:nvPr/>
        </p:nvSpPr>
        <p:spPr>
          <a:xfrm>
            <a:off x="936774" y="2155196"/>
            <a:ext cx="134936" cy="1363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6B1FE4-EF61-42C6-E694-3AC4B911BD79}"/>
              </a:ext>
            </a:extLst>
          </p:cNvPr>
          <p:cNvSpPr/>
          <p:nvPr/>
        </p:nvSpPr>
        <p:spPr>
          <a:xfrm>
            <a:off x="6418898" y="2155196"/>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6BCCBB-E601-3D2F-A872-4845FD64282F}"/>
              </a:ext>
            </a:extLst>
          </p:cNvPr>
          <p:cNvSpPr/>
          <p:nvPr/>
        </p:nvSpPr>
        <p:spPr>
          <a:xfrm>
            <a:off x="6418898" y="2362200"/>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02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Risks and Mitigants</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0787CBBD-F98D-4BFB-9784-4979FACBEE72}"/>
              </a:ext>
            </a:extLst>
          </p:cNvPr>
          <p:cNvSpPr txBox="1">
            <a:spLocks/>
          </p:cNvSpPr>
          <p:nvPr/>
        </p:nvSpPr>
        <p:spPr>
          <a:xfrm>
            <a:off x="1311274" y="1882628"/>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Fuel Price Risk</a:t>
            </a:r>
          </a:p>
          <a:p>
            <a:r>
              <a:rPr lang="en-US" sz="1500" b="1" dirty="0"/>
              <a:t>Probability: Medium </a:t>
            </a:r>
          </a:p>
          <a:p>
            <a:r>
              <a:rPr lang="en-US" sz="1500" b="1" dirty="0"/>
              <a:t>Impact: Low</a:t>
            </a:r>
          </a:p>
        </p:txBody>
      </p:sp>
      <p:sp>
        <p:nvSpPr>
          <p:cNvPr id="29" name="TextBox 28">
            <a:extLst>
              <a:ext uri="{FF2B5EF4-FFF2-40B4-BE49-F238E27FC236}">
                <a16:creationId xmlns:a16="http://schemas.microsoft.com/office/drawing/2014/main" id="{E3A99ADA-B20B-407A-9696-83190120A7F7}"/>
              </a:ext>
            </a:extLst>
          </p:cNvPr>
          <p:cNvSpPr txBox="1"/>
          <p:nvPr/>
        </p:nvSpPr>
        <p:spPr>
          <a:xfrm>
            <a:off x="816607" y="2688248"/>
            <a:ext cx="4439605" cy="2893100"/>
          </a:xfrm>
          <a:prstGeom prst="rect">
            <a:avLst/>
          </a:prstGeom>
          <a:noFill/>
        </p:spPr>
        <p:txBody>
          <a:bodyPr wrap="square" rtlCol="0">
            <a:spAutoFit/>
          </a:bodyPr>
          <a:lstStyle/>
          <a:p>
            <a:pPr algn="just"/>
            <a:r>
              <a:rPr lang="en-US" sz="1400" dirty="0"/>
              <a:t>The shock in fuel price is insignificant. If there was an increase in the Brent Crude price, from $75 to $93.75, the NPV decreases from $8,578 to $7,745. Therefore, the impact of the project is </a:t>
            </a:r>
            <a:r>
              <a:rPr lang="en-US" sz="1400" b="1" u="sng" dirty="0"/>
              <a:t>low</a:t>
            </a:r>
            <a:r>
              <a:rPr lang="en-US" sz="1400" dirty="0"/>
              <a:t> if the fuel price is increased. Historically and at a macro scale, the prices of the Brent Crude have been increasing annually, with the exception of black swans such as COVID. However, because of the FSA, fuel prices are stable, reducing its volatility, but after the FSA is over, after 7 years, prices will be market price. For those reasons, the probability of this risk is </a:t>
            </a:r>
            <a:r>
              <a:rPr lang="en-US" sz="1400" b="1" u="sng" dirty="0"/>
              <a:t>medium</a:t>
            </a:r>
            <a:r>
              <a:rPr lang="en-US" sz="1400" dirty="0"/>
              <a:t>. To mitigate against this risk,  purchasing oil future contracts after the FSA, to secure a price in the future would reduce the volatility in prices. </a:t>
            </a:r>
          </a:p>
        </p:txBody>
      </p:sp>
      <p:sp>
        <p:nvSpPr>
          <p:cNvPr id="15" name="Title 12">
            <a:extLst>
              <a:ext uri="{FF2B5EF4-FFF2-40B4-BE49-F238E27FC236}">
                <a16:creationId xmlns:a16="http://schemas.microsoft.com/office/drawing/2014/main" id="{D77EDBFB-862A-4FB7-9168-126E19AE556C}"/>
              </a:ext>
            </a:extLst>
          </p:cNvPr>
          <p:cNvSpPr txBox="1">
            <a:spLocks/>
          </p:cNvSpPr>
          <p:nvPr/>
        </p:nvSpPr>
        <p:spPr>
          <a:xfrm>
            <a:off x="6780212" y="1890424"/>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Fuel Interruption Risk</a:t>
            </a:r>
          </a:p>
          <a:p>
            <a:r>
              <a:rPr lang="en-US" sz="1500" b="1" dirty="0"/>
              <a:t>Probability: Low </a:t>
            </a:r>
          </a:p>
          <a:p>
            <a:r>
              <a:rPr lang="en-US" sz="1500" b="1" dirty="0"/>
              <a:t>Impact: Medium</a:t>
            </a:r>
          </a:p>
        </p:txBody>
      </p:sp>
      <p:sp>
        <p:nvSpPr>
          <p:cNvPr id="16" name="Rectangle 15">
            <a:extLst>
              <a:ext uri="{FF2B5EF4-FFF2-40B4-BE49-F238E27FC236}">
                <a16:creationId xmlns:a16="http://schemas.microsoft.com/office/drawing/2014/main" id="{061D5E00-246B-4A0B-B974-BE1F41FD973E}"/>
              </a:ext>
            </a:extLst>
          </p:cNvPr>
          <p:cNvSpPr/>
          <p:nvPr/>
        </p:nvSpPr>
        <p:spPr>
          <a:xfrm>
            <a:off x="6434138" y="2168514"/>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6E47CC0-610E-4567-A332-90C83A0FCDC4}"/>
              </a:ext>
            </a:extLst>
          </p:cNvPr>
          <p:cNvSpPr txBox="1"/>
          <p:nvPr/>
        </p:nvSpPr>
        <p:spPr>
          <a:xfrm>
            <a:off x="6303008" y="2688248"/>
            <a:ext cx="4439605" cy="3108543"/>
          </a:xfrm>
          <a:prstGeom prst="rect">
            <a:avLst/>
          </a:prstGeom>
          <a:noFill/>
        </p:spPr>
        <p:txBody>
          <a:bodyPr wrap="square" rtlCol="0">
            <a:spAutoFit/>
          </a:bodyPr>
          <a:lstStyle/>
          <a:p>
            <a:pPr algn="just"/>
            <a:r>
              <a:rPr lang="en-US" sz="1400" dirty="0"/>
              <a:t>Fuel interruption can be costly to the project and lead to an increase in liquidated damages. This would reduce the amount of energy generated which would affect the revenues of the project, consequently increasing the debt ratio. The period of not being able to receive fuel supply for three months is not significant enough for the project to be detrimental, but can still affect the debt ratio. There is a large amount of fuel in the market, and the likelihood of having an interruption in fuel is </a:t>
            </a:r>
            <a:r>
              <a:rPr lang="en-US" sz="1400" b="1" u="sng" dirty="0"/>
              <a:t>low</a:t>
            </a:r>
            <a:r>
              <a:rPr lang="en-US" sz="1400" dirty="0"/>
              <a:t>, such that if there was a fuel interruption, it would be a black swan. As a mitigant against fuel interruption risk, entering into a fixed price, if possible, and supply contracts with suppliers, so that if a fuel interrupted risk were to happen, there is a reserved amount of fuel that can be supplied.</a:t>
            </a:r>
          </a:p>
        </p:txBody>
      </p:sp>
      <p:sp>
        <p:nvSpPr>
          <p:cNvPr id="10" name="Rectangle 9">
            <a:extLst>
              <a:ext uri="{FF2B5EF4-FFF2-40B4-BE49-F238E27FC236}">
                <a16:creationId xmlns:a16="http://schemas.microsoft.com/office/drawing/2014/main" id="{8FA74781-B394-4049-7ED5-2717A7FA6435}"/>
              </a:ext>
            </a:extLst>
          </p:cNvPr>
          <p:cNvSpPr/>
          <p:nvPr/>
        </p:nvSpPr>
        <p:spPr>
          <a:xfrm>
            <a:off x="6434138" y="2388933"/>
            <a:ext cx="134936" cy="13632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A702A7-F276-3C8B-28F5-FBFDC4AA1955}"/>
              </a:ext>
            </a:extLst>
          </p:cNvPr>
          <p:cNvSpPr/>
          <p:nvPr/>
        </p:nvSpPr>
        <p:spPr>
          <a:xfrm>
            <a:off x="933450" y="2168514"/>
            <a:ext cx="134936" cy="13632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45787-7004-AF33-73A5-B2435A8D9A0C}"/>
              </a:ext>
            </a:extLst>
          </p:cNvPr>
          <p:cNvSpPr/>
          <p:nvPr/>
        </p:nvSpPr>
        <p:spPr>
          <a:xfrm>
            <a:off x="931228" y="2388933"/>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Risks and Mitigants</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0787CBBD-F98D-4BFB-9784-4979FACBEE72}"/>
              </a:ext>
            </a:extLst>
          </p:cNvPr>
          <p:cNvSpPr txBox="1">
            <a:spLocks/>
          </p:cNvSpPr>
          <p:nvPr/>
        </p:nvSpPr>
        <p:spPr>
          <a:xfrm>
            <a:off x="1296744" y="1940438"/>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Output Volume Risk</a:t>
            </a:r>
          </a:p>
          <a:p>
            <a:r>
              <a:rPr lang="en-US" sz="1500" b="1" dirty="0"/>
              <a:t>Probability: Medium</a:t>
            </a:r>
          </a:p>
          <a:p>
            <a:r>
              <a:rPr lang="en-US" sz="1500" b="1" dirty="0"/>
              <a:t>Impact: High</a:t>
            </a:r>
          </a:p>
        </p:txBody>
      </p:sp>
      <p:sp>
        <p:nvSpPr>
          <p:cNvPr id="29" name="TextBox 28">
            <a:extLst>
              <a:ext uri="{FF2B5EF4-FFF2-40B4-BE49-F238E27FC236}">
                <a16:creationId xmlns:a16="http://schemas.microsoft.com/office/drawing/2014/main" id="{E3A99ADA-B20B-407A-9696-83190120A7F7}"/>
              </a:ext>
            </a:extLst>
          </p:cNvPr>
          <p:cNvSpPr txBox="1"/>
          <p:nvPr/>
        </p:nvSpPr>
        <p:spPr>
          <a:xfrm>
            <a:off x="816607" y="2688248"/>
            <a:ext cx="4439605" cy="3093154"/>
          </a:xfrm>
          <a:prstGeom prst="rect">
            <a:avLst/>
          </a:prstGeom>
          <a:noFill/>
        </p:spPr>
        <p:txBody>
          <a:bodyPr wrap="square" rtlCol="0">
            <a:spAutoFit/>
          </a:bodyPr>
          <a:lstStyle/>
          <a:p>
            <a:pPr algn="just"/>
            <a:r>
              <a:rPr lang="en-US" sz="1300" dirty="0"/>
              <a:t>A negative 20% shock in the output volume of BHP Vietnam is detrimental to the project. During the PPA, this would reduce the dispatch factor of the project would decrease to 68.89% from 88.89%, affecting the revenues for the project significantly. The impact is so significant that it would force the project to be terminated. However, if the dispatch factor is not affected, the project can survive, even if there was a 20% decrease in energy volume being sold to the merchant market. Clearly, if both scenarios were to happen, the NPV of the project would then be negative again. Even if the dispatch factor would be maximized to 100%, running at full capacity, the shock would still cause the NPV of the project to be negative. Therefore, if this risk were to happen, this would be </a:t>
            </a:r>
            <a:r>
              <a:rPr lang="en-US" sz="1300" b="1" u="sng" dirty="0"/>
              <a:t>highly</a:t>
            </a:r>
            <a:r>
              <a:rPr lang="en-US" sz="1300" dirty="0"/>
              <a:t> impactful to the project because after the PPA was to end, the volume would be subjugated to the market. </a:t>
            </a:r>
            <a:endParaRPr lang="en-US" sz="1300" b="1" u="sng" dirty="0"/>
          </a:p>
        </p:txBody>
      </p:sp>
      <p:sp>
        <p:nvSpPr>
          <p:cNvPr id="15" name="Title 12">
            <a:extLst>
              <a:ext uri="{FF2B5EF4-FFF2-40B4-BE49-F238E27FC236}">
                <a16:creationId xmlns:a16="http://schemas.microsoft.com/office/drawing/2014/main" id="{D77EDBFB-862A-4FB7-9168-126E19AE556C}"/>
              </a:ext>
            </a:extLst>
          </p:cNvPr>
          <p:cNvSpPr txBox="1">
            <a:spLocks/>
          </p:cNvSpPr>
          <p:nvPr/>
        </p:nvSpPr>
        <p:spPr>
          <a:xfrm>
            <a:off x="6794743" y="1859420"/>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Output Price Risk</a:t>
            </a:r>
          </a:p>
          <a:p>
            <a:r>
              <a:rPr lang="en-US" sz="1500" b="1" dirty="0"/>
              <a:t>Probability: Medium  </a:t>
            </a:r>
          </a:p>
          <a:p>
            <a:r>
              <a:rPr lang="en-US" sz="1500" b="1" dirty="0"/>
              <a:t>Impact: High</a:t>
            </a:r>
          </a:p>
        </p:txBody>
      </p:sp>
      <p:sp>
        <p:nvSpPr>
          <p:cNvPr id="17" name="TextBox 16">
            <a:extLst>
              <a:ext uri="{FF2B5EF4-FFF2-40B4-BE49-F238E27FC236}">
                <a16:creationId xmlns:a16="http://schemas.microsoft.com/office/drawing/2014/main" id="{96E47CC0-610E-4567-A332-90C83A0FCDC4}"/>
              </a:ext>
            </a:extLst>
          </p:cNvPr>
          <p:cNvSpPr txBox="1"/>
          <p:nvPr/>
        </p:nvSpPr>
        <p:spPr>
          <a:xfrm>
            <a:off x="6303008" y="2688248"/>
            <a:ext cx="4439605" cy="2862322"/>
          </a:xfrm>
          <a:prstGeom prst="rect">
            <a:avLst/>
          </a:prstGeom>
          <a:noFill/>
        </p:spPr>
        <p:txBody>
          <a:bodyPr wrap="square" rtlCol="0">
            <a:spAutoFit/>
          </a:bodyPr>
          <a:lstStyle/>
          <a:p>
            <a:pPr algn="just"/>
            <a:r>
              <a:rPr lang="en-US" sz="1200" dirty="0"/>
              <a:t>A negative 20% shock to the capacity and energy tariff prices would negatively impact the NPV of the project – more so on energy tariff prices. The shock in capacity tariff prices would reduce the NPV of the project by 95%, from $8,578 to 346. If there was a negative 20% shock on just energy tariff prices, the NPV of the project would go negative. However, due to the state-managed energy industry in Vietnam and the reliability of the country’s supply, price movement can be volatile. Also, under the PPA, securing a price for 7 years reduces the volatility of the prices of the project. So, as a result, the probability of price shocks is defined as </a:t>
            </a:r>
            <a:r>
              <a:rPr lang="en-US" sz="1200" b="1" u="sng" dirty="0"/>
              <a:t>medium</a:t>
            </a:r>
            <a:r>
              <a:rPr lang="en-US" sz="1200" dirty="0"/>
              <a:t>. However, if there were a price shock, in either case, capacity or energy tariffs, the NPV of the project enters into a very dangerous zone or becomes negative. Therefore, the impact of the negative shock for this risk scenario is </a:t>
            </a:r>
            <a:r>
              <a:rPr lang="en-US" sz="1200" b="1" u="sng" dirty="0"/>
              <a:t>high</a:t>
            </a:r>
            <a:r>
              <a:rPr lang="en-US" sz="1200" dirty="0"/>
              <a:t>. To mitigate this risk further, purchasing oil derivatives would reduce the volatility of the prices of the oil. </a:t>
            </a:r>
          </a:p>
        </p:txBody>
      </p:sp>
      <p:sp>
        <p:nvSpPr>
          <p:cNvPr id="10" name="Rectangle 9">
            <a:extLst>
              <a:ext uri="{FF2B5EF4-FFF2-40B4-BE49-F238E27FC236}">
                <a16:creationId xmlns:a16="http://schemas.microsoft.com/office/drawing/2014/main" id="{424F18AC-FC74-854E-0652-BF693556771C}"/>
              </a:ext>
            </a:extLst>
          </p:cNvPr>
          <p:cNvSpPr/>
          <p:nvPr/>
        </p:nvSpPr>
        <p:spPr>
          <a:xfrm>
            <a:off x="6413940" y="2388933"/>
            <a:ext cx="134936" cy="1363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A4D79F-2E08-24A2-C972-26233AA84D8C}"/>
              </a:ext>
            </a:extLst>
          </p:cNvPr>
          <p:cNvSpPr/>
          <p:nvPr/>
        </p:nvSpPr>
        <p:spPr>
          <a:xfrm>
            <a:off x="6413940" y="2169996"/>
            <a:ext cx="134936" cy="13632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1D88C3-68DF-7DC2-9F5E-6A4FD706D599}"/>
              </a:ext>
            </a:extLst>
          </p:cNvPr>
          <p:cNvSpPr/>
          <p:nvPr/>
        </p:nvSpPr>
        <p:spPr>
          <a:xfrm>
            <a:off x="936139" y="2388933"/>
            <a:ext cx="134936" cy="1363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E9E6A1-E7D0-18A4-32CC-37D51C6A944E}"/>
              </a:ext>
            </a:extLst>
          </p:cNvPr>
          <p:cNvSpPr/>
          <p:nvPr/>
        </p:nvSpPr>
        <p:spPr>
          <a:xfrm>
            <a:off x="936139" y="2169996"/>
            <a:ext cx="134936" cy="13632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95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Risks and Mitigants</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0787CBBD-F98D-4BFB-9784-4979FACBEE72}"/>
              </a:ext>
            </a:extLst>
          </p:cNvPr>
          <p:cNvSpPr txBox="1">
            <a:spLocks/>
          </p:cNvSpPr>
          <p:nvPr/>
        </p:nvSpPr>
        <p:spPr>
          <a:xfrm>
            <a:off x="1302543" y="1918176"/>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Credit Risk</a:t>
            </a:r>
          </a:p>
          <a:p>
            <a:r>
              <a:rPr lang="en-US" sz="1500" b="1" dirty="0"/>
              <a:t>Probability: Low</a:t>
            </a:r>
          </a:p>
          <a:p>
            <a:r>
              <a:rPr lang="en-US" sz="1500" b="1" dirty="0"/>
              <a:t>Impact: Low</a:t>
            </a:r>
          </a:p>
        </p:txBody>
      </p:sp>
      <p:sp>
        <p:nvSpPr>
          <p:cNvPr id="15" name="Title 12">
            <a:extLst>
              <a:ext uri="{FF2B5EF4-FFF2-40B4-BE49-F238E27FC236}">
                <a16:creationId xmlns:a16="http://schemas.microsoft.com/office/drawing/2014/main" id="{D77EDBFB-862A-4FB7-9168-126E19AE556C}"/>
              </a:ext>
            </a:extLst>
          </p:cNvPr>
          <p:cNvSpPr txBox="1">
            <a:spLocks/>
          </p:cNvSpPr>
          <p:nvPr/>
        </p:nvSpPr>
        <p:spPr>
          <a:xfrm>
            <a:off x="6788945" y="1859420"/>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Operating Risk</a:t>
            </a:r>
          </a:p>
          <a:p>
            <a:r>
              <a:rPr lang="en-US" sz="1500" b="1" dirty="0"/>
              <a:t>Probability: Low  </a:t>
            </a:r>
          </a:p>
          <a:p>
            <a:r>
              <a:rPr lang="en-US" sz="1500" b="1" dirty="0"/>
              <a:t>Impact: High</a:t>
            </a:r>
          </a:p>
        </p:txBody>
      </p:sp>
      <p:sp>
        <p:nvSpPr>
          <p:cNvPr id="10" name="TextBox 9">
            <a:extLst>
              <a:ext uri="{FF2B5EF4-FFF2-40B4-BE49-F238E27FC236}">
                <a16:creationId xmlns:a16="http://schemas.microsoft.com/office/drawing/2014/main" id="{8E3600AE-DB00-24CD-3B02-214B30D25440}"/>
              </a:ext>
            </a:extLst>
          </p:cNvPr>
          <p:cNvSpPr txBox="1"/>
          <p:nvPr/>
        </p:nvSpPr>
        <p:spPr>
          <a:xfrm>
            <a:off x="816607" y="2688248"/>
            <a:ext cx="4439605" cy="3093154"/>
          </a:xfrm>
          <a:prstGeom prst="rect">
            <a:avLst/>
          </a:prstGeom>
          <a:noFill/>
        </p:spPr>
        <p:txBody>
          <a:bodyPr wrap="square" rtlCol="0">
            <a:spAutoFit/>
          </a:bodyPr>
          <a:lstStyle/>
          <a:p>
            <a:pPr algn="just"/>
            <a:r>
              <a:rPr lang="en-US" sz="1300" dirty="0"/>
              <a:t>The structure of the project is strong in the sense that there are government entities and experienced counterparties. According to the PPA, HPC will purchase all the energy that BHP will produce. HPC is a state-owned enterprise and for that reason, they are considered to be reliable and low risk. Another state-owned enterprise is </a:t>
            </a:r>
            <a:r>
              <a:rPr lang="en-US" sz="1300" dirty="0" err="1"/>
              <a:t>PetroVietnam</a:t>
            </a:r>
            <a:r>
              <a:rPr lang="en-US" sz="1300" dirty="0"/>
              <a:t>. They are the largest oil and gas producer in Vietnam, arguably a monopoly. Their ability to provide input for BHP will not be a gamble. They have a track record of performing well. Toshiba-Energy, the EPC contractor, has been installing turbines since 1927, globally. Especially since they will guarantee the functionality of the plant and incur the costs of liquidated damages and delays, this counterparty is also considered to be low risk. With all these counterparties involved, who are reputable and reliable, the probability and impact of credit risk is </a:t>
            </a:r>
            <a:r>
              <a:rPr lang="en-US" sz="1300" b="1" u="sng" dirty="0"/>
              <a:t>low</a:t>
            </a:r>
            <a:r>
              <a:rPr lang="en-US" sz="1300" dirty="0"/>
              <a:t>. </a:t>
            </a:r>
          </a:p>
        </p:txBody>
      </p:sp>
      <p:sp>
        <p:nvSpPr>
          <p:cNvPr id="11" name="TextBox 10">
            <a:extLst>
              <a:ext uri="{FF2B5EF4-FFF2-40B4-BE49-F238E27FC236}">
                <a16:creationId xmlns:a16="http://schemas.microsoft.com/office/drawing/2014/main" id="{BA26FF62-DE47-1F92-D962-813225C1A82F}"/>
              </a:ext>
            </a:extLst>
          </p:cNvPr>
          <p:cNvSpPr txBox="1"/>
          <p:nvPr/>
        </p:nvSpPr>
        <p:spPr>
          <a:xfrm>
            <a:off x="6303008" y="2688248"/>
            <a:ext cx="4439605" cy="2492990"/>
          </a:xfrm>
          <a:prstGeom prst="rect">
            <a:avLst/>
          </a:prstGeom>
          <a:noFill/>
        </p:spPr>
        <p:txBody>
          <a:bodyPr wrap="square" rtlCol="0">
            <a:spAutoFit/>
          </a:bodyPr>
          <a:lstStyle/>
          <a:p>
            <a:pPr algn="just"/>
            <a:r>
              <a:rPr lang="en-US" sz="1300" dirty="0"/>
              <a:t>There are three factors that affect operating risk: heat rate, output, and degradation. In each scenario, with an increase of heat rate by 10%, decreasing the output by 10%, and increasing degradation rate by 2, the project becomes negative NPV. Therefore, the impact of the operating risk is </a:t>
            </a:r>
            <a:r>
              <a:rPr lang="en-US" sz="1300" b="1" u="sng" dirty="0"/>
              <a:t>high</a:t>
            </a:r>
            <a:r>
              <a:rPr lang="en-US" sz="1300" dirty="0"/>
              <a:t>. However, because there is major maintenance conducted to ensure the plant’s efficiency and reduce the nameplate capacity, this acts as a mitigant. To mitigate the assets further, purchasing insurance and/or a warranty on the turbines of the plant can decrease the operating risk. With these mitigants in place, the probability of the operating risk occurring is low.</a:t>
            </a:r>
          </a:p>
        </p:txBody>
      </p:sp>
      <p:sp>
        <p:nvSpPr>
          <p:cNvPr id="12" name="Rectangle 11">
            <a:extLst>
              <a:ext uri="{FF2B5EF4-FFF2-40B4-BE49-F238E27FC236}">
                <a16:creationId xmlns:a16="http://schemas.microsoft.com/office/drawing/2014/main" id="{E54A717D-2F8A-BB2F-47F3-D80BAFF3CF9E}"/>
              </a:ext>
            </a:extLst>
          </p:cNvPr>
          <p:cNvSpPr/>
          <p:nvPr/>
        </p:nvSpPr>
        <p:spPr>
          <a:xfrm>
            <a:off x="6434138" y="2375159"/>
            <a:ext cx="134936" cy="1363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976C20-95DD-9825-96B0-A4CC47CDE7FA}"/>
              </a:ext>
            </a:extLst>
          </p:cNvPr>
          <p:cNvSpPr/>
          <p:nvPr/>
        </p:nvSpPr>
        <p:spPr>
          <a:xfrm>
            <a:off x="6434138" y="2159836"/>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A37687F-E034-0EB0-61BE-78412C37F41F}"/>
              </a:ext>
            </a:extLst>
          </p:cNvPr>
          <p:cNvSpPr/>
          <p:nvPr/>
        </p:nvSpPr>
        <p:spPr>
          <a:xfrm>
            <a:off x="929006" y="2375159"/>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EA5BBB-5FDE-413B-DBF7-2BAE0F21C111}"/>
              </a:ext>
            </a:extLst>
          </p:cNvPr>
          <p:cNvSpPr/>
          <p:nvPr/>
        </p:nvSpPr>
        <p:spPr>
          <a:xfrm>
            <a:off x="929006" y="2159836"/>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36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Risks and Mitigants</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0787CBBD-F98D-4BFB-9784-4979FACBEE72}"/>
              </a:ext>
            </a:extLst>
          </p:cNvPr>
          <p:cNvSpPr txBox="1">
            <a:spLocks/>
          </p:cNvSpPr>
          <p:nvPr/>
        </p:nvSpPr>
        <p:spPr>
          <a:xfrm>
            <a:off x="1293812" y="1882628"/>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Financial Risk</a:t>
            </a:r>
          </a:p>
          <a:p>
            <a:r>
              <a:rPr lang="en-US" sz="1500" b="1" dirty="0"/>
              <a:t>Probability: Low</a:t>
            </a:r>
          </a:p>
          <a:p>
            <a:r>
              <a:rPr lang="en-US" sz="1500" b="1" dirty="0"/>
              <a:t>Impact: High</a:t>
            </a:r>
          </a:p>
        </p:txBody>
      </p:sp>
      <p:sp>
        <p:nvSpPr>
          <p:cNvPr id="10" name="TextBox 9">
            <a:extLst>
              <a:ext uri="{FF2B5EF4-FFF2-40B4-BE49-F238E27FC236}">
                <a16:creationId xmlns:a16="http://schemas.microsoft.com/office/drawing/2014/main" id="{8E3600AE-DB00-24CD-3B02-214B30D25440}"/>
              </a:ext>
            </a:extLst>
          </p:cNvPr>
          <p:cNvSpPr txBox="1"/>
          <p:nvPr/>
        </p:nvSpPr>
        <p:spPr>
          <a:xfrm>
            <a:off x="816607" y="2688248"/>
            <a:ext cx="9849805" cy="1569660"/>
          </a:xfrm>
          <a:prstGeom prst="rect">
            <a:avLst/>
          </a:prstGeom>
          <a:noFill/>
        </p:spPr>
        <p:txBody>
          <a:bodyPr wrap="square" rtlCol="0">
            <a:spAutoFit/>
          </a:bodyPr>
          <a:lstStyle/>
          <a:p>
            <a:pPr algn="just"/>
            <a:r>
              <a:rPr lang="en-US" sz="1200" dirty="0"/>
              <a:t>The total amount of debt without the financial shock is 509,215. With the SOFR spread increasing by 3%, the total amount of debt increases by 35%, 782,987. Consequently, this increases the debt payments. If debt payments are to increase and revenues maintaining constant, naturally, the NPV is to go down. With this financial shock of SOFR spread increasing by 3%, the NPV of the project is projected to be negative equating to -11,853. This shock can terminate the project.  However, the probability of SOFR experiencing a 3% incremental spread shock is so </a:t>
            </a:r>
            <a:r>
              <a:rPr lang="en-US" sz="1200" b="1" u="sng" dirty="0"/>
              <a:t>low</a:t>
            </a:r>
            <a:r>
              <a:rPr lang="en-US" sz="1200" b="1" dirty="0"/>
              <a:t> </a:t>
            </a:r>
            <a:r>
              <a:rPr lang="en-US" sz="1200" dirty="0"/>
              <a:t>since SOFR is based on transactions made by Treasury, which assets are risk-free rate bonds. Historically, there has never been a moment where treasury bond rates have increased 300 bps overnight. So, the fact that SOFR is used, which is backed by US Treasury, and not LIBOR, which is market-determined, the financial transaction security between lenders is high, ensuring further that the financial impact of this risk is </a:t>
            </a:r>
            <a:r>
              <a:rPr lang="en-US" sz="1200" b="1" u="sng" dirty="0"/>
              <a:t>low</a:t>
            </a:r>
            <a:r>
              <a:rPr lang="en-US" sz="1200" dirty="0"/>
              <a:t>. However, if this shock were to happen, this project would be terminated since the NPV of the project becomes negative, thus, making the impact of this risk </a:t>
            </a:r>
            <a:r>
              <a:rPr lang="en-US" sz="1200" b="1" u="sng" dirty="0"/>
              <a:t>high</a:t>
            </a:r>
            <a:r>
              <a:rPr lang="en-US" sz="1200" dirty="0"/>
              <a:t>. </a:t>
            </a:r>
            <a:endParaRPr lang="en-US" sz="1200" u="sng" dirty="0"/>
          </a:p>
        </p:txBody>
      </p:sp>
      <p:sp>
        <p:nvSpPr>
          <p:cNvPr id="16" name="Rectangle 15">
            <a:extLst>
              <a:ext uri="{FF2B5EF4-FFF2-40B4-BE49-F238E27FC236}">
                <a16:creationId xmlns:a16="http://schemas.microsoft.com/office/drawing/2014/main" id="{807B4314-B848-594B-C285-8B9D7B858CB9}"/>
              </a:ext>
            </a:extLst>
          </p:cNvPr>
          <p:cNvSpPr/>
          <p:nvPr/>
        </p:nvSpPr>
        <p:spPr>
          <a:xfrm>
            <a:off x="932572" y="2169996"/>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D938CF-08E4-8B3B-FCC2-6562B6A74277}"/>
              </a:ext>
            </a:extLst>
          </p:cNvPr>
          <p:cNvSpPr/>
          <p:nvPr/>
        </p:nvSpPr>
        <p:spPr>
          <a:xfrm>
            <a:off x="932572" y="2362200"/>
            <a:ext cx="134936" cy="1363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93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Sponsor Case Financial Results – Base Case</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7" name="Table 17">
            <a:extLst>
              <a:ext uri="{FF2B5EF4-FFF2-40B4-BE49-F238E27FC236}">
                <a16:creationId xmlns:a16="http://schemas.microsoft.com/office/drawing/2014/main" id="{11FBBE0B-DBAA-8727-1D05-07762EFA6574}"/>
              </a:ext>
            </a:extLst>
          </p:cNvPr>
          <p:cNvGraphicFramePr>
            <a:graphicFrameLocks noGrp="1"/>
          </p:cNvGraphicFramePr>
          <p:nvPr>
            <p:extLst>
              <p:ext uri="{D42A27DB-BD31-4B8C-83A1-F6EECF244321}">
                <p14:modId xmlns:p14="http://schemas.microsoft.com/office/powerpoint/2010/main" val="1068698562"/>
              </p:ext>
            </p:extLst>
          </p:nvPr>
        </p:nvGraphicFramePr>
        <p:xfrm>
          <a:off x="1446212" y="2053479"/>
          <a:ext cx="8686800" cy="3337560"/>
        </p:xfrm>
        <a:graphic>
          <a:graphicData uri="http://schemas.openxmlformats.org/drawingml/2006/table">
            <a:tbl>
              <a:tblPr firstRow="1" bandRow="1">
                <a:tableStyleId>{073A0DAA-6AF3-43AB-8588-CEC1D06C72B9}</a:tableStyleId>
              </a:tblPr>
              <a:tblGrid>
                <a:gridCol w="6559222">
                  <a:extLst>
                    <a:ext uri="{9D8B030D-6E8A-4147-A177-3AD203B41FA5}">
                      <a16:colId xmlns:a16="http://schemas.microsoft.com/office/drawing/2014/main" val="2576668200"/>
                    </a:ext>
                  </a:extLst>
                </a:gridCol>
                <a:gridCol w="2127578">
                  <a:extLst>
                    <a:ext uri="{9D8B030D-6E8A-4147-A177-3AD203B41FA5}">
                      <a16:colId xmlns:a16="http://schemas.microsoft.com/office/drawing/2014/main" val="3148856561"/>
                    </a:ext>
                  </a:extLst>
                </a:gridCol>
              </a:tblGrid>
              <a:tr h="370840">
                <a:tc>
                  <a:txBody>
                    <a:bodyPr/>
                    <a:lstStyle/>
                    <a:p>
                      <a:r>
                        <a:rPr lang="en-US" b="1" dirty="0"/>
                        <a:t>Indicators</a:t>
                      </a:r>
                    </a:p>
                  </a:txBody>
                  <a:tcPr/>
                </a:tc>
                <a:tc>
                  <a:txBody>
                    <a:bodyPr/>
                    <a:lstStyle/>
                    <a:p>
                      <a:r>
                        <a:rPr lang="en-US" dirty="0"/>
                        <a:t>Results</a:t>
                      </a:r>
                    </a:p>
                  </a:txBody>
                  <a:tcPr/>
                </a:tc>
                <a:extLst>
                  <a:ext uri="{0D108BD9-81ED-4DB2-BD59-A6C34878D82A}">
                    <a16:rowId xmlns:a16="http://schemas.microsoft.com/office/drawing/2014/main" val="2963605310"/>
                  </a:ext>
                </a:extLst>
              </a:tr>
              <a:tr h="370840">
                <a:tc>
                  <a:txBody>
                    <a:bodyPr/>
                    <a:lstStyle/>
                    <a:p>
                      <a:r>
                        <a:rPr lang="en-US" dirty="0"/>
                        <a:t>Minimum DSCR ( with DSRA)</a:t>
                      </a:r>
                    </a:p>
                  </a:txBody>
                  <a:tcPr/>
                </a:tc>
                <a:tc>
                  <a:txBody>
                    <a:bodyPr/>
                    <a:lstStyle/>
                    <a:p>
                      <a:r>
                        <a:rPr lang="en-US" dirty="0"/>
                        <a:t>1</a:t>
                      </a:r>
                    </a:p>
                  </a:txBody>
                  <a:tcPr/>
                </a:tc>
                <a:extLst>
                  <a:ext uri="{0D108BD9-81ED-4DB2-BD59-A6C34878D82A}">
                    <a16:rowId xmlns:a16="http://schemas.microsoft.com/office/drawing/2014/main" val="2107831378"/>
                  </a:ext>
                </a:extLst>
              </a:tr>
              <a:tr h="370840">
                <a:tc>
                  <a:txBody>
                    <a:bodyPr/>
                    <a:lstStyle/>
                    <a:p>
                      <a:r>
                        <a:rPr lang="en-US" dirty="0"/>
                        <a:t>Average DSCR (with DSRA)</a:t>
                      </a:r>
                    </a:p>
                  </a:txBody>
                  <a:tcPr/>
                </a:tc>
                <a:tc>
                  <a:txBody>
                    <a:bodyPr/>
                    <a:lstStyle/>
                    <a:p>
                      <a:r>
                        <a:rPr lang="en-US" dirty="0"/>
                        <a:t>1.55</a:t>
                      </a:r>
                    </a:p>
                  </a:txBody>
                  <a:tcPr/>
                </a:tc>
                <a:extLst>
                  <a:ext uri="{0D108BD9-81ED-4DB2-BD59-A6C34878D82A}">
                    <a16:rowId xmlns:a16="http://schemas.microsoft.com/office/drawing/2014/main" val="37391304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Leveraged NPV</a:t>
                      </a:r>
                    </a:p>
                  </a:txBody>
                  <a:tcPr/>
                </a:tc>
                <a:tc>
                  <a:txBody>
                    <a:bodyPr/>
                    <a:lstStyle/>
                    <a:p>
                      <a:r>
                        <a:rPr lang="en-US" dirty="0"/>
                        <a:t>$8,578</a:t>
                      </a:r>
                    </a:p>
                  </a:txBody>
                  <a:tcPr/>
                </a:tc>
                <a:extLst>
                  <a:ext uri="{0D108BD9-81ED-4DB2-BD59-A6C34878D82A}">
                    <a16:rowId xmlns:a16="http://schemas.microsoft.com/office/drawing/2014/main" val="26421379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Leveraged IRR</a:t>
                      </a:r>
                    </a:p>
                  </a:txBody>
                  <a:tcPr/>
                </a:tc>
                <a:tc>
                  <a:txBody>
                    <a:bodyPr/>
                    <a:lstStyle/>
                    <a:p>
                      <a:r>
                        <a:rPr lang="en-US" dirty="0"/>
                        <a:t>22%</a:t>
                      </a:r>
                    </a:p>
                  </a:txBody>
                  <a:tcPr/>
                </a:tc>
                <a:extLst>
                  <a:ext uri="{0D108BD9-81ED-4DB2-BD59-A6C34878D82A}">
                    <a16:rowId xmlns:a16="http://schemas.microsoft.com/office/drawing/2014/main" val="17280556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Unleveraged NPV</a:t>
                      </a:r>
                    </a:p>
                  </a:txBody>
                  <a:tcPr/>
                </a:tc>
                <a:tc>
                  <a:txBody>
                    <a:bodyPr/>
                    <a:lstStyle/>
                    <a:p>
                      <a:r>
                        <a:rPr lang="en-US" dirty="0"/>
                        <a:t>$25,063</a:t>
                      </a:r>
                    </a:p>
                  </a:txBody>
                  <a:tcPr/>
                </a:tc>
                <a:extLst>
                  <a:ext uri="{0D108BD9-81ED-4DB2-BD59-A6C34878D82A}">
                    <a16:rowId xmlns:a16="http://schemas.microsoft.com/office/drawing/2014/main" val="1716546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Unleveraged IRR</a:t>
                      </a:r>
                    </a:p>
                  </a:txBody>
                  <a:tcPr/>
                </a:tc>
                <a:tc>
                  <a:txBody>
                    <a:bodyPr/>
                    <a:lstStyle/>
                    <a:p>
                      <a:r>
                        <a:rPr lang="en-US" dirty="0"/>
                        <a:t>12%</a:t>
                      </a:r>
                    </a:p>
                  </a:txBody>
                  <a:tcPr/>
                </a:tc>
                <a:extLst>
                  <a:ext uri="{0D108BD9-81ED-4DB2-BD59-A6C34878D82A}">
                    <a16:rowId xmlns:a16="http://schemas.microsoft.com/office/drawing/2014/main" val="33867172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Loan Life</a:t>
                      </a:r>
                    </a:p>
                  </a:txBody>
                  <a:tcPr/>
                </a:tc>
                <a:tc>
                  <a:txBody>
                    <a:bodyPr/>
                    <a:lstStyle/>
                    <a:p>
                      <a:r>
                        <a:rPr lang="en-US" dirty="0"/>
                        <a:t>7.71 years</a:t>
                      </a:r>
                    </a:p>
                  </a:txBody>
                  <a:tcPr/>
                </a:tc>
                <a:extLst>
                  <a:ext uri="{0D108BD9-81ED-4DB2-BD59-A6C34878D82A}">
                    <a16:rowId xmlns:a16="http://schemas.microsoft.com/office/drawing/2014/main" val="39623248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 on Lender’s Regulatory Capital</a:t>
                      </a:r>
                    </a:p>
                  </a:txBody>
                  <a:tcPr/>
                </a:tc>
                <a:tc>
                  <a:txBody>
                    <a:bodyPr/>
                    <a:lstStyle/>
                    <a:p>
                      <a:r>
                        <a:rPr lang="en-US" dirty="0"/>
                        <a:t>16.27%</a:t>
                      </a:r>
                    </a:p>
                  </a:txBody>
                  <a:tcPr/>
                </a:tc>
                <a:extLst>
                  <a:ext uri="{0D108BD9-81ED-4DB2-BD59-A6C34878D82A}">
                    <a16:rowId xmlns:a16="http://schemas.microsoft.com/office/drawing/2014/main" val="4075513264"/>
                  </a:ext>
                </a:extLst>
              </a:tr>
            </a:tbl>
          </a:graphicData>
        </a:graphic>
      </p:graphicFrame>
      <p:sp>
        <p:nvSpPr>
          <p:cNvPr id="20" name="Title 12">
            <a:extLst>
              <a:ext uri="{FF2B5EF4-FFF2-40B4-BE49-F238E27FC236}">
                <a16:creationId xmlns:a16="http://schemas.microsoft.com/office/drawing/2014/main" id="{501B2B90-9747-E930-32CF-F7397EB58E37}"/>
              </a:ext>
            </a:extLst>
          </p:cNvPr>
          <p:cNvSpPr txBox="1">
            <a:spLocks/>
          </p:cNvSpPr>
          <p:nvPr/>
        </p:nvSpPr>
        <p:spPr>
          <a:xfrm>
            <a:off x="1385886" y="5676900"/>
            <a:ext cx="8686800"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Figure 2: </a:t>
            </a:r>
            <a:r>
              <a:rPr lang="en-US" sz="1300" dirty="0"/>
              <a:t>Financial Results of Sponsor’s Base Case</a:t>
            </a:r>
          </a:p>
        </p:txBody>
      </p:sp>
    </p:spTree>
    <p:extLst>
      <p:ext uri="{BB962C8B-B14F-4D97-AF65-F5344CB8AC3E}">
        <p14:creationId xmlns:p14="http://schemas.microsoft.com/office/powerpoint/2010/main" val="152599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Recommendation and Proposed Financial Structure</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itle 12">
            <a:extLst>
              <a:ext uri="{FF2B5EF4-FFF2-40B4-BE49-F238E27FC236}">
                <a16:creationId xmlns:a16="http://schemas.microsoft.com/office/drawing/2014/main" id="{E887AC73-FDEF-4DE5-9877-485E040C3AB2}"/>
              </a:ext>
            </a:extLst>
          </p:cNvPr>
          <p:cNvSpPr txBox="1">
            <a:spLocks/>
          </p:cNvSpPr>
          <p:nvPr/>
        </p:nvSpPr>
        <p:spPr>
          <a:xfrm>
            <a:off x="901064" y="3750039"/>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Recommendation</a:t>
            </a:r>
          </a:p>
        </p:txBody>
      </p:sp>
      <p:cxnSp>
        <p:nvCxnSpPr>
          <p:cNvPr id="8" name="Straight Connector 7">
            <a:extLst>
              <a:ext uri="{FF2B5EF4-FFF2-40B4-BE49-F238E27FC236}">
                <a16:creationId xmlns:a16="http://schemas.microsoft.com/office/drawing/2014/main" id="{D5F40906-F5DC-9693-6AF6-95792C34E560}"/>
              </a:ext>
            </a:extLst>
          </p:cNvPr>
          <p:cNvCxnSpPr>
            <a:cxnSpLocks/>
          </p:cNvCxnSpPr>
          <p:nvPr/>
        </p:nvCxnSpPr>
        <p:spPr>
          <a:xfrm>
            <a:off x="933450" y="4131039"/>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B6DD453-4B7E-7DA5-8550-14395BC9D09B}"/>
              </a:ext>
            </a:extLst>
          </p:cNvPr>
          <p:cNvSpPr txBox="1"/>
          <p:nvPr/>
        </p:nvSpPr>
        <p:spPr>
          <a:xfrm>
            <a:off x="816607" y="4335968"/>
            <a:ext cx="9849805"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Increase Amortization Payment Periods from 26 to 30</a:t>
            </a:r>
          </a:p>
          <a:p>
            <a:pPr marL="285750" indent="-285750" algn="just">
              <a:buFont typeface="Arial" panose="020B0604020202020204" pitchFamily="34" charset="0"/>
              <a:buChar char="•"/>
            </a:pPr>
            <a:r>
              <a:rPr lang="en-US" sz="1400" dirty="0"/>
              <a:t>Change payment style from mortgage payment style to sculpted, by frontloading debt payments at the beginning of the period</a:t>
            </a:r>
          </a:p>
          <a:p>
            <a:pPr marL="742950" lvl="1" indent="-285750" algn="just">
              <a:buFont typeface="Arial" panose="020B0604020202020204" pitchFamily="34" charset="0"/>
              <a:buChar char="•"/>
            </a:pPr>
            <a:r>
              <a:rPr lang="en-US" sz="1400" dirty="0"/>
              <a:t>75% of the debt will be paid off during the PPA</a:t>
            </a:r>
          </a:p>
        </p:txBody>
      </p:sp>
      <p:graphicFrame>
        <p:nvGraphicFramePr>
          <p:cNvPr id="17" name="Table 8">
            <a:extLst>
              <a:ext uri="{FF2B5EF4-FFF2-40B4-BE49-F238E27FC236}">
                <a16:creationId xmlns:a16="http://schemas.microsoft.com/office/drawing/2014/main" id="{128C7CC8-8633-6D23-AB29-895DE38C22E7}"/>
              </a:ext>
            </a:extLst>
          </p:cNvPr>
          <p:cNvGraphicFramePr>
            <a:graphicFrameLocks noGrp="1"/>
          </p:cNvGraphicFramePr>
          <p:nvPr>
            <p:extLst>
              <p:ext uri="{D42A27DB-BD31-4B8C-83A1-F6EECF244321}">
                <p14:modId xmlns:p14="http://schemas.microsoft.com/office/powerpoint/2010/main" val="3864984901"/>
              </p:ext>
            </p:extLst>
          </p:nvPr>
        </p:nvGraphicFramePr>
        <p:xfrm>
          <a:off x="912812" y="1981200"/>
          <a:ext cx="8542449" cy="1169550"/>
        </p:xfrm>
        <a:graphic>
          <a:graphicData uri="http://schemas.openxmlformats.org/drawingml/2006/table">
            <a:tbl>
              <a:tblPr firstRow="1" bandRow="1">
                <a:tableStyleId>{073A0DAA-6AF3-43AB-8588-CEC1D06C72B9}</a:tableStyleId>
              </a:tblPr>
              <a:tblGrid>
                <a:gridCol w="2847483">
                  <a:extLst>
                    <a:ext uri="{9D8B030D-6E8A-4147-A177-3AD203B41FA5}">
                      <a16:colId xmlns:a16="http://schemas.microsoft.com/office/drawing/2014/main" val="2128351178"/>
                    </a:ext>
                  </a:extLst>
                </a:gridCol>
                <a:gridCol w="2847483">
                  <a:extLst>
                    <a:ext uri="{9D8B030D-6E8A-4147-A177-3AD203B41FA5}">
                      <a16:colId xmlns:a16="http://schemas.microsoft.com/office/drawing/2014/main" val="2235183070"/>
                    </a:ext>
                  </a:extLst>
                </a:gridCol>
                <a:gridCol w="2847483">
                  <a:extLst>
                    <a:ext uri="{9D8B030D-6E8A-4147-A177-3AD203B41FA5}">
                      <a16:colId xmlns:a16="http://schemas.microsoft.com/office/drawing/2014/main" val="728135552"/>
                    </a:ext>
                  </a:extLst>
                </a:gridCol>
              </a:tblGrid>
              <a:tr h="389850">
                <a:tc>
                  <a:txBody>
                    <a:bodyPr/>
                    <a:lstStyle/>
                    <a:p>
                      <a:endParaRPr lang="en-US" sz="1900" dirty="0"/>
                    </a:p>
                  </a:txBody>
                  <a:tcPr marL="96129" marR="96129" marT="48064" marB="48064"/>
                </a:tc>
                <a:tc>
                  <a:txBody>
                    <a:bodyPr/>
                    <a:lstStyle/>
                    <a:p>
                      <a:r>
                        <a:rPr lang="en-US" sz="1900" dirty="0"/>
                        <a:t>Base</a:t>
                      </a:r>
                    </a:p>
                  </a:txBody>
                  <a:tcPr marL="96129" marR="96129" marT="48064" marB="48064"/>
                </a:tc>
                <a:tc>
                  <a:txBody>
                    <a:bodyPr/>
                    <a:lstStyle/>
                    <a:p>
                      <a:r>
                        <a:rPr lang="en-US" sz="1900" dirty="0"/>
                        <a:t>Recommendation</a:t>
                      </a:r>
                    </a:p>
                  </a:txBody>
                  <a:tcPr marL="96129" marR="96129" marT="48064" marB="48064"/>
                </a:tc>
                <a:extLst>
                  <a:ext uri="{0D108BD9-81ED-4DB2-BD59-A6C34878D82A}">
                    <a16:rowId xmlns:a16="http://schemas.microsoft.com/office/drawing/2014/main" val="1893059159"/>
                  </a:ext>
                </a:extLst>
              </a:tr>
              <a:tr h="389850">
                <a:tc>
                  <a:txBody>
                    <a:bodyPr/>
                    <a:lstStyle/>
                    <a:p>
                      <a:r>
                        <a:rPr lang="en-US" sz="1900" dirty="0"/>
                        <a:t>Amortization Periods</a:t>
                      </a:r>
                    </a:p>
                  </a:txBody>
                  <a:tcPr marL="96129" marR="96129" marT="48064" marB="48064"/>
                </a:tc>
                <a:tc>
                  <a:txBody>
                    <a:bodyPr/>
                    <a:lstStyle/>
                    <a:p>
                      <a:r>
                        <a:rPr lang="en-US" sz="1900" dirty="0"/>
                        <a:t>26</a:t>
                      </a:r>
                    </a:p>
                  </a:txBody>
                  <a:tcPr marL="96129" marR="96129" marT="48064" marB="48064"/>
                </a:tc>
                <a:tc>
                  <a:txBody>
                    <a:bodyPr/>
                    <a:lstStyle/>
                    <a:p>
                      <a:r>
                        <a:rPr lang="en-US" sz="1900" dirty="0"/>
                        <a:t>30</a:t>
                      </a:r>
                    </a:p>
                  </a:txBody>
                  <a:tcPr marL="96129" marR="96129" marT="48064" marB="48064"/>
                </a:tc>
                <a:extLst>
                  <a:ext uri="{0D108BD9-81ED-4DB2-BD59-A6C34878D82A}">
                    <a16:rowId xmlns:a16="http://schemas.microsoft.com/office/drawing/2014/main" val="2952711538"/>
                  </a:ext>
                </a:extLst>
              </a:tr>
              <a:tr h="389850">
                <a:tc>
                  <a:txBody>
                    <a:bodyPr/>
                    <a:lstStyle/>
                    <a:p>
                      <a:r>
                        <a:rPr lang="en-US" sz="1900" dirty="0"/>
                        <a:t>Payment Style</a:t>
                      </a:r>
                    </a:p>
                  </a:txBody>
                  <a:tcPr marL="96129" marR="96129" marT="48064" marB="48064"/>
                </a:tc>
                <a:tc>
                  <a:txBody>
                    <a:bodyPr/>
                    <a:lstStyle/>
                    <a:p>
                      <a:r>
                        <a:rPr lang="en-US" sz="1900" dirty="0"/>
                        <a:t>Mortgage (80%)</a:t>
                      </a:r>
                    </a:p>
                  </a:txBody>
                  <a:tcPr marL="96129" marR="96129" marT="48064" marB="48064"/>
                </a:tc>
                <a:tc>
                  <a:txBody>
                    <a:bodyPr/>
                    <a:lstStyle/>
                    <a:p>
                      <a:r>
                        <a:rPr lang="en-US" sz="1900" dirty="0"/>
                        <a:t>Sculpted (75%)</a:t>
                      </a:r>
                    </a:p>
                  </a:txBody>
                  <a:tcPr marL="96129" marR="96129" marT="48064" marB="48064"/>
                </a:tc>
                <a:extLst>
                  <a:ext uri="{0D108BD9-81ED-4DB2-BD59-A6C34878D82A}">
                    <a16:rowId xmlns:a16="http://schemas.microsoft.com/office/drawing/2014/main" val="682691950"/>
                  </a:ext>
                </a:extLst>
              </a:tr>
            </a:tbl>
          </a:graphicData>
        </a:graphic>
      </p:graphicFrame>
      <p:sp>
        <p:nvSpPr>
          <p:cNvPr id="18" name="Title 12">
            <a:extLst>
              <a:ext uri="{FF2B5EF4-FFF2-40B4-BE49-F238E27FC236}">
                <a16:creationId xmlns:a16="http://schemas.microsoft.com/office/drawing/2014/main" id="{2E142F2F-4746-71B7-3F39-A40A755D87F1}"/>
              </a:ext>
            </a:extLst>
          </p:cNvPr>
          <p:cNvSpPr txBox="1">
            <a:spLocks/>
          </p:cNvSpPr>
          <p:nvPr/>
        </p:nvSpPr>
        <p:spPr>
          <a:xfrm>
            <a:off x="815019" y="5308558"/>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Results</a:t>
            </a:r>
          </a:p>
        </p:txBody>
      </p:sp>
      <p:cxnSp>
        <p:nvCxnSpPr>
          <p:cNvPr id="19" name="Straight Connector 18">
            <a:extLst>
              <a:ext uri="{FF2B5EF4-FFF2-40B4-BE49-F238E27FC236}">
                <a16:creationId xmlns:a16="http://schemas.microsoft.com/office/drawing/2014/main" id="{C240CB00-576F-3CDB-7741-5CF895FF28F6}"/>
              </a:ext>
            </a:extLst>
          </p:cNvPr>
          <p:cNvCxnSpPr>
            <a:cxnSpLocks/>
          </p:cNvCxnSpPr>
          <p:nvPr/>
        </p:nvCxnSpPr>
        <p:spPr>
          <a:xfrm>
            <a:off x="847405" y="5689558"/>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66B76F6-3A32-5329-F976-9AA69A4E50A2}"/>
              </a:ext>
            </a:extLst>
          </p:cNvPr>
          <p:cNvSpPr txBox="1"/>
          <p:nvPr/>
        </p:nvSpPr>
        <p:spPr>
          <a:xfrm>
            <a:off x="815019" y="5877580"/>
            <a:ext cx="9849805"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By increasing the debt amortization payment periods, it grants more time to pay off the debt, thus retaining more cashflow</a:t>
            </a:r>
          </a:p>
          <a:p>
            <a:pPr marL="285750" indent="-285750" algn="just">
              <a:buFont typeface="Arial" panose="020B0604020202020204" pitchFamily="34" charset="0"/>
              <a:buChar char="•"/>
            </a:pPr>
            <a:r>
              <a:rPr lang="en-US" sz="1400" dirty="0"/>
              <a:t>Changing the payment style to sculpted helps increase the debt service coverage ratio </a:t>
            </a:r>
          </a:p>
        </p:txBody>
      </p:sp>
      <p:sp>
        <p:nvSpPr>
          <p:cNvPr id="22" name="Title 12">
            <a:extLst>
              <a:ext uri="{FF2B5EF4-FFF2-40B4-BE49-F238E27FC236}">
                <a16:creationId xmlns:a16="http://schemas.microsoft.com/office/drawing/2014/main" id="{1EB475C2-236E-FE92-0983-6FDFEA3FEA09}"/>
              </a:ext>
            </a:extLst>
          </p:cNvPr>
          <p:cNvSpPr txBox="1">
            <a:spLocks/>
          </p:cNvSpPr>
          <p:nvPr/>
        </p:nvSpPr>
        <p:spPr>
          <a:xfrm>
            <a:off x="901064" y="3275028"/>
            <a:ext cx="8686800"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Figure 3: </a:t>
            </a:r>
            <a:r>
              <a:rPr lang="en-US" sz="1300" dirty="0"/>
              <a:t>Recommendations - increasing amortization periods and changing payment styles</a:t>
            </a:r>
          </a:p>
        </p:txBody>
      </p:sp>
    </p:spTree>
    <p:extLst>
      <p:ext uri="{BB962C8B-B14F-4D97-AF65-F5344CB8AC3E}">
        <p14:creationId xmlns:p14="http://schemas.microsoft.com/office/powerpoint/2010/main" val="283452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Recommended</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ADC2C5CB-E393-B4E1-4BE8-5D160C2D0CA8}"/>
              </a:ext>
            </a:extLst>
          </p:cNvPr>
          <p:cNvGraphicFramePr>
            <a:graphicFrameLocks noGrp="1"/>
          </p:cNvGraphicFramePr>
          <p:nvPr>
            <p:extLst>
              <p:ext uri="{D42A27DB-BD31-4B8C-83A1-F6EECF244321}">
                <p14:modId xmlns:p14="http://schemas.microsoft.com/office/powerpoint/2010/main" val="4129645336"/>
              </p:ext>
            </p:extLst>
          </p:nvPr>
        </p:nvGraphicFramePr>
        <p:xfrm>
          <a:off x="1141412" y="2209800"/>
          <a:ext cx="8229600" cy="3332480"/>
        </p:xfrm>
        <a:graphic>
          <a:graphicData uri="http://schemas.openxmlformats.org/drawingml/2006/table">
            <a:tbl>
              <a:tblPr firstRow="1" bandRow="1">
                <a:tableStyleId>{073A0DAA-6AF3-43AB-8588-CEC1D06C72B9}</a:tableStyleId>
              </a:tblPr>
              <a:tblGrid>
                <a:gridCol w="3810000">
                  <a:extLst>
                    <a:ext uri="{9D8B030D-6E8A-4147-A177-3AD203B41FA5}">
                      <a16:colId xmlns:a16="http://schemas.microsoft.com/office/drawing/2014/main" val="3415906803"/>
                    </a:ext>
                  </a:extLst>
                </a:gridCol>
                <a:gridCol w="1881351">
                  <a:extLst>
                    <a:ext uri="{9D8B030D-6E8A-4147-A177-3AD203B41FA5}">
                      <a16:colId xmlns:a16="http://schemas.microsoft.com/office/drawing/2014/main" val="1719182922"/>
                    </a:ext>
                  </a:extLst>
                </a:gridCol>
                <a:gridCol w="2538249">
                  <a:extLst>
                    <a:ext uri="{9D8B030D-6E8A-4147-A177-3AD203B41FA5}">
                      <a16:colId xmlns:a16="http://schemas.microsoft.com/office/drawing/2014/main" val="4101835466"/>
                    </a:ext>
                  </a:extLst>
                </a:gridCol>
              </a:tblGrid>
              <a:tr h="370840">
                <a:tc>
                  <a:txBody>
                    <a:bodyPr/>
                    <a:lstStyle/>
                    <a:p>
                      <a:r>
                        <a:rPr lang="en-US" b="1" dirty="0"/>
                        <a:t>Indicators</a:t>
                      </a:r>
                    </a:p>
                  </a:txBody>
                  <a:tcPr/>
                </a:tc>
                <a:tc>
                  <a:txBody>
                    <a:bodyPr/>
                    <a:lstStyle/>
                    <a:p>
                      <a:r>
                        <a:rPr lang="en-US" dirty="0"/>
                        <a:t>Base Results</a:t>
                      </a:r>
                    </a:p>
                  </a:txBody>
                  <a:tcPr/>
                </a:tc>
                <a:tc>
                  <a:txBody>
                    <a:bodyPr/>
                    <a:lstStyle/>
                    <a:p>
                      <a:r>
                        <a:rPr lang="en-US" dirty="0"/>
                        <a:t>Recommended Results</a:t>
                      </a:r>
                    </a:p>
                  </a:txBody>
                  <a:tcPr/>
                </a:tc>
                <a:extLst>
                  <a:ext uri="{0D108BD9-81ED-4DB2-BD59-A6C34878D82A}">
                    <a16:rowId xmlns:a16="http://schemas.microsoft.com/office/drawing/2014/main" val="1275081248"/>
                  </a:ext>
                </a:extLst>
              </a:tr>
              <a:tr h="370840">
                <a:tc>
                  <a:txBody>
                    <a:bodyPr/>
                    <a:lstStyle/>
                    <a:p>
                      <a:r>
                        <a:rPr lang="en-US" dirty="0"/>
                        <a:t>Minimum DSCR ( with reserves)</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871276620"/>
                  </a:ext>
                </a:extLst>
              </a:tr>
              <a:tr h="370840">
                <a:tc>
                  <a:txBody>
                    <a:bodyPr/>
                    <a:lstStyle/>
                    <a:p>
                      <a:r>
                        <a:rPr lang="en-US" dirty="0"/>
                        <a:t>Average DSCR (with reserves)</a:t>
                      </a:r>
                    </a:p>
                  </a:txBody>
                  <a:tcPr/>
                </a:tc>
                <a:tc>
                  <a:txBody>
                    <a:bodyPr/>
                    <a:lstStyle/>
                    <a:p>
                      <a:r>
                        <a:rPr lang="en-US" dirty="0"/>
                        <a:t>1.55</a:t>
                      </a:r>
                    </a:p>
                  </a:txBody>
                  <a:tcPr/>
                </a:tc>
                <a:tc>
                  <a:txBody>
                    <a:bodyPr/>
                    <a:lstStyle/>
                    <a:p>
                      <a:r>
                        <a:rPr lang="en-US" dirty="0"/>
                        <a:t>2.30</a:t>
                      </a:r>
                    </a:p>
                  </a:txBody>
                  <a:tcPr/>
                </a:tc>
                <a:extLst>
                  <a:ext uri="{0D108BD9-81ED-4DB2-BD59-A6C34878D82A}">
                    <a16:rowId xmlns:a16="http://schemas.microsoft.com/office/drawing/2014/main" val="4058778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Leveraged Valuation NPV</a:t>
                      </a:r>
                    </a:p>
                  </a:txBody>
                  <a:tcPr/>
                </a:tc>
                <a:tc>
                  <a:txBody>
                    <a:bodyPr/>
                    <a:lstStyle/>
                    <a:p>
                      <a:r>
                        <a:rPr lang="en-US" dirty="0"/>
                        <a:t>$8,578</a:t>
                      </a:r>
                    </a:p>
                  </a:txBody>
                  <a:tcPr/>
                </a:tc>
                <a:tc>
                  <a:txBody>
                    <a:bodyPr/>
                    <a:lstStyle/>
                    <a:p>
                      <a:r>
                        <a:rPr lang="en-US" dirty="0"/>
                        <a:t>15,079</a:t>
                      </a:r>
                    </a:p>
                  </a:txBody>
                  <a:tcPr/>
                </a:tc>
                <a:extLst>
                  <a:ext uri="{0D108BD9-81ED-4DB2-BD59-A6C34878D82A}">
                    <a16:rowId xmlns:a16="http://schemas.microsoft.com/office/drawing/2014/main" val="29986123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Leveraged IRR</a:t>
                      </a:r>
                    </a:p>
                  </a:txBody>
                  <a:tcPr/>
                </a:tc>
                <a:tc>
                  <a:txBody>
                    <a:bodyPr/>
                    <a:lstStyle/>
                    <a:p>
                      <a:r>
                        <a:rPr lang="en-US" dirty="0"/>
                        <a:t>22%</a:t>
                      </a:r>
                    </a:p>
                  </a:txBody>
                  <a:tcPr/>
                </a:tc>
                <a:tc>
                  <a:txBody>
                    <a:bodyPr/>
                    <a:lstStyle/>
                    <a:p>
                      <a:r>
                        <a:rPr lang="en-US" dirty="0"/>
                        <a:t>23%</a:t>
                      </a:r>
                    </a:p>
                  </a:txBody>
                  <a:tcPr/>
                </a:tc>
                <a:extLst>
                  <a:ext uri="{0D108BD9-81ED-4DB2-BD59-A6C34878D82A}">
                    <a16:rowId xmlns:a16="http://schemas.microsoft.com/office/drawing/2014/main" val="35811914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Unleveraged NPV</a:t>
                      </a:r>
                    </a:p>
                  </a:txBody>
                  <a:tcPr/>
                </a:tc>
                <a:tc>
                  <a:txBody>
                    <a:bodyPr/>
                    <a:lstStyle/>
                    <a:p>
                      <a:r>
                        <a:rPr lang="en-US" dirty="0"/>
                        <a:t>$25,063</a:t>
                      </a:r>
                    </a:p>
                  </a:txBody>
                  <a:tcPr/>
                </a:tc>
                <a:tc>
                  <a:txBody>
                    <a:bodyPr/>
                    <a:lstStyle/>
                    <a:p>
                      <a:r>
                        <a:rPr lang="en-US" dirty="0"/>
                        <a:t>$25,063</a:t>
                      </a:r>
                    </a:p>
                  </a:txBody>
                  <a:tcPr/>
                </a:tc>
                <a:extLst>
                  <a:ext uri="{0D108BD9-81ED-4DB2-BD59-A6C34878D82A}">
                    <a16:rowId xmlns:a16="http://schemas.microsoft.com/office/drawing/2014/main" val="279674449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Unleveraged IRR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a:t>
                      </a:r>
                    </a:p>
                  </a:txBody>
                  <a:tcPr/>
                </a:tc>
                <a:tc>
                  <a:txBody>
                    <a:bodyPr/>
                    <a:lstStyle/>
                    <a:p>
                      <a:r>
                        <a:rPr lang="en-US" dirty="0"/>
                        <a:t>12%</a:t>
                      </a:r>
                    </a:p>
                  </a:txBody>
                  <a:tcPr/>
                </a:tc>
                <a:extLst>
                  <a:ext uri="{0D108BD9-81ED-4DB2-BD59-A6C34878D82A}">
                    <a16:rowId xmlns:a16="http://schemas.microsoft.com/office/drawing/2014/main" val="8010502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Loan Life</a:t>
                      </a:r>
                    </a:p>
                  </a:txBody>
                  <a:tcPr/>
                </a:tc>
                <a:tc>
                  <a:txBody>
                    <a:bodyPr/>
                    <a:lstStyle/>
                    <a:p>
                      <a:r>
                        <a:rPr lang="en-US" dirty="0"/>
                        <a:t>7.71 years</a:t>
                      </a:r>
                    </a:p>
                  </a:txBody>
                  <a:tcPr/>
                </a:tc>
                <a:tc>
                  <a:txBody>
                    <a:bodyPr/>
                    <a:lstStyle/>
                    <a:p>
                      <a:r>
                        <a:rPr lang="en-US" dirty="0"/>
                        <a:t>5.63</a:t>
                      </a:r>
                    </a:p>
                  </a:txBody>
                  <a:tcPr/>
                </a:tc>
                <a:extLst>
                  <a:ext uri="{0D108BD9-81ED-4DB2-BD59-A6C34878D82A}">
                    <a16:rowId xmlns:a16="http://schemas.microsoft.com/office/drawing/2014/main" val="33205808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 on Lender’s Regulatory Capital</a:t>
                      </a:r>
                    </a:p>
                  </a:txBody>
                  <a:tcPr/>
                </a:tc>
                <a:tc>
                  <a:txBody>
                    <a:bodyPr/>
                    <a:lstStyle/>
                    <a:p>
                      <a:r>
                        <a:rPr lang="en-US" dirty="0"/>
                        <a:t>16.27%</a:t>
                      </a:r>
                    </a:p>
                  </a:txBody>
                  <a:tcPr/>
                </a:tc>
                <a:tc>
                  <a:txBody>
                    <a:bodyPr/>
                    <a:lstStyle/>
                    <a:p>
                      <a:r>
                        <a:rPr lang="en-US" dirty="0"/>
                        <a:t>16.01%</a:t>
                      </a:r>
                    </a:p>
                  </a:txBody>
                  <a:tcPr/>
                </a:tc>
                <a:extLst>
                  <a:ext uri="{0D108BD9-81ED-4DB2-BD59-A6C34878D82A}">
                    <a16:rowId xmlns:a16="http://schemas.microsoft.com/office/drawing/2014/main" val="3369266498"/>
                  </a:ext>
                </a:extLst>
              </a:tr>
            </a:tbl>
          </a:graphicData>
        </a:graphic>
      </p:graphicFrame>
      <p:sp>
        <p:nvSpPr>
          <p:cNvPr id="17" name="Title 12">
            <a:extLst>
              <a:ext uri="{FF2B5EF4-FFF2-40B4-BE49-F238E27FC236}">
                <a16:creationId xmlns:a16="http://schemas.microsoft.com/office/drawing/2014/main" id="{723FCE42-5CFD-189D-001A-596ED0533AA5}"/>
              </a:ext>
            </a:extLst>
          </p:cNvPr>
          <p:cNvSpPr txBox="1">
            <a:spLocks/>
          </p:cNvSpPr>
          <p:nvPr/>
        </p:nvSpPr>
        <p:spPr>
          <a:xfrm>
            <a:off x="1141412" y="5676900"/>
            <a:ext cx="8686800"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Figure 4: </a:t>
            </a:r>
            <a:r>
              <a:rPr lang="en-US" sz="1300" dirty="0"/>
              <a:t>The comparison of financial results between Base and Recommended</a:t>
            </a:r>
          </a:p>
        </p:txBody>
      </p:sp>
    </p:spTree>
    <p:extLst>
      <p:ext uri="{BB962C8B-B14F-4D97-AF65-F5344CB8AC3E}">
        <p14:creationId xmlns:p14="http://schemas.microsoft.com/office/powerpoint/2010/main" val="68891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Recommended Scenario - Sensitivities</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F159FF66-7CA7-30C3-2A7B-B9A62C984C0C}"/>
              </a:ext>
            </a:extLst>
          </p:cNvPr>
          <p:cNvGraphicFramePr>
            <a:graphicFrameLocks noGrp="1"/>
          </p:cNvGraphicFramePr>
          <p:nvPr>
            <p:extLst>
              <p:ext uri="{D42A27DB-BD31-4B8C-83A1-F6EECF244321}">
                <p14:modId xmlns:p14="http://schemas.microsoft.com/office/powerpoint/2010/main" val="4148627647"/>
              </p:ext>
            </p:extLst>
          </p:nvPr>
        </p:nvGraphicFramePr>
        <p:xfrm>
          <a:off x="1065208" y="1828799"/>
          <a:ext cx="8293413" cy="4054561"/>
        </p:xfrm>
        <a:graphic>
          <a:graphicData uri="http://schemas.openxmlformats.org/drawingml/2006/table">
            <a:tbl>
              <a:tblPr firstRow="1" bandRow="1">
                <a:tableStyleId>{073A0DAA-6AF3-43AB-8588-CEC1D06C72B9}</a:tableStyleId>
              </a:tblPr>
              <a:tblGrid>
                <a:gridCol w="1483379">
                  <a:extLst>
                    <a:ext uri="{9D8B030D-6E8A-4147-A177-3AD203B41FA5}">
                      <a16:colId xmlns:a16="http://schemas.microsoft.com/office/drawing/2014/main" val="3784849913"/>
                    </a:ext>
                  </a:extLst>
                </a:gridCol>
                <a:gridCol w="876540">
                  <a:extLst>
                    <a:ext uri="{9D8B030D-6E8A-4147-A177-3AD203B41FA5}">
                      <a16:colId xmlns:a16="http://schemas.microsoft.com/office/drawing/2014/main" val="2255833263"/>
                    </a:ext>
                  </a:extLst>
                </a:gridCol>
                <a:gridCol w="1078818">
                  <a:extLst>
                    <a:ext uri="{9D8B030D-6E8A-4147-A177-3AD203B41FA5}">
                      <a16:colId xmlns:a16="http://schemas.microsoft.com/office/drawing/2014/main" val="3037885715"/>
                    </a:ext>
                  </a:extLst>
                </a:gridCol>
                <a:gridCol w="634413">
                  <a:extLst>
                    <a:ext uri="{9D8B030D-6E8A-4147-A177-3AD203B41FA5}">
                      <a16:colId xmlns:a16="http://schemas.microsoft.com/office/drawing/2014/main" val="3212266912"/>
                    </a:ext>
                  </a:extLst>
                </a:gridCol>
                <a:gridCol w="1388371">
                  <a:extLst>
                    <a:ext uri="{9D8B030D-6E8A-4147-A177-3AD203B41FA5}">
                      <a16:colId xmlns:a16="http://schemas.microsoft.com/office/drawing/2014/main" val="3844895861"/>
                    </a:ext>
                  </a:extLst>
                </a:gridCol>
                <a:gridCol w="1279908">
                  <a:extLst>
                    <a:ext uri="{9D8B030D-6E8A-4147-A177-3AD203B41FA5}">
                      <a16:colId xmlns:a16="http://schemas.microsoft.com/office/drawing/2014/main" val="3010997987"/>
                    </a:ext>
                  </a:extLst>
                </a:gridCol>
                <a:gridCol w="1551984">
                  <a:extLst>
                    <a:ext uri="{9D8B030D-6E8A-4147-A177-3AD203B41FA5}">
                      <a16:colId xmlns:a16="http://schemas.microsoft.com/office/drawing/2014/main" val="3095087428"/>
                    </a:ext>
                  </a:extLst>
                </a:gridCol>
              </a:tblGrid>
              <a:tr h="737193">
                <a:tc>
                  <a:txBody>
                    <a:bodyPr/>
                    <a:lstStyle/>
                    <a:p>
                      <a:pPr algn="ctr"/>
                      <a:r>
                        <a:rPr lang="en-US" sz="1300" dirty="0"/>
                        <a:t>Risks</a:t>
                      </a:r>
                    </a:p>
                  </a:txBody>
                  <a:tcPr marL="73719" marR="73719" marT="36860" marB="36860"/>
                </a:tc>
                <a:tc>
                  <a:txBody>
                    <a:bodyPr/>
                    <a:lstStyle/>
                    <a:p>
                      <a:pPr algn="ctr"/>
                      <a:r>
                        <a:rPr lang="en-US" sz="1300" dirty="0"/>
                        <a:t>Scenario</a:t>
                      </a:r>
                    </a:p>
                  </a:txBody>
                  <a:tcPr marL="73719" marR="73719" marT="36860" marB="36860"/>
                </a:tc>
                <a:tc>
                  <a:txBody>
                    <a:bodyPr/>
                    <a:lstStyle/>
                    <a:p>
                      <a:pPr algn="ctr"/>
                      <a:r>
                        <a:rPr lang="en-US" sz="1300" dirty="0"/>
                        <a:t>Leveraged NPV</a:t>
                      </a:r>
                    </a:p>
                  </a:txBody>
                  <a:tcPr marL="73719" marR="73719" marT="36860" marB="36860"/>
                </a:tc>
                <a:tc>
                  <a:txBody>
                    <a:bodyPr/>
                    <a:lstStyle/>
                    <a:p>
                      <a:pPr algn="ctr"/>
                      <a:r>
                        <a:rPr lang="en-US" sz="1300" dirty="0"/>
                        <a:t>IRR</a:t>
                      </a:r>
                    </a:p>
                  </a:txBody>
                  <a:tcPr marL="73719" marR="73719" marT="36860" marB="36860"/>
                </a:tc>
                <a:tc>
                  <a:txBody>
                    <a:bodyPr/>
                    <a:lstStyle/>
                    <a:p>
                      <a:pPr algn="ctr"/>
                      <a:r>
                        <a:rPr lang="en-US" sz="1300" dirty="0"/>
                        <a:t>Minimum DSCR (with reserves)</a:t>
                      </a:r>
                    </a:p>
                  </a:txBody>
                  <a:tcPr marL="73719" marR="73719" marT="36860" marB="36860"/>
                </a:tc>
                <a:tc>
                  <a:txBody>
                    <a:bodyPr/>
                    <a:lstStyle/>
                    <a:p>
                      <a:pPr algn="ctr"/>
                      <a:r>
                        <a:rPr lang="en-US" sz="1300" dirty="0"/>
                        <a:t>Average DSCR (with reserves) </a:t>
                      </a:r>
                    </a:p>
                  </a:txBody>
                  <a:tcPr marL="73719" marR="73719" marT="36860" marB="36860"/>
                </a:tc>
                <a:tc>
                  <a:txBody>
                    <a:bodyPr/>
                    <a:lstStyle/>
                    <a:p>
                      <a:pPr algn="ctr"/>
                      <a:r>
                        <a:rPr lang="en-US" sz="1300" dirty="0"/>
                        <a:t>Viability</a:t>
                      </a:r>
                    </a:p>
                  </a:txBody>
                  <a:tcPr marL="73719" marR="73719" marT="36860" marB="36860"/>
                </a:tc>
                <a:extLst>
                  <a:ext uri="{0D108BD9-81ED-4DB2-BD59-A6C34878D82A}">
                    <a16:rowId xmlns:a16="http://schemas.microsoft.com/office/drawing/2014/main" val="1309829742"/>
                  </a:ext>
                </a:extLst>
              </a:tr>
              <a:tr h="516035">
                <a:tc>
                  <a:txBody>
                    <a:bodyPr/>
                    <a:lstStyle/>
                    <a:p>
                      <a:pPr algn="l"/>
                      <a:r>
                        <a:rPr lang="en-US" sz="1300" dirty="0"/>
                        <a:t>Construction </a:t>
                      </a:r>
                    </a:p>
                    <a:p>
                      <a:pPr algn="l"/>
                      <a:r>
                        <a:rPr lang="en-US" sz="1300" dirty="0"/>
                        <a:t>Cost Overrun</a:t>
                      </a:r>
                    </a:p>
                  </a:txBody>
                  <a:tcPr marL="73719" marR="73719" marT="36860" marB="36860"/>
                </a:tc>
                <a:tc>
                  <a:txBody>
                    <a:bodyPr/>
                    <a:lstStyle/>
                    <a:p>
                      <a:pPr algn="ctr"/>
                      <a:r>
                        <a:rPr lang="en-US" sz="1300" dirty="0"/>
                        <a:t>1.2x</a:t>
                      </a:r>
                    </a:p>
                  </a:txBody>
                  <a:tcPr marL="73719" marR="73719" marT="36860" marB="36860"/>
                </a:tc>
                <a:tc>
                  <a:txBody>
                    <a:bodyPr/>
                    <a:lstStyle/>
                    <a:p>
                      <a:pPr algn="ctr"/>
                      <a:r>
                        <a:rPr lang="en-US" sz="1300" dirty="0"/>
                        <a:t>$-8,094</a:t>
                      </a:r>
                    </a:p>
                  </a:txBody>
                  <a:tcPr marL="73719" marR="73719" marT="36860" marB="36860"/>
                </a:tc>
                <a:tc>
                  <a:txBody>
                    <a:bodyPr/>
                    <a:lstStyle/>
                    <a:p>
                      <a:pPr algn="ctr"/>
                      <a:r>
                        <a:rPr lang="en-US" sz="1300" dirty="0"/>
                        <a:t>18%</a:t>
                      </a:r>
                    </a:p>
                  </a:txBody>
                  <a:tcPr marL="73719" marR="73719" marT="36860" marB="36860"/>
                </a:tc>
                <a:tc>
                  <a:txBody>
                    <a:bodyPr/>
                    <a:lstStyle/>
                    <a:p>
                      <a:pPr algn="ctr"/>
                      <a:r>
                        <a:rPr lang="en-US" sz="1300" dirty="0"/>
                        <a:t>1.00</a:t>
                      </a:r>
                    </a:p>
                  </a:txBody>
                  <a:tcPr marL="73719" marR="73719" marT="36860" marB="36860"/>
                </a:tc>
                <a:tc>
                  <a:txBody>
                    <a:bodyPr/>
                    <a:lstStyle/>
                    <a:p>
                      <a:pPr algn="ctr"/>
                      <a:r>
                        <a:rPr lang="en-US" sz="1300" dirty="0"/>
                        <a:t>2.02</a:t>
                      </a:r>
                    </a:p>
                  </a:txBody>
                  <a:tcPr marL="73719" marR="73719" marT="36860" marB="36860"/>
                </a:tc>
                <a:tc>
                  <a:txBody>
                    <a:bodyPr/>
                    <a:lstStyle/>
                    <a:p>
                      <a:endParaRPr lang="en-US" sz="1300" dirty="0"/>
                    </a:p>
                  </a:txBody>
                  <a:tcPr marL="73719" marR="73719" marT="36860" marB="36860"/>
                </a:tc>
                <a:extLst>
                  <a:ext uri="{0D108BD9-81ED-4DB2-BD59-A6C34878D82A}">
                    <a16:rowId xmlns:a16="http://schemas.microsoft.com/office/drawing/2014/main" val="3929678897"/>
                  </a:ext>
                </a:extLst>
              </a:tr>
              <a:tr h="516035">
                <a:tc>
                  <a:txBody>
                    <a:bodyPr/>
                    <a:lstStyle/>
                    <a:p>
                      <a:pPr algn="l"/>
                      <a:r>
                        <a:rPr lang="en-US" sz="1300" dirty="0"/>
                        <a:t>Fuel Price Risk</a:t>
                      </a:r>
                    </a:p>
                  </a:txBody>
                  <a:tcPr marL="73719" marR="73719" marT="36860" marB="36860"/>
                </a:tc>
                <a:tc>
                  <a:txBody>
                    <a:bodyPr/>
                    <a:lstStyle/>
                    <a:p>
                      <a:pPr algn="ctr"/>
                      <a:r>
                        <a:rPr lang="en-US" sz="1300" dirty="0"/>
                        <a:t>1.25x</a:t>
                      </a:r>
                    </a:p>
                  </a:txBody>
                  <a:tcPr marL="73719" marR="73719" marT="36860" marB="36860"/>
                </a:tc>
                <a:tc>
                  <a:txBody>
                    <a:bodyPr/>
                    <a:lstStyle/>
                    <a:p>
                      <a:pPr algn="ctr"/>
                      <a:r>
                        <a:rPr lang="en-US" sz="1300" dirty="0"/>
                        <a:t>$7,745</a:t>
                      </a:r>
                    </a:p>
                  </a:txBody>
                  <a:tcPr marL="73719" marR="73719" marT="36860" marB="36860"/>
                </a:tc>
                <a:tc>
                  <a:txBody>
                    <a:bodyPr/>
                    <a:lstStyle/>
                    <a:p>
                      <a:pPr algn="ctr"/>
                      <a:r>
                        <a:rPr lang="en-US" sz="1300" dirty="0"/>
                        <a:t>21%</a:t>
                      </a:r>
                    </a:p>
                  </a:txBody>
                  <a:tcPr marL="73719" marR="73719" marT="36860" marB="36860"/>
                </a:tc>
                <a:tc>
                  <a:txBody>
                    <a:bodyPr/>
                    <a:lstStyle/>
                    <a:p>
                      <a:pPr algn="ctr"/>
                      <a:r>
                        <a:rPr lang="en-US" sz="1300" dirty="0"/>
                        <a:t>1.00</a:t>
                      </a:r>
                    </a:p>
                  </a:txBody>
                  <a:tcPr marL="73719" marR="73719" marT="36860" marB="36860"/>
                </a:tc>
                <a:tc>
                  <a:txBody>
                    <a:bodyPr/>
                    <a:lstStyle/>
                    <a:p>
                      <a:pPr algn="ctr"/>
                      <a:r>
                        <a:rPr lang="en-US" sz="1300" dirty="0"/>
                        <a:t>2.26</a:t>
                      </a:r>
                    </a:p>
                  </a:txBody>
                  <a:tcPr marL="73719" marR="73719" marT="36860" marB="36860"/>
                </a:tc>
                <a:tc>
                  <a:txBody>
                    <a:bodyPr/>
                    <a:lstStyle/>
                    <a:p>
                      <a:endParaRPr lang="en-US" sz="1300" dirty="0"/>
                    </a:p>
                  </a:txBody>
                  <a:tcPr marL="73719" marR="73719" marT="36860" marB="36860"/>
                </a:tc>
                <a:extLst>
                  <a:ext uri="{0D108BD9-81ED-4DB2-BD59-A6C34878D82A}">
                    <a16:rowId xmlns:a16="http://schemas.microsoft.com/office/drawing/2014/main" val="2584947183"/>
                  </a:ext>
                </a:extLst>
              </a:tr>
              <a:tr h="516035">
                <a:tc>
                  <a:txBody>
                    <a:bodyPr/>
                    <a:lstStyle/>
                    <a:p>
                      <a:pPr algn="l"/>
                      <a:r>
                        <a:rPr lang="en-US" sz="1300" dirty="0"/>
                        <a:t>Fuel Interruption</a:t>
                      </a:r>
                    </a:p>
                  </a:txBody>
                  <a:tcPr marL="73719" marR="73719" marT="36860" marB="36860"/>
                </a:tc>
                <a:tc>
                  <a:txBody>
                    <a:bodyPr/>
                    <a:lstStyle/>
                    <a:p>
                      <a:pPr algn="ctr"/>
                      <a:r>
                        <a:rPr lang="en-US" sz="1300" dirty="0"/>
                        <a:t>3 months</a:t>
                      </a:r>
                    </a:p>
                  </a:txBody>
                  <a:tcPr marL="73719" marR="73719" marT="36860" marB="36860"/>
                </a:tc>
                <a:tc>
                  <a:txBody>
                    <a:bodyPr/>
                    <a:lstStyle/>
                    <a:p>
                      <a:pPr algn="ctr"/>
                      <a:r>
                        <a:rPr lang="en-US" sz="1300" dirty="0"/>
                        <a:t>$7,306</a:t>
                      </a:r>
                    </a:p>
                  </a:txBody>
                  <a:tcPr marL="73719" marR="73719" marT="36860" marB="36860"/>
                </a:tc>
                <a:tc>
                  <a:txBody>
                    <a:bodyPr/>
                    <a:lstStyle/>
                    <a:p>
                      <a:pPr algn="ctr"/>
                      <a:r>
                        <a:rPr lang="en-US" sz="1300" dirty="0"/>
                        <a:t>21%</a:t>
                      </a:r>
                    </a:p>
                  </a:txBody>
                  <a:tcPr marL="73719" marR="73719" marT="36860" marB="36860"/>
                </a:tc>
                <a:tc>
                  <a:txBody>
                    <a:bodyPr/>
                    <a:lstStyle/>
                    <a:p>
                      <a:pPr algn="ctr"/>
                      <a:r>
                        <a:rPr lang="en-US" sz="1300" dirty="0"/>
                        <a:t>1.00</a:t>
                      </a:r>
                    </a:p>
                  </a:txBody>
                  <a:tcPr marL="73719" marR="73719" marT="36860" marB="36860"/>
                </a:tc>
                <a:tc>
                  <a:txBody>
                    <a:bodyPr/>
                    <a:lstStyle/>
                    <a:p>
                      <a:pPr algn="ctr"/>
                      <a:r>
                        <a:rPr lang="en-US" sz="1300" dirty="0"/>
                        <a:t>2.33</a:t>
                      </a:r>
                    </a:p>
                  </a:txBody>
                  <a:tcPr marL="73719" marR="73719" marT="36860" marB="36860"/>
                </a:tc>
                <a:tc>
                  <a:txBody>
                    <a:bodyPr/>
                    <a:lstStyle/>
                    <a:p>
                      <a:endParaRPr lang="en-US" sz="1300" dirty="0"/>
                    </a:p>
                  </a:txBody>
                  <a:tcPr marL="73719" marR="73719" marT="36860" marB="36860"/>
                </a:tc>
                <a:extLst>
                  <a:ext uri="{0D108BD9-81ED-4DB2-BD59-A6C34878D82A}">
                    <a16:rowId xmlns:a16="http://schemas.microsoft.com/office/drawing/2014/main" val="3544589506"/>
                  </a:ext>
                </a:extLst>
              </a:tr>
              <a:tr h="516035">
                <a:tc>
                  <a:txBody>
                    <a:bodyPr/>
                    <a:lstStyle/>
                    <a:p>
                      <a:pPr algn="l"/>
                      <a:r>
                        <a:rPr lang="en-US" sz="1300" dirty="0"/>
                        <a:t>Output Volume – Merchant &amp; PPA</a:t>
                      </a:r>
                    </a:p>
                  </a:txBody>
                  <a:tcPr marL="73719" marR="73719" marT="36860" marB="36860"/>
                </a:tc>
                <a:tc>
                  <a:txBody>
                    <a:bodyPr/>
                    <a:lstStyle/>
                    <a:p>
                      <a:pPr algn="ctr"/>
                      <a:r>
                        <a:rPr lang="en-US" sz="1300" dirty="0"/>
                        <a:t>All</a:t>
                      </a:r>
                    </a:p>
                  </a:txBody>
                  <a:tcPr marL="73719" marR="73719" marT="36860" marB="36860"/>
                </a:tc>
                <a:tc>
                  <a:txBody>
                    <a:bodyPr/>
                    <a:lstStyle/>
                    <a:p>
                      <a:pPr algn="ctr"/>
                      <a:r>
                        <a:rPr lang="en-US" sz="1300" dirty="0"/>
                        <a:t>$-13,452</a:t>
                      </a:r>
                    </a:p>
                  </a:txBody>
                  <a:tcPr marL="73719" marR="73719" marT="36860" marB="36860"/>
                </a:tc>
                <a:tc>
                  <a:txBody>
                    <a:bodyPr/>
                    <a:lstStyle/>
                    <a:p>
                      <a:pPr algn="ctr"/>
                      <a:r>
                        <a:rPr lang="en-US" sz="1300" dirty="0"/>
                        <a:t>15%</a:t>
                      </a:r>
                    </a:p>
                  </a:txBody>
                  <a:tcPr marL="73719" marR="73719" marT="36860" marB="36860"/>
                </a:tc>
                <a:tc>
                  <a:txBody>
                    <a:bodyPr/>
                    <a:lstStyle/>
                    <a:p>
                      <a:pPr algn="ctr"/>
                      <a:r>
                        <a:rPr lang="en-US" sz="1300" dirty="0"/>
                        <a:t>1.00</a:t>
                      </a:r>
                    </a:p>
                  </a:txBody>
                  <a:tcPr marL="73719" marR="73719" marT="36860" marB="36860"/>
                </a:tc>
                <a:tc>
                  <a:txBody>
                    <a:bodyPr/>
                    <a:lstStyle/>
                    <a:p>
                      <a:pPr algn="ctr"/>
                      <a:r>
                        <a:rPr lang="en-US" sz="1300" dirty="0"/>
                        <a:t>1.85</a:t>
                      </a:r>
                    </a:p>
                  </a:txBody>
                  <a:tcPr marL="73719" marR="73719" marT="36860" marB="36860"/>
                </a:tc>
                <a:tc>
                  <a:txBody>
                    <a:bodyPr/>
                    <a:lstStyle/>
                    <a:p>
                      <a:endParaRPr lang="en-US" sz="1300" dirty="0"/>
                    </a:p>
                  </a:txBody>
                  <a:tcPr marL="73719" marR="73719" marT="36860" marB="36860"/>
                </a:tc>
                <a:extLst>
                  <a:ext uri="{0D108BD9-81ED-4DB2-BD59-A6C34878D82A}">
                    <a16:rowId xmlns:a16="http://schemas.microsoft.com/office/drawing/2014/main" val="3064318229"/>
                  </a:ext>
                </a:extLst>
              </a:tr>
              <a:tr h="737193">
                <a:tc>
                  <a:txBody>
                    <a:bodyPr/>
                    <a:lstStyle/>
                    <a:p>
                      <a:pPr algn="l"/>
                      <a:r>
                        <a:rPr lang="en-US" sz="1300" dirty="0"/>
                        <a:t>Output Price – Merchant &amp; PPA</a:t>
                      </a:r>
                    </a:p>
                  </a:txBody>
                  <a:tcPr marL="73719" marR="73719" marT="36860" marB="36860"/>
                </a:tc>
                <a:tc>
                  <a:txBody>
                    <a:bodyPr/>
                    <a:lstStyle/>
                    <a:p>
                      <a:pPr algn="ctr"/>
                      <a:r>
                        <a:rPr lang="en-US" sz="1300" dirty="0"/>
                        <a:t>All</a:t>
                      </a:r>
                    </a:p>
                  </a:txBody>
                  <a:tcPr marL="73719" marR="73719" marT="36860" marB="36860"/>
                </a:tc>
                <a:tc>
                  <a:txBody>
                    <a:bodyPr/>
                    <a:lstStyle/>
                    <a:p>
                      <a:pPr algn="ctr"/>
                      <a:r>
                        <a:rPr lang="en-US" sz="1300" dirty="0"/>
                        <a:t>$-41,547</a:t>
                      </a:r>
                    </a:p>
                  </a:txBody>
                  <a:tcPr marL="73719" marR="73719" marT="36860" marB="36860"/>
                </a:tc>
                <a:tc>
                  <a:txBody>
                    <a:bodyPr/>
                    <a:lstStyle/>
                    <a:p>
                      <a:pPr algn="ctr"/>
                      <a:r>
                        <a:rPr lang="en-US" sz="1300" dirty="0"/>
                        <a:t>0%</a:t>
                      </a:r>
                    </a:p>
                  </a:txBody>
                  <a:tcPr marL="73719" marR="73719" marT="36860" marB="36860"/>
                </a:tc>
                <a:tc>
                  <a:txBody>
                    <a:bodyPr/>
                    <a:lstStyle/>
                    <a:p>
                      <a:pPr algn="ctr"/>
                      <a:r>
                        <a:rPr lang="en-US" sz="1300" dirty="0"/>
                        <a:t>.47</a:t>
                      </a:r>
                    </a:p>
                  </a:txBody>
                  <a:tcPr marL="73719" marR="73719" marT="36860" marB="36860"/>
                </a:tc>
                <a:tc>
                  <a:txBody>
                    <a:bodyPr/>
                    <a:lstStyle/>
                    <a:p>
                      <a:pPr algn="ctr"/>
                      <a:r>
                        <a:rPr lang="en-US" sz="1300" dirty="0"/>
                        <a:t>1.10</a:t>
                      </a:r>
                    </a:p>
                  </a:txBody>
                  <a:tcPr marL="73719" marR="73719" marT="36860" marB="36860"/>
                </a:tc>
                <a:tc>
                  <a:txBody>
                    <a:bodyPr/>
                    <a:lstStyle/>
                    <a:p>
                      <a:endParaRPr lang="en-US" sz="1300" dirty="0"/>
                    </a:p>
                  </a:txBody>
                  <a:tcPr marL="73719" marR="73719" marT="36860" marB="36860"/>
                </a:tc>
                <a:extLst>
                  <a:ext uri="{0D108BD9-81ED-4DB2-BD59-A6C34878D82A}">
                    <a16:rowId xmlns:a16="http://schemas.microsoft.com/office/drawing/2014/main" val="3261863376"/>
                  </a:ext>
                </a:extLst>
              </a:tr>
              <a:tr h="516035">
                <a:tc>
                  <a:txBody>
                    <a:bodyPr/>
                    <a:lstStyle/>
                    <a:p>
                      <a:pPr algn="l"/>
                      <a:r>
                        <a:rPr lang="en-US" sz="1300" dirty="0"/>
                        <a:t>Operating Risk - Output</a:t>
                      </a:r>
                    </a:p>
                  </a:txBody>
                  <a:tcPr marL="73719" marR="73719" marT="36860" marB="36860"/>
                </a:tc>
                <a:tc>
                  <a:txBody>
                    <a:bodyPr/>
                    <a:lstStyle/>
                    <a:p>
                      <a:pPr algn="ctr"/>
                      <a:r>
                        <a:rPr lang="en-US" sz="1300" dirty="0"/>
                        <a:t>.9x</a:t>
                      </a:r>
                    </a:p>
                  </a:txBody>
                  <a:tcPr marL="73719" marR="73719" marT="36860" marB="36860"/>
                </a:tc>
                <a:tc>
                  <a:txBody>
                    <a:bodyPr/>
                    <a:lstStyle/>
                    <a:p>
                      <a:pPr algn="ctr"/>
                      <a:r>
                        <a:rPr lang="en-US" sz="1300" dirty="0"/>
                        <a:t>-$1,611</a:t>
                      </a:r>
                    </a:p>
                  </a:txBody>
                  <a:tcPr marL="73719" marR="73719" marT="36860" marB="36860"/>
                </a:tc>
                <a:tc>
                  <a:txBody>
                    <a:bodyPr/>
                    <a:lstStyle/>
                    <a:p>
                      <a:pPr algn="ctr"/>
                      <a:r>
                        <a:rPr lang="en-US" sz="1300" dirty="0"/>
                        <a:t>19%</a:t>
                      </a:r>
                    </a:p>
                  </a:txBody>
                  <a:tcPr marL="73719" marR="73719" marT="36860" marB="36860"/>
                </a:tc>
                <a:tc>
                  <a:txBody>
                    <a:bodyPr/>
                    <a:lstStyle/>
                    <a:p>
                      <a:pPr algn="ctr"/>
                      <a:r>
                        <a:rPr lang="en-US" sz="1300" dirty="0"/>
                        <a:t>1.00</a:t>
                      </a:r>
                    </a:p>
                  </a:txBody>
                  <a:tcPr marL="73719" marR="73719" marT="36860" marB="36860"/>
                </a:tc>
                <a:tc>
                  <a:txBody>
                    <a:bodyPr/>
                    <a:lstStyle/>
                    <a:p>
                      <a:pPr algn="ctr"/>
                      <a:r>
                        <a:rPr lang="en-US" sz="1300" dirty="0"/>
                        <a:t>2.09</a:t>
                      </a:r>
                    </a:p>
                  </a:txBody>
                  <a:tcPr marL="73719" marR="73719" marT="36860" marB="36860"/>
                </a:tc>
                <a:tc>
                  <a:txBody>
                    <a:bodyPr/>
                    <a:lstStyle/>
                    <a:p>
                      <a:endParaRPr lang="en-US" sz="1300" dirty="0"/>
                    </a:p>
                  </a:txBody>
                  <a:tcPr marL="73719" marR="73719" marT="36860" marB="36860"/>
                </a:tc>
                <a:extLst>
                  <a:ext uri="{0D108BD9-81ED-4DB2-BD59-A6C34878D82A}">
                    <a16:rowId xmlns:a16="http://schemas.microsoft.com/office/drawing/2014/main" val="3910147128"/>
                  </a:ext>
                </a:extLst>
              </a:tr>
            </a:tbl>
          </a:graphicData>
        </a:graphic>
      </p:graphicFrame>
      <p:pic>
        <p:nvPicPr>
          <p:cNvPr id="3076" name="Picture 4" descr="Checkmark Download Clipart PNG Transparent Background, Free Download #25971  - FreeIconsPNG">
            <a:extLst>
              <a:ext uri="{FF2B5EF4-FFF2-40B4-BE49-F238E27FC236}">
                <a16:creationId xmlns:a16="http://schemas.microsoft.com/office/drawing/2014/main" id="{3CE6B8D1-57C7-AE4B-FCF1-A9D2C05C07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9680" y="3209871"/>
            <a:ext cx="239977" cy="228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elete Red X Button Transparent | PNG All">
            <a:extLst>
              <a:ext uri="{FF2B5EF4-FFF2-40B4-BE49-F238E27FC236}">
                <a16:creationId xmlns:a16="http://schemas.microsoft.com/office/drawing/2014/main" id="{B43ED6E4-AF49-7C3E-CAEC-0668576E0D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6613" y="266700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heckmark Download Clipart PNG Transparent Background, Free Download #25971  - FreeIconsPNG">
            <a:extLst>
              <a:ext uri="{FF2B5EF4-FFF2-40B4-BE49-F238E27FC236}">
                <a16:creationId xmlns:a16="http://schemas.microsoft.com/office/drawing/2014/main" id="{2CC9A751-7667-5536-8CE7-E961B89CFE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9680" y="3733800"/>
            <a:ext cx="239977" cy="228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Delete Red X Button Transparent | PNG All">
            <a:extLst>
              <a:ext uri="{FF2B5EF4-FFF2-40B4-BE49-F238E27FC236}">
                <a16:creationId xmlns:a16="http://schemas.microsoft.com/office/drawing/2014/main" id="{6C8C06B4-EE06-1D8A-83CD-7D5928AACA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6613" y="426720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Delete Red X Button Transparent | PNG All">
            <a:extLst>
              <a:ext uri="{FF2B5EF4-FFF2-40B4-BE49-F238E27FC236}">
                <a16:creationId xmlns:a16="http://schemas.microsoft.com/office/drawing/2014/main" id="{941D7368-0E18-BFB6-33B6-2AC160E216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6613" y="487680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Delete Red X Button Transparent | PNG All">
            <a:extLst>
              <a:ext uri="{FF2B5EF4-FFF2-40B4-BE49-F238E27FC236}">
                <a16:creationId xmlns:a16="http://schemas.microsoft.com/office/drawing/2014/main" id="{1F78732A-F3DF-A07C-CA40-86F6CC1ECC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6613" y="5494862"/>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2">
            <a:extLst>
              <a:ext uri="{FF2B5EF4-FFF2-40B4-BE49-F238E27FC236}">
                <a16:creationId xmlns:a16="http://schemas.microsoft.com/office/drawing/2014/main" id="{3C3FBAE1-9531-DEA9-543B-38B40F4C4274}"/>
              </a:ext>
            </a:extLst>
          </p:cNvPr>
          <p:cNvSpPr txBox="1">
            <a:spLocks/>
          </p:cNvSpPr>
          <p:nvPr/>
        </p:nvSpPr>
        <p:spPr>
          <a:xfrm>
            <a:off x="1033140" y="6073860"/>
            <a:ext cx="8686800"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Figure 5: </a:t>
            </a:r>
            <a:r>
              <a:rPr lang="en-US" sz="1300" dirty="0"/>
              <a:t>Financial results of each risk sensitivity against the recommended scenario</a:t>
            </a:r>
          </a:p>
        </p:txBody>
      </p:sp>
    </p:spTree>
    <p:extLst>
      <p:ext uri="{BB962C8B-B14F-4D97-AF65-F5344CB8AC3E}">
        <p14:creationId xmlns:p14="http://schemas.microsoft.com/office/powerpoint/2010/main" val="198163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Recommended Scenario - Sensitivities</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F159FF66-7CA7-30C3-2A7B-B9A62C984C0C}"/>
              </a:ext>
            </a:extLst>
          </p:cNvPr>
          <p:cNvGraphicFramePr>
            <a:graphicFrameLocks noGrp="1"/>
          </p:cNvGraphicFramePr>
          <p:nvPr>
            <p:extLst>
              <p:ext uri="{D42A27DB-BD31-4B8C-83A1-F6EECF244321}">
                <p14:modId xmlns:p14="http://schemas.microsoft.com/office/powerpoint/2010/main" val="2169583889"/>
              </p:ext>
            </p:extLst>
          </p:nvPr>
        </p:nvGraphicFramePr>
        <p:xfrm>
          <a:off x="1065208" y="1828799"/>
          <a:ext cx="9677403" cy="3879092"/>
        </p:xfrm>
        <a:graphic>
          <a:graphicData uri="http://schemas.openxmlformats.org/drawingml/2006/table">
            <a:tbl>
              <a:tblPr firstRow="1" bandRow="1">
                <a:tableStyleId>{073A0DAA-6AF3-43AB-8588-CEC1D06C72B9}</a:tableStyleId>
              </a:tblPr>
              <a:tblGrid>
                <a:gridCol w="2202991">
                  <a:extLst>
                    <a:ext uri="{9D8B030D-6E8A-4147-A177-3AD203B41FA5}">
                      <a16:colId xmlns:a16="http://schemas.microsoft.com/office/drawing/2014/main" val="3784849913"/>
                    </a:ext>
                  </a:extLst>
                </a:gridCol>
                <a:gridCol w="1022815">
                  <a:extLst>
                    <a:ext uri="{9D8B030D-6E8A-4147-A177-3AD203B41FA5}">
                      <a16:colId xmlns:a16="http://schemas.microsoft.com/office/drawing/2014/main" val="2255833263"/>
                    </a:ext>
                  </a:extLst>
                </a:gridCol>
                <a:gridCol w="1193798">
                  <a:extLst>
                    <a:ext uri="{9D8B030D-6E8A-4147-A177-3AD203B41FA5}">
                      <a16:colId xmlns:a16="http://schemas.microsoft.com/office/drawing/2014/main" val="3037885715"/>
                    </a:ext>
                  </a:extLst>
                </a:gridCol>
                <a:gridCol w="685800">
                  <a:extLst>
                    <a:ext uri="{9D8B030D-6E8A-4147-A177-3AD203B41FA5}">
                      <a16:colId xmlns:a16="http://schemas.microsoft.com/office/drawing/2014/main" val="3212266912"/>
                    </a:ext>
                  </a:extLst>
                </a:gridCol>
                <a:gridCol w="1828800">
                  <a:extLst>
                    <a:ext uri="{9D8B030D-6E8A-4147-A177-3AD203B41FA5}">
                      <a16:colId xmlns:a16="http://schemas.microsoft.com/office/drawing/2014/main" val="3844895861"/>
                    </a:ext>
                  </a:extLst>
                </a:gridCol>
                <a:gridCol w="1676400">
                  <a:extLst>
                    <a:ext uri="{9D8B030D-6E8A-4147-A177-3AD203B41FA5}">
                      <a16:colId xmlns:a16="http://schemas.microsoft.com/office/drawing/2014/main" val="3010997987"/>
                    </a:ext>
                  </a:extLst>
                </a:gridCol>
                <a:gridCol w="1066799">
                  <a:extLst>
                    <a:ext uri="{9D8B030D-6E8A-4147-A177-3AD203B41FA5}">
                      <a16:colId xmlns:a16="http://schemas.microsoft.com/office/drawing/2014/main" val="3095087428"/>
                    </a:ext>
                  </a:extLst>
                </a:gridCol>
              </a:tblGrid>
              <a:tr h="860214">
                <a:tc>
                  <a:txBody>
                    <a:bodyPr/>
                    <a:lstStyle/>
                    <a:p>
                      <a:pPr algn="ctr"/>
                      <a:r>
                        <a:rPr lang="en-US" sz="1700" dirty="0"/>
                        <a:t>Risks</a:t>
                      </a:r>
                    </a:p>
                  </a:txBody>
                  <a:tcPr marL="86021" marR="86021" marT="43011" marB="43011"/>
                </a:tc>
                <a:tc>
                  <a:txBody>
                    <a:bodyPr/>
                    <a:lstStyle/>
                    <a:p>
                      <a:pPr algn="ctr"/>
                      <a:r>
                        <a:rPr lang="en-US" sz="1700" dirty="0"/>
                        <a:t>Scenario</a:t>
                      </a:r>
                    </a:p>
                  </a:txBody>
                  <a:tcPr marL="86021" marR="86021" marT="43011" marB="43011"/>
                </a:tc>
                <a:tc>
                  <a:txBody>
                    <a:bodyPr/>
                    <a:lstStyle/>
                    <a:p>
                      <a:pPr algn="ctr"/>
                      <a:r>
                        <a:rPr lang="en-US" sz="1700" dirty="0"/>
                        <a:t>Leveraged NPV</a:t>
                      </a:r>
                    </a:p>
                  </a:txBody>
                  <a:tcPr marL="86021" marR="86021" marT="43011" marB="43011"/>
                </a:tc>
                <a:tc>
                  <a:txBody>
                    <a:bodyPr/>
                    <a:lstStyle/>
                    <a:p>
                      <a:pPr algn="ctr"/>
                      <a:r>
                        <a:rPr lang="en-US" sz="1700" dirty="0"/>
                        <a:t>IRR</a:t>
                      </a:r>
                    </a:p>
                  </a:txBody>
                  <a:tcPr marL="86021" marR="86021" marT="43011" marB="43011"/>
                </a:tc>
                <a:tc>
                  <a:txBody>
                    <a:bodyPr/>
                    <a:lstStyle/>
                    <a:p>
                      <a:pPr algn="ctr"/>
                      <a:r>
                        <a:rPr lang="en-US" sz="1700" dirty="0"/>
                        <a:t>Minimum DSCR (with reserves)</a:t>
                      </a:r>
                    </a:p>
                  </a:txBody>
                  <a:tcPr marL="86021" marR="86021" marT="43011" marB="43011"/>
                </a:tc>
                <a:tc>
                  <a:txBody>
                    <a:bodyPr/>
                    <a:lstStyle/>
                    <a:p>
                      <a:pPr algn="ctr"/>
                      <a:r>
                        <a:rPr lang="en-US" sz="1700" dirty="0"/>
                        <a:t>Average DSCR (with reserves) </a:t>
                      </a:r>
                    </a:p>
                  </a:txBody>
                  <a:tcPr marL="86021" marR="86021" marT="43011" marB="43011"/>
                </a:tc>
                <a:tc>
                  <a:txBody>
                    <a:bodyPr/>
                    <a:lstStyle/>
                    <a:p>
                      <a:pPr algn="ctr"/>
                      <a:r>
                        <a:rPr lang="en-US" sz="1700" dirty="0"/>
                        <a:t>Viability</a:t>
                      </a:r>
                    </a:p>
                  </a:txBody>
                  <a:tcPr marL="86021" marR="86021" marT="43011" marB="43011"/>
                </a:tc>
                <a:extLst>
                  <a:ext uri="{0D108BD9-81ED-4DB2-BD59-A6C34878D82A}">
                    <a16:rowId xmlns:a16="http://schemas.microsoft.com/office/drawing/2014/main" val="1309829742"/>
                  </a:ext>
                </a:extLst>
              </a:tr>
              <a:tr h="602150">
                <a:tc>
                  <a:txBody>
                    <a:bodyPr/>
                    <a:lstStyle/>
                    <a:p>
                      <a:pPr algn="l"/>
                      <a:r>
                        <a:rPr lang="en-US" sz="1700" dirty="0"/>
                        <a:t>Operating Risk – Heat Rate</a:t>
                      </a:r>
                    </a:p>
                  </a:txBody>
                  <a:tcPr marL="86021" marR="86021" marT="43011" marB="43011"/>
                </a:tc>
                <a:tc>
                  <a:txBody>
                    <a:bodyPr/>
                    <a:lstStyle/>
                    <a:p>
                      <a:pPr algn="ctr"/>
                      <a:r>
                        <a:rPr lang="en-US" sz="1700" dirty="0"/>
                        <a:t>1.1x</a:t>
                      </a:r>
                    </a:p>
                  </a:txBody>
                  <a:tcPr marL="86021" marR="86021" marT="43011" marB="43011"/>
                </a:tc>
                <a:tc>
                  <a:txBody>
                    <a:bodyPr/>
                    <a:lstStyle/>
                    <a:p>
                      <a:pPr algn="ctr"/>
                      <a:r>
                        <a:rPr lang="en-US" sz="1700" dirty="0"/>
                        <a:t>$-2,784</a:t>
                      </a:r>
                    </a:p>
                  </a:txBody>
                  <a:tcPr marL="86021" marR="86021" marT="43011" marB="43011"/>
                </a:tc>
                <a:tc>
                  <a:txBody>
                    <a:bodyPr/>
                    <a:lstStyle/>
                    <a:p>
                      <a:pPr algn="ctr"/>
                      <a:r>
                        <a:rPr lang="en-US" sz="1700" dirty="0"/>
                        <a:t>19%</a:t>
                      </a:r>
                    </a:p>
                  </a:txBody>
                  <a:tcPr marL="86021" marR="86021" marT="43011" marB="43011"/>
                </a:tc>
                <a:tc>
                  <a:txBody>
                    <a:bodyPr/>
                    <a:lstStyle/>
                    <a:p>
                      <a:pPr algn="ctr"/>
                      <a:r>
                        <a:rPr lang="en-US" sz="1700" dirty="0"/>
                        <a:t>1.00</a:t>
                      </a:r>
                    </a:p>
                  </a:txBody>
                  <a:tcPr marL="86021" marR="86021" marT="43011" marB="43011"/>
                </a:tc>
                <a:tc>
                  <a:txBody>
                    <a:bodyPr/>
                    <a:lstStyle/>
                    <a:p>
                      <a:pPr algn="ctr"/>
                      <a:r>
                        <a:rPr lang="en-US" sz="1700" dirty="0"/>
                        <a:t>1.91</a:t>
                      </a:r>
                    </a:p>
                  </a:txBody>
                  <a:tcPr marL="86021" marR="86021" marT="43011" marB="43011"/>
                </a:tc>
                <a:tc>
                  <a:txBody>
                    <a:bodyPr/>
                    <a:lstStyle/>
                    <a:p>
                      <a:endParaRPr lang="en-US" sz="1700" dirty="0"/>
                    </a:p>
                  </a:txBody>
                  <a:tcPr marL="86021" marR="86021" marT="43011" marB="43011"/>
                </a:tc>
                <a:extLst>
                  <a:ext uri="{0D108BD9-81ED-4DB2-BD59-A6C34878D82A}">
                    <a16:rowId xmlns:a16="http://schemas.microsoft.com/office/drawing/2014/main" val="3929678897"/>
                  </a:ext>
                </a:extLst>
              </a:tr>
              <a:tr h="602150">
                <a:tc>
                  <a:txBody>
                    <a:bodyPr/>
                    <a:lstStyle/>
                    <a:p>
                      <a:pPr algn="l"/>
                      <a:r>
                        <a:rPr lang="en-US" sz="1700" dirty="0"/>
                        <a:t>Operating Risk – Degradation</a:t>
                      </a:r>
                    </a:p>
                  </a:txBody>
                  <a:tcPr marL="86021" marR="86021" marT="43011" marB="43011"/>
                </a:tc>
                <a:tc>
                  <a:txBody>
                    <a:bodyPr/>
                    <a:lstStyle/>
                    <a:p>
                      <a:pPr algn="ctr"/>
                      <a:r>
                        <a:rPr lang="en-US" sz="1700" dirty="0"/>
                        <a:t>2x</a:t>
                      </a:r>
                    </a:p>
                  </a:txBody>
                  <a:tcPr marL="86021" marR="86021" marT="43011" marB="43011"/>
                </a:tc>
                <a:tc>
                  <a:txBody>
                    <a:bodyPr/>
                    <a:lstStyle/>
                    <a:p>
                      <a:pPr algn="ctr"/>
                      <a:r>
                        <a:rPr lang="en-US" sz="1700" dirty="0"/>
                        <a:t>$3,479</a:t>
                      </a:r>
                    </a:p>
                  </a:txBody>
                  <a:tcPr marL="86021" marR="86021" marT="43011" marB="43011"/>
                </a:tc>
                <a:tc>
                  <a:txBody>
                    <a:bodyPr/>
                    <a:lstStyle/>
                    <a:p>
                      <a:pPr algn="ctr"/>
                      <a:r>
                        <a:rPr lang="en-US" sz="1700" dirty="0"/>
                        <a:t>21%</a:t>
                      </a:r>
                    </a:p>
                  </a:txBody>
                  <a:tcPr marL="86021" marR="86021" marT="43011" marB="43011"/>
                </a:tc>
                <a:tc>
                  <a:txBody>
                    <a:bodyPr/>
                    <a:lstStyle/>
                    <a:p>
                      <a:pPr algn="ctr"/>
                      <a:r>
                        <a:rPr lang="en-US" sz="1700" dirty="0"/>
                        <a:t>1.00</a:t>
                      </a:r>
                    </a:p>
                  </a:txBody>
                  <a:tcPr marL="86021" marR="86021" marT="43011" marB="43011"/>
                </a:tc>
                <a:tc>
                  <a:txBody>
                    <a:bodyPr/>
                    <a:lstStyle/>
                    <a:p>
                      <a:pPr algn="ctr"/>
                      <a:r>
                        <a:rPr lang="en-US" sz="1700" dirty="0"/>
                        <a:t>2.03</a:t>
                      </a:r>
                    </a:p>
                  </a:txBody>
                  <a:tcPr marL="86021" marR="86021" marT="43011" marB="43011"/>
                </a:tc>
                <a:tc>
                  <a:txBody>
                    <a:bodyPr/>
                    <a:lstStyle/>
                    <a:p>
                      <a:endParaRPr lang="en-US" sz="1700" dirty="0"/>
                    </a:p>
                  </a:txBody>
                  <a:tcPr marL="86021" marR="86021" marT="43011" marB="43011"/>
                </a:tc>
                <a:extLst>
                  <a:ext uri="{0D108BD9-81ED-4DB2-BD59-A6C34878D82A}">
                    <a16:rowId xmlns:a16="http://schemas.microsoft.com/office/drawing/2014/main" val="2584947183"/>
                  </a:ext>
                </a:extLst>
              </a:tr>
              <a:tr h="602150">
                <a:tc>
                  <a:txBody>
                    <a:bodyPr/>
                    <a:lstStyle/>
                    <a:p>
                      <a:pPr algn="l"/>
                      <a:r>
                        <a:rPr lang="en-US" sz="1700" dirty="0"/>
                        <a:t>Financial Risk </a:t>
                      </a:r>
                    </a:p>
                  </a:txBody>
                  <a:tcPr marL="86021" marR="86021" marT="43011" marB="43011"/>
                </a:tc>
                <a:tc>
                  <a:txBody>
                    <a:bodyPr/>
                    <a:lstStyle/>
                    <a:p>
                      <a:pPr algn="ctr"/>
                      <a:r>
                        <a:rPr lang="en-US" sz="1700" dirty="0"/>
                        <a:t>+300 BPS</a:t>
                      </a:r>
                    </a:p>
                  </a:txBody>
                  <a:tcPr marL="86021" marR="86021" marT="43011" marB="43011"/>
                </a:tc>
                <a:tc>
                  <a:txBody>
                    <a:bodyPr/>
                    <a:lstStyle/>
                    <a:p>
                      <a:pPr algn="ctr"/>
                      <a:r>
                        <a:rPr lang="en-US" sz="1700" dirty="0"/>
                        <a:t>-$5,992</a:t>
                      </a:r>
                    </a:p>
                  </a:txBody>
                  <a:tcPr marL="86021" marR="86021" marT="43011" marB="43011"/>
                </a:tc>
                <a:tc>
                  <a:txBody>
                    <a:bodyPr/>
                    <a:lstStyle/>
                    <a:p>
                      <a:pPr algn="ctr"/>
                      <a:r>
                        <a:rPr lang="en-US" sz="1700" dirty="0"/>
                        <a:t>18%</a:t>
                      </a:r>
                    </a:p>
                  </a:txBody>
                  <a:tcPr marL="86021" marR="86021" marT="43011" marB="43011"/>
                </a:tc>
                <a:tc>
                  <a:txBody>
                    <a:bodyPr/>
                    <a:lstStyle/>
                    <a:p>
                      <a:pPr algn="ctr"/>
                      <a:r>
                        <a:rPr lang="en-US" sz="1700" dirty="0"/>
                        <a:t>1.00</a:t>
                      </a:r>
                    </a:p>
                  </a:txBody>
                  <a:tcPr marL="86021" marR="86021" marT="43011" marB="43011"/>
                </a:tc>
                <a:tc>
                  <a:txBody>
                    <a:bodyPr/>
                    <a:lstStyle/>
                    <a:p>
                      <a:pPr algn="ctr"/>
                      <a:r>
                        <a:rPr lang="en-US" sz="1700" dirty="0"/>
                        <a:t>2.04</a:t>
                      </a:r>
                    </a:p>
                  </a:txBody>
                  <a:tcPr marL="86021" marR="86021" marT="43011" marB="43011"/>
                </a:tc>
                <a:tc>
                  <a:txBody>
                    <a:bodyPr/>
                    <a:lstStyle/>
                    <a:p>
                      <a:endParaRPr lang="en-US" sz="1700" dirty="0"/>
                    </a:p>
                  </a:txBody>
                  <a:tcPr marL="86021" marR="86021" marT="43011" marB="43011"/>
                </a:tc>
                <a:extLst>
                  <a:ext uri="{0D108BD9-81ED-4DB2-BD59-A6C34878D82A}">
                    <a16:rowId xmlns:a16="http://schemas.microsoft.com/office/drawing/2014/main" val="3544589506"/>
                  </a:ext>
                </a:extLst>
              </a:tr>
              <a:tr h="602150">
                <a:tc>
                  <a:txBody>
                    <a:bodyPr/>
                    <a:lstStyle/>
                    <a:p>
                      <a:pPr algn="l"/>
                      <a:r>
                        <a:rPr lang="en-US" sz="1700" dirty="0"/>
                        <a:t>Currency Devaluation – ST Shock</a:t>
                      </a:r>
                    </a:p>
                  </a:txBody>
                  <a:tcPr marL="86021" marR="86021" marT="43011" marB="43011"/>
                </a:tc>
                <a:tc>
                  <a:txBody>
                    <a:bodyPr/>
                    <a:lstStyle/>
                    <a:p>
                      <a:pPr algn="ctr"/>
                      <a:r>
                        <a:rPr lang="en-US" sz="1700" dirty="0"/>
                        <a:t>.75x</a:t>
                      </a:r>
                    </a:p>
                  </a:txBody>
                  <a:tcPr marL="86021" marR="86021" marT="43011" marB="43011"/>
                </a:tc>
                <a:tc>
                  <a:txBody>
                    <a:bodyPr/>
                    <a:lstStyle/>
                    <a:p>
                      <a:pPr algn="ctr"/>
                      <a:r>
                        <a:rPr lang="en-US" sz="1700" dirty="0"/>
                        <a:t>$14,003</a:t>
                      </a:r>
                    </a:p>
                  </a:txBody>
                  <a:tcPr marL="86021" marR="86021" marT="43011" marB="43011"/>
                </a:tc>
                <a:tc>
                  <a:txBody>
                    <a:bodyPr/>
                    <a:lstStyle/>
                    <a:p>
                      <a:pPr algn="ctr"/>
                      <a:r>
                        <a:rPr lang="en-US" sz="1700" dirty="0"/>
                        <a:t>23%</a:t>
                      </a:r>
                    </a:p>
                  </a:txBody>
                  <a:tcPr marL="86021" marR="86021" marT="43011" marB="43011"/>
                </a:tc>
                <a:tc>
                  <a:txBody>
                    <a:bodyPr/>
                    <a:lstStyle/>
                    <a:p>
                      <a:pPr algn="ctr"/>
                      <a:r>
                        <a:rPr lang="en-US" sz="1700" dirty="0"/>
                        <a:t>1.00</a:t>
                      </a:r>
                    </a:p>
                  </a:txBody>
                  <a:tcPr marL="86021" marR="86021" marT="43011" marB="43011"/>
                </a:tc>
                <a:tc>
                  <a:txBody>
                    <a:bodyPr/>
                    <a:lstStyle/>
                    <a:p>
                      <a:pPr algn="ctr"/>
                      <a:r>
                        <a:rPr lang="en-US" sz="1700" dirty="0"/>
                        <a:t>2.30</a:t>
                      </a:r>
                    </a:p>
                  </a:txBody>
                  <a:tcPr marL="86021" marR="86021" marT="43011" marB="43011"/>
                </a:tc>
                <a:tc>
                  <a:txBody>
                    <a:bodyPr/>
                    <a:lstStyle/>
                    <a:p>
                      <a:endParaRPr lang="en-US" sz="1700" dirty="0"/>
                    </a:p>
                  </a:txBody>
                  <a:tcPr marL="86021" marR="86021" marT="43011" marB="43011"/>
                </a:tc>
                <a:extLst>
                  <a:ext uri="{0D108BD9-81ED-4DB2-BD59-A6C34878D82A}">
                    <a16:rowId xmlns:a16="http://schemas.microsoft.com/office/drawing/2014/main" val="3064318229"/>
                  </a:ext>
                </a:extLst>
              </a:tr>
              <a:tr h="602150">
                <a:tc>
                  <a:txBody>
                    <a:bodyPr/>
                    <a:lstStyle/>
                    <a:p>
                      <a:pPr algn="l"/>
                      <a:r>
                        <a:rPr lang="en-US" sz="1700" dirty="0"/>
                        <a:t>Currency Devaluation – LT Differential</a:t>
                      </a:r>
                    </a:p>
                  </a:txBody>
                  <a:tcPr marL="86021" marR="86021" marT="43011" marB="43011"/>
                </a:tc>
                <a:tc>
                  <a:txBody>
                    <a:bodyPr/>
                    <a:lstStyle/>
                    <a:p>
                      <a:pPr algn="ctr"/>
                      <a:r>
                        <a:rPr lang="en-US" sz="1700" dirty="0"/>
                        <a:t>.8x</a:t>
                      </a:r>
                    </a:p>
                  </a:txBody>
                  <a:tcPr marL="86021" marR="86021" marT="43011" marB="43011"/>
                </a:tc>
                <a:tc>
                  <a:txBody>
                    <a:bodyPr/>
                    <a:lstStyle/>
                    <a:p>
                      <a:pPr algn="ctr"/>
                      <a:r>
                        <a:rPr lang="en-US" sz="1700" dirty="0"/>
                        <a:t>$14,868</a:t>
                      </a:r>
                    </a:p>
                  </a:txBody>
                  <a:tcPr marL="86021" marR="86021" marT="43011" marB="43011"/>
                </a:tc>
                <a:tc>
                  <a:txBody>
                    <a:bodyPr/>
                    <a:lstStyle/>
                    <a:p>
                      <a:pPr algn="ctr"/>
                      <a:r>
                        <a:rPr lang="en-US" sz="1700" dirty="0"/>
                        <a:t>23%</a:t>
                      </a:r>
                    </a:p>
                  </a:txBody>
                  <a:tcPr marL="86021" marR="86021" marT="43011" marB="43011"/>
                </a:tc>
                <a:tc>
                  <a:txBody>
                    <a:bodyPr/>
                    <a:lstStyle/>
                    <a:p>
                      <a:pPr algn="ctr"/>
                      <a:r>
                        <a:rPr lang="en-US" sz="1700" dirty="0"/>
                        <a:t>1.00</a:t>
                      </a:r>
                    </a:p>
                  </a:txBody>
                  <a:tcPr marL="86021" marR="86021" marT="43011" marB="43011"/>
                </a:tc>
                <a:tc>
                  <a:txBody>
                    <a:bodyPr/>
                    <a:lstStyle/>
                    <a:p>
                      <a:pPr algn="ctr"/>
                      <a:r>
                        <a:rPr lang="en-US" sz="1700" dirty="0"/>
                        <a:t>2.29</a:t>
                      </a:r>
                    </a:p>
                  </a:txBody>
                  <a:tcPr marL="86021" marR="86021" marT="43011" marB="43011"/>
                </a:tc>
                <a:tc>
                  <a:txBody>
                    <a:bodyPr/>
                    <a:lstStyle/>
                    <a:p>
                      <a:endParaRPr lang="en-US" sz="1700" dirty="0"/>
                    </a:p>
                  </a:txBody>
                  <a:tcPr marL="86021" marR="86021" marT="43011" marB="43011"/>
                </a:tc>
                <a:extLst>
                  <a:ext uri="{0D108BD9-81ED-4DB2-BD59-A6C34878D82A}">
                    <a16:rowId xmlns:a16="http://schemas.microsoft.com/office/drawing/2014/main" val="3180143044"/>
                  </a:ext>
                </a:extLst>
              </a:tr>
            </a:tbl>
          </a:graphicData>
        </a:graphic>
      </p:graphicFrame>
      <p:pic>
        <p:nvPicPr>
          <p:cNvPr id="18" name="Picture 6" descr="Delete Red X Button Transparent | PNG All">
            <a:extLst>
              <a:ext uri="{FF2B5EF4-FFF2-40B4-BE49-F238E27FC236}">
                <a16:creationId xmlns:a16="http://schemas.microsoft.com/office/drawing/2014/main" id="{D1452E44-20D8-1BEE-A1D1-7FA9078C7D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6339" y="2827660"/>
            <a:ext cx="290350" cy="2903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heckmark Download Clipart PNG Transparent Background, Free Download #25971  - FreeIconsPNG">
            <a:extLst>
              <a:ext uri="{FF2B5EF4-FFF2-40B4-BE49-F238E27FC236}">
                <a16:creationId xmlns:a16="http://schemas.microsoft.com/office/drawing/2014/main" id="{A2982FE0-C520-9989-FA4B-03AE3E8656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9114" y="3410625"/>
            <a:ext cx="304800" cy="2903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Delete Red X Button Transparent | PNG All">
            <a:extLst>
              <a:ext uri="{FF2B5EF4-FFF2-40B4-BE49-F238E27FC236}">
                <a16:creationId xmlns:a16="http://schemas.microsoft.com/office/drawing/2014/main" id="{2C0410B2-1485-E483-CE66-30D51A552A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6339" y="4071939"/>
            <a:ext cx="290350" cy="2903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heckmark Download Clipart PNG Transparent Background, Free Download #25971  - FreeIconsPNG">
            <a:extLst>
              <a:ext uri="{FF2B5EF4-FFF2-40B4-BE49-F238E27FC236}">
                <a16:creationId xmlns:a16="http://schemas.microsoft.com/office/drawing/2014/main" id="{0DDFD0C5-1AEC-40CC-8AD1-B0B9745EC5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9114" y="4665064"/>
            <a:ext cx="304800" cy="2903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heckmark Download Clipart PNG Transparent Background, Free Download #25971  - FreeIconsPNG">
            <a:extLst>
              <a:ext uri="{FF2B5EF4-FFF2-40B4-BE49-F238E27FC236}">
                <a16:creationId xmlns:a16="http://schemas.microsoft.com/office/drawing/2014/main" id="{8A01CB97-5134-1470-0DCD-0114391C0D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9114" y="5266157"/>
            <a:ext cx="304800" cy="290350"/>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12">
            <a:extLst>
              <a:ext uri="{FF2B5EF4-FFF2-40B4-BE49-F238E27FC236}">
                <a16:creationId xmlns:a16="http://schemas.microsoft.com/office/drawing/2014/main" id="{70CC8051-814C-EAD5-5D82-116EC83DF546}"/>
              </a:ext>
            </a:extLst>
          </p:cNvPr>
          <p:cNvSpPr txBox="1">
            <a:spLocks/>
          </p:cNvSpPr>
          <p:nvPr/>
        </p:nvSpPr>
        <p:spPr>
          <a:xfrm>
            <a:off x="1033140" y="5877560"/>
            <a:ext cx="8686800"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Figure 6: </a:t>
            </a:r>
            <a:r>
              <a:rPr lang="en-US" sz="1300" dirty="0"/>
              <a:t>Financial results of each risk sensitivity against the recommended scenario</a:t>
            </a:r>
          </a:p>
        </p:txBody>
      </p:sp>
    </p:spTree>
    <p:extLst>
      <p:ext uri="{BB962C8B-B14F-4D97-AF65-F5344CB8AC3E}">
        <p14:creationId xmlns:p14="http://schemas.microsoft.com/office/powerpoint/2010/main" val="37711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533400"/>
            <a:ext cx="9144001" cy="762000"/>
          </a:xfrm>
        </p:spPr>
        <p:txBody>
          <a:bodyPr anchor="t"/>
          <a:lstStyle/>
          <a:p>
            <a:r>
              <a:rPr lang="en-US" dirty="0"/>
              <a:t>Executive Summary</a:t>
            </a:r>
          </a:p>
        </p:txBody>
      </p:sp>
      <p:sp>
        <p:nvSpPr>
          <p:cNvPr id="5" name="TextBox 4"/>
          <p:cNvSpPr txBox="1"/>
          <p:nvPr/>
        </p:nvSpPr>
        <p:spPr>
          <a:xfrm>
            <a:off x="912812" y="2324100"/>
            <a:ext cx="9906000"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Bien </a:t>
            </a:r>
            <a:r>
              <a:rPr lang="en-US" sz="1400" dirty="0" err="1"/>
              <a:t>Hoa</a:t>
            </a:r>
            <a:r>
              <a:rPr lang="en-US" sz="1400" dirty="0"/>
              <a:t> Power (BHP) is a promising gas-fired power plant in Vietnam, intended to be built in the Southern Mekong Delta region, outside of Ho Chi Minh City</a:t>
            </a:r>
          </a:p>
          <a:p>
            <a:pPr marL="285750" indent="-285750" algn="just">
              <a:buFont typeface="Arial" panose="020B0604020202020204" pitchFamily="34" charset="0"/>
              <a:buChar char="•"/>
            </a:pPr>
            <a:r>
              <a:rPr lang="en-US" sz="1400" dirty="0"/>
              <a:t> Vietnam’s electricity market is nascent and electricity purchasers do not want to be in long-term contracts so BHP structured the project with a 7-year Power Purchase Agreement (PPA) which will be sold to a subsidiary of a state-owned Vietnamese Electricity company</a:t>
            </a:r>
          </a:p>
          <a:p>
            <a:pPr marL="285750" indent="-285750" algn="just">
              <a:buFont typeface="Arial" panose="020B0604020202020204" pitchFamily="34" charset="0"/>
              <a:buChar char="•"/>
            </a:pPr>
            <a:r>
              <a:rPr lang="en-US" sz="1400" dirty="0"/>
              <a:t>BHP has also entered into a Fuel Supply Agreement to deliver natural gas for 7 years and after the expiration of the Fuel Supply Agreement, BHP will purchase gas at spot prices. </a:t>
            </a:r>
          </a:p>
          <a:p>
            <a:pPr marL="285750" indent="-285750" algn="just">
              <a:buFont typeface="Arial" panose="020B0604020202020204" pitchFamily="34" charset="0"/>
              <a:buChar char="•"/>
            </a:pPr>
            <a:r>
              <a:rPr lang="en-US" sz="1400" dirty="0"/>
              <a:t>Toshiba-Energy will be constructing the plant in a turn-key contract with BHP and agreed to pay for its liquidated damages</a:t>
            </a:r>
          </a:p>
        </p:txBody>
      </p:sp>
      <p:sp>
        <p:nvSpPr>
          <p:cNvPr id="8" name="Title 12"/>
          <p:cNvSpPr txBox="1">
            <a:spLocks/>
          </p:cNvSpPr>
          <p:nvPr/>
        </p:nvSpPr>
        <p:spPr>
          <a:xfrm>
            <a:off x="1020444" y="1714500"/>
            <a:ext cx="9144001"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800" b="1" dirty="0"/>
              <a:t>Project Background</a:t>
            </a:r>
          </a:p>
        </p:txBody>
      </p:sp>
      <p:cxnSp>
        <p:nvCxnSpPr>
          <p:cNvPr id="9" name="Straight Connector 8"/>
          <p:cNvCxnSpPr/>
          <p:nvPr/>
        </p:nvCxnSpPr>
        <p:spPr>
          <a:xfrm>
            <a:off x="1027112" y="2133600"/>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Title 12"/>
          <p:cNvSpPr txBox="1">
            <a:spLocks/>
          </p:cNvSpPr>
          <p:nvPr/>
        </p:nvSpPr>
        <p:spPr>
          <a:xfrm>
            <a:off x="1020444" y="4495800"/>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800" b="1" dirty="0"/>
              <a:t>Duration of the Project</a:t>
            </a:r>
          </a:p>
        </p:txBody>
      </p:sp>
      <p:cxnSp>
        <p:nvCxnSpPr>
          <p:cNvPr id="15" name="Straight Connector 14"/>
          <p:cNvCxnSpPr/>
          <p:nvPr/>
        </p:nvCxnSpPr>
        <p:spPr>
          <a:xfrm>
            <a:off x="1047750" y="4876800"/>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2810" y="5048251"/>
            <a:ext cx="9905999"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First loan disbursement occurs at the end of December 31</a:t>
            </a:r>
            <a:r>
              <a:rPr lang="en-US" sz="1400" baseline="30000" dirty="0"/>
              <a:t>st</a:t>
            </a:r>
            <a:r>
              <a:rPr lang="en-US" sz="1400" dirty="0"/>
              <a:t>, 2022 and construction begins on January 1</a:t>
            </a:r>
            <a:r>
              <a:rPr lang="en-US" sz="1400" baseline="30000" dirty="0"/>
              <a:t>st</a:t>
            </a:r>
            <a:r>
              <a:rPr lang="en-US" sz="1400" dirty="0"/>
              <a:t>, 2023 and is expected to last for 42 months. </a:t>
            </a:r>
          </a:p>
          <a:p>
            <a:pPr marL="285750" indent="-285750" algn="just">
              <a:buFont typeface="Arial" panose="020B0604020202020204" pitchFamily="34" charset="0"/>
              <a:buChar char="•"/>
            </a:pPr>
            <a:r>
              <a:rPr lang="en-US" sz="1400" dirty="0"/>
              <a:t>Commercial operations are to begin on July 1</a:t>
            </a:r>
            <a:r>
              <a:rPr lang="en-US" sz="1400" baseline="30000" dirty="0"/>
              <a:t>st</a:t>
            </a:r>
            <a:r>
              <a:rPr lang="en-US" sz="1400" dirty="0"/>
              <a:t>, 2026</a:t>
            </a:r>
          </a:p>
        </p:txBody>
      </p:sp>
      <p:cxnSp>
        <p:nvCxnSpPr>
          <p:cNvPr id="11" name="Straight Connector 10">
            <a:extLst>
              <a:ext uri="{FF2B5EF4-FFF2-40B4-BE49-F238E27FC236}">
                <a16:creationId xmlns:a16="http://schemas.microsoft.com/office/drawing/2014/main" id="{94836CE8-A27B-4044-ADA0-9E1B204392DD}"/>
              </a:ext>
            </a:extLst>
          </p:cNvPr>
          <p:cNvCxnSpPr>
            <a:cxnSpLocks/>
          </p:cNvCxnSpPr>
          <p:nvPr/>
        </p:nvCxnSpPr>
        <p:spPr>
          <a:xfrm>
            <a:off x="912812" y="1295400"/>
            <a:ext cx="9906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RECAP - Base vs Recommended Scenario</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itle 12">
            <a:extLst>
              <a:ext uri="{FF2B5EF4-FFF2-40B4-BE49-F238E27FC236}">
                <a16:creationId xmlns:a16="http://schemas.microsoft.com/office/drawing/2014/main" id="{52E4B399-6263-B11A-5316-EB55F7D27D66}"/>
              </a:ext>
            </a:extLst>
          </p:cNvPr>
          <p:cNvSpPr txBox="1">
            <a:spLocks/>
          </p:cNvSpPr>
          <p:nvPr/>
        </p:nvSpPr>
        <p:spPr>
          <a:xfrm>
            <a:off x="911224" y="2050591"/>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800" b="1" dirty="0"/>
              <a:t>Base vs Recommended</a:t>
            </a:r>
          </a:p>
        </p:txBody>
      </p:sp>
      <p:cxnSp>
        <p:nvCxnSpPr>
          <p:cNvPr id="11" name="Straight Connector 10">
            <a:extLst>
              <a:ext uri="{FF2B5EF4-FFF2-40B4-BE49-F238E27FC236}">
                <a16:creationId xmlns:a16="http://schemas.microsoft.com/office/drawing/2014/main" id="{67D541D6-E410-3D5A-1A44-8A066B120AEA}"/>
              </a:ext>
            </a:extLst>
          </p:cNvPr>
          <p:cNvCxnSpPr>
            <a:cxnSpLocks/>
          </p:cNvCxnSpPr>
          <p:nvPr/>
        </p:nvCxnSpPr>
        <p:spPr>
          <a:xfrm>
            <a:off x="943610" y="2431591"/>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708AAE-E187-F845-E41B-85DF9E46549C}"/>
              </a:ext>
            </a:extLst>
          </p:cNvPr>
          <p:cNvSpPr txBox="1"/>
          <p:nvPr/>
        </p:nvSpPr>
        <p:spPr>
          <a:xfrm>
            <a:off x="911225" y="3898107"/>
            <a:ext cx="4649788"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Increase in NPV of the project</a:t>
            </a:r>
          </a:p>
          <a:p>
            <a:pPr marL="285750" indent="-285750" algn="just">
              <a:buFont typeface="Arial" panose="020B0604020202020204" pitchFamily="34" charset="0"/>
              <a:buChar char="•"/>
            </a:pPr>
            <a:r>
              <a:rPr lang="en-US" sz="1400" dirty="0"/>
              <a:t>Increase minimum and average DSCR (with reserves)</a:t>
            </a:r>
          </a:p>
          <a:p>
            <a:pPr marL="285750" indent="-285750" algn="just">
              <a:buFont typeface="Arial" panose="020B0604020202020204" pitchFamily="34" charset="0"/>
              <a:buChar char="•"/>
            </a:pPr>
            <a:r>
              <a:rPr lang="en-US" sz="1400" dirty="0"/>
              <a:t>Stronger IRR</a:t>
            </a:r>
          </a:p>
          <a:p>
            <a:pPr marL="285750" indent="-285750" algn="just">
              <a:buFont typeface="Arial" panose="020B0604020202020204" pitchFamily="34" charset="0"/>
              <a:buChar char="•"/>
            </a:pPr>
            <a:r>
              <a:rPr lang="en-US" sz="1400" dirty="0"/>
              <a:t>Average loan life is decreased by 2 years</a:t>
            </a:r>
          </a:p>
          <a:p>
            <a:pPr marL="285750" indent="-285750" algn="just">
              <a:buFont typeface="Arial" panose="020B0604020202020204" pitchFamily="34" charset="0"/>
              <a:buChar char="•"/>
            </a:pPr>
            <a:r>
              <a:rPr lang="en-US" sz="1400" dirty="0"/>
              <a:t>Return on lender’s regulatory capital is virtually the same</a:t>
            </a:r>
          </a:p>
          <a:p>
            <a:pPr marL="285750" indent="-285750" algn="just">
              <a:buFont typeface="Arial" panose="020B0604020202020204" pitchFamily="34" charset="0"/>
              <a:buChar char="•"/>
            </a:pPr>
            <a:r>
              <a:rPr lang="en-US" sz="1400" dirty="0"/>
              <a:t>More “shock” resistant to external forces</a:t>
            </a:r>
          </a:p>
        </p:txBody>
      </p:sp>
      <p:sp>
        <p:nvSpPr>
          <p:cNvPr id="14" name="TextBox 13">
            <a:extLst>
              <a:ext uri="{FF2B5EF4-FFF2-40B4-BE49-F238E27FC236}">
                <a16:creationId xmlns:a16="http://schemas.microsoft.com/office/drawing/2014/main" id="{D34553FF-246F-3501-89D5-97A43D82B379}"/>
              </a:ext>
            </a:extLst>
          </p:cNvPr>
          <p:cNvSpPr txBox="1"/>
          <p:nvPr/>
        </p:nvSpPr>
        <p:spPr>
          <a:xfrm>
            <a:off x="943611" y="2690336"/>
            <a:ext cx="4007801" cy="954107"/>
          </a:xfrm>
          <a:prstGeom prst="rect">
            <a:avLst/>
          </a:prstGeom>
          <a:noFill/>
        </p:spPr>
        <p:txBody>
          <a:bodyPr wrap="square" rtlCol="0">
            <a:spAutoFit/>
          </a:bodyPr>
          <a:lstStyle/>
          <a:p>
            <a:pPr algn="just"/>
            <a:r>
              <a:rPr lang="en-US" sz="1400" dirty="0"/>
              <a:t>With the increase of amortization periods from 26 to 30 and payment structure from mortgage style to sculpted, the financial structure of the project becomes stronger. </a:t>
            </a:r>
          </a:p>
        </p:txBody>
      </p:sp>
      <p:graphicFrame>
        <p:nvGraphicFramePr>
          <p:cNvPr id="22" name="Chart 21">
            <a:extLst>
              <a:ext uri="{FF2B5EF4-FFF2-40B4-BE49-F238E27FC236}">
                <a16:creationId xmlns:a16="http://schemas.microsoft.com/office/drawing/2014/main" id="{C432ABB4-F5E0-441A-9564-7A6980E7EF7D}"/>
              </a:ext>
            </a:extLst>
          </p:cNvPr>
          <p:cNvGraphicFramePr>
            <a:graphicFrameLocks/>
          </p:cNvGraphicFramePr>
          <p:nvPr>
            <p:extLst>
              <p:ext uri="{D42A27DB-BD31-4B8C-83A1-F6EECF244321}">
                <p14:modId xmlns:p14="http://schemas.microsoft.com/office/powerpoint/2010/main" val="2282276769"/>
              </p:ext>
            </p:extLst>
          </p:nvPr>
        </p:nvGraphicFramePr>
        <p:xfrm>
          <a:off x="5829458" y="1949496"/>
          <a:ext cx="5894833" cy="3536899"/>
        </p:xfrm>
        <a:graphic>
          <a:graphicData uri="http://schemas.openxmlformats.org/drawingml/2006/chart">
            <c:chart xmlns:c="http://schemas.openxmlformats.org/drawingml/2006/chart" xmlns:r="http://schemas.openxmlformats.org/officeDocument/2006/relationships" r:id="rId3"/>
          </a:graphicData>
        </a:graphic>
      </p:graphicFrame>
      <p:sp>
        <p:nvSpPr>
          <p:cNvPr id="24" name="Title 12">
            <a:extLst>
              <a:ext uri="{FF2B5EF4-FFF2-40B4-BE49-F238E27FC236}">
                <a16:creationId xmlns:a16="http://schemas.microsoft.com/office/drawing/2014/main" id="{90796499-EFE9-3A88-63D1-98F40F0D7DD8}"/>
              </a:ext>
            </a:extLst>
          </p:cNvPr>
          <p:cNvSpPr txBox="1">
            <a:spLocks/>
          </p:cNvSpPr>
          <p:nvPr/>
        </p:nvSpPr>
        <p:spPr>
          <a:xfrm>
            <a:off x="6246812" y="5498022"/>
            <a:ext cx="5257800" cy="4198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100" b="1" dirty="0"/>
              <a:t>Figure 6: </a:t>
            </a:r>
            <a:r>
              <a:rPr lang="en-US" sz="900" dirty="0"/>
              <a:t>Debt Service is front-loaded at the beginning of the PPA, 75% of the debt is paid off during the PPA</a:t>
            </a:r>
          </a:p>
        </p:txBody>
      </p:sp>
    </p:spTree>
    <p:extLst>
      <p:ext uri="{BB962C8B-B14F-4D97-AF65-F5344CB8AC3E}">
        <p14:creationId xmlns:p14="http://schemas.microsoft.com/office/powerpoint/2010/main" val="2449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Bibliography</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1FEE90-F479-5DB1-5601-6EB7D6B6561E}"/>
              </a:ext>
            </a:extLst>
          </p:cNvPr>
          <p:cNvSpPr txBox="1"/>
          <p:nvPr/>
        </p:nvSpPr>
        <p:spPr>
          <a:xfrm>
            <a:off x="912812" y="1897082"/>
            <a:ext cx="10210800" cy="3970318"/>
          </a:xfrm>
          <a:prstGeom prst="rect">
            <a:avLst/>
          </a:prstGeom>
          <a:noFill/>
        </p:spPr>
        <p:txBody>
          <a:bodyPr wrap="square">
            <a:spAutoFit/>
          </a:bodyPr>
          <a:lstStyle/>
          <a:p>
            <a:pPr marL="342900" indent="-342900">
              <a:buAutoNum type="arabicPeriod"/>
            </a:pPr>
            <a:r>
              <a:rPr lang="en-US" i="1" dirty="0">
                <a:effectLst/>
              </a:rPr>
              <a:t>Electricity Regulation in Vietnam: Overview - Tilleke.com</a:t>
            </a:r>
            <a:r>
              <a:rPr lang="en-US" dirty="0">
                <a:effectLst/>
              </a:rPr>
              <a:t>. </a:t>
            </a:r>
            <a:r>
              <a:rPr lang="en-US" dirty="0">
                <a:effectLst/>
                <a:hlinkClick r:id="rId3"/>
              </a:rPr>
              <a:t>https://www.tilleke.com/wp-content/uploads/2021/07/2020_PLC_Energy_Electricity_Vietnam.pdf. </a:t>
            </a:r>
            <a:endParaRPr lang="en-US" dirty="0">
              <a:effectLst/>
            </a:endParaRPr>
          </a:p>
          <a:p>
            <a:pPr marL="342900" indent="-342900">
              <a:buAutoNum type="arabicPeriod"/>
            </a:pPr>
            <a:r>
              <a:rPr lang="en-US" dirty="0">
                <a:effectLst/>
              </a:rPr>
              <a:t>“Global Top Page.” </a:t>
            </a:r>
            <a:r>
              <a:rPr lang="en-US" i="1" dirty="0">
                <a:effectLst/>
              </a:rPr>
              <a:t>Thermal Power | Toshiba Energy Systems &amp; Solutions</a:t>
            </a:r>
            <a:r>
              <a:rPr lang="en-US" dirty="0">
                <a:effectLst/>
              </a:rPr>
              <a:t>, </a:t>
            </a:r>
            <a:r>
              <a:rPr lang="en-US" dirty="0">
                <a:effectLst/>
                <a:hlinkClick r:id="rId4"/>
              </a:rPr>
              <a:t>https://www.global.toshiba/ww/products-solutions/thermal/delivery-records.html</a:t>
            </a:r>
            <a:r>
              <a:rPr lang="en-US" dirty="0">
                <a:effectLst/>
              </a:rPr>
              <a:t>. </a:t>
            </a:r>
          </a:p>
          <a:p>
            <a:pPr marL="342900" indent="-342900">
              <a:buAutoNum type="arabicPeriod"/>
            </a:pPr>
            <a:r>
              <a:rPr lang="en-US" dirty="0">
                <a:effectLst/>
              </a:rPr>
              <a:t>“Viet Nam - Countries &amp; Regions.” </a:t>
            </a:r>
            <a:r>
              <a:rPr lang="en-US" i="1" dirty="0">
                <a:effectLst/>
              </a:rPr>
              <a:t>IEA</a:t>
            </a:r>
            <a:r>
              <a:rPr lang="en-US" dirty="0">
                <a:effectLst/>
              </a:rPr>
              <a:t>, 16 July 2019, </a:t>
            </a:r>
            <a:r>
              <a:rPr lang="en-US" dirty="0">
                <a:effectLst/>
                <a:hlinkClick r:id="rId5"/>
              </a:rPr>
              <a:t>https://www.iea.org/countries/viet-nam</a:t>
            </a:r>
            <a:r>
              <a:rPr lang="en-US" dirty="0">
                <a:effectLst/>
              </a:rPr>
              <a:t>. </a:t>
            </a:r>
          </a:p>
          <a:p>
            <a:pPr marL="342900" indent="-342900">
              <a:buAutoNum type="arabicPeriod"/>
            </a:pPr>
            <a:r>
              <a:rPr lang="en-US" dirty="0">
                <a:effectLst/>
              </a:rPr>
              <a:t>“An Overview of Vietnam's Oil and Gas Industry - an Overview of Vietnam's Oil and Gas Industry.” </a:t>
            </a:r>
            <a:r>
              <a:rPr lang="en-US" i="1" dirty="0" err="1">
                <a:effectLst/>
              </a:rPr>
              <a:t>ResourceData</a:t>
            </a:r>
            <a:r>
              <a:rPr lang="en-US" dirty="0">
                <a:effectLst/>
              </a:rPr>
              <a:t>, </a:t>
            </a:r>
            <a:r>
              <a:rPr lang="en-US" dirty="0">
                <a:effectLst/>
                <a:hlinkClick r:id="rId6"/>
              </a:rPr>
              <a:t>https://www.resourcedata.org/dataset/rgi-an-overview-of-vietnams-oil-and-gas-industry/resource/8fafcaf3-402e-41ac-bb0f-04431ba75649?view_id=f7c3e911-6c96-453f-af2b-0301dccba70b</a:t>
            </a:r>
            <a:r>
              <a:rPr lang="en-US" dirty="0">
                <a:effectLst/>
              </a:rPr>
              <a:t>. </a:t>
            </a:r>
          </a:p>
          <a:p>
            <a:pPr marL="342900" indent="-342900">
              <a:buAutoNum type="arabicPeriod"/>
            </a:pPr>
            <a:r>
              <a:rPr lang="en-US" dirty="0">
                <a:effectLst/>
              </a:rPr>
              <a:t>“U.S. Energy Information Administration - EIA - Independent Statistics and Analysis.” </a:t>
            </a:r>
            <a:r>
              <a:rPr lang="en-US" i="1" dirty="0">
                <a:effectLst/>
              </a:rPr>
              <a:t>International - U.S. Energy Information Administration (EIA)</a:t>
            </a:r>
            <a:r>
              <a:rPr lang="en-US" dirty="0">
                <a:effectLst/>
              </a:rPr>
              <a:t>, </a:t>
            </a:r>
            <a:r>
              <a:rPr lang="en-US" dirty="0">
                <a:effectLst/>
                <a:hlinkClick r:id="rId7"/>
              </a:rPr>
              <a:t>https://www.eia.gov/international/analysis/country/VNM</a:t>
            </a:r>
            <a:r>
              <a:rPr lang="en-US" dirty="0">
                <a:effectLst/>
              </a:rPr>
              <a:t>.</a:t>
            </a:r>
          </a:p>
          <a:p>
            <a:pPr marL="342900" indent="-342900">
              <a:buAutoNum type="arabicPeriod"/>
            </a:pPr>
            <a:r>
              <a:rPr lang="en-US" i="1" dirty="0">
                <a:effectLst/>
              </a:rPr>
              <a:t>Vietnam - Credit Rating</a:t>
            </a:r>
            <a:r>
              <a:rPr lang="en-US" dirty="0">
                <a:effectLst/>
              </a:rPr>
              <a:t>, </a:t>
            </a:r>
            <a:r>
              <a:rPr lang="en-US" dirty="0">
                <a:effectLst/>
                <a:hlinkClick r:id="rId8"/>
              </a:rPr>
              <a:t>https://tradingeconomics.com/vietnam/rating</a:t>
            </a:r>
            <a:r>
              <a:rPr lang="en-US" dirty="0">
                <a:effectLst/>
              </a:rPr>
              <a:t>. </a:t>
            </a:r>
          </a:p>
          <a:p>
            <a:pPr marL="342900" indent="-342900">
              <a:buAutoNum type="arabicPeriod"/>
            </a:pPr>
            <a:r>
              <a:rPr lang="en-US" dirty="0">
                <a:effectLst/>
              </a:rPr>
              <a:t>“Vietnam Natural Gas.” </a:t>
            </a:r>
            <a:r>
              <a:rPr lang="en-US" i="1" dirty="0" err="1">
                <a:effectLst/>
              </a:rPr>
              <a:t>Worldometer</a:t>
            </a:r>
            <a:r>
              <a:rPr lang="en-US" dirty="0">
                <a:effectLst/>
              </a:rPr>
              <a:t>, </a:t>
            </a:r>
            <a:r>
              <a:rPr lang="en-US" dirty="0">
                <a:effectLst/>
                <a:hlinkClick r:id="rId9"/>
              </a:rPr>
              <a:t>https://www.worldometers.info/gas/vietnam-natural-gas/. </a:t>
            </a:r>
            <a:endParaRPr lang="en-US" dirty="0">
              <a:effectLst/>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457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638189"/>
            <a:ext cx="9144001" cy="762000"/>
          </a:xfrm>
        </p:spPr>
        <p:txBody>
          <a:bodyPr anchor="t">
            <a:noAutofit/>
          </a:bodyPr>
          <a:lstStyle/>
          <a:p>
            <a:r>
              <a:rPr lang="en-US" dirty="0"/>
              <a:t>Project Participants</a:t>
            </a:r>
          </a:p>
        </p:txBody>
      </p:sp>
      <p:grpSp>
        <p:nvGrpSpPr>
          <p:cNvPr id="21" name="Group 20">
            <a:extLst>
              <a:ext uri="{FF2B5EF4-FFF2-40B4-BE49-F238E27FC236}">
                <a16:creationId xmlns:a16="http://schemas.microsoft.com/office/drawing/2014/main" id="{8F171F83-21DC-4D59-ADDC-76AAEF1F2539}"/>
              </a:ext>
            </a:extLst>
          </p:cNvPr>
          <p:cNvGrpSpPr/>
          <p:nvPr/>
        </p:nvGrpSpPr>
        <p:grpSpPr>
          <a:xfrm>
            <a:off x="4747815" y="3184358"/>
            <a:ext cx="2057400" cy="838200"/>
            <a:chOff x="4875212" y="3429000"/>
            <a:chExt cx="2057400" cy="838200"/>
          </a:xfrm>
          <a:solidFill>
            <a:schemeClr val="tx1">
              <a:lumMod val="65000"/>
            </a:schemeClr>
          </a:solidFill>
        </p:grpSpPr>
        <p:sp>
          <p:nvSpPr>
            <p:cNvPr id="18" name="Rectangle 17">
              <a:extLst>
                <a:ext uri="{FF2B5EF4-FFF2-40B4-BE49-F238E27FC236}">
                  <a16:creationId xmlns:a16="http://schemas.microsoft.com/office/drawing/2014/main" id="{A3DDDE62-78AD-436A-865D-DC277F4EF570}"/>
                </a:ext>
              </a:extLst>
            </p:cNvPr>
            <p:cNvSpPr/>
            <p:nvPr/>
          </p:nvSpPr>
          <p:spPr>
            <a:xfrm>
              <a:off x="4875212" y="3429000"/>
              <a:ext cx="2057400" cy="838200"/>
            </a:xfrm>
            <a:prstGeom prst="rect">
              <a:avLst/>
            </a:prstGeom>
            <a:grpFill/>
            <a:ln>
              <a:solidFill>
                <a:schemeClr val="accent3">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E3F21E96-EF89-4186-AE2E-6C5059A0730E}"/>
                </a:ext>
              </a:extLst>
            </p:cNvPr>
            <p:cNvSpPr txBox="1"/>
            <p:nvPr/>
          </p:nvSpPr>
          <p:spPr>
            <a:xfrm>
              <a:off x="5028406" y="3570819"/>
              <a:ext cx="1751012" cy="553998"/>
            </a:xfrm>
            <a:prstGeom prst="rect">
              <a:avLst/>
            </a:prstGeom>
            <a:grpFill/>
            <a:ln>
              <a:solidFill>
                <a:schemeClr val="accent3">
                  <a:lumMod val="20000"/>
                  <a:lumOff val="80000"/>
                </a:schemeClr>
              </a:solidFill>
            </a:ln>
          </p:spPr>
          <p:txBody>
            <a:bodyPr wrap="square">
              <a:spAutoFit/>
            </a:bodyPr>
            <a:lstStyle/>
            <a:p>
              <a:pPr algn="ctr"/>
              <a:r>
                <a:rPr lang="en-US" sz="1500" b="1" dirty="0">
                  <a:solidFill>
                    <a:schemeClr val="bg1"/>
                  </a:solidFill>
                  <a:latin typeface="Times New Roman" panose="02020603050405020304" pitchFamily="18" charset="0"/>
                  <a:cs typeface="Times New Roman" panose="02020603050405020304" pitchFamily="18" charset="0"/>
                </a:rPr>
                <a:t>Bien </a:t>
              </a:r>
              <a:r>
                <a:rPr lang="en-US" sz="1500" b="1" dirty="0" err="1">
                  <a:solidFill>
                    <a:schemeClr val="bg1"/>
                  </a:solidFill>
                  <a:latin typeface="Times New Roman" panose="02020603050405020304" pitchFamily="18" charset="0"/>
                  <a:cs typeface="Times New Roman" panose="02020603050405020304" pitchFamily="18" charset="0"/>
                </a:rPr>
                <a:t>Hoa</a:t>
              </a:r>
              <a:r>
                <a:rPr lang="en-US" sz="1500" b="1" dirty="0">
                  <a:solidFill>
                    <a:schemeClr val="bg1"/>
                  </a:solidFill>
                  <a:latin typeface="Times New Roman" panose="02020603050405020304" pitchFamily="18" charset="0"/>
                  <a:cs typeface="Times New Roman" panose="02020603050405020304" pitchFamily="18" charset="0"/>
                </a:rPr>
                <a:t> Power (BHP) </a:t>
              </a:r>
            </a:p>
          </p:txBody>
        </p:sp>
      </p:grpSp>
      <p:sp>
        <p:nvSpPr>
          <p:cNvPr id="23" name="Rectangle: Rounded Corners 22">
            <a:extLst>
              <a:ext uri="{FF2B5EF4-FFF2-40B4-BE49-F238E27FC236}">
                <a16:creationId xmlns:a16="http://schemas.microsoft.com/office/drawing/2014/main" id="{1AE1203A-46E0-4F81-BCAB-580F809B9596}"/>
              </a:ext>
            </a:extLst>
          </p:cNvPr>
          <p:cNvSpPr/>
          <p:nvPr/>
        </p:nvSpPr>
        <p:spPr>
          <a:xfrm>
            <a:off x="8767203" y="3184358"/>
            <a:ext cx="1752601" cy="838200"/>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Times New Roman" panose="02020603050405020304" pitchFamily="18" charset="0"/>
                <a:cs typeface="Times New Roman" panose="02020603050405020304" pitchFamily="18" charset="0"/>
              </a:rPr>
              <a:t>HoChiMinh</a:t>
            </a:r>
            <a:r>
              <a:rPr lang="en-US" sz="1400" b="1" dirty="0">
                <a:solidFill>
                  <a:schemeClr val="bg1"/>
                </a:solidFill>
                <a:latin typeface="Times New Roman" panose="02020603050405020304" pitchFamily="18" charset="0"/>
                <a:cs typeface="Times New Roman" panose="02020603050405020304" pitchFamily="18" charset="0"/>
              </a:rPr>
              <a:t> </a:t>
            </a:r>
          </a:p>
          <a:p>
            <a:pPr algn="ctr"/>
            <a:r>
              <a:rPr lang="en-US" sz="1400" b="1" dirty="0">
                <a:solidFill>
                  <a:schemeClr val="bg1"/>
                </a:solidFill>
                <a:latin typeface="Times New Roman" panose="02020603050405020304" pitchFamily="18" charset="0"/>
                <a:cs typeface="Times New Roman" panose="02020603050405020304" pitchFamily="18" charset="0"/>
              </a:rPr>
              <a:t>Power Corp</a:t>
            </a:r>
          </a:p>
        </p:txBody>
      </p:sp>
      <p:cxnSp>
        <p:nvCxnSpPr>
          <p:cNvPr id="25" name="Straight Arrow Connector 24">
            <a:extLst>
              <a:ext uri="{FF2B5EF4-FFF2-40B4-BE49-F238E27FC236}">
                <a16:creationId xmlns:a16="http://schemas.microsoft.com/office/drawing/2014/main" id="{B52E17AB-3E60-493B-BAB6-41CC08ADCB58}"/>
              </a:ext>
            </a:extLst>
          </p:cNvPr>
          <p:cNvCxnSpPr>
            <a:cxnSpLocks/>
          </p:cNvCxnSpPr>
          <p:nvPr/>
        </p:nvCxnSpPr>
        <p:spPr>
          <a:xfrm>
            <a:off x="7139108" y="3443959"/>
            <a:ext cx="1295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3ECA938-E809-4BB3-B9FF-93412F6E4785}"/>
              </a:ext>
            </a:extLst>
          </p:cNvPr>
          <p:cNvSpPr txBox="1"/>
          <p:nvPr/>
        </p:nvSpPr>
        <p:spPr>
          <a:xfrm>
            <a:off x="6986707" y="3499637"/>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Purchase Power Agreement </a:t>
            </a:r>
          </a:p>
        </p:txBody>
      </p:sp>
      <p:cxnSp>
        <p:nvCxnSpPr>
          <p:cNvPr id="33" name="Straight Arrow Connector 32">
            <a:extLst>
              <a:ext uri="{FF2B5EF4-FFF2-40B4-BE49-F238E27FC236}">
                <a16:creationId xmlns:a16="http://schemas.microsoft.com/office/drawing/2014/main" id="{D999F43B-62B0-4A7C-9606-1438D07024A7}"/>
              </a:ext>
            </a:extLst>
          </p:cNvPr>
          <p:cNvCxnSpPr>
            <a:cxnSpLocks/>
          </p:cNvCxnSpPr>
          <p:nvPr/>
        </p:nvCxnSpPr>
        <p:spPr>
          <a:xfrm flipH="1">
            <a:off x="7138508" y="3791100"/>
            <a:ext cx="12476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1067A45-BBB3-4BC8-8D9E-323EB1A2C3DE}"/>
              </a:ext>
            </a:extLst>
          </p:cNvPr>
          <p:cNvSpPr txBox="1"/>
          <p:nvPr/>
        </p:nvSpPr>
        <p:spPr>
          <a:xfrm>
            <a:off x="8882854" y="4056936"/>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Off-Taker</a:t>
            </a:r>
          </a:p>
        </p:txBody>
      </p:sp>
      <p:sp>
        <p:nvSpPr>
          <p:cNvPr id="38" name="TextBox 37">
            <a:extLst>
              <a:ext uri="{FF2B5EF4-FFF2-40B4-BE49-F238E27FC236}">
                <a16:creationId xmlns:a16="http://schemas.microsoft.com/office/drawing/2014/main" id="{5680394D-42A3-4147-81B7-FABD69AB6BEA}"/>
              </a:ext>
            </a:extLst>
          </p:cNvPr>
          <p:cNvSpPr txBox="1"/>
          <p:nvPr/>
        </p:nvSpPr>
        <p:spPr>
          <a:xfrm>
            <a:off x="6986707" y="3841961"/>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Payments</a:t>
            </a:r>
          </a:p>
        </p:txBody>
      </p:sp>
      <p:sp>
        <p:nvSpPr>
          <p:cNvPr id="39" name="TextBox 38">
            <a:extLst>
              <a:ext uri="{FF2B5EF4-FFF2-40B4-BE49-F238E27FC236}">
                <a16:creationId xmlns:a16="http://schemas.microsoft.com/office/drawing/2014/main" id="{71C344F4-A515-4EB0-A044-920583A9CEF4}"/>
              </a:ext>
            </a:extLst>
          </p:cNvPr>
          <p:cNvSpPr txBox="1"/>
          <p:nvPr/>
        </p:nvSpPr>
        <p:spPr>
          <a:xfrm>
            <a:off x="6986707" y="3151051"/>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Output</a:t>
            </a:r>
          </a:p>
        </p:txBody>
      </p:sp>
      <p:sp>
        <p:nvSpPr>
          <p:cNvPr id="40" name="Rectangle: Rounded Corners 39">
            <a:extLst>
              <a:ext uri="{FF2B5EF4-FFF2-40B4-BE49-F238E27FC236}">
                <a16:creationId xmlns:a16="http://schemas.microsoft.com/office/drawing/2014/main" id="{4F14A291-CBD0-4181-9710-AF10DBCC14D7}"/>
              </a:ext>
            </a:extLst>
          </p:cNvPr>
          <p:cNvSpPr/>
          <p:nvPr/>
        </p:nvSpPr>
        <p:spPr>
          <a:xfrm>
            <a:off x="1355128" y="3184357"/>
            <a:ext cx="1752601" cy="838200"/>
          </a:xfrm>
          <a:prstGeom prst="roundRect">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Times New Roman" panose="02020603050405020304" pitchFamily="18" charset="0"/>
                <a:cs typeface="Times New Roman" panose="02020603050405020304" pitchFamily="18" charset="0"/>
              </a:rPr>
              <a:t>PetroVietnam</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0DB46229-BD8E-44BB-BC57-79CB6C235164}"/>
              </a:ext>
            </a:extLst>
          </p:cNvPr>
          <p:cNvSpPr txBox="1"/>
          <p:nvPr/>
        </p:nvSpPr>
        <p:spPr>
          <a:xfrm>
            <a:off x="1422596" y="4067145"/>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Feed Stock</a:t>
            </a:r>
          </a:p>
        </p:txBody>
      </p:sp>
      <p:cxnSp>
        <p:nvCxnSpPr>
          <p:cNvPr id="51" name="Straight Arrow Connector 50">
            <a:extLst>
              <a:ext uri="{FF2B5EF4-FFF2-40B4-BE49-F238E27FC236}">
                <a16:creationId xmlns:a16="http://schemas.microsoft.com/office/drawing/2014/main" id="{7E665D2E-21A4-4F8C-876C-C966F5E55E37}"/>
              </a:ext>
            </a:extLst>
          </p:cNvPr>
          <p:cNvCxnSpPr>
            <a:cxnSpLocks/>
          </p:cNvCxnSpPr>
          <p:nvPr/>
        </p:nvCxnSpPr>
        <p:spPr>
          <a:xfrm>
            <a:off x="3299817" y="3443959"/>
            <a:ext cx="1295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2FE35BC-338F-40C8-B0CC-22ACA1962B25}"/>
              </a:ext>
            </a:extLst>
          </p:cNvPr>
          <p:cNvSpPr txBox="1"/>
          <p:nvPr/>
        </p:nvSpPr>
        <p:spPr>
          <a:xfrm>
            <a:off x="3135313" y="3499637"/>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Fuel  Supply Agreement </a:t>
            </a:r>
          </a:p>
        </p:txBody>
      </p:sp>
      <p:cxnSp>
        <p:nvCxnSpPr>
          <p:cNvPr id="53" name="Straight Arrow Connector 52">
            <a:extLst>
              <a:ext uri="{FF2B5EF4-FFF2-40B4-BE49-F238E27FC236}">
                <a16:creationId xmlns:a16="http://schemas.microsoft.com/office/drawing/2014/main" id="{268EB086-AD57-496E-BC66-D320691E1735}"/>
              </a:ext>
            </a:extLst>
          </p:cNvPr>
          <p:cNvCxnSpPr>
            <a:cxnSpLocks/>
          </p:cNvCxnSpPr>
          <p:nvPr/>
        </p:nvCxnSpPr>
        <p:spPr>
          <a:xfrm flipH="1">
            <a:off x="3299217" y="3791100"/>
            <a:ext cx="12476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7E330DB-3855-449D-942D-75693C1D165D}"/>
              </a:ext>
            </a:extLst>
          </p:cNvPr>
          <p:cNvSpPr txBox="1"/>
          <p:nvPr/>
        </p:nvSpPr>
        <p:spPr>
          <a:xfrm>
            <a:off x="3135313" y="3163720"/>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Gas - Input</a:t>
            </a:r>
          </a:p>
        </p:txBody>
      </p:sp>
      <p:sp>
        <p:nvSpPr>
          <p:cNvPr id="55" name="TextBox 54">
            <a:extLst>
              <a:ext uri="{FF2B5EF4-FFF2-40B4-BE49-F238E27FC236}">
                <a16:creationId xmlns:a16="http://schemas.microsoft.com/office/drawing/2014/main" id="{4740CB82-5915-4CE3-9932-5DB238266EB3}"/>
              </a:ext>
            </a:extLst>
          </p:cNvPr>
          <p:cNvSpPr txBox="1"/>
          <p:nvPr/>
        </p:nvSpPr>
        <p:spPr>
          <a:xfrm>
            <a:off x="3135313" y="3841492"/>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Payments</a:t>
            </a:r>
          </a:p>
        </p:txBody>
      </p:sp>
      <p:sp>
        <p:nvSpPr>
          <p:cNvPr id="61" name="Rectangle: Rounded Corners 60">
            <a:extLst>
              <a:ext uri="{FF2B5EF4-FFF2-40B4-BE49-F238E27FC236}">
                <a16:creationId xmlns:a16="http://schemas.microsoft.com/office/drawing/2014/main" id="{854F3B6B-87DC-4462-96F5-0B4CC382C753}"/>
              </a:ext>
            </a:extLst>
          </p:cNvPr>
          <p:cNvSpPr/>
          <p:nvPr/>
        </p:nvSpPr>
        <p:spPr>
          <a:xfrm>
            <a:off x="1355128" y="5329662"/>
            <a:ext cx="1752601" cy="838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bg1"/>
                </a:solidFill>
                <a:latin typeface="Times New Roman" panose="02020603050405020304" pitchFamily="18" charset="0"/>
                <a:cs typeface="Times New Roman" panose="02020603050405020304" pitchFamily="18" charset="0"/>
              </a:rPr>
              <a:t>Toshiba-Energy</a:t>
            </a:r>
          </a:p>
        </p:txBody>
      </p:sp>
      <p:sp>
        <p:nvSpPr>
          <p:cNvPr id="62" name="TextBox 61">
            <a:extLst>
              <a:ext uri="{FF2B5EF4-FFF2-40B4-BE49-F238E27FC236}">
                <a16:creationId xmlns:a16="http://schemas.microsoft.com/office/drawing/2014/main" id="{01EB5427-5FB8-40BA-8862-BA0CC0D892CA}"/>
              </a:ext>
            </a:extLst>
          </p:cNvPr>
          <p:cNvSpPr txBox="1"/>
          <p:nvPr/>
        </p:nvSpPr>
        <p:spPr>
          <a:xfrm>
            <a:off x="1431960" y="6195591"/>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EPC Contractor</a:t>
            </a:r>
          </a:p>
        </p:txBody>
      </p:sp>
      <p:sp>
        <p:nvSpPr>
          <p:cNvPr id="66" name="Rectangle: Rounded Corners 65">
            <a:extLst>
              <a:ext uri="{FF2B5EF4-FFF2-40B4-BE49-F238E27FC236}">
                <a16:creationId xmlns:a16="http://schemas.microsoft.com/office/drawing/2014/main" id="{8B94F732-4475-4569-B6E9-82C6335A1499}"/>
              </a:ext>
            </a:extLst>
          </p:cNvPr>
          <p:cNvSpPr/>
          <p:nvPr/>
        </p:nvSpPr>
        <p:spPr>
          <a:xfrm>
            <a:off x="8751524" y="5329662"/>
            <a:ext cx="1752601" cy="838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bg1"/>
                </a:solidFill>
                <a:latin typeface="Times New Roman" panose="02020603050405020304" pitchFamily="18" charset="0"/>
                <a:cs typeface="Times New Roman" panose="02020603050405020304" pitchFamily="18" charset="0"/>
              </a:rPr>
              <a:t>BHP Affiliate</a:t>
            </a:r>
          </a:p>
        </p:txBody>
      </p:sp>
      <p:sp>
        <p:nvSpPr>
          <p:cNvPr id="85" name="TextBox 84">
            <a:extLst>
              <a:ext uri="{FF2B5EF4-FFF2-40B4-BE49-F238E27FC236}">
                <a16:creationId xmlns:a16="http://schemas.microsoft.com/office/drawing/2014/main" id="{445EDC66-CC59-4763-9C03-CAF7E182181C}"/>
              </a:ext>
            </a:extLst>
          </p:cNvPr>
          <p:cNvSpPr txBox="1"/>
          <p:nvPr/>
        </p:nvSpPr>
        <p:spPr>
          <a:xfrm>
            <a:off x="4985547" y="4086849"/>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Loan</a:t>
            </a:r>
          </a:p>
        </p:txBody>
      </p:sp>
      <p:sp>
        <p:nvSpPr>
          <p:cNvPr id="86" name="TextBox 85">
            <a:extLst>
              <a:ext uri="{FF2B5EF4-FFF2-40B4-BE49-F238E27FC236}">
                <a16:creationId xmlns:a16="http://schemas.microsoft.com/office/drawing/2014/main" id="{6DE3B5C9-5FA8-404D-923F-2536583D70C1}"/>
              </a:ext>
            </a:extLst>
          </p:cNvPr>
          <p:cNvSpPr txBox="1"/>
          <p:nvPr/>
        </p:nvSpPr>
        <p:spPr>
          <a:xfrm>
            <a:off x="4985547" y="5029548"/>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Debt Service</a:t>
            </a:r>
          </a:p>
        </p:txBody>
      </p:sp>
      <p:sp>
        <p:nvSpPr>
          <p:cNvPr id="87" name="TextBox 86">
            <a:extLst>
              <a:ext uri="{FF2B5EF4-FFF2-40B4-BE49-F238E27FC236}">
                <a16:creationId xmlns:a16="http://schemas.microsoft.com/office/drawing/2014/main" id="{4619C60A-175D-475F-9F98-DB5425529008}"/>
              </a:ext>
            </a:extLst>
          </p:cNvPr>
          <p:cNvSpPr txBox="1"/>
          <p:nvPr/>
        </p:nvSpPr>
        <p:spPr>
          <a:xfrm>
            <a:off x="3355641" y="4419012"/>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Plant</a:t>
            </a:r>
          </a:p>
        </p:txBody>
      </p:sp>
      <p:sp>
        <p:nvSpPr>
          <p:cNvPr id="88" name="TextBox 87">
            <a:extLst>
              <a:ext uri="{FF2B5EF4-FFF2-40B4-BE49-F238E27FC236}">
                <a16:creationId xmlns:a16="http://schemas.microsoft.com/office/drawing/2014/main" id="{24604629-5A78-4374-BB32-D289812C61B7}"/>
              </a:ext>
            </a:extLst>
          </p:cNvPr>
          <p:cNvSpPr txBox="1"/>
          <p:nvPr/>
        </p:nvSpPr>
        <p:spPr>
          <a:xfrm>
            <a:off x="1049862" y="4844831"/>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Payment</a:t>
            </a:r>
          </a:p>
        </p:txBody>
      </p:sp>
      <p:sp>
        <p:nvSpPr>
          <p:cNvPr id="90" name="TextBox 89">
            <a:extLst>
              <a:ext uri="{FF2B5EF4-FFF2-40B4-BE49-F238E27FC236}">
                <a16:creationId xmlns:a16="http://schemas.microsoft.com/office/drawing/2014/main" id="{26868FAB-063A-48E4-A0D3-9D760D8CE81C}"/>
              </a:ext>
            </a:extLst>
          </p:cNvPr>
          <p:cNvSpPr txBox="1"/>
          <p:nvPr/>
        </p:nvSpPr>
        <p:spPr>
          <a:xfrm>
            <a:off x="3355641" y="4785003"/>
            <a:ext cx="1599802" cy="33855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Turn-Key</a:t>
            </a:r>
          </a:p>
          <a:p>
            <a:pPr algn="ctr"/>
            <a:r>
              <a:rPr lang="en-US" sz="800" b="1" dirty="0">
                <a:latin typeface="Times New Roman" panose="02020603050405020304" pitchFamily="18" charset="0"/>
                <a:cs typeface="Times New Roman" panose="02020603050405020304" pitchFamily="18" charset="0"/>
              </a:rPr>
              <a:t>Contract</a:t>
            </a:r>
          </a:p>
        </p:txBody>
      </p:sp>
      <p:cxnSp>
        <p:nvCxnSpPr>
          <p:cNvPr id="93" name="Straight Connector 92">
            <a:extLst>
              <a:ext uri="{FF2B5EF4-FFF2-40B4-BE49-F238E27FC236}">
                <a16:creationId xmlns:a16="http://schemas.microsoft.com/office/drawing/2014/main" id="{CA3A8298-56F9-41A8-B7D5-C6B0183CAF74}"/>
              </a:ext>
            </a:extLst>
          </p:cNvPr>
          <p:cNvCxnSpPr>
            <a:cxnSpLocks/>
          </p:cNvCxnSpPr>
          <p:nvPr/>
        </p:nvCxnSpPr>
        <p:spPr>
          <a:xfrm>
            <a:off x="912812" y="1295400"/>
            <a:ext cx="990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21A600A8-CD5C-450A-8367-2DE0B1979DBF}"/>
              </a:ext>
            </a:extLst>
          </p:cNvPr>
          <p:cNvSpPr txBox="1"/>
          <p:nvPr/>
        </p:nvSpPr>
        <p:spPr>
          <a:xfrm>
            <a:off x="5035675" y="6195591"/>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Lenders</a:t>
            </a:r>
          </a:p>
        </p:txBody>
      </p:sp>
      <p:grpSp>
        <p:nvGrpSpPr>
          <p:cNvPr id="98" name="Group 97">
            <a:extLst>
              <a:ext uri="{FF2B5EF4-FFF2-40B4-BE49-F238E27FC236}">
                <a16:creationId xmlns:a16="http://schemas.microsoft.com/office/drawing/2014/main" id="{0171F463-D5F4-4E0C-9B33-9D7DE42E8477}"/>
              </a:ext>
            </a:extLst>
          </p:cNvPr>
          <p:cNvGrpSpPr/>
          <p:nvPr/>
        </p:nvGrpSpPr>
        <p:grpSpPr>
          <a:xfrm>
            <a:off x="4722812" y="1782640"/>
            <a:ext cx="2057400" cy="838200"/>
            <a:chOff x="4875212" y="3429000"/>
            <a:chExt cx="2057400" cy="838200"/>
          </a:xfrm>
          <a:solidFill>
            <a:schemeClr val="tx1">
              <a:lumMod val="75000"/>
            </a:schemeClr>
          </a:solidFill>
        </p:grpSpPr>
        <p:sp>
          <p:nvSpPr>
            <p:cNvPr id="99" name="Rectangle 98">
              <a:extLst>
                <a:ext uri="{FF2B5EF4-FFF2-40B4-BE49-F238E27FC236}">
                  <a16:creationId xmlns:a16="http://schemas.microsoft.com/office/drawing/2014/main" id="{DDE62BEF-CA3F-4C18-81A7-917C6DC21AE1}"/>
                </a:ext>
              </a:extLst>
            </p:cNvPr>
            <p:cNvSpPr/>
            <p:nvPr/>
          </p:nvSpPr>
          <p:spPr>
            <a:xfrm>
              <a:off x="4875212" y="3429000"/>
              <a:ext cx="2057400" cy="838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TextBox 99">
              <a:extLst>
                <a:ext uri="{FF2B5EF4-FFF2-40B4-BE49-F238E27FC236}">
                  <a16:creationId xmlns:a16="http://schemas.microsoft.com/office/drawing/2014/main" id="{322677E1-94CA-45DB-9349-A11A6886DD7C}"/>
                </a:ext>
              </a:extLst>
            </p:cNvPr>
            <p:cNvSpPr txBox="1"/>
            <p:nvPr/>
          </p:nvSpPr>
          <p:spPr>
            <a:xfrm>
              <a:off x="5028406" y="3571100"/>
              <a:ext cx="1751012" cy="55399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500" b="1" dirty="0">
                  <a:solidFill>
                    <a:schemeClr val="bg1"/>
                  </a:solidFill>
                  <a:latin typeface="Times New Roman" panose="02020603050405020304" pitchFamily="18" charset="0"/>
                  <a:cs typeface="Times New Roman" panose="02020603050405020304" pitchFamily="18" charset="0"/>
                </a:rPr>
                <a:t>Bien </a:t>
              </a:r>
              <a:r>
                <a:rPr lang="en-US" sz="1500" b="1" dirty="0" err="1">
                  <a:solidFill>
                    <a:schemeClr val="bg1"/>
                  </a:solidFill>
                  <a:latin typeface="Times New Roman" panose="02020603050405020304" pitchFamily="18" charset="0"/>
                  <a:cs typeface="Times New Roman" panose="02020603050405020304" pitchFamily="18" charset="0"/>
                </a:rPr>
                <a:t>Hoa</a:t>
              </a:r>
              <a:r>
                <a:rPr lang="en-US" sz="1500" b="1" dirty="0">
                  <a:solidFill>
                    <a:schemeClr val="bg1"/>
                  </a:solidFill>
                  <a:latin typeface="Times New Roman" panose="02020603050405020304" pitchFamily="18" charset="0"/>
                  <a:cs typeface="Times New Roman" panose="02020603050405020304" pitchFamily="18" charset="0"/>
                </a:rPr>
                <a:t> Power </a:t>
              </a:r>
            </a:p>
            <a:p>
              <a:pPr algn="ctr"/>
              <a:r>
                <a:rPr lang="en-US" sz="1500" b="1" dirty="0">
                  <a:solidFill>
                    <a:schemeClr val="bg1"/>
                  </a:solidFill>
                  <a:latin typeface="Times New Roman" panose="02020603050405020304" pitchFamily="18" charset="0"/>
                  <a:cs typeface="Times New Roman" panose="02020603050405020304" pitchFamily="18" charset="0"/>
                </a:rPr>
                <a:t>IM-LLC</a:t>
              </a:r>
            </a:p>
          </p:txBody>
        </p:sp>
      </p:grpSp>
      <p:sp>
        <p:nvSpPr>
          <p:cNvPr id="101" name="TextBox 100">
            <a:extLst>
              <a:ext uri="{FF2B5EF4-FFF2-40B4-BE49-F238E27FC236}">
                <a16:creationId xmlns:a16="http://schemas.microsoft.com/office/drawing/2014/main" id="{E0FDD362-1785-468C-ABBA-74C4783152BC}"/>
              </a:ext>
            </a:extLst>
          </p:cNvPr>
          <p:cNvSpPr txBox="1"/>
          <p:nvPr/>
        </p:nvSpPr>
        <p:spPr>
          <a:xfrm>
            <a:off x="4951611" y="1496922"/>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Sponsor</a:t>
            </a:r>
          </a:p>
        </p:txBody>
      </p:sp>
      <p:cxnSp>
        <p:nvCxnSpPr>
          <p:cNvPr id="1048" name="Straight Arrow Connector 1047">
            <a:extLst>
              <a:ext uri="{FF2B5EF4-FFF2-40B4-BE49-F238E27FC236}">
                <a16:creationId xmlns:a16="http://schemas.microsoft.com/office/drawing/2014/main" id="{3D530F71-0D54-4DD2-8444-557DD8A6DB06}"/>
              </a:ext>
            </a:extLst>
          </p:cNvPr>
          <p:cNvCxnSpPr>
            <a:cxnSpLocks/>
          </p:cNvCxnSpPr>
          <p:nvPr/>
        </p:nvCxnSpPr>
        <p:spPr>
          <a:xfrm flipV="1">
            <a:off x="5096867" y="2620840"/>
            <a:ext cx="0" cy="53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AEF3A96D-16C7-4899-B7BB-22AC8D0672D8}"/>
              </a:ext>
            </a:extLst>
          </p:cNvPr>
          <p:cNvCxnSpPr/>
          <p:nvPr/>
        </p:nvCxnSpPr>
        <p:spPr>
          <a:xfrm>
            <a:off x="6360479" y="2620840"/>
            <a:ext cx="0" cy="53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895A4E0-EB10-4650-9975-96E1827CA107}"/>
              </a:ext>
            </a:extLst>
          </p:cNvPr>
          <p:cNvSpPr txBox="1"/>
          <p:nvPr/>
        </p:nvSpPr>
        <p:spPr>
          <a:xfrm>
            <a:off x="5263206" y="2755380"/>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Equity</a:t>
            </a:r>
          </a:p>
        </p:txBody>
      </p:sp>
      <p:sp>
        <p:nvSpPr>
          <p:cNvPr id="108" name="TextBox 107">
            <a:extLst>
              <a:ext uri="{FF2B5EF4-FFF2-40B4-BE49-F238E27FC236}">
                <a16:creationId xmlns:a16="http://schemas.microsoft.com/office/drawing/2014/main" id="{174D9181-2606-4FD8-96A1-ADFC8CDEFA72}"/>
              </a:ext>
            </a:extLst>
          </p:cNvPr>
          <p:cNvSpPr txBox="1"/>
          <p:nvPr/>
        </p:nvSpPr>
        <p:spPr>
          <a:xfrm>
            <a:off x="4631400" y="2755380"/>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Dividend</a:t>
            </a:r>
          </a:p>
        </p:txBody>
      </p:sp>
      <p:sp>
        <p:nvSpPr>
          <p:cNvPr id="109" name="Rectangle: Rounded Corners 108">
            <a:extLst>
              <a:ext uri="{FF2B5EF4-FFF2-40B4-BE49-F238E27FC236}">
                <a16:creationId xmlns:a16="http://schemas.microsoft.com/office/drawing/2014/main" id="{0DC5813F-4F05-4F2E-9856-8BC26B3B6A9D}"/>
              </a:ext>
            </a:extLst>
          </p:cNvPr>
          <p:cNvSpPr/>
          <p:nvPr/>
        </p:nvSpPr>
        <p:spPr>
          <a:xfrm>
            <a:off x="4959276" y="5329662"/>
            <a:ext cx="1752601" cy="838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bg1"/>
                </a:solidFill>
                <a:latin typeface="Times New Roman" panose="02020603050405020304" pitchFamily="18" charset="0"/>
                <a:cs typeface="Times New Roman" panose="02020603050405020304" pitchFamily="18" charset="0"/>
              </a:rPr>
              <a:t>Bank</a:t>
            </a:r>
          </a:p>
        </p:txBody>
      </p:sp>
      <p:cxnSp>
        <p:nvCxnSpPr>
          <p:cNvPr id="1064" name="Straight Arrow Connector 1063">
            <a:extLst>
              <a:ext uri="{FF2B5EF4-FFF2-40B4-BE49-F238E27FC236}">
                <a16:creationId xmlns:a16="http://schemas.microsoft.com/office/drawing/2014/main" id="{3D1429B8-0FED-4B2A-9766-F5B859BF3063}"/>
              </a:ext>
            </a:extLst>
          </p:cNvPr>
          <p:cNvCxnSpPr>
            <a:cxnSpLocks/>
          </p:cNvCxnSpPr>
          <p:nvPr/>
        </p:nvCxnSpPr>
        <p:spPr>
          <a:xfrm>
            <a:off x="5784614" y="4351714"/>
            <a:ext cx="0" cy="6264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2" name="Connector: Elbow 1071">
            <a:extLst>
              <a:ext uri="{FF2B5EF4-FFF2-40B4-BE49-F238E27FC236}">
                <a16:creationId xmlns:a16="http://schemas.microsoft.com/office/drawing/2014/main" id="{99E702D3-D4BC-4E46-81D8-FBDF5846468F}"/>
              </a:ext>
            </a:extLst>
          </p:cNvPr>
          <p:cNvCxnSpPr>
            <a:cxnSpLocks/>
            <a:endCxn id="61" idx="0"/>
          </p:cNvCxnSpPr>
          <p:nvPr/>
        </p:nvCxnSpPr>
        <p:spPr>
          <a:xfrm rot="10800000" flipV="1">
            <a:off x="2231429" y="4726900"/>
            <a:ext cx="3545086" cy="6027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1" name="Connector: Elbow 1080">
            <a:extLst>
              <a:ext uri="{FF2B5EF4-FFF2-40B4-BE49-F238E27FC236}">
                <a16:creationId xmlns:a16="http://schemas.microsoft.com/office/drawing/2014/main" id="{B51A8765-8351-46A7-A7EA-729B4A03F341}"/>
              </a:ext>
            </a:extLst>
          </p:cNvPr>
          <p:cNvCxnSpPr>
            <a:cxnSpLocks/>
            <a:endCxn id="66" idx="0"/>
          </p:cNvCxnSpPr>
          <p:nvPr/>
        </p:nvCxnSpPr>
        <p:spPr>
          <a:xfrm>
            <a:off x="5776515" y="4720288"/>
            <a:ext cx="3851310" cy="609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EFDE3C87-82A1-4641-8ECC-DFA0DDC06DB0}"/>
              </a:ext>
            </a:extLst>
          </p:cNvPr>
          <p:cNvSpPr txBox="1"/>
          <p:nvPr/>
        </p:nvSpPr>
        <p:spPr>
          <a:xfrm>
            <a:off x="7151722" y="4844097"/>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O&amp;M Contract</a:t>
            </a:r>
          </a:p>
        </p:txBody>
      </p:sp>
      <p:sp>
        <p:nvSpPr>
          <p:cNvPr id="144" name="TextBox 143">
            <a:extLst>
              <a:ext uri="{FF2B5EF4-FFF2-40B4-BE49-F238E27FC236}">
                <a16:creationId xmlns:a16="http://schemas.microsoft.com/office/drawing/2014/main" id="{A9CC2C53-D35E-4FE9-97B0-6E6C206E7C5C}"/>
              </a:ext>
            </a:extLst>
          </p:cNvPr>
          <p:cNvSpPr txBox="1"/>
          <p:nvPr/>
        </p:nvSpPr>
        <p:spPr>
          <a:xfrm>
            <a:off x="8827923" y="6195591"/>
            <a:ext cx="1599802" cy="215444"/>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O&amp;M</a:t>
            </a:r>
          </a:p>
        </p:txBody>
      </p:sp>
    </p:spTree>
    <p:extLst>
      <p:ext uri="{BB962C8B-B14F-4D97-AF65-F5344CB8AC3E}">
        <p14:creationId xmlns:p14="http://schemas.microsoft.com/office/powerpoint/2010/main" val="229752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A7F9F90F-2B59-4E54-BE5A-9A9831E1868B}"/>
              </a:ext>
            </a:extLst>
          </p:cNvPr>
          <p:cNvSpPr txBox="1">
            <a:spLocks/>
          </p:cNvSpPr>
          <p:nvPr/>
        </p:nvSpPr>
        <p:spPr>
          <a:xfrm>
            <a:off x="912812" y="609600"/>
            <a:ext cx="9144001" cy="7620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b="1" dirty="0"/>
              <a:t>Project Participants</a:t>
            </a:r>
          </a:p>
        </p:txBody>
      </p:sp>
      <p:cxnSp>
        <p:nvCxnSpPr>
          <p:cNvPr id="8" name="Straight Connector 7">
            <a:extLst>
              <a:ext uri="{FF2B5EF4-FFF2-40B4-BE49-F238E27FC236}">
                <a16:creationId xmlns:a16="http://schemas.microsoft.com/office/drawing/2014/main" id="{759482C4-828D-4AF7-A03C-096BA5FDC752}"/>
              </a:ext>
            </a:extLst>
          </p:cNvPr>
          <p:cNvCxnSpPr>
            <a:cxnSpLocks/>
          </p:cNvCxnSpPr>
          <p:nvPr/>
        </p:nvCxnSpPr>
        <p:spPr>
          <a:xfrm>
            <a:off x="912812" y="1295400"/>
            <a:ext cx="990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23F65D9-27F9-4C90-9080-2FB8323F0C4C}"/>
              </a:ext>
            </a:extLst>
          </p:cNvPr>
          <p:cNvSpPr txBox="1"/>
          <p:nvPr/>
        </p:nvSpPr>
        <p:spPr>
          <a:xfrm>
            <a:off x="902757" y="1661319"/>
            <a:ext cx="29718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Bien </a:t>
            </a:r>
            <a:r>
              <a:rPr lang="en-US" sz="1800" b="1" dirty="0" err="1">
                <a:latin typeface="Times New Roman" panose="02020603050405020304" pitchFamily="18" charset="0"/>
                <a:cs typeface="Times New Roman" panose="02020603050405020304" pitchFamily="18" charset="0"/>
              </a:rPr>
              <a:t>Hoa</a:t>
            </a:r>
            <a:r>
              <a:rPr lang="en-US" sz="1800" b="1" dirty="0">
                <a:latin typeface="Times New Roman" panose="02020603050405020304" pitchFamily="18" charset="0"/>
                <a:cs typeface="Times New Roman" panose="02020603050405020304" pitchFamily="18" charset="0"/>
              </a:rPr>
              <a:t> Power IM-LLC</a:t>
            </a:r>
          </a:p>
        </p:txBody>
      </p:sp>
      <p:cxnSp>
        <p:nvCxnSpPr>
          <p:cNvPr id="13" name="Straight Connector 12">
            <a:extLst>
              <a:ext uri="{FF2B5EF4-FFF2-40B4-BE49-F238E27FC236}">
                <a16:creationId xmlns:a16="http://schemas.microsoft.com/office/drawing/2014/main" id="{2DF736C2-035C-4D4D-A436-E29F2B08FA34}"/>
              </a:ext>
            </a:extLst>
          </p:cNvPr>
          <p:cNvCxnSpPr/>
          <p:nvPr/>
        </p:nvCxnSpPr>
        <p:spPr>
          <a:xfrm>
            <a:off x="912812" y="2030651"/>
            <a:ext cx="2743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1BDEBC-8055-4762-B992-EF91335CAB1C}"/>
              </a:ext>
            </a:extLst>
          </p:cNvPr>
          <p:cNvSpPr txBox="1"/>
          <p:nvPr/>
        </p:nvSpPr>
        <p:spPr>
          <a:xfrm>
            <a:off x="884235" y="2193246"/>
            <a:ext cx="9906000" cy="2031325"/>
          </a:xfrm>
          <a:prstGeom prst="rect">
            <a:avLst/>
          </a:prstGeom>
          <a:noFill/>
        </p:spPr>
        <p:txBody>
          <a:bodyPr wrap="square" rtlCol="0">
            <a:spAutoFit/>
          </a:bodyPr>
          <a:lstStyle/>
          <a:p>
            <a:pPr algn="just"/>
            <a:r>
              <a:rPr lang="en-US" sz="1400" b="1" dirty="0"/>
              <a:t>Bien </a:t>
            </a:r>
            <a:r>
              <a:rPr lang="en-US" sz="1400" b="1" dirty="0" err="1"/>
              <a:t>Hoa</a:t>
            </a:r>
            <a:r>
              <a:rPr lang="en-US" sz="1400" b="1" dirty="0"/>
              <a:t> Power IM-LLC </a:t>
            </a:r>
            <a:r>
              <a:rPr lang="en-US" sz="1400" dirty="0"/>
              <a:t>(BHP) is the project company, the SPV, that is intended to be a power plant, generating and supplying the electricity in Vietnam. BHP is determining whether the project of building the power plant is viable. In order to execute the project, it needs to involve itself with 4 different counterparties. Naturally, there are risks involved with a project like this, and having to deal with multiple counter-parties. </a:t>
            </a:r>
            <a:r>
              <a:rPr lang="en-US" sz="1400" b="1" dirty="0"/>
              <a:t>BHP</a:t>
            </a:r>
            <a:r>
              <a:rPr lang="en-US" sz="1400" dirty="0"/>
              <a:t> has entered into a Purchase Power Agreement of 7 years with </a:t>
            </a:r>
            <a:r>
              <a:rPr lang="en-US" sz="1400" b="1" dirty="0" err="1"/>
              <a:t>HoChiMinh</a:t>
            </a:r>
            <a:r>
              <a:rPr lang="en-US" sz="1400" b="1" dirty="0"/>
              <a:t> Power Corporation </a:t>
            </a:r>
            <a:r>
              <a:rPr lang="en-US" sz="1400" dirty="0"/>
              <a:t>(HPC) to sell all its output to this state-owned entity. After the PPA, the output will then be sold to the wholesale market. With the commitment of selling its output, BHP has also entered into a Fuel Supply Agreement with </a:t>
            </a:r>
            <a:r>
              <a:rPr lang="en-US" sz="1400" b="1" dirty="0" err="1"/>
              <a:t>PetroVietnam</a:t>
            </a:r>
            <a:r>
              <a:rPr lang="en-US" sz="1400" dirty="0"/>
              <a:t>. BHP is committed to purchasing its gas from</a:t>
            </a:r>
            <a:r>
              <a:rPr lang="en-US" sz="1400" b="1" dirty="0"/>
              <a:t> </a:t>
            </a:r>
            <a:r>
              <a:rPr lang="en-US" sz="1400" b="1" dirty="0" err="1"/>
              <a:t>PetroVietnam</a:t>
            </a:r>
            <a:r>
              <a:rPr lang="en-US" sz="1400" dirty="0"/>
              <a:t> on a monthly basis and at a nominal price. Lastly, BHP has entered into a partnership with an EPC contractor that will guarantee a plant, a turn-key contract, that will have a “new and clean” heat rate that will efficiently burn the fuel. </a:t>
            </a:r>
          </a:p>
        </p:txBody>
      </p:sp>
      <p:sp>
        <p:nvSpPr>
          <p:cNvPr id="16" name="TextBox 15">
            <a:extLst>
              <a:ext uri="{FF2B5EF4-FFF2-40B4-BE49-F238E27FC236}">
                <a16:creationId xmlns:a16="http://schemas.microsoft.com/office/drawing/2014/main" id="{598BAC84-F298-42D9-9800-231106549B7F}"/>
              </a:ext>
            </a:extLst>
          </p:cNvPr>
          <p:cNvSpPr txBox="1"/>
          <p:nvPr/>
        </p:nvSpPr>
        <p:spPr>
          <a:xfrm>
            <a:off x="902756" y="4471915"/>
            <a:ext cx="4124855" cy="369332"/>
          </a:xfrm>
          <a:prstGeom prst="rect">
            <a:avLst/>
          </a:prstGeom>
          <a:noFill/>
        </p:spPr>
        <p:txBody>
          <a:bodyPr wrap="square">
            <a:spAutoFit/>
          </a:bodyPr>
          <a:lstStyle/>
          <a:p>
            <a:r>
              <a:rPr lang="en-US" sz="1800" b="1" dirty="0" err="1">
                <a:latin typeface="Times New Roman" panose="02020603050405020304" pitchFamily="18" charset="0"/>
                <a:cs typeface="Times New Roman" panose="02020603050405020304" pitchFamily="18" charset="0"/>
              </a:rPr>
              <a:t>HoChiMinh</a:t>
            </a:r>
            <a:r>
              <a:rPr lang="en-US" sz="1800" b="1" dirty="0">
                <a:latin typeface="Times New Roman" panose="02020603050405020304" pitchFamily="18" charset="0"/>
                <a:cs typeface="Times New Roman" panose="02020603050405020304" pitchFamily="18" charset="0"/>
              </a:rPr>
              <a:t> Power Corporation (HPC)</a:t>
            </a:r>
          </a:p>
        </p:txBody>
      </p:sp>
      <p:cxnSp>
        <p:nvCxnSpPr>
          <p:cNvPr id="17" name="Straight Connector 16">
            <a:extLst>
              <a:ext uri="{FF2B5EF4-FFF2-40B4-BE49-F238E27FC236}">
                <a16:creationId xmlns:a16="http://schemas.microsoft.com/office/drawing/2014/main" id="{39AD6741-4F48-455D-8BF4-9DD15ECB0619}"/>
              </a:ext>
            </a:extLst>
          </p:cNvPr>
          <p:cNvCxnSpPr>
            <a:cxnSpLocks/>
          </p:cNvCxnSpPr>
          <p:nvPr/>
        </p:nvCxnSpPr>
        <p:spPr>
          <a:xfrm>
            <a:off x="912812" y="4841247"/>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B53058-D0D7-4317-A7CE-648173B206D3}"/>
              </a:ext>
            </a:extLst>
          </p:cNvPr>
          <p:cNvSpPr txBox="1"/>
          <p:nvPr/>
        </p:nvSpPr>
        <p:spPr>
          <a:xfrm>
            <a:off x="902756" y="5046217"/>
            <a:ext cx="9887479" cy="1169551"/>
          </a:xfrm>
          <a:prstGeom prst="rect">
            <a:avLst/>
          </a:prstGeom>
          <a:noFill/>
        </p:spPr>
        <p:txBody>
          <a:bodyPr wrap="square" rtlCol="0">
            <a:spAutoFit/>
          </a:bodyPr>
          <a:lstStyle/>
          <a:p>
            <a:pPr algn="just"/>
            <a:r>
              <a:rPr lang="en-US" sz="1400" dirty="0"/>
              <a:t>HPC is a subsidiary of a state-owned enterprise called Vietnam Electricity. The role of this participant is to purchase the output that BHP intends to produce in two different payment types, in accordance with the PPA. HPC will purchase the energy in capacity and energy payments from the years 2026 to 2032.  The Capacity Payments are driven by three things: Output Capacity, Availability Factor, and Capacity Tariffs. Under Energy Payments, it’s driven by two factors: the amount of energy purchased and energy tariffs. After 2032, the contract is to be terminated. </a:t>
            </a:r>
          </a:p>
        </p:txBody>
      </p:sp>
    </p:spTree>
    <p:extLst>
      <p:ext uri="{BB962C8B-B14F-4D97-AF65-F5344CB8AC3E}">
        <p14:creationId xmlns:p14="http://schemas.microsoft.com/office/powerpoint/2010/main" val="337985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B9281127-4F17-440E-A74E-B40F793C59EC}"/>
              </a:ext>
            </a:extLst>
          </p:cNvPr>
          <p:cNvSpPr txBox="1"/>
          <p:nvPr/>
        </p:nvSpPr>
        <p:spPr>
          <a:xfrm>
            <a:off x="919691" y="1654437"/>
            <a:ext cx="4124855" cy="369332"/>
          </a:xfrm>
          <a:prstGeom prst="rect">
            <a:avLst/>
          </a:prstGeom>
          <a:noFill/>
        </p:spPr>
        <p:txBody>
          <a:bodyPr wrap="square">
            <a:spAutoFit/>
          </a:bodyPr>
          <a:lstStyle/>
          <a:p>
            <a:r>
              <a:rPr lang="en-US" sz="1800" b="1" dirty="0" err="1">
                <a:latin typeface="Times New Roman" panose="02020603050405020304" pitchFamily="18" charset="0"/>
                <a:cs typeface="Times New Roman" panose="02020603050405020304" pitchFamily="18" charset="0"/>
              </a:rPr>
              <a:t>PetroVietnam</a:t>
            </a:r>
            <a:endParaRPr lang="en-US" sz="1800" b="1" dirty="0">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D0DE20C-22D2-40B9-959C-B6FCDD1F115B}"/>
              </a:ext>
            </a:extLst>
          </p:cNvPr>
          <p:cNvCxnSpPr>
            <a:cxnSpLocks/>
          </p:cNvCxnSpPr>
          <p:nvPr/>
        </p:nvCxnSpPr>
        <p:spPr>
          <a:xfrm>
            <a:off x="929747" y="2023769"/>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CA46E83-CDDC-49F8-A14A-50F8876806B7}"/>
              </a:ext>
            </a:extLst>
          </p:cNvPr>
          <p:cNvSpPr txBox="1"/>
          <p:nvPr/>
        </p:nvSpPr>
        <p:spPr>
          <a:xfrm>
            <a:off x="892807" y="2126595"/>
            <a:ext cx="9906000" cy="830997"/>
          </a:xfrm>
          <a:prstGeom prst="rect">
            <a:avLst/>
          </a:prstGeom>
          <a:noFill/>
        </p:spPr>
        <p:txBody>
          <a:bodyPr wrap="square" rtlCol="0">
            <a:spAutoFit/>
          </a:bodyPr>
          <a:lstStyle/>
          <a:p>
            <a:pPr algn="just"/>
            <a:r>
              <a:rPr lang="en-US" sz="1200" dirty="0" err="1"/>
              <a:t>PetroVietnam</a:t>
            </a:r>
            <a:r>
              <a:rPr lang="en-US" sz="1200" dirty="0"/>
              <a:t> is an oil and gas company that has entered into a 7-year fuel supply agreement (FSA) with BHP. The oil and gas company agrees to supply natural gas to BHP from the </a:t>
            </a:r>
            <a:r>
              <a:rPr lang="en-US" sz="1200" dirty="0" err="1"/>
              <a:t>Cuu</a:t>
            </a:r>
            <a:r>
              <a:rPr lang="en-US" sz="1200" dirty="0"/>
              <a:t> Long Basin and later from its liquid natural gas (LNG) regasification and storage terminal outside of Ba Ria – </a:t>
            </a:r>
            <a:r>
              <a:rPr lang="en-US" sz="1200" dirty="0" err="1"/>
              <a:t>Vung</a:t>
            </a:r>
            <a:r>
              <a:rPr lang="en-US" sz="1200" dirty="0"/>
              <a:t> Tau. </a:t>
            </a:r>
            <a:r>
              <a:rPr lang="en-US" sz="1200" dirty="0" err="1"/>
              <a:t>PetroVietnam</a:t>
            </a:r>
            <a:r>
              <a:rPr lang="en-US" sz="1200" dirty="0"/>
              <a:t> will transport its gas to BHP using transport tankers on the Dong </a:t>
            </a:r>
            <a:r>
              <a:rPr lang="en-US" sz="1200" dirty="0" err="1"/>
              <a:t>Nai</a:t>
            </a:r>
            <a:r>
              <a:rPr lang="en-US" sz="1200" dirty="0"/>
              <a:t> River. After the contract ends, </a:t>
            </a:r>
            <a:r>
              <a:rPr lang="en-US" sz="1200" dirty="0" err="1"/>
              <a:t>PetroVietnam</a:t>
            </a:r>
            <a:r>
              <a:rPr lang="en-US" sz="1200" dirty="0"/>
              <a:t> will no longer supply gas to BHP. </a:t>
            </a:r>
          </a:p>
        </p:txBody>
      </p:sp>
      <p:sp>
        <p:nvSpPr>
          <p:cNvPr id="15" name="Title 12">
            <a:extLst>
              <a:ext uri="{FF2B5EF4-FFF2-40B4-BE49-F238E27FC236}">
                <a16:creationId xmlns:a16="http://schemas.microsoft.com/office/drawing/2014/main" id="{93806908-0709-4E00-8284-55B419709610}"/>
              </a:ext>
            </a:extLst>
          </p:cNvPr>
          <p:cNvSpPr txBox="1">
            <a:spLocks/>
          </p:cNvSpPr>
          <p:nvPr/>
        </p:nvSpPr>
        <p:spPr>
          <a:xfrm>
            <a:off x="912812" y="609600"/>
            <a:ext cx="9144001" cy="7620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b="1" dirty="0"/>
              <a:t>Project Participants - contd.</a:t>
            </a:r>
          </a:p>
        </p:txBody>
      </p:sp>
      <p:cxnSp>
        <p:nvCxnSpPr>
          <p:cNvPr id="18" name="Straight Connector 17">
            <a:extLst>
              <a:ext uri="{FF2B5EF4-FFF2-40B4-BE49-F238E27FC236}">
                <a16:creationId xmlns:a16="http://schemas.microsoft.com/office/drawing/2014/main" id="{00027F23-C4CA-40DF-BAD4-D1E7FE9B8335}"/>
              </a:ext>
            </a:extLst>
          </p:cNvPr>
          <p:cNvCxnSpPr>
            <a:cxnSpLocks/>
          </p:cNvCxnSpPr>
          <p:nvPr/>
        </p:nvCxnSpPr>
        <p:spPr>
          <a:xfrm>
            <a:off x="912812" y="1295400"/>
            <a:ext cx="990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7D5DC23-B434-4401-B863-9BDAB17FCE30}"/>
              </a:ext>
            </a:extLst>
          </p:cNvPr>
          <p:cNvSpPr txBox="1"/>
          <p:nvPr/>
        </p:nvSpPr>
        <p:spPr>
          <a:xfrm>
            <a:off x="892807" y="3244334"/>
            <a:ext cx="4124855"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Toshiba-Energy</a:t>
            </a:r>
          </a:p>
        </p:txBody>
      </p:sp>
      <p:cxnSp>
        <p:nvCxnSpPr>
          <p:cNvPr id="24" name="Straight Connector 23">
            <a:extLst>
              <a:ext uri="{FF2B5EF4-FFF2-40B4-BE49-F238E27FC236}">
                <a16:creationId xmlns:a16="http://schemas.microsoft.com/office/drawing/2014/main" id="{5D3C602C-911E-4C53-A24A-238F361DDCB3}"/>
              </a:ext>
            </a:extLst>
          </p:cNvPr>
          <p:cNvCxnSpPr>
            <a:cxnSpLocks/>
          </p:cNvCxnSpPr>
          <p:nvPr/>
        </p:nvCxnSpPr>
        <p:spPr>
          <a:xfrm>
            <a:off x="902863" y="3613666"/>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2AECD5B-BD18-4E05-8A6E-FCEC465B2AF8}"/>
              </a:ext>
            </a:extLst>
          </p:cNvPr>
          <p:cNvSpPr txBox="1"/>
          <p:nvPr/>
        </p:nvSpPr>
        <p:spPr>
          <a:xfrm>
            <a:off x="884235" y="3756351"/>
            <a:ext cx="9906000" cy="830997"/>
          </a:xfrm>
          <a:prstGeom prst="rect">
            <a:avLst/>
          </a:prstGeom>
          <a:noFill/>
        </p:spPr>
        <p:txBody>
          <a:bodyPr wrap="square" rtlCol="0">
            <a:spAutoFit/>
          </a:bodyPr>
          <a:lstStyle/>
          <a:p>
            <a:pPr algn="just"/>
            <a:r>
              <a:rPr lang="en-US" sz="1200" dirty="0"/>
              <a:t>Toshiba-Energy (TE) is an Engineer, Procurement, and Construction (EPC) contractor and has negotiated with BHP to enter into a turn-key contract. TE will guarantee BHP with a power plant that will generate a “new and clean” heat rate of 7,315 Btu/kWh and an initial net output of 305 MW, using its Toshiba “H-System” turbines in a combined cycle configuration. TE has also agreed that it will deal with any of the liquidated damages, which are fixed, if they do not happen to build the project in time. </a:t>
            </a:r>
          </a:p>
        </p:txBody>
      </p:sp>
      <p:sp>
        <p:nvSpPr>
          <p:cNvPr id="26" name="TextBox 25">
            <a:extLst>
              <a:ext uri="{FF2B5EF4-FFF2-40B4-BE49-F238E27FC236}">
                <a16:creationId xmlns:a16="http://schemas.microsoft.com/office/drawing/2014/main" id="{E5C5422A-1AAC-4B85-A8D3-7F47A08310BB}"/>
              </a:ext>
            </a:extLst>
          </p:cNvPr>
          <p:cNvSpPr txBox="1"/>
          <p:nvPr/>
        </p:nvSpPr>
        <p:spPr>
          <a:xfrm>
            <a:off x="892807" y="4871434"/>
            <a:ext cx="4124855"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Credit Committee</a:t>
            </a:r>
          </a:p>
        </p:txBody>
      </p:sp>
      <p:cxnSp>
        <p:nvCxnSpPr>
          <p:cNvPr id="27" name="Straight Connector 26">
            <a:extLst>
              <a:ext uri="{FF2B5EF4-FFF2-40B4-BE49-F238E27FC236}">
                <a16:creationId xmlns:a16="http://schemas.microsoft.com/office/drawing/2014/main" id="{E9C47DD7-D29C-4FF3-BAC2-99E111657931}"/>
              </a:ext>
            </a:extLst>
          </p:cNvPr>
          <p:cNvCxnSpPr>
            <a:cxnSpLocks/>
          </p:cNvCxnSpPr>
          <p:nvPr/>
        </p:nvCxnSpPr>
        <p:spPr>
          <a:xfrm>
            <a:off x="902863" y="5240766"/>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226C30A-FC39-43C6-B3C9-403FB9D9840B}"/>
              </a:ext>
            </a:extLst>
          </p:cNvPr>
          <p:cNvSpPr txBox="1"/>
          <p:nvPr/>
        </p:nvSpPr>
        <p:spPr>
          <a:xfrm>
            <a:off x="882647" y="5351099"/>
            <a:ext cx="9906000" cy="646331"/>
          </a:xfrm>
          <a:prstGeom prst="rect">
            <a:avLst/>
          </a:prstGeom>
          <a:noFill/>
        </p:spPr>
        <p:txBody>
          <a:bodyPr wrap="square" rtlCol="0">
            <a:spAutoFit/>
          </a:bodyPr>
          <a:lstStyle/>
          <a:p>
            <a:pPr algn="just"/>
            <a:r>
              <a:rPr lang="en-US" sz="1200" dirty="0"/>
              <a:t>The Credit Committee plans on loaning a 16.5-year door-to-door loan detailing a 3.5 year construction period and a 13 operation period. During the construction period, all interest is to be capitalized and in the operation period, the loan will be amortized semi-annually in mortgage style payments. The committee intends to loan 80% of the total cost of the project. </a:t>
            </a:r>
          </a:p>
        </p:txBody>
      </p:sp>
    </p:spTree>
    <p:extLst>
      <p:ext uri="{BB962C8B-B14F-4D97-AF65-F5344CB8AC3E}">
        <p14:creationId xmlns:p14="http://schemas.microsoft.com/office/powerpoint/2010/main" val="87537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51698"/>
            <a:ext cx="9144001" cy="762000"/>
          </a:xfrm>
        </p:spPr>
        <p:txBody>
          <a:bodyPr anchor="t">
            <a:noAutofit/>
          </a:bodyPr>
          <a:lstStyle/>
          <a:p>
            <a:r>
              <a:rPr lang="en-US" sz="2500" dirty="0"/>
              <a:t>Background of Vietnam – Macroeconomics and Energy Sector</a:t>
            </a:r>
          </a:p>
        </p:txBody>
      </p:sp>
      <p:cxnSp>
        <p:nvCxnSpPr>
          <p:cNvPr id="3" name="Straight Connector 2"/>
          <p:cNvCxnSpPr/>
          <p:nvPr/>
        </p:nvCxnSpPr>
        <p:spPr>
          <a:xfrm>
            <a:off x="912812" y="1295400"/>
            <a:ext cx="89154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2813" y="2097466"/>
            <a:ext cx="5181600" cy="1692771"/>
          </a:xfrm>
          <a:prstGeom prst="rect">
            <a:avLst/>
          </a:prstGeom>
          <a:noFill/>
        </p:spPr>
        <p:txBody>
          <a:bodyPr wrap="square" rtlCol="0">
            <a:spAutoFit/>
          </a:bodyPr>
          <a:lstStyle/>
          <a:p>
            <a:pPr marL="285750" indent="-285750" algn="just">
              <a:buFont typeface="Arial" panose="020B0604020202020204" pitchFamily="34" charset="0"/>
              <a:buChar char="•"/>
            </a:pPr>
            <a:r>
              <a:rPr lang="en-US" sz="1300" dirty="0"/>
              <a:t>GDP of Vietnam is $271.16 billion in 2020, according to the World Bank data, representing only 0.24% of the world GDP, and ranking #41</a:t>
            </a:r>
          </a:p>
          <a:p>
            <a:pPr marL="285750" indent="-285750" algn="just">
              <a:buFont typeface="Arial" panose="020B0604020202020204" pitchFamily="34" charset="0"/>
              <a:buChar char="•"/>
            </a:pPr>
            <a:r>
              <a:rPr lang="en-US" sz="1300" dirty="0"/>
              <a:t>Top 5 exports in Vietnam are: </a:t>
            </a:r>
          </a:p>
          <a:p>
            <a:pPr marL="742950" lvl="1" indent="-285750" algn="just">
              <a:buFont typeface="Arial" panose="020B0604020202020204" pitchFamily="34" charset="0"/>
              <a:buChar char="•"/>
            </a:pPr>
            <a:r>
              <a:rPr lang="en-US" sz="1300" dirty="0"/>
              <a:t>Broadcasting Equipment, Telephones, Integrated Circuits, Textile Footwear, and Office Machine Parts. </a:t>
            </a:r>
          </a:p>
          <a:p>
            <a:pPr marL="1200150" lvl="2" indent="-285750" algn="just">
              <a:buFont typeface="Arial" panose="020B0604020202020204" pitchFamily="34" charset="0"/>
              <a:buChar char="•"/>
            </a:pPr>
            <a:r>
              <a:rPr lang="en-US" sz="1300" dirty="0"/>
              <a:t>Mainly exporting to the US, China, Japan, South Korea, and Hong Kong. </a:t>
            </a:r>
            <a:endParaRPr lang="en-US" sz="1300" b="1" dirty="0"/>
          </a:p>
        </p:txBody>
      </p:sp>
      <p:cxnSp>
        <p:nvCxnSpPr>
          <p:cNvPr id="15" name="Straight Connector 14"/>
          <p:cNvCxnSpPr>
            <a:cxnSpLocks/>
          </p:cNvCxnSpPr>
          <p:nvPr/>
        </p:nvCxnSpPr>
        <p:spPr>
          <a:xfrm>
            <a:off x="1027113" y="4495800"/>
            <a:ext cx="499109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itle 12">
            <a:extLst>
              <a:ext uri="{FF2B5EF4-FFF2-40B4-BE49-F238E27FC236}">
                <a16:creationId xmlns:a16="http://schemas.microsoft.com/office/drawing/2014/main" id="{CD6F13C9-B22A-4F97-ADAB-F5972F5AEA58}"/>
              </a:ext>
            </a:extLst>
          </p:cNvPr>
          <p:cNvSpPr txBox="1">
            <a:spLocks/>
          </p:cNvSpPr>
          <p:nvPr/>
        </p:nvSpPr>
        <p:spPr>
          <a:xfrm>
            <a:off x="912811" y="1536091"/>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800" b="1" dirty="0"/>
              <a:t>Macroeconomics of Vietnam</a:t>
            </a:r>
          </a:p>
        </p:txBody>
      </p:sp>
      <p:cxnSp>
        <p:nvCxnSpPr>
          <p:cNvPr id="11" name="Straight Connector 10">
            <a:extLst>
              <a:ext uri="{FF2B5EF4-FFF2-40B4-BE49-F238E27FC236}">
                <a16:creationId xmlns:a16="http://schemas.microsoft.com/office/drawing/2014/main" id="{1AD9C1AD-EC79-472C-940C-E46AE4AE8C71}"/>
              </a:ext>
            </a:extLst>
          </p:cNvPr>
          <p:cNvCxnSpPr>
            <a:cxnSpLocks/>
          </p:cNvCxnSpPr>
          <p:nvPr/>
        </p:nvCxnSpPr>
        <p:spPr>
          <a:xfrm>
            <a:off x="912811" y="1922849"/>
            <a:ext cx="5181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Title 12">
            <a:extLst>
              <a:ext uri="{FF2B5EF4-FFF2-40B4-BE49-F238E27FC236}">
                <a16:creationId xmlns:a16="http://schemas.microsoft.com/office/drawing/2014/main" id="{7D27CAE5-D5F9-4E27-B8E0-5B56B6603F56}"/>
              </a:ext>
            </a:extLst>
          </p:cNvPr>
          <p:cNvSpPr txBox="1">
            <a:spLocks/>
          </p:cNvSpPr>
          <p:nvPr/>
        </p:nvSpPr>
        <p:spPr>
          <a:xfrm>
            <a:off x="983810" y="4057656"/>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800" b="1" dirty="0"/>
              <a:t>Vietnam - Natural Gas Sector</a:t>
            </a:r>
          </a:p>
        </p:txBody>
      </p:sp>
      <p:sp>
        <p:nvSpPr>
          <p:cNvPr id="17" name="TextBox 16">
            <a:extLst>
              <a:ext uri="{FF2B5EF4-FFF2-40B4-BE49-F238E27FC236}">
                <a16:creationId xmlns:a16="http://schemas.microsoft.com/office/drawing/2014/main" id="{2A4452AF-4057-4658-81A4-BDF667D539C3}"/>
              </a:ext>
            </a:extLst>
          </p:cNvPr>
          <p:cNvSpPr txBox="1"/>
          <p:nvPr/>
        </p:nvSpPr>
        <p:spPr>
          <a:xfrm>
            <a:off x="912811" y="4680850"/>
            <a:ext cx="5181600" cy="1692771"/>
          </a:xfrm>
          <a:prstGeom prst="rect">
            <a:avLst/>
          </a:prstGeom>
          <a:noFill/>
        </p:spPr>
        <p:txBody>
          <a:bodyPr wrap="square">
            <a:spAutoFit/>
          </a:bodyPr>
          <a:lstStyle/>
          <a:p>
            <a:pPr marL="285750" indent="-285750" algn="just">
              <a:buFont typeface="Arial" panose="020B0604020202020204" pitchFamily="34" charset="0"/>
              <a:buChar char="•"/>
            </a:pPr>
            <a:r>
              <a:rPr lang="en-US" sz="1300" dirty="0"/>
              <a:t>Vietnam has emerged itself in becoming the leading producer of oil and gas in South East Asia, ranking 29</a:t>
            </a:r>
            <a:r>
              <a:rPr lang="en-US" sz="1300" baseline="30000" dirty="0"/>
              <a:t>th</a:t>
            </a:r>
            <a:r>
              <a:rPr lang="en-US" sz="1300" dirty="0"/>
              <a:t> in the world in proven gas reserves as of 2017 – 25 trillion cubic feet of proven gas reserves and equivalent to 86.5 times its annual consumption</a:t>
            </a:r>
          </a:p>
          <a:p>
            <a:pPr marL="285750" indent="-285750" algn="just">
              <a:buFont typeface="Arial" panose="020B0604020202020204" pitchFamily="34" charset="0"/>
              <a:buChar char="•"/>
            </a:pPr>
            <a:r>
              <a:rPr lang="en-US" sz="1300" dirty="0"/>
              <a:t>Half of these reserves are located in the northern deep waters of the Song Hong Basin</a:t>
            </a:r>
          </a:p>
          <a:p>
            <a:pPr marL="285750" indent="-285750" algn="just">
              <a:buFont typeface="Arial" panose="020B0604020202020204" pitchFamily="34" charset="0"/>
              <a:buChar char="•"/>
            </a:pPr>
            <a:r>
              <a:rPr lang="en-US" sz="1300" dirty="0"/>
              <a:t>Produced 375 billion cubic feet of dry natural gas in 2016, which has been all done domestically; Vietnam does not import natural gas </a:t>
            </a:r>
          </a:p>
        </p:txBody>
      </p:sp>
      <p:pic>
        <p:nvPicPr>
          <p:cNvPr id="7" name="Picture 6">
            <a:extLst>
              <a:ext uri="{FF2B5EF4-FFF2-40B4-BE49-F238E27FC236}">
                <a16:creationId xmlns:a16="http://schemas.microsoft.com/office/drawing/2014/main" id="{79DD44FC-0CD8-41C7-A7CE-50021275968C}"/>
              </a:ext>
            </a:extLst>
          </p:cNvPr>
          <p:cNvPicPr>
            <a:picLocks noChangeAspect="1"/>
          </p:cNvPicPr>
          <p:nvPr/>
        </p:nvPicPr>
        <p:blipFill>
          <a:blip r:embed="rId2"/>
          <a:stretch>
            <a:fillRect/>
          </a:stretch>
        </p:blipFill>
        <p:spPr>
          <a:xfrm>
            <a:off x="6588122" y="1741541"/>
            <a:ext cx="5128097" cy="4032774"/>
          </a:xfrm>
          <a:prstGeom prst="rect">
            <a:avLst/>
          </a:prstGeom>
          <a:ln w="127000" cap="sq">
            <a:solidFill>
              <a:schemeClr val="tx1">
                <a:lumMod val="95000"/>
              </a:schemeClr>
            </a:solidFill>
            <a:miter lim="800000"/>
          </a:ln>
          <a:effectLst>
            <a:outerShdw blurRad="57150" dist="50800" dir="2700000" algn="tl" rotWithShape="0">
              <a:srgbClr val="000000">
                <a:alpha val="40000"/>
              </a:srgbClr>
            </a:outerShdw>
          </a:effectLst>
        </p:spPr>
      </p:pic>
      <p:sp>
        <p:nvSpPr>
          <p:cNvPr id="19" name="Title 12">
            <a:extLst>
              <a:ext uri="{FF2B5EF4-FFF2-40B4-BE49-F238E27FC236}">
                <a16:creationId xmlns:a16="http://schemas.microsoft.com/office/drawing/2014/main" id="{64D42072-CEF7-4D37-A44E-185E9711DB29}"/>
              </a:ext>
            </a:extLst>
          </p:cNvPr>
          <p:cNvSpPr txBox="1">
            <a:spLocks/>
          </p:cNvSpPr>
          <p:nvPr/>
        </p:nvSpPr>
        <p:spPr>
          <a:xfrm>
            <a:off x="6588122" y="5992621"/>
            <a:ext cx="4097338" cy="381000"/>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Figure 1: </a:t>
            </a:r>
            <a:r>
              <a:rPr lang="en-US" sz="1300" dirty="0"/>
              <a:t>Annual Gas Production from 1981 - 2015</a:t>
            </a:r>
          </a:p>
        </p:txBody>
      </p:sp>
    </p:spTree>
    <p:extLst>
      <p:ext uri="{BB962C8B-B14F-4D97-AF65-F5344CB8AC3E}">
        <p14:creationId xmlns:p14="http://schemas.microsoft.com/office/powerpoint/2010/main" val="398447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Background of Vietnam – Sectors cont.</a:t>
            </a:r>
          </a:p>
        </p:txBody>
      </p:sp>
      <p:cxnSp>
        <p:nvCxnSpPr>
          <p:cNvPr id="3" name="Straight Connector 2"/>
          <p:cNvCxnSpPr>
            <a:cxnSpLocks/>
          </p:cNvCxnSpPr>
          <p:nvPr/>
        </p:nvCxnSpPr>
        <p:spPr>
          <a:xfrm>
            <a:off x="912812" y="1518055"/>
            <a:ext cx="9372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21383" y="2241956"/>
            <a:ext cx="9448800" cy="1092607"/>
          </a:xfrm>
          <a:prstGeom prst="rect">
            <a:avLst/>
          </a:prstGeom>
          <a:noFill/>
        </p:spPr>
        <p:txBody>
          <a:bodyPr wrap="square" rtlCol="0">
            <a:spAutoFit/>
          </a:bodyPr>
          <a:lstStyle/>
          <a:p>
            <a:pPr marL="285750" indent="-285750">
              <a:buFont typeface="Arial" panose="020B0604020202020204" pitchFamily="34" charset="0"/>
              <a:buChar char="•"/>
            </a:pPr>
            <a:r>
              <a:rPr lang="en-US" sz="1300" dirty="0"/>
              <a:t>Vietnam government plans to import LNG in the southern parts of Vietnam to satisfy the growing demand and their inaction in importing natural gas</a:t>
            </a:r>
          </a:p>
          <a:p>
            <a:pPr marL="742950" lvl="1" indent="-285750">
              <a:buFont typeface="Arial" panose="020B0604020202020204" pitchFamily="34" charset="0"/>
              <a:buChar char="•"/>
            </a:pPr>
            <a:r>
              <a:rPr lang="en-US" sz="1300" dirty="0"/>
              <a:t>Plans to import 8 million tons per annum of LNG between 2024 - 2030</a:t>
            </a:r>
          </a:p>
          <a:p>
            <a:pPr marL="285750" indent="-285750">
              <a:buFont typeface="Arial" panose="020B0604020202020204" pitchFamily="34" charset="0"/>
              <a:buChar char="•"/>
            </a:pPr>
            <a:r>
              <a:rPr lang="en-US" sz="1300" dirty="0" err="1"/>
              <a:t>PetroVietnam</a:t>
            </a:r>
            <a:r>
              <a:rPr lang="en-US" sz="1300" dirty="0"/>
              <a:t> (PV) Gas and Son My LNG are designed and intended for LNG terminals in the </a:t>
            </a:r>
            <a:r>
              <a:rPr lang="en-US" sz="1300" dirty="0" err="1"/>
              <a:t>Vung</a:t>
            </a:r>
            <a:r>
              <a:rPr lang="en-US" sz="1300" dirty="0"/>
              <a:t> Tau province, southern Vietnam</a:t>
            </a:r>
          </a:p>
          <a:p>
            <a:pPr marL="742950" lvl="1" indent="-285750">
              <a:buFont typeface="Arial" panose="020B0604020202020204" pitchFamily="34" charset="0"/>
              <a:buChar char="•"/>
            </a:pPr>
            <a:r>
              <a:rPr lang="en-US" sz="1300" dirty="0"/>
              <a:t>Son My LNG is intended to serve as a new gas-fired power project in southern Vietnam</a:t>
            </a:r>
          </a:p>
        </p:txBody>
      </p:sp>
      <p:cxnSp>
        <p:nvCxnSpPr>
          <p:cNvPr id="15" name="Straight Connector 14"/>
          <p:cNvCxnSpPr/>
          <p:nvPr/>
        </p:nvCxnSpPr>
        <p:spPr>
          <a:xfrm>
            <a:off x="1027113" y="3953975"/>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itle 12">
            <a:extLst>
              <a:ext uri="{FF2B5EF4-FFF2-40B4-BE49-F238E27FC236}">
                <a16:creationId xmlns:a16="http://schemas.microsoft.com/office/drawing/2014/main" id="{CD6F13C9-B22A-4F97-ADAB-F5972F5AEA58}"/>
              </a:ext>
            </a:extLst>
          </p:cNvPr>
          <p:cNvSpPr txBox="1">
            <a:spLocks/>
          </p:cNvSpPr>
          <p:nvPr/>
        </p:nvSpPr>
        <p:spPr>
          <a:xfrm>
            <a:off x="912811" y="1746655"/>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Liquid Natural Gas (LNG)</a:t>
            </a:r>
          </a:p>
        </p:txBody>
      </p:sp>
      <p:cxnSp>
        <p:nvCxnSpPr>
          <p:cNvPr id="11" name="Straight Connector 10">
            <a:extLst>
              <a:ext uri="{FF2B5EF4-FFF2-40B4-BE49-F238E27FC236}">
                <a16:creationId xmlns:a16="http://schemas.microsoft.com/office/drawing/2014/main" id="{1AD9C1AD-EC79-472C-940C-E46AE4AE8C71}"/>
              </a:ext>
            </a:extLst>
          </p:cNvPr>
          <p:cNvCxnSpPr>
            <a:cxnSpLocks/>
          </p:cNvCxnSpPr>
          <p:nvPr/>
        </p:nvCxnSpPr>
        <p:spPr>
          <a:xfrm>
            <a:off x="942021" y="2127655"/>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Title 12">
            <a:extLst>
              <a:ext uri="{FF2B5EF4-FFF2-40B4-BE49-F238E27FC236}">
                <a16:creationId xmlns:a16="http://schemas.microsoft.com/office/drawing/2014/main" id="{7D27CAE5-D5F9-4E27-B8E0-5B56B6603F56}"/>
              </a:ext>
            </a:extLst>
          </p:cNvPr>
          <p:cNvSpPr txBox="1">
            <a:spLocks/>
          </p:cNvSpPr>
          <p:nvPr/>
        </p:nvSpPr>
        <p:spPr>
          <a:xfrm>
            <a:off x="983810" y="3581782"/>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Electricity</a:t>
            </a:r>
          </a:p>
        </p:txBody>
      </p:sp>
      <p:sp>
        <p:nvSpPr>
          <p:cNvPr id="17" name="TextBox 16">
            <a:extLst>
              <a:ext uri="{FF2B5EF4-FFF2-40B4-BE49-F238E27FC236}">
                <a16:creationId xmlns:a16="http://schemas.microsoft.com/office/drawing/2014/main" id="{2A4452AF-4057-4658-81A4-BDF667D539C3}"/>
              </a:ext>
            </a:extLst>
          </p:cNvPr>
          <p:cNvSpPr txBox="1"/>
          <p:nvPr/>
        </p:nvSpPr>
        <p:spPr>
          <a:xfrm>
            <a:off x="912810" y="4055504"/>
            <a:ext cx="9372600" cy="492443"/>
          </a:xfrm>
          <a:prstGeom prst="rect">
            <a:avLst/>
          </a:prstGeom>
          <a:noFill/>
        </p:spPr>
        <p:txBody>
          <a:bodyPr wrap="square">
            <a:spAutoFit/>
          </a:bodyPr>
          <a:lstStyle/>
          <a:p>
            <a:pPr marL="285750" indent="-285750">
              <a:buFont typeface="Arial" panose="020B0604020202020204" pitchFamily="34" charset="0"/>
              <a:buChar char="•"/>
            </a:pPr>
            <a:r>
              <a:rPr lang="en-US" sz="1300" dirty="0"/>
              <a:t>Of all energy modalities, hydroelectricity served as 44% of the main energy source – the rest were in natural gas and coal. </a:t>
            </a:r>
          </a:p>
          <a:p>
            <a:pPr marL="285750" indent="-285750">
              <a:buFont typeface="Arial" panose="020B0604020202020204" pitchFamily="34" charset="0"/>
              <a:buChar char="•"/>
            </a:pPr>
            <a:r>
              <a:rPr lang="en-US" sz="1300" dirty="0"/>
              <a:t>Due to low prices of electricity, there have not been investments in new power plants</a:t>
            </a:r>
          </a:p>
        </p:txBody>
      </p:sp>
      <p:sp>
        <p:nvSpPr>
          <p:cNvPr id="12" name="Title 12">
            <a:extLst>
              <a:ext uri="{FF2B5EF4-FFF2-40B4-BE49-F238E27FC236}">
                <a16:creationId xmlns:a16="http://schemas.microsoft.com/office/drawing/2014/main" id="{E90D4F0B-0539-4DDF-8D85-192974B66AC9}"/>
              </a:ext>
            </a:extLst>
          </p:cNvPr>
          <p:cNvSpPr txBox="1">
            <a:spLocks/>
          </p:cNvSpPr>
          <p:nvPr/>
        </p:nvSpPr>
        <p:spPr>
          <a:xfrm>
            <a:off x="921383" y="4858276"/>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Regulatory Framework </a:t>
            </a:r>
          </a:p>
        </p:txBody>
      </p:sp>
      <p:cxnSp>
        <p:nvCxnSpPr>
          <p:cNvPr id="16" name="Straight Connector 15">
            <a:extLst>
              <a:ext uri="{FF2B5EF4-FFF2-40B4-BE49-F238E27FC236}">
                <a16:creationId xmlns:a16="http://schemas.microsoft.com/office/drawing/2014/main" id="{6C0E3E1B-5EBC-466A-BC83-DA8CCDD148C7}"/>
              </a:ext>
            </a:extLst>
          </p:cNvPr>
          <p:cNvCxnSpPr>
            <a:cxnSpLocks/>
          </p:cNvCxnSpPr>
          <p:nvPr/>
        </p:nvCxnSpPr>
        <p:spPr>
          <a:xfrm>
            <a:off x="912810" y="5208796"/>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E19FD2A-6367-41B6-A511-58A98E9011CB}"/>
              </a:ext>
            </a:extLst>
          </p:cNvPr>
          <p:cNvSpPr txBox="1"/>
          <p:nvPr/>
        </p:nvSpPr>
        <p:spPr>
          <a:xfrm>
            <a:off x="912810" y="5383189"/>
            <a:ext cx="9372600" cy="1092607"/>
          </a:xfrm>
          <a:prstGeom prst="rect">
            <a:avLst/>
          </a:prstGeom>
          <a:noFill/>
        </p:spPr>
        <p:txBody>
          <a:bodyPr wrap="square">
            <a:spAutoFit/>
          </a:bodyPr>
          <a:lstStyle/>
          <a:p>
            <a:pPr marL="285750" indent="-285750">
              <a:buFont typeface="Arial" panose="020B0604020202020204" pitchFamily="34" charset="0"/>
              <a:buChar char="•"/>
            </a:pPr>
            <a:r>
              <a:rPr lang="en-US" sz="1300" dirty="0"/>
              <a:t>Electric Power is under the jurisdiction of the Ministry of Industry and Trade (MOIT) and is also responsible for overall energy planning and policy</a:t>
            </a:r>
          </a:p>
          <a:p>
            <a:pPr marL="285750" indent="-285750">
              <a:buFont typeface="Arial" panose="020B0604020202020204" pitchFamily="34" charset="0"/>
              <a:buChar char="•"/>
            </a:pPr>
            <a:r>
              <a:rPr lang="en-US" sz="1300" dirty="0"/>
              <a:t>The Electricity Regulatory Authority of Vietnam (ERAV) is responsible for establishing and monitoring the power market, power planning, tariff regulation, and licensing </a:t>
            </a:r>
          </a:p>
          <a:p>
            <a:pPr marL="285750" indent="-285750">
              <a:buFont typeface="Arial" panose="020B0604020202020204" pitchFamily="34" charset="0"/>
              <a:buChar char="•"/>
            </a:pPr>
            <a:r>
              <a:rPr lang="en-US" sz="1300" dirty="0"/>
              <a:t>Vietnam Electricity (EVN) is a state-owned enterprise and holds a monopoly on the transmission and distribution of electricity</a:t>
            </a:r>
          </a:p>
        </p:txBody>
      </p:sp>
    </p:spTree>
    <p:extLst>
      <p:ext uri="{BB962C8B-B14F-4D97-AF65-F5344CB8AC3E}">
        <p14:creationId xmlns:p14="http://schemas.microsoft.com/office/powerpoint/2010/main" val="372257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Economic Fundamentals – Energy Market</a:t>
            </a:r>
          </a:p>
        </p:txBody>
      </p:sp>
      <p:cxnSp>
        <p:nvCxnSpPr>
          <p:cNvPr id="3" name="Straight Connector 2"/>
          <p:cNvCxnSpPr>
            <a:cxnSpLocks/>
          </p:cNvCxnSpPr>
          <p:nvPr/>
        </p:nvCxnSpPr>
        <p:spPr>
          <a:xfrm>
            <a:off x="912812" y="1518055"/>
            <a:ext cx="9372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A89A81-EA20-40A1-977C-79D2BBCF6BB5}"/>
              </a:ext>
            </a:extLst>
          </p:cNvPr>
          <p:cNvSpPr txBox="1"/>
          <p:nvPr/>
        </p:nvSpPr>
        <p:spPr>
          <a:xfrm>
            <a:off x="921383" y="2209800"/>
            <a:ext cx="9448800" cy="830997"/>
          </a:xfrm>
          <a:prstGeom prst="rect">
            <a:avLst/>
          </a:prstGeom>
          <a:noFill/>
        </p:spPr>
        <p:txBody>
          <a:bodyPr wrap="square" rtlCol="0">
            <a:spAutoFit/>
          </a:bodyPr>
          <a:lstStyle/>
          <a:p>
            <a:pPr algn="just"/>
            <a:r>
              <a:rPr lang="en-US" sz="1200" dirty="0"/>
              <a:t>Entering the energy industry in Vietnam has its obstacles. One is that it still remains a heavily state-dominated market mainly managed by the Ministry of Industry and Trade (MOIT). However, it has been very active in welcoming private players into the market, making that a priority – which was issued by the Prime Minister under Decree No. 1264/QD-</a:t>
            </a:r>
            <a:r>
              <a:rPr lang="en-US" sz="1200" dirty="0" err="1"/>
              <a:t>TTg</a:t>
            </a:r>
            <a:r>
              <a:rPr lang="en-US" sz="1200" dirty="0"/>
              <a:t>. So, as a result, this has increased investments, especially foreign investments, to enter the Vietnamese energy market normally under a BOT project. </a:t>
            </a:r>
          </a:p>
        </p:txBody>
      </p:sp>
      <p:sp>
        <p:nvSpPr>
          <p:cNvPr id="22" name="Title 12">
            <a:extLst>
              <a:ext uri="{FF2B5EF4-FFF2-40B4-BE49-F238E27FC236}">
                <a16:creationId xmlns:a16="http://schemas.microsoft.com/office/drawing/2014/main" id="{66BFCE3C-5F31-46B3-90BD-411129A6BDDD}"/>
              </a:ext>
            </a:extLst>
          </p:cNvPr>
          <p:cNvSpPr txBox="1">
            <a:spLocks/>
          </p:cNvSpPr>
          <p:nvPr/>
        </p:nvSpPr>
        <p:spPr>
          <a:xfrm>
            <a:off x="912812" y="1746655"/>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Governance</a:t>
            </a:r>
          </a:p>
        </p:txBody>
      </p:sp>
      <p:cxnSp>
        <p:nvCxnSpPr>
          <p:cNvPr id="23" name="Straight Connector 22">
            <a:extLst>
              <a:ext uri="{FF2B5EF4-FFF2-40B4-BE49-F238E27FC236}">
                <a16:creationId xmlns:a16="http://schemas.microsoft.com/office/drawing/2014/main" id="{6468C558-FBEB-453D-ABB7-A7924B15FD9A}"/>
              </a:ext>
            </a:extLst>
          </p:cNvPr>
          <p:cNvCxnSpPr>
            <a:cxnSpLocks/>
          </p:cNvCxnSpPr>
          <p:nvPr/>
        </p:nvCxnSpPr>
        <p:spPr>
          <a:xfrm>
            <a:off x="942021" y="2127655"/>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65D9F6F-64D3-42A1-A9F5-BD65F8A47CD0}"/>
              </a:ext>
            </a:extLst>
          </p:cNvPr>
          <p:cNvSpPr txBox="1"/>
          <p:nvPr/>
        </p:nvSpPr>
        <p:spPr>
          <a:xfrm>
            <a:off x="921384" y="3732541"/>
            <a:ext cx="9448800" cy="646331"/>
          </a:xfrm>
          <a:prstGeom prst="rect">
            <a:avLst/>
          </a:prstGeom>
          <a:noFill/>
        </p:spPr>
        <p:txBody>
          <a:bodyPr wrap="square" rtlCol="0">
            <a:spAutoFit/>
          </a:bodyPr>
          <a:lstStyle/>
          <a:p>
            <a:pPr algn="just"/>
            <a:r>
              <a:rPr lang="en-US" sz="1200" dirty="0"/>
              <a:t>With the growing population and economic activity in Vietnam, the consumption of energy has been increasing and the demand for more energy is necessary. In addition to the growing demand, the supply is limited since Vietnam does not import any of its energy. They are truly dependent on their own supply. So, as a result, it is important to implement this gas-fired plant by the largest city in Vietnam.</a:t>
            </a:r>
          </a:p>
        </p:txBody>
      </p:sp>
      <p:sp>
        <p:nvSpPr>
          <p:cNvPr id="25" name="Title 12">
            <a:extLst>
              <a:ext uri="{FF2B5EF4-FFF2-40B4-BE49-F238E27FC236}">
                <a16:creationId xmlns:a16="http://schemas.microsoft.com/office/drawing/2014/main" id="{E53D8E4A-6BEF-4F64-99BA-F0BDCA656CEA}"/>
              </a:ext>
            </a:extLst>
          </p:cNvPr>
          <p:cNvSpPr txBox="1">
            <a:spLocks/>
          </p:cNvSpPr>
          <p:nvPr/>
        </p:nvSpPr>
        <p:spPr>
          <a:xfrm>
            <a:off x="921383" y="3299055"/>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Increasing Demand &amp; Lack of Supply</a:t>
            </a:r>
          </a:p>
        </p:txBody>
      </p:sp>
      <p:cxnSp>
        <p:nvCxnSpPr>
          <p:cNvPr id="26" name="Straight Connector 25">
            <a:extLst>
              <a:ext uri="{FF2B5EF4-FFF2-40B4-BE49-F238E27FC236}">
                <a16:creationId xmlns:a16="http://schemas.microsoft.com/office/drawing/2014/main" id="{5FB1A1E9-37C4-4BFD-97E6-EEFCB6E5820A}"/>
              </a:ext>
            </a:extLst>
          </p:cNvPr>
          <p:cNvCxnSpPr>
            <a:cxnSpLocks/>
          </p:cNvCxnSpPr>
          <p:nvPr/>
        </p:nvCxnSpPr>
        <p:spPr>
          <a:xfrm>
            <a:off x="942021" y="3657492"/>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0787CBBD-F98D-4BFB-9784-4979FACBEE72}"/>
              </a:ext>
            </a:extLst>
          </p:cNvPr>
          <p:cNvSpPr txBox="1">
            <a:spLocks/>
          </p:cNvSpPr>
          <p:nvPr/>
        </p:nvSpPr>
        <p:spPr>
          <a:xfrm>
            <a:off x="894395" y="4676500"/>
            <a:ext cx="4097338" cy="381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t>Expected Cost of Power</a:t>
            </a:r>
          </a:p>
        </p:txBody>
      </p:sp>
      <p:cxnSp>
        <p:nvCxnSpPr>
          <p:cNvPr id="28" name="Straight Connector 27">
            <a:extLst>
              <a:ext uri="{FF2B5EF4-FFF2-40B4-BE49-F238E27FC236}">
                <a16:creationId xmlns:a16="http://schemas.microsoft.com/office/drawing/2014/main" id="{F0359841-96A9-467F-BCBD-6E5C21DCE10D}"/>
              </a:ext>
            </a:extLst>
          </p:cNvPr>
          <p:cNvCxnSpPr>
            <a:cxnSpLocks/>
          </p:cNvCxnSpPr>
          <p:nvPr/>
        </p:nvCxnSpPr>
        <p:spPr>
          <a:xfrm>
            <a:off x="894395" y="5032100"/>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A99ADA-B20B-407A-9696-83190120A7F7}"/>
              </a:ext>
            </a:extLst>
          </p:cNvPr>
          <p:cNvSpPr txBox="1"/>
          <p:nvPr/>
        </p:nvSpPr>
        <p:spPr>
          <a:xfrm>
            <a:off x="894395" y="5096027"/>
            <a:ext cx="9448800" cy="1015663"/>
          </a:xfrm>
          <a:prstGeom prst="rect">
            <a:avLst/>
          </a:prstGeom>
          <a:noFill/>
        </p:spPr>
        <p:txBody>
          <a:bodyPr wrap="square" rtlCol="0">
            <a:spAutoFit/>
          </a:bodyPr>
          <a:lstStyle/>
          <a:p>
            <a:pPr algn="just"/>
            <a:r>
              <a:rPr lang="en-US" sz="1200" dirty="0"/>
              <a:t>The expected cost of power in energy payments for Vietnam is to range from $6.30 to 10.75</a:t>
            </a:r>
            <a:r>
              <a:rPr lang="en-US" sz="1200" b="0" i="0" dirty="0">
                <a:effectLst/>
                <a:latin typeface="Inter"/>
              </a:rPr>
              <a:t> ¢</a:t>
            </a:r>
            <a:r>
              <a:rPr lang="en-US" sz="1200" dirty="0"/>
              <a:t> per kWh, depending on usage. Due to the dynamics of the industry in Vietnam, with regulations and input prices changing, a 3% increase in price inputs, can increase the energy prices by 10%. Despite the possibility of input prices increasing, energy prices are heavily regulated by the government and impose a uniform tariff across the country, which is low compared to other countries in South East Asia. To put things into perspective, the average nominal kWh rate is expected to be 14.26 </a:t>
            </a:r>
            <a:r>
              <a:rPr lang="en-US" sz="1200" b="0" i="0" dirty="0">
                <a:effectLst/>
                <a:latin typeface="Inter"/>
              </a:rPr>
              <a:t>¢ per kWh. Vietnam’s prices are lower because the energy industry is heavily subsidized.</a:t>
            </a:r>
            <a:endParaRPr lang="en-US" sz="1200" dirty="0"/>
          </a:p>
        </p:txBody>
      </p:sp>
    </p:spTree>
    <p:extLst>
      <p:ext uri="{BB962C8B-B14F-4D97-AF65-F5344CB8AC3E}">
        <p14:creationId xmlns:p14="http://schemas.microsoft.com/office/powerpoint/2010/main" val="267917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990600"/>
            <a:ext cx="9144001" cy="535424"/>
          </a:xfrm>
        </p:spPr>
        <p:txBody>
          <a:bodyPr anchor="t">
            <a:noAutofit/>
          </a:bodyPr>
          <a:lstStyle/>
          <a:p>
            <a:r>
              <a:rPr lang="en-US" sz="2500" b="1" dirty="0"/>
              <a:t>Risks and Mitigants</a:t>
            </a:r>
          </a:p>
        </p:txBody>
      </p:sp>
      <p:cxnSp>
        <p:nvCxnSpPr>
          <p:cNvPr id="3" name="Straight Connector 2"/>
          <p:cNvCxnSpPr>
            <a:cxnSpLocks/>
          </p:cNvCxnSpPr>
          <p:nvPr/>
        </p:nvCxnSpPr>
        <p:spPr>
          <a:xfrm>
            <a:off x="912812" y="1518055"/>
            <a:ext cx="97536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0787CBBD-F98D-4BFB-9784-4979FACBEE72}"/>
              </a:ext>
            </a:extLst>
          </p:cNvPr>
          <p:cNvSpPr txBox="1">
            <a:spLocks/>
          </p:cNvSpPr>
          <p:nvPr/>
        </p:nvSpPr>
        <p:spPr>
          <a:xfrm>
            <a:off x="1302543" y="1912226"/>
            <a:ext cx="3801269"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Country Risk</a:t>
            </a:r>
          </a:p>
          <a:p>
            <a:r>
              <a:rPr lang="en-US" sz="1500" b="1" dirty="0"/>
              <a:t>Probability: Medium </a:t>
            </a:r>
          </a:p>
          <a:p>
            <a:r>
              <a:rPr lang="en-US" sz="1500" b="1" dirty="0"/>
              <a:t>Impact: Medium</a:t>
            </a:r>
          </a:p>
        </p:txBody>
      </p:sp>
      <p:sp>
        <p:nvSpPr>
          <p:cNvPr id="29" name="TextBox 28">
            <a:extLst>
              <a:ext uri="{FF2B5EF4-FFF2-40B4-BE49-F238E27FC236}">
                <a16:creationId xmlns:a16="http://schemas.microsoft.com/office/drawing/2014/main" id="{E3A99ADA-B20B-407A-9696-83190120A7F7}"/>
              </a:ext>
            </a:extLst>
          </p:cNvPr>
          <p:cNvSpPr txBox="1"/>
          <p:nvPr/>
        </p:nvSpPr>
        <p:spPr>
          <a:xfrm>
            <a:off x="816607" y="2688248"/>
            <a:ext cx="4439605" cy="3970318"/>
          </a:xfrm>
          <a:prstGeom prst="rect">
            <a:avLst/>
          </a:prstGeom>
          <a:noFill/>
        </p:spPr>
        <p:txBody>
          <a:bodyPr wrap="square" rtlCol="0">
            <a:spAutoFit/>
          </a:bodyPr>
          <a:lstStyle/>
          <a:p>
            <a:pPr algn="just"/>
            <a:r>
              <a:rPr lang="en-US" sz="1200" dirty="0"/>
              <a:t>Vietnam is still considered to be a communist country and most businesses are managed at a state level, including the energy sector. In addition, the country is notorious for its weak legal infrastructure, financial unpredictability, and inconsistent bureaucratic decision-making. Corruption is also a huge obstacle to doing business, especially at a high level. With this project dealing with the government and its officials, the likelihood of facilitating payments with frontline civil servants is high. So, performing bribery to conduct business is likely. In addition to its suspects in legality, its bond rating is BB according to S&amp;P in 2021. On a rating scale, the country is defined as speculative and has a substantial amount of credit risk. However, because the demand for energy has been increasing, there have been recent government decrees, 2020, in establishing the current national power development plan for the period 2021 – 2030. It aims to encourage the participation of all economic entities in electricity development, especially in private economic enterprises. Prime Minister's Decision No. 1264/QD-</a:t>
            </a:r>
            <a:r>
              <a:rPr lang="en-US" sz="1200" dirty="0" err="1"/>
              <a:t>TTg</a:t>
            </a:r>
            <a:r>
              <a:rPr lang="en-US" sz="1200" dirty="0"/>
              <a:t> acts as a mitigant, expressing strong needs for energy development. Another mitigant to these risks is the involvement of the World Bank. With these mitigants and possible risks that the project will face, country risk and its impact is </a:t>
            </a:r>
            <a:r>
              <a:rPr lang="en-US" sz="1200" b="1" dirty="0"/>
              <a:t>medium</a:t>
            </a:r>
            <a:r>
              <a:rPr lang="en-US" sz="1200" dirty="0"/>
              <a:t>. </a:t>
            </a:r>
          </a:p>
        </p:txBody>
      </p:sp>
      <p:sp>
        <p:nvSpPr>
          <p:cNvPr id="15" name="Title 12">
            <a:extLst>
              <a:ext uri="{FF2B5EF4-FFF2-40B4-BE49-F238E27FC236}">
                <a16:creationId xmlns:a16="http://schemas.microsoft.com/office/drawing/2014/main" id="{D77EDBFB-862A-4FB7-9168-126E19AE556C}"/>
              </a:ext>
            </a:extLst>
          </p:cNvPr>
          <p:cNvSpPr txBox="1">
            <a:spLocks/>
          </p:cNvSpPr>
          <p:nvPr/>
        </p:nvSpPr>
        <p:spPr>
          <a:xfrm>
            <a:off x="6780212" y="1908970"/>
            <a:ext cx="4097338" cy="8288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1500" b="1" dirty="0">
                <a:solidFill>
                  <a:schemeClr val="accent1">
                    <a:lumMod val="60000"/>
                    <a:lumOff val="40000"/>
                  </a:schemeClr>
                </a:solidFill>
              </a:rPr>
              <a:t>Construction Risk</a:t>
            </a:r>
          </a:p>
          <a:p>
            <a:r>
              <a:rPr lang="en-US" sz="1500" b="1" dirty="0"/>
              <a:t>Probability: Low </a:t>
            </a:r>
          </a:p>
          <a:p>
            <a:r>
              <a:rPr lang="en-US" sz="1500" b="1" dirty="0"/>
              <a:t>Impact: Low</a:t>
            </a:r>
          </a:p>
        </p:txBody>
      </p:sp>
      <p:sp>
        <p:nvSpPr>
          <p:cNvPr id="17" name="TextBox 16">
            <a:extLst>
              <a:ext uri="{FF2B5EF4-FFF2-40B4-BE49-F238E27FC236}">
                <a16:creationId xmlns:a16="http://schemas.microsoft.com/office/drawing/2014/main" id="{96E47CC0-610E-4567-A332-90C83A0FCDC4}"/>
              </a:ext>
            </a:extLst>
          </p:cNvPr>
          <p:cNvSpPr txBox="1"/>
          <p:nvPr/>
        </p:nvSpPr>
        <p:spPr>
          <a:xfrm>
            <a:off x="6303008" y="2688248"/>
            <a:ext cx="4439605" cy="3693319"/>
          </a:xfrm>
          <a:prstGeom prst="rect">
            <a:avLst/>
          </a:prstGeom>
          <a:noFill/>
        </p:spPr>
        <p:txBody>
          <a:bodyPr wrap="square" rtlCol="0">
            <a:spAutoFit/>
          </a:bodyPr>
          <a:lstStyle/>
          <a:p>
            <a:pPr algn="just"/>
            <a:r>
              <a:rPr lang="en-US" sz="1300" dirty="0"/>
              <a:t>The building of a power plant incurs a lot of risks and dangers. There are possibilities of going over the construction budget and/or delays. However, its track record in Vietnam for building gas-turbine plants has been a positive one. 27 gas-turbine projects have been announced and 16 of them have been pre-approved or operating; none have been canceled or delayed. To add, HPC has entered hired an EPC contractor with Toshiba-Energy. Toshiba-Energy has been delivering its first gas-fired turbine since 1927 and at a global level. Also, in this partnership between HPC and Toshiba-Energy, they have entered into a turn-key contract, acting as a mitigant to possibilities of construction risk. In the agreement, Toshiba-Energy will guarantee the plant in quality condition, along with incurring any liquidated damages if they fail to build the project on time. With a good track record of Toshiba-Energy and dealings in Vietnam dealing with gas-turbine plants, and with this turn-key contract, construction risk and its impact is </a:t>
            </a:r>
            <a:r>
              <a:rPr lang="en-US" sz="1300" b="1" dirty="0"/>
              <a:t>low</a:t>
            </a:r>
            <a:r>
              <a:rPr lang="en-US" sz="1300" dirty="0"/>
              <a:t>.</a:t>
            </a:r>
          </a:p>
        </p:txBody>
      </p:sp>
      <p:sp>
        <p:nvSpPr>
          <p:cNvPr id="11" name="Rectangle 10">
            <a:extLst>
              <a:ext uri="{FF2B5EF4-FFF2-40B4-BE49-F238E27FC236}">
                <a16:creationId xmlns:a16="http://schemas.microsoft.com/office/drawing/2014/main" id="{5131DDF7-3C37-F33A-04DF-EE0420C2E1F7}"/>
              </a:ext>
            </a:extLst>
          </p:cNvPr>
          <p:cNvSpPr/>
          <p:nvPr/>
        </p:nvSpPr>
        <p:spPr>
          <a:xfrm>
            <a:off x="936139" y="2412531"/>
            <a:ext cx="134936" cy="13632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33CFB2-B523-CE70-4076-DA9E014609C8}"/>
              </a:ext>
            </a:extLst>
          </p:cNvPr>
          <p:cNvSpPr/>
          <p:nvPr/>
        </p:nvSpPr>
        <p:spPr>
          <a:xfrm>
            <a:off x="936139" y="2187060"/>
            <a:ext cx="134936" cy="13632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73F6F8-5E72-6692-4F74-28327F05F7AA}"/>
              </a:ext>
            </a:extLst>
          </p:cNvPr>
          <p:cNvSpPr/>
          <p:nvPr/>
        </p:nvSpPr>
        <p:spPr>
          <a:xfrm>
            <a:off x="6418898" y="2412531"/>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FDA4F3-746F-DC62-2899-E08275F26FAE}"/>
              </a:ext>
            </a:extLst>
          </p:cNvPr>
          <p:cNvSpPr/>
          <p:nvPr/>
        </p:nvSpPr>
        <p:spPr>
          <a:xfrm>
            <a:off x="6418898" y="2187060"/>
            <a:ext cx="134936" cy="1363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74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10286</TotalTime>
  <Words>4526</Words>
  <Application>Microsoft Office PowerPoint</Application>
  <PresentationFormat>Custom</PresentationFormat>
  <Paragraphs>335</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Inter</vt:lpstr>
      <vt:lpstr>Times New Roman</vt:lpstr>
      <vt:lpstr>Digital Blue Tunnel 16x9</vt:lpstr>
      <vt:lpstr>Bien Hoa Power</vt:lpstr>
      <vt:lpstr>Executive Summary</vt:lpstr>
      <vt:lpstr>Project Participants</vt:lpstr>
      <vt:lpstr>PowerPoint Presentation</vt:lpstr>
      <vt:lpstr>PowerPoint Presentation</vt:lpstr>
      <vt:lpstr>Background of Vietnam – Macroeconomics and Energy Sector</vt:lpstr>
      <vt:lpstr>Background of Vietnam – Sectors cont.</vt:lpstr>
      <vt:lpstr>Economic Fundamentals – Energy Market</vt:lpstr>
      <vt:lpstr>Risks and Mitigants</vt:lpstr>
      <vt:lpstr>Risks and Mitigants</vt:lpstr>
      <vt:lpstr>Risks and Mitigants</vt:lpstr>
      <vt:lpstr>Risks and Mitigants</vt:lpstr>
      <vt:lpstr>Risks and Mitigants</vt:lpstr>
      <vt:lpstr>Risks and Mitigants</vt:lpstr>
      <vt:lpstr>Sponsor Case Financial Results – Base Case</vt:lpstr>
      <vt:lpstr>Recommendation and Proposed Financial Structure</vt:lpstr>
      <vt:lpstr>Recommended</vt:lpstr>
      <vt:lpstr>Recommended Scenario - Sensitivities</vt:lpstr>
      <vt:lpstr>Recommended Scenario - Sensitivities</vt:lpstr>
      <vt:lpstr>RECAP - Base vs Recommended Scenario</vt:lpstr>
      <vt:lpstr>Bibliography</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Plant in Vietname</dc:title>
  <dc:creator>Joshua Simangunsong</dc:creator>
  <cp:lastModifiedBy>Joshua Simangunsong</cp:lastModifiedBy>
  <cp:revision>29</cp:revision>
  <dcterms:created xsi:type="dcterms:W3CDTF">2022-04-30T18:10:23Z</dcterms:created>
  <dcterms:modified xsi:type="dcterms:W3CDTF">2022-05-12T01:13:16Z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