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332" r:id="rId3"/>
    <p:sldId id="334" r:id="rId4"/>
    <p:sldId id="335" r:id="rId5"/>
    <p:sldId id="336" r:id="rId6"/>
    <p:sldId id="333" r:id="rId7"/>
    <p:sldId id="337" r:id="rId8"/>
    <p:sldId id="338" r:id="rId9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2E6"/>
    <a:srgbClr val="B6D7DC"/>
    <a:srgbClr val="A2AAAC"/>
    <a:srgbClr val="B2B2B2"/>
    <a:srgbClr val="E1F1F3"/>
    <a:srgbClr val="D9EDEF"/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29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33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AC96492A-BE42-4229-A7DA-5E33C6C6F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8A60D43D-F48B-4716-A430-837011DCD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8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703FA-32B8-4509-B5B6-5F6E72EEC2F0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1700213"/>
            <a:ext cx="82438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900113" y="4581525"/>
            <a:ext cx="8243887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060575"/>
            <a:ext cx="5905500" cy="2160588"/>
          </a:xfrm>
        </p:spPr>
        <p:txBody>
          <a:bodyPr/>
          <a:lstStyle>
            <a:lvl1pPr algn="ctr">
              <a:defRPr sz="2800">
                <a:latin typeface="Tahoma" pitchFamily="34" charset="0"/>
              </a:defRPr>
            </a:lvl1pPr>
          </a:lstStyle>
          <a:p>
            <a:r>
              <a:rPr lang="pt-PT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86E26-F4FD-4FEC-8BFF-9DB75FBA365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260350"/>
            <a:ext cx="2090737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119813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B4DF5-622F-4B30-973B-6106DBFA8AA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cisel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1638" y="5443538"/>
            <a:ext cx="8318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700213"/>
            <a:ext cx="82438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00113" y="4581525"/>
            <a:ext cx="8243887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pic>
        <p:nvPicPr>
          <p:cNvPr id="7" name="Picture 7" descr="demo whit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2588" y="2322513"/>
            <a:ext cx="3308350" cy="1279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5175" y="2641600"/>
            <a:ext cx="4270375" cy="946150"/>
          </a:xfrm>
          <a:ln algn="ctr"/>
        </p:spPr>
        <p:txBody>
          <a:bodyPr>
            <a:spAutoFit/>
          </a:bodyPr>
          <a:lstStyle>
            <a:lvl1pPr algn="ctr">
              <a:defRPr sz="2800" b="1">
                <a:latin typeface="Tahoma" pitchFamily="34" charset="0"/>
              </a:defRPr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67250"/>
            <a:ext cx="7599363" cy="1906588"/>
          </a:xfrm>
          <a:noFill/>
          <a:ln>
            <a:noFill/>
          </a:ln>
          <a:effectLst/>
        </p:spPr>
        <p:txBody>
          <a:bodyPr/>
          <a:lstStyle>
            <a:lvl1pPr marL="0" indent="0" algn="ctr">
              <a:defRPr>
                <a:latin typeface="Arial" pitchFamily="34" charset="0"/>
              </a:defRPr>
            </a:lvl1pPr>
          </a:lstStyle>
          <a:p>
            <a:r>
              <a:rPr lang="pt-P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ADB9F-E542-404B-88CA-36EF64866C9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74946-116C-4F4D-BA09-F5CD6954EC2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196975"/>
            <a:ext cx="41052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5129E-2CC8-4A5F-9EBD-195C2D19E7E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F2789-83AF-4083-B6FB-88EF57A340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749FD-18E9-4632-B4F6-744829D4521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46A2F-1363-4613-A0D7-B442F9F8F46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79F29-7876-452B-B28A-D3E882C867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BC955-9340-41E1-B309-4B69451AE9F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17E4-347D-44C8-93E7-E2A28849DEB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F5C76-F928-4BE0-970D-6E26BE0EECD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260350"/>
            <a:ext cx="2090737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119813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6EEB-98D3-47D9-B293-CD6D7AD943A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896C-A064-4D80-A006-87D3F59E24C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0779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0779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C843-8EB8-4015-A551-0A83AABC5B9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AA309-0276-4B2A-9712-28E5186696A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136A1-8A76-4FA6-856F-4614EF8BBA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5A117-2631-45FF-A214-A464F5178FB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CB955-13CC-4A46-8007-E9494173A7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2E0FE-D143-4E84-B2DD-C8806F318B2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08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77913"/>
            <a:ext cx="83629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7191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596076B-37EC-4F18-91B0-FDCEE43D6B9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539750" y="1412875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539750" y="4221163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900113" y="6381750"/>
            <a:ext cx="8243887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8820150" y="68849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 flipV="1">
            <a:off x="9036050" y="71008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719090" y="6453188"/>
            <a:ext cx="127838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PT" sz="1000" dirty="0" smtClean="0">
                <a:solidFill>
                  <a:schemeClr val="accent2"/>
                </a:solidFill>
                <a:effectLst/>
                <a:latin typeface="Arial" pitchFamily="34" charset="0"/>
              </a:rPr>
              <a:t>José Simão, 2010</a:t>
            </a:r>
            <a:endParaRPr lang="pt-PT" sz="1000" dirty="0">
              <a:solidFill>
                <a:schemeClr val="accent2"/>
              </a:solidFill>
              <a:effectLst/>
              <a:latin typeface="Arial" pitchFamily="34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453188"/>
            <a:ext cx="45354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  <p:sp>
        <p:nvSpPr>
          <p:cNvPr id="1069" name="Line 45"/>
          <p:cNvSpPr>
            <a:spLocks noChangeShapeType="1"/>
          </p:cNvSpPr>
          <p:nvPr/>
        </p:nvSpPr>
        <p:spPr bwMode="auto">
          <a:xfrm>
            <a:off x="0" y="836613"/>
            <a:ext cx="8243888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ccisel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23863" y="6256338"/>
            <a:ext cx="442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08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362950" cy="50403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7191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accent2"/>
                </a:solidFill>
                <a:effectLst/>
                <a:latin typeface="+mj-lt"/>
              </a:defRPr>
            </a:lvl1pPr>
          </a:lstStyle>
          <a:p>
            <a:pPr>
              <a:defRPr/>
            </a:pPr>
            <a:fld id="{5E27BB92-2ECE-4C38-98B1-8E8BD9DCB3A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539750" y="4221163"/>
            <a:ext cx="1223963" cy="18002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900113" y="6381750"/>
            <a:ext cx="8243887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V="1">
            <a:off x="8820150" y="68849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V="1">
            <a:off x="9036050" y="7100888"/>
            <a:ext cx="142875" cy="144462"/>
          </a:xfrm>
          <a:prstGeom prst="line">
            <a:avLst/>
          </a:prstGeom>
          <a:noFill/>
          <a:ln w="317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827088" y="6453188"/>
            <a:ext cx="1155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PT" sz="1000">
                <a:solidFill>
                  <a:schemeClr val="accent2"/>
                </a:solidFill>
                <a:effectLst/>
                <a:latin typeface="Arial" pitchFamily="34" charset="0"/>
              </a:rPr>
              <a:t>CCISEL, 2006</a:t>
            </a:r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453188"/>
            <a:ext cx="45354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accent2"/>
                </a:solidFill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0" y="836613"/>
            <a:ext cx="8243888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FF99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j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felix@cc.isel.ipl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sel.ipl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735138"/>
            <a:ext cx="5905500" cy="2460625"/>
          </a:xfrm>
        </p:spPr>
        <p:txBody>
          <a:bodyPr/>
          <a:lstStyle/>
          <a:p>
            <a:pPr eaLnBrk="1" hangingPunct="1"/>
            <a:r>
              <a:rPr lang="pt-PT" dirty="0" smtClean="0"/>
              <a:t>Apresentação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602163"/>
            <a:ext cx="6400800" cy="10366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pt-PT" dirty="0" smtClean="0"/>
              <a:t>Notas para a UC de “Segurança Informática”</a:t>
            </a:r>
          </a:p>
          <a:p>
            <a:pPr marL="0" indent="0" algn="ctr" eaLnBrk="1" hangingPunct="1">
              <a:buFontTx/>
              <a:buNone/>
            </a:pPr>
            <a:r>
              <a:rPr lang="pt-PT" dirty="0" smtClean="0"/>
              <a:t>Inverno de </a:t>
            </a:r>
            <a:r>
              <a:rPr lang="pt-PT" dirty="0" smtClean="0"/>
              <a:t>2010</a:t>
            </a:r>
            <a:r>
              <a:rPr lang="pt-PT" dirty="0" smtClean="0"/>
              <a:t>/11</a:t>
            </a:r>
            <a:endParaRPr lang="en-US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24525" y="5734050"/>
            <a:ext cx="30812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effectLst/>
                <a:latin typeface="Arial" charset="0"/>
              </a:rPr>
              <a:t>José Simão (</a:t>
            </a:r>
            <a:r>
              <a:rPr lang="pt-PT" u="sng" dirty="0" err="1" smtClean="0">
                <a:solidFill>
                  <a:schemeClr val="accent2"/>
                </a:solidFill>
                <a:effectLst/>
                <a:latin typeface="Arial" charset="0"/>
                <a:hlinkClick r:id="rId3"/>
              </a:rPr>
              <a:t>jsimao</a:t>
            </a:r>
            <a:r>
              <a:rPr lang="pt-PT" u="sng" dirty="0" smtClean="0">
                <a:solidFill>
                  <a:schemeClr val="accent2"/>
                </a:solidFill>
                <a:effectLst/>
                <a:latin typeface="Arial" charset="0"/>
                <a:hlinkClick r:id="rId3"/>
              </a:rPr>
              <a:t> </a:t>
            </a:r>
            <a:r>
              <a:rPr lang="pt-PT" i="1" u="sng" dirty="0">
                <a:solidFill>
                  <a:schemeClr val="accent2"/>
                </a:solidFill>
                <a:effectLst/>
                <a:latin typeface="Arial" charset="0"/>
                <a:hlinkClick r:id="rId3"/>
              </a:rPr>
              <a:t>em</a:t>
            </a:r>
            <a:r>
              <a:rPr lang="pt-PT" u="sng" dirty="0">
                <a:solidFill>
                  <a:schemeClr val="accent2"/>
                </a:solidFill>
                <a:effectLst/>
                <a:latin typeface="Arial" charset="0"/>
                <a:hlinkClick r:id="rId3"/>
              </a:rPr>
              <a:t> cc.isel.ipl.pt</a:t>
            </a:r>
            <a:r>
              <a:rPr lang="pt-PT" u="sng" dirty="0">
                <a:solidFill>
                  <a:schemeClr val="accent2"/>
                </a:solidFill>
                <a:effectLst/>
                <a:latin typeface="Arial" charset="0"/>
              </a:rPr>
              <a:t>)</a:t>
            </a:r>
            <a:endParaRPr lang="en-US" sz="1800" dirty="0">
              <a:effectLst/>
              <a:latin typeface="Arial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600700" y="6032500"/>
            <a:ext cx="3543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u="sng">
                <a:solidFill>
                  <a:schemeClr val="accent2"/>
                </a:solidFill>
                <a:effectLst/>
                <a:latin typeface="Arial" charset="0"/>
                <a:hlinkClick r:id="rId4"/>
              </a:rPr>
              <a:t>Instituto Superior de Engenharia de Lisboa</a:t>
            </a:r>
            <a:endParaRPr lang="pt-PT" u="sng">
              <a:solidFill>
                <a:schemeClr val="accent2"/>
              </a:solidFill>
              <a:effectLst/>
              <a:latin typeface="Arial" charset="0"/>
            </a:endParaRPr>
          </a:p>
          <a:p>
            <a:pPr algn="ctr"/>
            <a:endParaRPr lang="en-US" sz="1800"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Realizar uma introdução à teoria e prática da segurança informática</a:t>
            </a:r>
          </a:p>
          <a:p>
            <a:pPr lvl="1"/>
            <a:r>
              <a:rPr lang="pt-PT" dirty="0" smtClean="0"/>
              <a:t>Teoria</a:t>
            </a:r>
          </a:p>
          <a:p>
            <a:pPr lvl="2"/>
            <a:r>
              <a:rPr lang="pt-PT" dirty="0" smtClean="0"/>
              <a:t>ex. mecanismos criptográficos, modelos de controlo de acesso, …</a:t>
            </a:r>
          </a:p>
          <a:p>
            <a:pPr lvl="1"/>
            <a:r>
              <a:rPr lang="pt-PT" dirty="0" smtClean="0"/>
              <a:t>Prática </a:t>
            </a:r>
          </a:p>
          <a:p>
            <a:pPr lvl="2"/>
            <a:r>
              <a:rPr lang="pt-PT" dirty="0" smtClean="0"/>
              <a:t>ex. utilização de API criptográficas, configuração de sistemas, …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Fornecer a base conceptual e prática necessária ao estudo dos aspectos de segurança em contextos específicos</a:t>
            </a:r>
          </a:p>
          <a:p>
            <a:pPr lvl="1"/>
            <a:r>
              <a:rPr lang="pt-PT" dirty="0" smtClean="0"/>
              <a:t>Sistemas distribuídos</a:t>
            </a:r>
          </a:p>
          <a:p>
            <a:pPr lvl="1"/>
            <a:r>
              <a:rPr lang="pt-PT" dirty="0" smtClean="0"/>
              <a:t>Sistemas de informação</a:t>
            </a:r>
          </a:p>
          <a:p>
            <a:pPr lvl="1"/>
            <a:r>
              <a:rPr lang="pt-PT" dirty="0" smtClean="0"/>
              <a:t>Redes de comunicação de dados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C955-9340-41E1-B309-4B69451AE9F2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Mecanismos criptográficos</a:t>
            </a:r>
          </a:p>
          <a:p>
            <a:pPr lvl="1"/>
            <a:r>
              <a:rPr lang="pt-PT" dirty="0" smtClean="0"/>
              <a:t>Esquemas criptográficos</a:t>
            </a:r>
          </a:p>
          <a:p>
            <a:pPr lvl="1"/>
            <a:r>
              <a:rPr lang="pt-PT" dirty="0" smtClean="0"/>
              <a:t>Métodos para autenticação de chaves públicas</a:t>
            </a:r>
          </a:p>
          <a:p>
            <a:pPr lvl="1"/>
            <a:r>
              <a:rPr lang="pt-PT" dirty="0" smtClean="0"/>
              <a:t>Protocolos de autenticação e estabelecimentos de chaves</a:t>
            </a:r>
          </a:p>
          <a:p>
            <a:r>
              <a:rPr lang="pt-PT" dirty="0" smtClean="0"/>
              <a:t>Autenticação baseada em </a:t>
            </a:r>
            <a:r>
              <a:rPr lang="pt-PT" i="1" dirty="0" err="1" smtClean="0"/>
              <a:t>passwords</a:t>
            </a:r>
            <a:endParaRPr lang="pt-PT" i="1" dirty="0" smtClean="0"/>
          </a:p>
          <a:p>
            <a:pPr lvl="1"/>
            <a:r>
              <a:rPr lang="pt-PT" dirty="0" smtClean="0"/>
              <a:t>Autenticação em aplicações </a:t>
            </a:r>
            <a:r>
              <a:rPr lang="pt-PT" i="1" dirty="0" err="1" smtClean="0"/>
              <a:t>web</a:t>
            </a:r>
            <a:endParaRPr lang="pt-PT" i="1" dirty="0" smtClean="0"/>
          </a:p>
          <a:p>
            <a:pPr lvl="1"/>
            <a:endParaRPr lang="pt-PT" i="1" dirty="0" smtClean="0"/>
          </a:p>
          <a:p>
            <a:r>
              <a:rPr lang="pt-PT" dirty="0" smtClean="0"/>
              <a:t>Controlo de acessos</a:t>
            </a:r>
          </a:p>
          <a:p>
            <a:pPr lvl="1"/>
            <a:r>
              <a:rPr lang="pt-PT" dirty="0" smtClean="0"/>
              <a:t>Modelos, políticas e mecanismos</a:t>
            </a:r>
          </a:p>
          <a:p>
            <a:pPr lvl="1"/>
            <a:r>
              <a:rPr lang="pt-PT" dirty="0" smtClean="0"/>
              <a:t>Casos de estudo: </a:t>
            </a:r>
            <a:r>
              <a:rPr lang="pt-PT" dirty="0" err="1" smtClean="0"/>
              <a:t>ACLs</a:t>
            </a:r>
            <a:r>
              <a:rPr lang="pt-PT" dirty="0" smtClean="0"/>
              <a:t>, RBAC, CAS, SDSI, </a:t>
            </a:r>
            <a:r>
              <a:rPr lang="pt-PT" dirty="0" err="1" smtClean="0"/>
              <a:t>Clark-Wilson</a:t>
            </a:r>
            <a:r>
              <a:rPr lang="pt-PT" dirty="0" smtClean="0"/>
              <a:t>, modelos baseados em reticulados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Escrita de código seguro</a:t>
            </a:r>
          </a:p>
          <a:p>
            <a:pPr lvl="1"/>
            <a:r>
              <a:rPr lang="pt-PT" dirty="0" smtClean="0"/>
              <a:t>Vulnerabilidades típicas</a:t>
            </a:r>
          </a:p>
          <a:p>
            <a:pPr lvl="1"/>
            <a:r>
              <a:rPr lang="pt-PT" dirty="0" smtClean="0"/>
              <a:t>Técnicas de protecção</a:t>
            </a:r>
          </a:p>
          <a:p>
            <a:pPr lvl="1"/>
            <a:endParaRPr lang="pt-PT" b="1" dirty="0" smtClean="0"/>
          </a:p>
          <a:p>
            <a:pPr lvl="1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C955-9340-41E1-B309-4B69451AE9F2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Componente prática e laboratorial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Não existem aulas laboratoriais periódicas</a:t>
            </a:r>
          </a:p>
          <a:p>
            <a:pPr lvl="1"/>
            <a:r>
              <a:rPr lang="pt-PT" dirty="0" smtClean="0"/>
              <a:t>A marcação de aulas laboratoriais será realizada no horário normal, em função das necessidades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Séries de exercícios</a:t>
            </a:r>
          </a:p>
          <a:p>
            <a:pPr lvl="1"/>
            <a:r>
              <a:rPr lang="pt-PT" dirty="0" smtClean="0"/>
              <a:t>Exercícios teóricos</a:t>
            </a:r>
          </a:p>
          <a:p>
            <a:pPr lvl="1"/>
            <a:r>
              <a:rPr lang="pt-PT" dirty="0" smtClean="0"/>
              <a:t>Exercícios práticos (de implementação)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Plataformas e linguagens de programação utilizadas</a:t>
            </a:r>
          </a:p>
          <a:p>
            <a:pPr lvl="1"/>
            <a:r>
              <a:rPr lang="pt-PT" dirty="0" smtClean="0"/>
              <a:t>Plataforma Java</a:t>
            </a:r>
          </a:p>
          <a:p>
            <a:pPr lvl="1"/>
            <a:r>
              <a:rPr lang="pt-PT" dirty="0" smtClean="0"/>
              <a:t>Plataforma Windows e .NET (linguagem C#)</a:t>
            </a:r>
          </a:p>
          <a:p>
            <a:pPr lvl="1"/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C955-9340-41E1-B309-4B69451AE9F2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Teste final</a:t>
            </a:r>
          </a:p>
          <a:p>
            <a:pPr lvl="1"/>
            <a:r>
              <a:rPr lang="pt-PT" dirty="0" smtClean="0"/>
              <a:t>50% da nota final</a:t>
            </a:r>
          </a:p>
          <a:p>
            <a:pPr lvl="1"/>
            <a:r>
              <a:rPr lang="pt-PT" dirty="0" smtClean="0"/>
              <a:t>Nota mínima de 9,5 valores</a:t>
            </a:r>
          </a:p>
          <a:p>
            <a:pPr lvl="1"/>
            <a:r>
              <a:rPr lang="pt-PT" dirty="0" smtClean="0"/>
              <a:t>A realizar nas datas de exame</a:t>
            </a:r>
          </a:p>
          <a:p>
            <a:pPr lvl="2"/>
            <a:r>
              <a:rPr lang="pt-PT" dirty="0" smtClean="0"/>
              <a:t>Duas datas, melhor das notas</a:t>
            </a:r>
          </a:p>
          <a:p>
            <a:pPr lvl="1"/>
            <a:r>
              <a:rPr lang="pt-PT" dirty="0" smtClean="0"/>
              <a:t>Consulta limitada a uma folha A4</a:t>
            </a:r>
          </a:p>
          <a:p>
            <a:r>
              <a:rPr lang="pt-PT" dirty="0" smtClean="0"/>
              <a:t>Três séries de exercícios</a:t>
            </a:r>
          </a:p>
          <a:p>
            <a:pPr lvl="1"/>
            <a:r>
              <a:rPr lang="pt-PT" dirty="0" smtClean="0"/>
              <a:t>50% da nota final</a:t>
            </a:r>
          </a:p>
          <a:p>
            <a:pPr lvl="1"/>
            <a:r>
              <a:rPr lang="pt-PT" dirty="0" smtClean="0"/>
              <a:t>Discussão final</a:t>
            </a:r>
          </a:p>
          <a:p>
            <a:pPr lvl="1"/>
            <a:r>
              <a:rPr lang="pt-PT" dirty="0" smtClean="0"/>
              <a:t>Primeira série: publicação a </a:t>
            </a:r>
            <a:r>
              <a:rPr lang="pt-PT" dirty="0" smtClean="0"/>
              <a:t>4/10/2010; </a:t>
            </a:r>
            <a:r>
              <a:rPr lang="pt-PT" dirty="0" smtClean="0"/>
              <a:t>entrega a </a:t>
            </a:r>
            <a:r>
              <a:rPr lang="pt-PT" dirty="0"/>
              <a:t>1</a:t>
            </a:r>
            <a:r>
              <a:rPr lang="pt-PT" dirty="0" smtClean="0"/>
              <a:t>/11/2010</a:t>
            </a:r>
            <a:endParaRPr lang="pt-PT" dirty="0" smtClean="0"/>
          </a:p>
          <a:p>
            <a:pPr lvl="1"/>
            <a:r>
              <a:rPr lang="pt-PT" dirty="0" smtClean="0"/>
              <a:t>Segunda série: publicação a </a:t>
            </a:r>
            <a:r>
              <a:rPr lang="pt-PT" dirty="0"/>
              <a:t>1</a:t>
            </a:r>
            <a:r>
              <a:rPr lang="pt-PT" dirty="0" smtClean="0"/>
              <a:t>/11/2010; </a:t>
            </a:r>
            <a:r>
              <a:rPr lang="pt-PT" dirty="0" smtClean="0"/>
              <a:t>entrega a </a:t>
            </a:r>
            <a:r>
              <a:rPr lang="pt-PT" dirty="0" smtClean="0"/>
              <a:t>29/11/2010</a:t>
            </a:r>
            <a:endParaRPr lang="pt-PT" dirty="0" smtClean="0"/>
          </a:p>
          <a:p>
            <a:pPr lvl="1"/>
            <a:r>
              <a:rPr lang="pt-PT" dirty="0" smtClean="0"/>
              <a:t>Terceira série: publicação a </a:t>
            </a:r>
            <a:r>
              <a:rPr lang="pt-PT" dirty="0" smtClean="0"/>
              <a:t>29</a:t>
            </a:r>
            <a:r>
              <a:rPr lang="pt-PT" dirty="0" smtClean="0"/>
              <a:t>/11/2010; </a:t>
            </a:r>
            <a:r>
              <a:rPr lang="pt-PT" dirty="0" smtClean="0"/>
              <a:t>entrega a </a:t>
            </a:r>
            <a:r>
              <a:rPr lang="pt-PT" dirty="0" smtClean="0"/>
              <a:t>10</a:t>
            </a:r>
            <a:r>
              <a:rPr lang="pt-PT" dirty="0" smtClean="0"/>
              <a:t>/01/2011</a:t>
            </a:r>
            <a:endParaRPr lang="pt-PT" dirty="0" smtClean="0"/>
          </a:p>
          <a:p>
            <a:pPr lvl="1"/>
            <a:r>
              <a:rPr lang="pt-PT" dirty="0" smtClean="0"/>
              <a:t>Realizadas em grupos de 2 ou 3 elementos</a:t>
            </a:r>
          </a:p>
          <a:p>
            <a:pPr lvl="1"/>
            <a:r>
              <a:rPr lang="pt-PT" dirty="0" smtClean="0"/>
              <a:t>Entrega dos relatórios e anexos em </a:t>
            </a:r>
            <a:r>
              <a:rPr lang="pt-PT" u="sng" dirty="0" smtClean="0"/>
              <a:t>papel</a:t>
            </a:r>
            <a:r>
              <a:rPr lang="pt-PT" dirty="0" smtClean="0"/>
              <a:t> (</a:t>
            </a:r>
            <a:r>
              <a:rPr lang="pt-PT" u="sng" dirty="0" smtClean="0"/>
              <a:t>não são aceites entregas em formato electrónico</a:t>
            </a:r>
            <a:r>
              <a:rPr lang="pt-PT" dirty="0" smtClean="0"/>
              <a:t>)</a:t>
            </a:r>
          </a:p>
          <a:p>
            <a:pPr lvl="2">
              <a:buNone/>
            </a:pPr>
            <a:r>
              <a:rPr lang="pt-PT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C955-9340-41E1-B309-4B69451AE9F2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 smtClean="0"/>
              <a:t>Apresentação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Suporte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Páginas no sistema </a:t>
            </a:r>
            <a:r>
              <a:rPr lang="pt-PT" dirty="0" err="1" smtClean="0"/>
              <a:t>Moodle</a:t>
            </a:r>
            <a:r>
              <a:rPr lang="pt-PT" dirty="0" smtClean="0"/>
              <a:t> (http://moodle.isel.ipl.pt/deetc/)</a:t>
            </a:r>
          </a:p>
          <a:p>
            <a:pPr lvl="1"/>
            <a:r>
              <a:rPr lang="en-US" dirty="0" smtClean="0"/>
              <a:t>SI-1011SI</a:t>
            </a:r>
            <a:r>
              <a:rPr lang="pt-PT" dirty="0" smtClean="0"/>
              <a:t> (meta-disciplina)</a:t>
            </a:r>
          </a:p>
          <a:p>
            <a:pPr lvl="1"/>
            <a:r>
              <a:rPr lang="en-US" dirty="0" smtClean="0"/>
              <a:t>SI-LI51D-1011SI</a:t>
            </a:r>
          </a:p>
          <a:p>
            <a:pPr lvl="1"/>
            <a:r>
              <a:rPr lang="en-US" dirty="0"/>
              <a:t>SI-LI51N-1011SI</a:t>
            </a:r>
            <a:endParaRPr lang="pt-PT" dirty="0" smtClean="0"/>
          </a:p>
          <a:p>
            <a:pPr lvl="1"/>
            <a:r>
              <a:rPr lang="pt-PT" dirty="0" smtClean="0"/>
              <a:t>Realizar a inscrição na disciplina associada à turma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Suporte bibliográfico</a:t>
            </a:r>
          </a:p>
          <a:p>
            <a:pPr lvl="1"/>
            <a:r>
              <a:rPr lang="pt-PT" dirty="0" smtClean="0"/>
              <a:t>Conjuntos de slides</a:t>
            </a:r>
          </a:p>
          <a:p>
            <a:pPr lvl="1"/>
            <a:r>
              <a:rPr lang="pt-PT" dirty="0" smtClean="0"/>
              <a:t>Artigos e manuais</a:t>
            </a:r>
          </a:p>
          <a:p>
            <a:pPr lvl="1"/>
            <a:r>
              <a:rPr lang="pt-PT" dirty="0" smtClean="0"/>
              <a:t>Livros recomendados</a:t>
            </a:r>
          </a:p>
          <a:p>
            <a:pPr lvl="2"/>
            <a:r>
              <a:rPr lang="pt-PT" dirty="0" smtClean="0"/>
              <a:t>D. </a:t>
            </a:r>
            <a:r>
              <a:rPr lang="pt-PT" dirty="0" err="1" smtClean="0"/>
              <a:t>Gollmann</a:t>
            </a:r>
            <a:r>
              <a:rPr lang="pt-PT" dirty="0" smtClean="0"/>
              <a:t>, </a:t>
            </a:r>
            <a:r>
              <a:rPr lang="pt-PT" dirty="0" err="1" smtClean="0"/>
              <a:t>Computer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, 2ª edição, </a:t>
            </a:r>
            <a:r>
              <a:rPr lang="pt-PT" dirty="0" err="1" smtClean="0"/>
              <a:t>Wiley</a:t>
            </a:r>
            <a:endParaRPr lang="pt-PT" dirty="0" smtClean="0"/>
          </a:p>
          <a:p>
            <a:pPr lvl="2"/>
            <a:r>
              <a:rPr lang="pt-PT" dirty="0" smtClean="0"/>
              <a:t>M. </a:t>
            </a:r>
            <a:r>
              <a:rPr lang="pt-PT" dirty="0" err="1" smtClean="0"/>
              <a:t>Bishop</a:t>
            </a:r>
            <a:r>
              <a:rPr lang="pt-PT" dirty="0" smtClean="0"/>
              <a:t>, </a:t>
            </a:r>
            <a:r>
              <a:rPr lang="pt-PT" dirty="0" err="1" smtClean="0"/>
              <a:t>Introduction</a:t>
            </a:r>
            <a:r>
              <a:rPr lang="pt-PT" dirty="0" smtClean="0"/>
              <a:t> to </a:t>
            </a:r>
            <a:r>
              <a:rPr lang="pt-PT" dirty="0" err="1" smtClean="0"/>
              <a:t>Computer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, </a:t>
            </a:r>
            <a:r>
              <a:rPr lang="pt-PT" dirty="0" err="1" smtClean="0"/>
              <a:t>Addison-Wesley</a:t>
            </a:r>
            <a:endParaRPr lang="pt-PT" dirty="0" smtClean="0"/>
          </a:p>
          <a:p>
            <a:pPr lvl="1"/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C955-9340-41E1-B309-4B69451AE9F2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 docente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Docentes</a:t>
            </a:r>
          </a:p>
          <a:p>
            <a:pPr lvl="1"/>
            <a:r>
              <a:rPr lang="pt-PT" dirty="0"/>
              <a:t>José Simão (</a:t>
            </a:r>
            <a:r>
              <a:rPr lang="pt-PT" dirty="0" err="1"/>
              <a:t>jsimao</a:t>
            </a:r>
            <a:r>
              <a:rPr lang="pt-PT" dirty="0"/>
              <a:t> </a:t>
            </a:r>
            <a:r>
              <a:rPr lang="pt-PT" i="1" dirty="0"/>
              <a:t>em</a:t>
            </a:r>
            <a:r>
              <a:rPr lang="pt-PT" dirty="0"/>
              <a:t> cc.isel.ipl.pt)</a:t>
            </a:r>
          </a:p>
          <a:p>
            <a:pPr lvl="2"/>
            <a:r>
              <a:rPr lang="pt-PT" dirty="0"/>
              <a:t>CCISEL, Sala 20</a:t>
            </a:r>
          </a:p>
          <a:p>
            <a:pPr lvl="1"/>
            <a:r>
              <a:rPr lang="pt-PT" dirty="0" smtClean="0"/>
              <a:t>Pedro Félix (</a:t>
            </a:r>
            <a:r>
              <a:rPr lang="pt-PT" dirty="0" err="1" smtClean="0"/>
              <a:t>pedrofelix</a:t>
            </a:r>
            <a:r>
              <a:rPr lang="pt-PT" dirty="0" smtClean="0"/>
              <a:t> </a:t>
            </a:r>
            <a:r>
              <a:rPr lang="pt-PT" i="1" dirty="0" smtClean="0"/>
              <a:t>em</a:t>
            </a:r>
            <a:r>
              <a:rPr lang="pt-PT" dirty="0" smtClean="0"/>
              <a:t> cc.isel.ipl.pt)</a:t>
            </a:r>
          </a:p>
          <a:p>
            <a:pPr lvl="2"/>
            <a:r>
              <a:rPr lang="pt-PT" dirty="0" smtClean="0"/>
              <a:t>Responsável </a:t>
            </a:r>
            <a:r>
              <a:rPr lang="pt-PT" dirty="0" err="1" smtClean="0"/>
              <a:t>da</a:t>
            </a:r>
            <a:r>
              <a:rPr lang="pt-PT" dirty="0" smtClean="0"/>
              <a:t> disciplina</a:t>
            </a:r>
          </a:p>
          <a:p>
            <a:pPr lvl="2"/>
            <a:r>
              <a:rPr lang="pt-PT" dirty="0" smtClean="0"/>
              <a:t>CCISEL, Sala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C955-9340-41E1-B309-4B69451AE9F2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Apresentação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E1F1F3"/>
      </a:accent1>
      <a:accent2>
        <a:srgbClr val="004F9E"/>
      </a:accent2>
      <a:accent3>
        <a:srgbClr val="ECFAF7"/>
      </a:accent3>
      <a:accent4>
        <a:srgbClr val="000000"/>
      </a:accent4>
      <a:accent5>
        <a:srgbClr val="EEF7F8"/>
      </a:accent5>
      <a:accent6>
        <a:srgbClr val="00478F"/>
      </a:accent6>
      <a:hlink>
        <a:srgbClr val="0066CC"/>
      </a:hlink>
      <a:folHlink>
        <a:srgbClr val="6600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1F3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1F3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F1F3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EEF7F8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 Design">
  <a:themeElements>
    <a:clrScheme name="Code Design 16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E1F1F3"/>
      </a:accent1>
      <a:accent2>
        <a:srgbClr val="004F9E"/>
      </a:accent2>
      <a:accent3>
        <a:srgbClr val="ECFAF7"/>
      </a:accent3>
      <a:accent4>
        <a:srgbClr val="000000"/>
      </a:accent4>
      <a:accent5>
        <a:srgbClr val="EEF7F8"/>
      </a:accent5>
      <a:accent6>
        <a:srgbClr val="00478F"/>
      </a:accent6>
      <a:hlink>
        <a:srgbClr val="0066CC"/>
      </a:hlink>
      <a:folHlink>
        <a:srgbClr val="660033"/>
      </a:folHlink>
    </a:clrScheme>
    <a:fontScheme name="Code Design">
      <a:majorFont>
        <a:latin typeface="Arial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1F3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1F3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</a:defRPr>
        </a:defPPr>
      </a:lstStyle>
    </a:lnDef>
  </a:objectDefaults>
  <a:extraClrSchemeLst>
    <a:extraClrScheme>
      <a:clrScheme name="Code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1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1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Design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F1F3"/>
        </a:accent1>
        <a:accent2>
          <a:srgbClr val="004F9E"/>
        </a:accent2>
        <a:accent3>
          <a:srgbClr val="ECFAF7"/>
        </a:accent3>
        <a:accent4>
          <a:srgbClr val="000000"/>
        </a:accent4>
        <a:accent5>
          <a:srgbClr val="EEF7F8"/>
        </a:accent5>
        <a:accent6>
          <a:srgbClr val="00478F"/>
        </a:accent6>
        <a:hlink>
          <a:srgbClr val="0066CC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395</Words>
  <Application>Microsoft Office PowerPoint</Application>
  <PresentationFormat>On-screen Show (4:3)</PresentationFormat>
  <Paragraphs>91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Default Design</vt:lpstr>
      <vt:lpstr>Code Design</vt:lpstr>
      <vt:lpstr>Apresentação</vt:lpstr>
      <vt:lpstr>Objectivos</vt:lpstr>
      <vt:lpstr>Programa</vt:lpstr>
      <vt:lpstr>Componente prática e laboratorial</vt:lpstr>
      <vt:lpstr>Avaliação</vt:lpstr>
      <vt:lpstr>Suporte</vt:lpstr>
      <vt:lpstr>Equipa docente</vt:lpstr>
    </vt:vector>
  </TitlesOfParts>
  <Company>CCISEL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pfelix</dc:creator>
  <cp:lastModifiedBy>José Simão</cp:lastModifiedBy>
  <cp:revision>199</cp:revision>
  <dcterms:created xsi:type="dcterms:W3CDTF">2005-04-11T11:43:08Z</dcterms:created>
  <dcterms:modified xsi:type="dcterms:W3CDTF">2010-09-28T16:56:14Z</dcterms:modified>
</cp:coreProperties>
</file>