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700" r:id="rId5"/>
    <p:sldMasterId id="2147483713" r:id="rId6"/>
    <p:sldMasterId id="2147483727" r:id="rId7"/>
    <p:sldMasterId id="2147483742" r:id="rId8"/>
  </p:sldMasterIdLst>
  <p:notesMasterIdLst>
    <p:notesMasterId r:id="rId48"/>
  </p:notesMasterIdLst>
  <p:handoutMasterIdLst>
    <p:handoutMasterId r:id="rId49"/>
  </p:handoutMasterIdLst>
  <p:sldIdLst>
    <p:sldId id="302" r:id="rId9"/>
    <p:sldId id="333" r:id="rId10"/>
    <p:sldId id="371" r:id="rId11"/>
    <p:sldId id="372" r:id="rId12"/>
    <p:sldId id="373" r:id="rId13"/>
    <p:sldId id="362" r:id="rId14"/>
    <p:sldId id="366" r:id="rId15"/>
    <p:sldId id="383" r:id="rId16"/>
    <p:sldId id="363" r:id="rId17"/>
    <p:sldId id="374" r:id="rId18"/>
    <p:sldId id="375" r:id="rId19"/>
    <p:sldId id="376" r:id="rId20"/>
    <p:sldId id="377" r:id="rId21"/>
    <p:sldId id="378" r:id="rId22"/>
    <p:sldId id="364" r:id="rId23"/>
    <p:sldId id="365" r:id="rId24"/>
    <p:sldId id="367" r:id="rId25"/>
    <p:sldId id="398" r:id="rId26"/>
    <p:sldId id="399" r:id="rId27"/>
    <p:sldId id="388" r:id="rId28"/>
    <p:sldId id="390" r:id="rId29"/>
    <p:sldId id="400" r:id="rId30"/>
    <p:sldId id="393" r:id="rId31"/>
    <p:sldId id="394" r:id="rId32"/>
    <p:sldId id="395" r:id="rId33"/>
    <p:sldId id="368" r:id="rId34"/>
    <p:sldId id="369" r:id="rId35"/>
    <p:sldId id="396" r:id="rId36"/>
    <p:sldId id="370" r:id="rId37"/>
    <p:sldId id="360" r:id="rId38"/>
    <p:sldId id="349" r:id="rId39"/>
    <p:sldId id="352" r:id="rId40"/>
    <p:sldId id="344" r:id="rId41"/>
    <p:sldId id="353" r:id="rId42"/>
    <p:sldId id="397" r:id="rId43"/>
    <p:sldId id="379" r:id="rId44"/>
    <p:sldId id="380" r:id="rId45"/>
    <p:sldId id="381" r:id="rId46"/>
    <p:sldId id="382" r:id="rId47"/>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9F"/>
    <a:srgbClr val="800000"/>
    <a:srgbClr val="ED823C"/>
    <a:srgbClr val="ABCE2C"/>
    <a:srgbClr val="A9A075"/>
    <a:srgbClr val="9179AE"/>
    <a:srgbClr val="00B0F2"/>
    <a:srgbClr val="8064A2"/>
    <a:srgbClr val="EC7B31"/>
    <a:srgbClr val="B4D4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1756" autoAdjust="0"/>
  </p:normalViewPr>
  <p:slideViewPr>
    <p:cSldViewPr>
      <p:cViewPr varScale="1">
        <p:scale>
          <a:sx n="81" d="100"/>
          <a:sy n="81" d="100"/>
        </p:scale>
        <p:origin x="870" y="96"/>
      </p:cViewPr>
      <p:guideLst>
        <p:guide orient="horz" pos="2160"/>
        <p:guide pos="3840"/>
      </p:guideLst>
    </p:cSldViewPr>
  </p:slideViewPr>
  <p:notesTextViewPr>
    <p:cViewPr>
      <p:scale>
        <a:sx n="3" d="2"/>
        <a:sy n="3" d="2"/>
      </p:scale>
      <p:origin x="0" y="0"/>
    </p:cViewPr>
  </p:notesTextViewPr>
  <p:sorterViewPr>
    <p:cViewPr>
      <p:scale>
        <a:sx n="200" d="100"/>
        <a:sy n="200" d="100"/>
      </p:scale>
      <p:origin x="0" y="0"/>
    </p:cViewPr>
  </p:sorterViewPr>
  <p:notesViewPr>
    <p:cSldViewPr>
      <p:cViewPr varScale="1">
        <p:scale>
          <a:sx n="86" d="100"/>
          <a:sy n="86" d="100"/>
        </p:scale>
        <p:origin x="-3090" y="-7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154CA9B8-74BC-42CC-8AD2-E73F5E847AA6}" type="datetimeFigureOut">
              <a:rPr lang="en-US" smtClean="0"/>
              <a:t>6/25/2018</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B533F5EF-7B2D-436D-B831-F48ECB832F1E}" type="slidenum">
              <a:rPr lang="en-US" smtClean="0"/>
              <a:t>‹#›</a:t>
            </a:fld>
            <a:endParaRPr lang="en-US"/>
          </a:p>
        </p:txBody>
      </p:sp>
    </p:spTree>
    <p:extLst>
      <p:ext uri="{BB962C8B-B14F-4D97-AF65-F5344CB8AC3E}">
        <p14:creationId xmlns:p14="http://schemas.microsoft.com/office/powerpoint/2010/main" val="2165897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010CAAA1-2DC6-469D-86AF-311C333CDD14}" type="datetimeFigureOut">
              <a:rPr lang="en-US" smtClean="0"/>
              <a:t>6/25/2018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73798CC5-B40D-4675-A662-FAA7C61DAE02}" type="slidenum">
              <a:rPr lang="en-US" smtClean="0"/>
              <a:t>‹#›</a:t>
            </a:fld>
            <a:endParaRPr lang="en-US"/>
          </a:p>
        </p:txBody>
      </p:sp>
    </p:spTree>
    <p:extLst>
      <p:ext uri="{BB962C8B-B14F-4D97-AF65-F5344CB8AC3E}">
        <p14:creationId xmlns:p14="http://schemas.microsoft.com/office/powerpoint/2010/main" val="426287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1112838" y="646113"/>
            <a:ext cx="5110162" cy="2874962"/>
          </a:xfrm>
          <a:ln/>
        </p:spPr>
      </p:sp>
      <p:sp>
        <p:nvSpPr>
          <p:cNvPr id="16386" name="Rectangle 3"/>
          <p:cNvSpPr>
            <a:spLocks noGrp="1" noChangeArrowheads="1"/>
          </p:cNvSpPr>
          <p:nvPr>
            <p:ph type="body" idx="1"/>
          </p:nvPr>
        </p:nvSpPr>
        <p:spPr>
          <a:noFill/>
          <a:ln w="9525"/>
        </p:spPr>
        <p:txBody>
          <a:bodyPr/>
          <a:lstStyle/>
          <a:p>
            <a:pPr eaLnBrk="1" hangingPunct="1"/>
            <a:endParaRPr lang="en-US" dirty="0"/>
          </a:p>
        </p:txBody>
      </p:sp>
      <p:sp>
        <p:nvSpPr>
          <p:cNvPr id="16387" name="Slide Number Placeholder 3"/>
          <p:cNvSpPr>
            <a:spLocks noGrp="1"/>
          </p:cNvSpPr>
          <p:nvPr>
            <p:ph type="sldNum" sz="quarter" idx="5"/>
          </p:nvPr>
        </p:nvSpPr>
        <p:spPr bwMode="auto">
          <a:xfrm>
            <a:off x="4143375" y="9120191"/>
            <a:ext cx="3170238" cy="479425"/>
          </a:xfrm>
          <a:prstGeom prst="rect">
            <a:avLst/>
          </a:prstGeom>
          <a:noFill/>
          <a:ln>
            <a:miter lim="800000"/>
            <a:headEnd/>
            <a:tailEnd/>
          </a:ln>
        </p:spPr>
        <p:txBody>
          <a:bodyPr wrap="square" lIns="91402" tIns="45701" rIns="91402" bIns="45701" numCol="1"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34F62F-BDA8-4589-A50D-E69B972AF0E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4264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HENS 1: conventional; HENS 2: single module discrete; HENS 3: multiple module discrete; HENS 4: optional module integer; HENS 5: optional module discrete</a:t>
            </a:r>
          </a:p>
        </p:txBody>
      </p:sp>
      <p:sp>
        <p:nvSpPr>
          <p:cNvPr id="4" name="Slide Number Placeholder 3"/>
          <p:cNvSpPr>
            <a:spLocks noGrp="1"/>
          </p:cNvSpPr>
          <p:nvPr>
            <p:ph type="sldNum" sz="quarter" idx="10"/>
          </p:nvPr>
        </p:nvSpPr>
        <p:spPr/>
        <p:txBody>
          <a:bodyPr/>
          <a:lstStyle/>
          <a:p>
            <a:fld id="{73798CC5-B40D-4675-A662-FAA7C61DAE02}" type="slidenum">
              <a:rPr lang="en-US" smtClean="0"/>
              <a:t>28</a:t>
            </a:fld>
            <a:endParaRPr lang="en-US"/>
          </a:p>
        </p:txBody>
      </p:sp>
    </p:spTree>
    <p:extLst>
      <p:ext uri="{BB962C8B-B14F-4D97-AF65-F5344CB8AC3E}">
        <p14:creationId xmlns:p14="http://schemas.microsoft.com/office/powerpoint/2010/main" val="233065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93252" name="Rectangle 4"/>
          <p:cNvSpPr>
            <a:spLocks noGrp="1" noChangeArrowheads="1"/>
          </p:cNvSpPr>
          <p:nvPr>
            <p:ph type="ctrTitle" sz="quarter"/>
          </p:nvPr>
        </p:nvSpPr>
        <p:spPr>
          <a:xfrm>
            <a:off x="3655484" y="3526773"/>
            <a:ext cx="8227483" cy="492443"/>
          </a:xfrm>
        </p:spPr>
        <p:txBody>
          <a:bodyPr anchor="b"/>
          <a:lstStyle>
            <a:lvl1pPr algn="l" fontAlgn="t">
              <a:defRPr sz="2600"/>
            </a:lvl1pPr>
          </a:lstStyle>
          <a:p>
            <a:r>
              <a:rPr lang="en-US"/>
              <a:t>Click to edit Master title style</a:t>
            </a:r>
          </a:p>
        </p:txBody>
      </p:sp>
      <p:sp>
        <p:nvSpPr>
          <p:cNvPr id="693253" name="Rectangle 5"/>
          <p:cNvSpPr>
            <a:spLocks noGrp="1" noChangeArrowheads="1"/>
          </p:cNvSpPr>
          <p:nvPr>
            <p:ph type="subTitle" sz="quarter" idx="1"/>
          </p:nvPr>
        </p:nvSpPr>
        <p:spPr>
          <a:xfrm>
            <a:off x="3655484" y="4049377"/>
            <a:ext cx="8227483" cy="366712"/>
          </a:xfrm>
          <a:ln w="12700"/>
        </p:spPr>
        <p:txBody>
          <a:bodyPr>
            <a:spAutoFit/>
          </a:bodyPr>
          <a:lstStyle>
            <a:lvl1pPr marL="0" indent="0">
              <a:buFontTx/>
              <a:buNone/>
              <a:defRPr sz="1800" b="0"/>
            </a:lvl1pPr>
          </a:lstStyle>
          <a:p>
            <a:r>
              <a:rPr lang="en-US"/>
              <a:t>Click to edit Master subtitle style</a:t>
            </a:r>
          </a:p>
        </p:txBody>
      </p:sp>
    </p:spTree>
    <p:extLst>
      <p:ext uri="{BB962C8B-B14F-4D97-AF65-F5344CB8AC3E}">
        <p14:creationId xmlns:p14="http://schemas.microsoft.com/office/powerpoint/2010/main" val="3590414192"/>
      </p:ext>
    </p:extLst>
  </p:cSld>
  <p:clrMapOvr>
    <a:masterClrMapping/>
  </p:clrMapOvr>
  <p:transition spd="med"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0300525"/>
      </p:ext>
    </p:extLst>
  </p:cSld>
  <p:clrMapOvr>
    <a:masterClrMapping/>
  </p:clrMapOvr>
  <p:transition spd="med"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36070" y="182563"/>
            <a:ext cx="646331" cy="5986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82563"/>
            <a:ext cx="8026400" cy="5986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4031857"/>
      </p:ext>
    </p:extLst>
  </p:cSld>
  <p:clrMapOvr>
    <a:masterClrMapping/>
  </p:clrMapOvr>
  <p:transition spd="med"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93252" name="Rectangle 4"/>
          <p:cNvSpPr>
            <a:spLocks noGrp="1" noChangeArrowheads="1"/>
          </p:cNvSpPr>
          <p:nvPr>
            <p:ph type="ctrTitle" sz="quarter"/>
          </p:nvPr>
        </p:nvSpPr>
        <p:spPr>
          <a:xfrm>
            <a:off x="3655484" y="3526773"/>
            <a:ext cx="8227483" cy="492443"/>
          </a:xfrm>
        </p:spPr>
        <p:txBody>
          <a:bodyPr anchor="b"/>
          <a:lstStyle>
            <a:lvl1pPr algn="l" fontAlgn="t">
              <a:defRPr sz="2600"/>
            </a:lvl1pPr>
          </a:lstStyle>
          <a:p>
            <a:r>
              <a:rPr lang="en-US"/>
              <a:t>Click to edit Master title style</a:t>
            </a:r>
          </a:p>
        </p:txBody>
      </p:sp>
      <p:sp>
        <p:nvSpPr>
          <p:cNvPr id="693253" name="Rectangle 5"/>
          <p:cNvSpPr>
            <a:spLocks noGrp="1" noChangeArrowheads="1"/>
          </p:cNvSpPr>
          <p:nvPr>
            <p:ph type="subTitle" sz="quarter" idx="1"/>
          </p:nvPr>
        </p:nvSpPr>
        <p:spPr>
          <a:xfrm>
            <a:off x="3655484" y="4049377"/>
            <a:ext cx="8227483" cy="366712"/>
          </a:xfrm>
          <a:ln w="12700"/>
        </p:spPr>
        <p:txBody>
          <a:bodyPr>
            <a:spAutoFit/>
          </a:bodyPr>
          <a:lstStyle>
            <a:lvl1pPr marL="0" indent="0">
              <a:buFontTx/>
              <a:buNone/>
              <a:defRPr sz="1800" b="0"/>
            </a:lvl1pPr>
          </a:lstStyle>
          <a:p>
            <a:r>
              <a:rPr lang="en-US"/>
              <a:t>Click to edit Master subtitle style</a:t>
            </a:r>
          </a:p>
        </p:txBody>
      </p:sp>
    </p:spTree>
    <p:extLst>
      <p:ext uri="{BB962C8B-B14F-4D97-AF65-F5344CB8AC3E}">
        <p14:creationId xmlns:p14="http://schemas.microsoft.com/office/powerpoint/2010/main" val="1054375325"/>
      </p:ext>
    </p:extLst>
  </p:cSld>
  <p:clrMapOvr>
    <a:masterClrMapping/>
  </p:clrMapOvr>
  <p:transition spd="med"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61237"/>
            <a:ext cx="10972801" cy="5307788"/>
          </a:xfrm>
        </p:spPr>
        <p:txBody>
          <a:bodyPr>
            <a:norm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4"/>
          <p:cNvSpPr>
            <a:spLocks noGrp="1" noChangeArrowheads="1"/>
          </p:cNvSpPr>
          <p:nvPr>
            <p:ph type="ftr" sz="quarter" idx="10"/>
          </p:nvPr>
        </p:nvSpPr>
        <p:spPr>
          <a:xfrm>
            <a:off x="10260037" y="6528241"/>
            <a:ext cx="1903828" cy="301625"/>
          </a:xfrm>
          <a:prstGeom prst="rect">
            <a:avLst/>
          </a:prstGeom>
          <a:ln/>
        </p:spPr>
        <p:txBody>
          <a:bodyPr/>
          <a:lstStyle>
            <a:lvl1pPr>
              <a:defRPr/>
            </a:lvl1pPr>
          </a:lstStyle>
          <a:p>
            <a:pPr fontAlgn="base">
              <a:spcBef>
                <a:spcPct val="0"/>
              </a:spcBef>
              <a:spcAft>
                <a:spcPct val="0"/>
              </a:spcAft>
              <a:defRPr/>
            </a:pPr>
            <a:r>
              <a:rPr lang="en-US">
                <a:solidFill>
                  <a:prstClr val="black"/>
                </a:solidFill>
                <a:ea typeface="ＭＳ Ｐゴシック" pitchFamily="-112" charset="-128"/>
              </a:rPr>
              <a:t>Siirola</a:t>
            </a:r>
            <a:endParaRPr lang="en-US" dirty="0">
              <a:solidFill>
                <a:prstClr val="black"/>
              </a:solidFill>
              <a:ea typeface="ＭＳ Ｐゴシック" pitchFamily="-112" charset="-128"/>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7671039"/>
      </p:ext>
    </p:extLst>
  </p:cSld>
  <p:clrMapOvr>
    <a:masterClrMapping/>
  </p:clrMapOvr>
  <p:transition spd="med"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ftr" sz="quarter" idx="10"/>
          </p:nvPr>
        </p:nvSpPr>
        <p:spPr>
          <a:xfrm>
            <a:off x="10260037" y="6528241"/>
            <a:ext cx="1903828" cy="301625"/>
          </a:xfrm>
          <a:prstGeom prst="rect">
            <a:avLst/>
          </a:prstGeom>
          <a:ln/>
        </p:spPr>
        <p:txBody>
          <a:bodyPr/>
          <a:lstStyle>
            <a:lvl1pPr>
              <a:defRPr/>
            </a:lvl1pPr>
          </a:lstStyle>
          <a:p>
            <a:pPr fontAlgn="base">
              <a:spcBef>
                <a:spcPct val="0"/>
              </a:spcBef>
              <a:spcAft>
                <a:spcPct val="0"/>
              </a:spcAft>
              <a:defRPr/>
            </a:pPr>
            <a:r>
              <a:rPr lang="en-US">
                <a:solidFill>
                  <a:prstClr val="black"/>
                </a:solidFill>
                <a:ea typeface="ＭＳ Ｐゴシック" pitchFamily="-112" charset="-128"/>
              </a:rPr>
              <a:t>Siirola</a:t>
            </a:r>
            <a:endParaRPr lang="en-US" dirty="0">
              <a:solidFill>
                <a:prstClr val="black"/>
              </a:solidFill>
              <a:ea typeface="ＭＳ Ｐゴシック" pitchFamily="-112" charset="-128"/>
            </a:endParaRPr>
          </a:p>
        </p:txBody>
      </p:sp>
    </p:spTree>
    <p:extLst>
      <p:ext uri="{BB962C8B-B14F-4D97-AF65-F5344CB8AC3E}">
        <p14:creationId xmlns:p14="http://schemas.microsoft.com/office/powerpoint/2010/main" val="4256679572"/>
      </p:ext>
    </p:extLst>
  </p:cSld>
  <p:clrMapOvr>
    <a:masterClrMapping/>
  </p:clrMapOvr>
  <p:transition spd="med"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65202"/>
            <a:ext cx="5384800" cy="5203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982133"/>
            <a:ext cx="5384800" cy="51868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4"/>
          <p:cNvSpPr>
            <a:spLocks noGrp="1" noChangeArrowheads="1"/>
          </p:cNvSpPr>
          <p:nvPr>
            <p:ph type="ftr" sz="quarter" idx="10"/>
          </p:nvPr>
        </p:nvSpPr>
        <p:spPr>
          <a:xfrm>
            <a:off x="10260037" y="6528241"/>
            <a:ext cx="1903828" cy="301625"/>
          </a:xfrm>
          <a:prstGeom prst="rect">
            <a:avLst/>
          </a:prstGeom>
          <a:ln/>
        </p:spPr>
        <p:txBody>
          <a:bodyPr/>
          <a:lstStyle>
            <a:lvl1pPr>
              <a:defRPr/>
            </a:lvl1pPr>
          </a:lstStyle>
          <a:p>
            <a:pPr fontAlgn="base">
              <a:spcBef>
                <a:spcPct val="0"/>
              </a:spcBef>
              <a:spcAft>
                <a:spcPct val="0"/>
              </a:spcAft>
              <a:defRPr/>
            </a:pPr>
            <a:r>
              <a:rPr lang="en-US">
                <a:solidFill>
                  <a:prstClr val="black"/>
                </a:solidFill>
                <a:ea typeface="ＭＳ Ｐゴシック" pitchFamily="-112" charset="-128"/>
              </a:rPr>
              <a:t>Siirola</a:t>
            </a:r>
            <a:endParaRPr lang="en-US" dirty="0">
              <a:solidFill>
                <a:prstClr val="black"/>
              </a:solidFill>
              <a:ea typeface="ＭＳ Ｐゴシック" pitchFamily="-112" charset="-128"/>
            </a:endParaRPr>
          </a:p>
        </p:txBody>
      </p:sp>
      <p:sp>
        <p:nvSpPr>
          <p:cNvPr id="6" name="Slide Number Placeholder 5"/>
          <p:cNvSpPr>
            <a:spLocks noGrp="1"/>
          </p:cNvSpPr>
          <p:nvPr>
            <p:ph type="sldNum" sz="quarter" idx="11"/>
          </p:nvPr>
        </p:nvSpPr>
        <p:spPr>
          <a:xfrm>
            <a:off x="9253427" y="6339160"/>
            <a:ext cx="2844800" cy="365125"/>
          </a:xfrm>
          <a:prstGeom prst="rect">
            <a:avLst/>
          </a:prstGeom>
        </p:spPr>
        <p:txBody>
          <a:bodyPr/>
          <a:lstStyle/>
          <a:p>
            <a:pPr fontAlgn="base">
              <a:spcBef>
                <a:spcPct val="0"/>
              </a:spcBef>
              <a:spcAft>
                <a:spcPct val="0"/>
              </a:spcAft>
              <a:defRPr/>
            </a:pPr>
            <a:fld id="{C5A5FC9D-6A25-4EEE-A0ED-7F64E248EF1A}" type="slidenum">
              <a:rPr lang="en-US">
                <a:solidFill>
                  <a:prstClr val="black"/>
                </a:solidFill>
                <a:ea typeface="ＭＳ Ｐゴシック" pitchFamily="-112" charset="-128"/>
              </a:rPr>
              <a:pPr fontAlgn="base">
                <a:spcBef>
                  <a:spcPct val="0"/>
                </a:spcBef>
                <a:spcAft>
                  <a:spcPct val="0"/>
                </a:spcAft>
                <a:defRPr/>
              </a:pPr>
              <a:t>‹#›</a:t>
            </a:fld>
            <a:endParaRPr lang="en-US">
              <a:solidFill>
                <a:prstClr val="black"/>
              </a:solidFill>
              <a:ea typeface="ＭＳ Ｐゴシック" pitchFamily="-112" charset="-128"/>
            </a:endParaRPr>
          </a:p>
        </p:txBody>
      </p:sp>
    </p:spTree>
    <p:extLst>
      <p:ext uri="{BB962C8B-B14F-4D97-AF65-F5344CB8AC3E}">
        <p14:creationId xmlns:p14="http://schemas.microsoft.com/office/powerpoint/2010/main" val="2652832509"/>
      </p:ext>
    </p:extLst>
  </p:cSld>
  <p:clrMapOvr>
    <a:masterClrMapping/>
  </p:clrMapOvr>
  <p:transition spd="med"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56533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95029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590059"/>
            <a:ext cx="5386917" cy="4672517"/>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7" y="95029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1590060"/>
            <a:ext cx="5389033" cy="4661884"/>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14"/>
          <p:cNvSpPr>
            <a:spLocks noGrp="1" noChangeArrowheads="1"/>
          </p:cNvSpPr>
          <p:nvPr>
            <p:ph type="ftr" sz="quarter" idx="10"/>
          </p:nvPr>
        </p:nvSpPr>
        <p:spPr>
          <a:xfrm>
            <a:off x="10260037" y="6528241"/>
            <a:ext cx="1903828" cy="301625"/>
          </a:xfrm>
          <a:prstGeom prst="rect">
            <a:avLst/>
          </a:prstGeom>
          <a:ln/>
        </p:spPr>
        <p:txBody>
          <a:bodyPr/>
          <a:lstStyle>
            <a:lvl1pPr>
              <a:defRPr/>
            </a:lvl1pPr>
          </a:lstStyle>
          <a:p>
            <a:pPr fontAlgn="base">
              <a:spcBef>
                <a:spcPct val="0"/>
              </a:spcBef>
              <a:spcAft>
                <a:spcPct val="0"/>
              </a:spcAft>
              <a:defRPr/>
            </a:pPr>
            <a:r>
              <a:rPr lang="en-US">
                <a:solidFill>
                  <a:prstClr val="black"/>
                </a:solidFill>
                <a:ea typeface="ＭＳ Ｐゴシック" pitchFamily="-112" charset="-128"/>
              </a:rPr>
              <a:t>Siirola</a:t>
            </a:r>
            <a:endParaRPr lang="en-US" dirty="0">
              <a:solidFill>
                <a:prstClr val="black"/>
              </a:solidFill>
              <a:ea typeface="ＭＳ Ｐゴシック" pitchFamily="-112" charset="-128"/>
            </a:endParaRPr>
          </a:p>
        </p:txBody>
      </p:sp>
      <p:sp>
        <p:nvSpPr>
          <p:cNvPr id="8" name="Slide Number Placeholder 7"/>
          <p:cNvSpPr>
            <a:spLocks noGrp="1"/>
          </p:cNvSpPr>
          <p:nvPr>
            <p:ph type="sldNum" sz="quarter" idx="11"/>
          </p:nvPr>
        </p:nvSpPr>
        <p:spPr>
          <a:xfrm>
            <a:off x="9253427" y="6339160"/>
            <a:ext cx="2844800" cy="365125"/>
          </a:xfrm>
          <a:prstGeom prst="rect">
            <a:avLst/>
          </a:prstGeom>
        </p:spPr>
        <p:txBody>
          <a:bodyPr/>
          <a:lstStyle/>
          <a:p>
            <a:pPr fontAlgn="base">
              <a:spcBef>
                <a:spcPct val="0"/>
              </a:spcBef>
              <a:spcAft>
                <a:spcPct val="0"/>
              </a:spcAft>
              <a:defRPr/>
            </a:pPr>
            <a:fld id="{74ABDDB6-3087-4850-A8FC-F7EE7DCCCB97}" type="slidenum">
              <a:rPr lang="en-US">
                <a:solidFill>
                  <a:prstClr val="black"/>
                </a:solidFill>
                <a:ea typeface="ＭＳ Ｐゴシック" pitchFamily="-112" charset="-128"/>
              </a:rPr>
              <a:pPr fontAlgn="base">
                <a:spcBef>
                  <a:spcPct val="0"/>
                </a:spcBef>
                <a:spcAft>
                  <a:spcPct val="0"/>
                </a:spcAft>
                <a:defRPr/>
              </a:pPr>
              <a:t>‹#›</a:t>
            </a:fld>
            <a:endParaRPr lang="en-US">
              <a:solidFill>
                <a:prstClr val="black"/>
              </a:solidFill>
              <a:ea typeface="ＭＳ Ｐゴシック" pitchFamily="-112" charset="-128"/>
            </a:endParaRPr>
          </a:p>
        </p:txBody>
      </p:sp>
    </p:spTree>
    <p:extLst>
      <p:ext uri="{BB962C8B-B14F-4D97-AF65-F5344CB8AC3E}">
        <p14:creationId xmlns:p14="http://schemas.microsoft.com/office/powerpoint/2010/main" val="2675904565"/>
      </p:ext>
    </p:extLst>
  </p:cSld>
  <p:clrMapOvr>
    <a:masterClrMapping/>
  </p:clrMapOvr>
  <p:transition spd="med"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2554965"/>
      </p:ext>
    </p:extLst>
  </p:cSld>
  <p:clrMapOvr>
    <a:masterClrMapping/>
  </p:clrMapOvr>
  <p:transition spd="med"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ftr" sz="quarter" idx="10"/>
          </p:nvPr>
        </p:nvSpPr>
        <p:spPr>
          <a:xfrm>
            <a:off x="10260037" y="6528241"/>
            <a:ext cx="1903828" cy="301625"/>
          </a:xfrm>
          <a:prstGeom prst="rect">
            <a:avLst/>
          </a:prstGeom>
          <a:ln/>
        </p:spPr>
        <p:txBody>
          <a:bodyPr/>
          <a:lstStyle>
            <a:lvl1pPr>
              <a:defRPr/>
            </a:lvl1pPr>
          </a:lstStyle>
          <a:p>
            <a:pPr fontAlgn="base">
              <a:spcBef>
                <a:spcPct val="0"/>
              </a:spcBef>
              <a:spcAft>
                <a:spcPct val="0"/>
              </a:spcAft>
              <a:defRPr/>
            </a:pPr>
            <a:r>
              <a:rPr lang="en-US">
                <a:solidFill>
                  <a:prstClr val="black"/>
                </a:solidFill>
                <a:ea typeface="ＭＳ Ｐゴシック" pitchFamily="-112" charset="-128"/>
              </a:rPr>
              <a:t>Siirola</a:t>
            </a:r>
            <a:endParaRPr lang="en-US" dirty="0">
              <a:solidFill>
                <a:prstClr val="black"/>
              </a:solidFill>
              <a:ea typeface="ＭＳ Ｐゴシック" pitchFamily="-112" charset="-128"/>
            </a:endParaRPr>
          </a:p>
        </p:txBody>
      </p:sp>
      <p:sp>
        <p:nvSpPr>
          <p:cNvPr id="3" name="Slide Number Placeholder 2"/>
          <p:cNvSpPr>
            <a:spLocks noGrp="1"/>
          </p:cNvSpPr>
          <p:nvPr>
            <p:ph type="sldNum" sz="quarter" idx="11"/>
          </p:nvPr>
        </p:nvSpPr>
        <p:spPr>
          <a:xfrm>
            <a:off x="9253427" y="6339160"/>
            <a:ext cx="2844800" cy="365125"/>
          </a:xfrm>
          <a:prstGeom prst="rect">
            <a:avLst/>
          </a:prstGeom>
        </p:spPr>
        <p:txBody>
          <a:bodyPr/>
          <a:lstStyle/>
          <a:p>
            <a:pPr fontAlgn="base">
              <a:spcBef>
                <a:spcPct val="0"/>
              </a:spcBef>
              <a:spcAft>
                <a:spcPct val="0"/>
              </a:spcAft>
              <a:defRPr/>
            </a:pPr>
            <a:fld id="{B02BE008-7826-4B94-A7D4-948099B73B48}" type="slidenum">
              <a:rPr lang="en-US">
                <a:solidFill>
                  <a:prstClr val="black"/>
                </a:solidFill>
                <a:ea typeface="ＭＳ Ｐゴシック" pitchFamily="-112" charset="-128"/>
              </a:rPr>
              <a:pPr fontAlgn="base">
                <a:spcBef>
                  <a:spcPct val="0"/>
                </a:spcBef>
                <a:spcAft>
                  <a:spcPct val="0"/>
                </a:spcAft>
                <a:defRPr/>
              </a:pPr>
              <a:t>‹#›</a:t>
            </a:fld>
            <a:endParaRPr lang="en-US">
              <a:solidFill>
                <a:prstClr val="black"/>
              </a:solidFill>
              <a:ea typeface="ＭＳ Ｐゴシック" pitchFamily="-112" charset="-128"/>
            </a:endParaRPr>
          </a:p>
        </p:txBody>
      </p:sp>
    </p:spTree>
    <p:extLst>
      <p:ext uri="{BB962C8B-B14F-4D97-AF65-F5344CB8AC3E}">
        <p14:creationId xmlns:p14="http://schemas.microsoft.com/office/powerpoint/2010/main" val="385441080"/>
      </p:ext>
    </p:extLst>
  </p:cSld>
  <p:clrMapOvr>
    <a:masterClrMapping/>
  </p:clrMapOvr>
  <p:transition spd="med"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ftr" sz="quarter" idx="10"/>
          </p:nvPr>
        </p:nvSpPr>
        <p:spPr>
          <a:xfrm>
            <a:off x="10260037" y="6528241"/>
            <a:ext cx="1903828" cy="301625"/>
          </a:xfrm>
          <a:prstGeom prst="rect">
            <a:avLst/>
          </a:prstGeom>
          <a:ln/>
        </p:spPr>
        <p:txBody>
          <a:bodyPr/>
          <a:lstStyle>
            <a:lvl1pPr>
              <a:defRPr/>
            </a:lvl1pPr>
          </a:lstStyle>
          <a:p>
            <a:pPr fontAlgn="base">
              <a:spcBef>
                <a:spcPct val="0"/>
              </a:spcBef>
              <a:spcAft>
                <a:spcPct val="0"/>
              </a:spcAft>
              <a:defRPr/>
            </a:pPr>
            <a:r>
              <a:rPr lang="en-US">
                <a:solidFill>
                  <a:prstClr val="black"/>
                </a:solidFill>
                <a:ea typeface="ＭＳ Ｐゴシック" pitchFamily="-112" charset="-128"/>
              </a:rPr>
              <a:t>Siirola</a:t>
            </a:r>
            <a:endParaRPr lang="en-US" dirty="0">
              <a:solidFill>
                <a:prstClr val="black"/>
              </a:solidFill>
              <a:ea typeface="ＭＳ Ｐゴシック" pitchFamily="-112" charset="-128"/>
            </a:endParaRPr>
          </a:p>
        </p:txBody>
      </p:sp>
      <p:sp>
        <p:nvSpPr>
          <p:cNvPr id="6" name="Slide Number Placeholder 5"/>
          <p:cNvSpPr>
            <a:spLocks noGrp="1"/>
          </p:cNvSpPr>
          <p:nvPr>
            <p:ph type="sldNum" sz="quarter" idx="11"/>
          </p:nvPr>
        </p:nvSpPr>
        <p:spPr>
          <a:xfrm>
            <a:off x="9253427" y="6339160"/>
            <a:ext cx="2844800" cy="365125"/>
          </a:xfrm>
          <a:prstGeom prst="rect">
            <a:avLst/>
          </a:prstGeom>
        </p:spPr>
        <p:txBody>
          <a:bodyPr/>
          <a:lstStyle/>
          <a:p>
            <a:pPr fontAlgn="base">
              <a:spcBef>
                <a:spcPct val="0"/>
              </a:spcBef>
              <a:spcAft>
                <a:spcPct val="0"/>
              </a:spcAft>
              <a:defRPr/>
            </a:pPr>
            <a:fld id="{EFA9E983-ECB7-4C96-A421-47ABF5B4F8DE}" type="slidenum">
              <a:rPr lang="en-US">
                <a:solidFill>
                  <a:prstClr val="black"/>
                </a:solidFill>
                <a:ea typeface="ＭＳ Ｐゴシック" pitchFamily="-112" charset="-128"/>
              </a:rPr>
              <a:pPr fontAlgn="base">
                <a:spcBef>
                  <a:spcPct val="0"/>
                </a:spcBef>
                <a:spcAft>
                  <a:spcPct val="0"/>
                </a:spcAft>
                <a:defRPr/>
              </a:pPr>
              <a:t>‹#›</a:t>
            </a:fld>
            <a:endParaRPr lang="en-US">
              <a:solidFill>
                <a:prstClr val="black"/>
              </a:solidFill>
              <a:ea typeface="ＭＳ Ｐゴシック" pitchFamily="-112" charset="-128"/>
            </a:endParaRPr>
          </a:p>
        </p:txBody>
      </p:sp>
    </p:spTree>
    <p:extLst>
      <p:ext uri="{BB962C8B-B14F-4D97-AF65-F5344CB8AC3E}">
        <p14:creationId xmlns:p14="http://schemas.microsoft.com/office/powerpoint/2010/main" val="1013688398"/>
      </p:ext>
    </p:extLst>
  </p:cSld>
  <p:clrMapOvr>
    <a:masterClrMapping/>
  </p:clrMapOvr>
  <p:transition spd="med"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61237"/>
            <a:ext cx="10972801" cy="5307788"/>
          </a:xfrm>
        </p:spPr>
        <p:txBody>
          <a:bodyPr>
            <a:normAutofit/>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7"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5705759"/>
      </p:ext>
    </p:extLst>
  </p:cSld>
  <p:clrMapOvr>
    <a:masterClrMapping/>
  </p:clrMapOvr>
  <p:transition spd="med"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ftr" sz="quarter" idx="10"/>
          </p:nvPr>
        </p:nvSpPr>
        <p:spPr>
          <a:xfrm>
            <a:off x="10260037" y="6528241"/>
            <a:ext cx="1903828" cy="301625"/>
          </a:xfrm>
          <a:prstGeom prst="rect">
            <a:avLst/>
          </a:prstGeom>
          <a:ln/>
        </p:spPr>
        <p:txBody>
          <a:bodyPr/>
          <a:lstStyle>
            <a:lvl1pPr>
              <a:defRPr/>
            </a:lvl1pPr>
          </a:lstStyle>
          <a:p>
            <a:pPr fontAlgn="base">
              <a:spcBef>
                <a:spcPct val="0"/>
              </a:spcBef>
              <a:spcAft>
                <a:spcPct val="0"/>
              </a:spcAft>
              <a:defRPr/>
            </a:pPr>
            <a:r>
              <a:rPr lang="en-US">
                <a:solidFill>
                  <a:prstClr val="black"/>
                </a:solidFill>
                <a:ea typeface="ＭＳ Ｐゴシック" pitchFamily="-112" charset="-128"/>
              </a:rPr>
              <a:t>Siirola</a:t>
            </a:r>
            <a:endParaRPr lang="en-US" dirty="0">
              <a:solidFill>
                <a:prstClr val="black"/>
              </a:solidFill>
              <a:ea typeface="ＭＳ Ｐゴシック" pitchFamily="-112" charset="-128"/>
            </a:endParaRPr>
          </a:p>
        </p:txBody>
      </p:sp>
      <p:sp>
        <p:nvSpPr>
          <p:cNvPr id="6" name="Slide Number Placeholder 5"/>
          <p:cNvSpPr>
            <a:spLocks noGrp="1"/>
          </p:cNvSpPr>
          <p:nvPr>
            <p:ph type="sldNum" sz="quarter" idx="11"/>
          </p:nvPr>
        </p:nvSpPr>
        <p:spPr>
          <a:xfrm>
            <a:off x="9253427" y="6339160"/>
            <a:ext cx="2844800" cy="365125"/>
          </a:xfrm>
          <a:prstGeom prst="rect">
            <a:avLst/>
          </a:prstGeom>
        </p:spPr>
        <p:txBody>
          <a:bodyPr/>
          <a:lstStyle/>
          <a:p>
            <a:pPr fontAlgn="base">
              <a:spcBef>
                <a:spcPct val="0"/>
              </a:spcBef>
              <a:spcAft>
                <a:spcPct val="0"/>
              </a:spcAft>
              <a:defRPr/>
            </a:pPr>
            <a:fld id="{D92E81E0-A746-47EA-B360-8A66AEDE951E}" type="slidenum">
              <a:rPr lang="en-US">
                <a:solidFill>
                  <a:prstClr val="black"/>
                </a:solidFill>
                <a:ea typeface="ＭＳ Ｐゴシック" pitchFamily="-112" charset="-128"/>
              </a:rPr>
              <a:pPr fontAlgn="base">
                <a:spcBef>
                  <a:spcPct val="0"/>
                </a:spcBef>
                <a:spcAft>
                  <a:spcPct val="0"/>
                </a:spcAft>
                <a:defRPr/>
              </a:pPr>
              <a:t>‹#›</a:t>
            </a:fld>
            <a:endParaRPr lang="en-US">
              <a:solidFill>
                <a:prstClr val="black"/>
              </a:solidFill>
              <a:ea typeface="ＭＳ Ｐゴシック" pitchFamily="-112" charset="-128"/>
            </a:endParaRPr>
          </a:p>
        </p:txBody>
      </p:sp>
    </p:spTree>
    <p:extLst>
      <p:ext uri="{BB962C8B-B14F-4D97-AF65-F5344CB8AC3E}">
        <p14:creationId xmlns:p14="http://schemas.microsoft.com/office/powerpoint/2010/main" val="572402037"/>
      </p:ext>
    </p:extLst>
  </p:cSld>
  <p:clrMapOvr>
    <a:masterClrMapping/>
  </p:clrMapOvr>
  <p:transition spd="med"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ftr" sz="quarter" idx="10"/>
          </p:nvPr>
        </p:nvSpPr>
        <p:spPr>
          <a:xfrm>
            <a:off x="10260037" y="6528241"/>
            <a:ext cx="1903828" cy="301625"/>
          </a:xfrm>
          <a:prstGeom prst="rect">
            <a:avLst/>
          </a:prstGeom>
          <a:ln/>
        </p:spPr>
        <p:txBody>
          <a:bodyPr/>
          <a:lstStyle>
            <a:lvl1pPr>
              <a:defRPr/>
            </a:lvl1pPr>
          </a:lstStyle>
          <a:p>
            <a:pPr fontAlgn="base">
              <a:spcBef>
                <a:spcPct val="0"/>
              </a:spcBef>
              <a:spcAft>
                <a:spcPct val="0"/>
              </a:spcAft>
              <a:defRPr/>
            </a:pPr>
            <a:r>
              <a:rPr lang="en-US">
                <a:solidFill>
                  <a:prstClr val="black"/>
                </a:solidFill>
                <a:ea typeface="ＭＳ Ｐゴシック" pitchFamily="-112" charset="-128"/>
              </a:rPr>
              <a:t>Siirola</a:t>
            </a:r>
            <a:endParaRPr lang="en-US" dirty="0">
              <a:solidFill>
                <a:prstClr val="black"/>
              </a:solidFill>
              <a:ea typeface="ＭＳ Ｐゴシック" pitchFamily="-112" charset="-128"/>
            </a:endParaRPr>
          </a:p>
        </p:txBody>
      </p:sp>
      <p:sp>
        <p:nvSpPr>
          <p:cNvPr id="5" name="Slide Number Placeholder 4"/>
          <p:cNvSpPr>
            <a:spLocks noGrp="1"/>
          </p:cNvSpPr>
          <p:nvPr>
            <p:ph type="sldNum" sz="quarter" idx="11"/>
          </p:nvPr>
        </p:nvSpPr>
        <p:spPr>
          <a:xfrm>
            <a:off x="9253427" y="6339160"/>
            <a:ext cx="2844800" cy="365125"/>
          </a:xfrm>
          <a:prstGeom prst="rect">
            <a:avLst/>
          </a:prstGeom>
        </p:spPr>
        <p:txBody>
          <a:bodyPr/>
          <a:lstStyle/>
          <a:p>
            <a:pPr fontAlgn="base">
              <a:spcBef>
                <a:spcPct val="0"/>
              </a:spcBef>
              <a:spcAft>
                <a:spcPct val="0"/>
              </a:spcAft>
              <a:defRPr/>
            </a:pPr>
            <a:fld id="{B02BE008-7826-4B94-A7D4-948099B73B48}" type="slidenum">
              <a:rPr lang="en-US">
                <a:solidFill>
                  <a:prstClr val="black"/>
                </a:solidFill>
                <a:ea typeface="ＭＳ Ｐゴシック" pitchFamily="-112" charset="-128"/>
              </a:rPr>
              <a:pPr fontAlgn="base">
                <a:spcBef>
                  <a:spcPct val="0"/>
                </a:spcBef>
                <a:spcAft>
                  <a:spcPct val="0"/>
                </a:spcAft>
                <a:defRPr/>
              </a:pPr>
              <a:t>‹#›</a:t>
            </a:fld>
            <a:endParaRPr lang="en-US">
              <a:solidFill>
                <a:prstClr val="black"/>
              </a:solidFill>
              <a:ea typeface="ＭＳ Ｐゴシック" pitchFamily="-112" charset="-128"/>
            </a:endParaRPr>
          </a:p>
        </p:txBody>
      </p:sp>
    </p:spTree>
    <p:extLst>
      <p:ext uri="{BB962C8B-B14F-4D97-AF65-F5344CB8AC3E}">
        <p14:creationId xmlns:p14="http://schemas.microsoft.com/office/powerpoint/2010/main" val="3186128691"/>
      </p:ext>
    </p:extLst>
  </p:cSld>
  <p:clrMapOvr>
    <a:masterClrMapping/>
  </p:clrMapOvr>
  <p:transition spd="med"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36070" y="182563"/>
            <a:ext cx="646331" cy="5986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82563"/>
            <a:ext cx="8026400" cy="5986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ftr" sz="quarter" idx="10"/>
          </p:nvPr>
        </p:nvSpPr>
        <p:spPr>
          <a:xfrm>
            <a:off x="10260037" y="6528241"/>
            <a:ext cx="1903828" cy="301625"/>
          </a:xfrm>
          <a:prstGeom prst="rect">
            <a:avLst/>
          </a:prstGeom>
          <a:ln/>
        </p:spPr>
        <p:txBody>
          <a:bodyPr/>
          <a:lstStyle>
            <a:lvl1pPr>
              <a:defRPr/>
            </a:lvl1pPr>
          </a:lstStyle>
          <a:p>
            <a:pPr fontAlgn="base">
              <a:spcBef>
                <a:spcPct val="0"/>
              </a:spcBef>
              <a:spcAft>
                <a:spcPct val="0"/>
              </a:spcAft>
              <a:defRPr/>
            </a:pPr>
            <a:r>
              <a:rPr lang="en-US">
                <a:solidFill>
                  <a:prstClr val="black"/>
                </a:solidFill>
                <a:ea typeface="ＭＳ Ｐゴシック" pitchFamily="-112" charset="-128"/>
              </a:rPr>
              <a:t>Siirola</a:t>
            </a:r>
            <a:endParaRPr lang="en-US" dirty="0">
              <a:solidFill>
                <a:prstClr val="black"/>
              </a:solidFill>
              <a:ea typeface="ＭＳ Ｐゴシック" pitchFamily="-112" charset="-128"/>
            </a:endParaRPr>
          </a:p>
        </p:txBody>
      </p:sp>
      <p:sp>
        <p:nvSpPr>
          <p:cNvPr id="5" name="Slide Number Placeholder 4"/>
          <p:cNvSpPr>
            <a:spLocks noGrp="1"/>
          </p:cNvSpPr>
          <p:nvPr>
            <p:ph type="sldNum" sz="quarter" idx="11"/>
          </p:nvPr>
        </p:nvSpPr>
        <p:spPr>
          <a:xfrm>
            <a:off x="9253427" y="6339160"/>
            <a:ext cx="2844800" cy="365125"/>
          </a:xfrm>
          <a:prstGeom prst="rect">
            <a:avLst/>
          </a:prstGeom>
        </p:spPr>
        <p:txBody>
          <a:bodyPr/>
          <a:lstStyle/>
          <a:p>
            <a:pPr fontAlgn="base">
              <a:spcBef>
                <a:spcPct val="0"/>
              </a:spcBef>
              <a:spcAft>
                <a:spcPct val="0"/>
              </a:spcAft>
              <a:defRPr/>
            </a:pPr>
            <a:fld id="{B02BE008-7826-4B94-A7D4-948099B73B48}" type="slidenum">
              <a:rPr lang="en-US">
                <a:solidFill>
                  <a:prstClr val="black"/>
                </a:solidFill>
                <a:ea typeface="ＭＳ Ｐゴシック" pitchFamily="-112" charset="-128"/>
              </a:rPr>
              <a:pPr fontAlgn="base">
                <a:spcBef>
                  <a:spcPct val="0"/>
                </a:spcBef>
                <a:spcAft>
                  <a:spcPct val="0"/>
                </a:spcAft>
                <a:defRPr/>
              </a:pPr>
              <a:t>‹#›</a:t>
            </a:fld>
            <a:endParaRPr lang="en-US">
              <a:solidFill>
                <a:prstClr val="black"/>
              </a:solidFill>
              <a:ea typeface="ＭＳ Ｐゴシック" pitchFamily="-112" charset="-128"/>
            </a:endParaRPr>
          </a:p>
        </p:txBody>
      </p:sp>
    </p:spTree>
    <p:extLst>
      <p:ext uri="{BB962C8B-B14F-4D97-AF65-F5344CB8AC3E}">
        <p14:creationId xmlns:p14="http://schemas.microsoft.com/office/powerpoint/2010/main" val="1184420704"/>
      </p:ext>
    </p:extLst>
  </p:cSld>
  <p:clrMapOvr>
    <a:masterClrMapping/>
  </p:clrMapOvr>
  <p:transition spd="med"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6"/>
          <p:cNvSpPr>
            <a:spLocks noGrp="1"/>
          </p:cNvSpPr>
          <p:nvPr>
            <p:ph type="sldNum" sz="quarter" idx="10"/>
          </p:nvPr>
        </p:nvSpPr>
        <p:spPr>
          <a:xfrm>
            <a:off x="150285" y="6483352"/>
            <a:ext cx="679449" cy="365125"/>
          </a:xfrm>
          <a:prstGeom prst="rect">
            <a:avLst/>
          </a:prstGeom>
        </p:spPr>
        <p:txBody>
          <a:bodyPr/>
          <a:lstStyle>
            <a:lvl1pPr>
              <a:defRPr/>
            </a:lvl1pPr>
          </a:lstStyle>
          <a:p>
            <a:pPr fontAlgn="base">
              <a:spcBef>
                <a:spcPct val="0"/>
              </a:spcBef>
              <a:spcAft>
                <a:spcPct val="0"/>
              </a:spcAft>
              <a:defRPr/>
            </a:pPr>
            <a:fld id="{3E883BB5-5686-469A-B02C-8C6E5F94C19C}" type="slidenum">
              <a:rPr lang="en-US">
                <a:solidFill>
                  <a:prstClr val="black"/>
                </a:solidFill>
                <a:ea typeface="ＭＳ Ｐゴシック" pitchFamily="-112" charset="-128"/>
              </a:rPr>
              <a:pPr fontAlgn="base">
                <a:spcBef>
                  <a:spcPct val="0"/>
                </a:spcBef>
                <a:spcAft>
                  <a:spcPct val="0"/>
                </a:spcAft>
                <a:defRPr/>
              </a:pPr>
              <a:t>‹#›</a:t>
            </a:fld>
            <a:endParaRPr lang="en-US">
              <a:solidFill>
                <a:prstClr val="black"/>
              </a:solidFill>
              <a:ea typeface="ＭＳ Ｐゴシック" pitchFamily="-112" charset="-128"/>
            </a:endParaRPr>
          </a:p>
        </p:txBody>
      </p:sp>
    </p:spTree>
    <p:extLst>
      <p:ext uri="{BB962C8B-B14F-4D97-AF65-F5344CB8AC3E}">
        <p14:creationId xmlns:p14="http://schemas.microsoft.com/office/powerpoint/2010/main" val="1044756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93252" name="Rectangle 4"/>
          <p:cNvSpPr>
            <a:spLocks noGrp="1" noChangeArrowheads="1"/>
          </p:cNvSpPr>
          <p:nvPr>
            <p:ph type="ctrTitle" sz="quarter"/>
          </p:nvPr>
        </p:nvSpPr>
        <p:spPr>
          <a:xfrm>
            <a:off x="3655484" y="3526773"/>
            <a:ext cx="8227483" cy="492443"/>
          </a:xfrm>
        </p:spPr>
        <p:txBody>
          <a:bodyPr anchor="b"/>
          <a:lstStyle>
            <a:lvl1pPr algn="l" fontAlgn="t">
              <a:defRPr sz="2600"/>
            </a:lvl1pPr>
          </a:lstStyle>
          <a:p>
            <a:r>
              <a:rPr lang="en-US"/>
              <a:t>Click to edit Master title style</a:t>
            </a:r>
          </a:p>
        </p:txBody>
      </p:sp>
      <p:sp>
        <p:nvSpPr>
          <p:cNvPr id="693253" name="Rectangle 5"/>
          <p:cNvSpPr>
            <a:spLocks noGrp="1" noChangeArrowheads="1"/>
          </p:cNvSpPr>
          <p:nvPr>
            <p:ph type="subTitle" sz="quarter" idx="1"/>
          </p:nvPr>
        </p:nvSpPr>
        <p:spPr>
          <a:xfrm>
            <a:off x="3655484" y="4049377"/>
            <a:ext cx="8227483" cy="366712"/>
          </a:xfrm>
          <a:ln w="12700"/>
        </p:spPr>
        <p:txBody>
          <a:bodyPr>
            <a:spAutoFit/>
          </a:bodyPr>
          <a:lstStyle>
            <a:lvl1pPr marL="0" indent="0">
              <a:buFontTx/>
              <a:buNone/>
              <a:defRPr sz="1800" b="0"/>
            </a:lvl1pPr>
          </a:lstStyle>
          <a:p>
            <a:r>
              <a:rPr lang="en-US"/>
              <a:t>Click to edit Master subtitle style</a:t>
            </a:r>
          </a:p>
        </p:txBody>
      </p:sp>
    </p:spTree>
    <p:extLst>
      <p:ext uri="{BB962C8B-B14F-4D97-AF65-F5344CB8AC3E}">
        <p14:creationId xmlns:p14="http://schemas.microsoft.com/office/powerpoint/2010/main" val="2303194379"/>
      </p:ext>
    </p:extLst>
  </p:cSld>
  <p:clrMapOvr>
    <a:masterClrMapping/>
  </p:clrMapOvr>
  <p:transition spd="med"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61237"/>
            <a:ext cx="10972801" cy="5307788"/>
          </a:xfrm>
        </p:spPr>
        <p:txBody>
          <a:bodyPr>
            <a:normAutofit/>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7"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7048068"/>
      </p:ext>
    </p:extLst>
  </p:cSld>
  <p:clrMapOvr>
    <a:masterClrMapping/>
  </p:clrMapOvr>
  <p:transition spd="med"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37799704"/>
      </p:ext>
    </p:extLst>
  </p:cSld>
  <p:clrMapOvr>
    <a:masterClrMapping/>
  </p:clrMapOvr>
  <p:transition spd="med"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65202"/>
            <a:ext cx="5384800" cy="52038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82133"/>
            <a:ext cx="5384800" cy="5186892"/>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0757820"/>
      </p:ext>
    </p:extLst>
  </p:cSld>
  <p:clrMapOvr>
    <a:masterClrMapping/>
  </p:clrMapOvr>
  <p:transition spd="med"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56533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95029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590059"/>
            <a:ext cx="5386917" cy="4672517"/>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7" y="95029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7" y="1590060"/>
            <a:ext cx="5389033" cy="4661884"/>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2"/>
          <p:cNvSpPr>
            <a:spLocks noGrp="1"/>
          </p:cNvSpPr>
          <p:nvPr>
            <p:ph type="sldNum" sz="quarter" idx="10"/>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653277"/>
      </p:ext>
    </p:extLst>
  </p:cSld>
  <p:clrMapOvr>
    <a:masterClrMapping/>
  </p:clrMapOvr>
  <p:transition spd="med"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0091387"/>
      </p:ext>
    </p:extLst>
  </p:cSld>
  <p:clrMapOvr>
    <a:masterClrMapping/>
  </p:clrMapOvr>
  <p:transition spd="med"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75909451"/>
      </p:ext>
    </p:extLst>
  </p:cSld>
  <p:clrMapOvr>
    <a:masterClrMapping/>
  </p:clrMapOvr>
  <p:transition spd="med"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349946"/>
      </p:ext>
    </p:extLst>
  </p:cSld>
  <p:clrMapOvr>
    <a:masterClrMapping/>
  </p:clrMapOvr>
  <p:transition spd="med"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8923510"/>
      </p:ext>
    </p:extLst>
  </p:cSld>
  <p:clrMapOvr>
    <a:masterClrMapping/>
  </p:clrMapOvr>
  <p:transition spd="med"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0819582"/>
      </p:ext>
    </p:extLst>
  </p:cSld>
  <p:clrMapOvr>
    <a:masterClrMapping/>
  </p:clrMapOvr>
  <p:transition spd="med"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2913568"/>
      </p:ext>
    </p:extLst>
  </p:cSld>
  <p:clrMapOvr>
    <a:masterClrMapping/>
  </p:clrMapOvr>
  <p:transition spd="med"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36070" y="182563"/>
            <a:ext cx="646331" cy="5986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82563"/>
            <a:ext cx="8026400" cy="5986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3574178"/>
      </p:ext>
    </p:extLst>
  </p:cSld>
  <p:clrMapOvr>
    <a:masterClrMapping/>
  </p:clrMapOvr>
  <p:transition spd="med"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61239"/>
            <a:ext cx="10972801" cy="5307788"/>
          </a:xfrm>
        </p:spPr>
        <p:txBody>
          <a:bodyPr>
            <a:norm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4"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0482648"/>
      </p:ext>
    </p:extLst>
  </p:cSld>
  <p:clrMapOvr>
    <a:masterClrMapping/>
  </p:clrMapOvr>
  <p:transition spd="med"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93252" name="Rectangle 4"/>
          <p:cNvSpPr>
            <a:spLocks noGrp="1" noChangeArrowheads="1"/>
          </p:cNvSpPr>
          <p:nvPr>
            <p:ph type="ctrTitle" sz="quarter"/>
          </p:nvPr>
        </p:nvSpPr>
        <p:spPr>
          <a:xfrm>
            <a:off x="3655484" y="3526773"/>
            <a:ext cx="8227483" cy="492443"/>
          </a:xfrm>
        </p:spPr>
        <p:txBody>
          <a:bodyPr anchor="b"/>
          <a:lstStyle>
            <a:lvl1pPr algn="l" fontAlgn="t">
              <a:defRPr sz="2600"/>
            </a:lvl1pPr>
          </a:lstStyle>
          <a:p>
            <a:r>
              <a:rPr lang="en-US"/>
              <a:t>Click to edit Master title style</a:t>
            </a:r>
          </a:p>
        </p:txBody>
      </p:sp>
      <p:sp>
        <p:nvSpPr>
          <p:cNvPr id="693253" name="Rectangle 5"/>
          <p:cNvSpPr>
            <a:spLocks noGrp="1" noChangeArrowheads="1"/>
          </p:cNvSpPr>
          <p:nvPr>
            <p:ph type="subTitle" sz="quarter" idx="1"/>
          </p:nvPr>
        </p:nvSpPr>
        <p:spPr>
          <a:xfrm>
            <a:off x="3655484" y="4049377"/>
            <a:ext cx="8227483" cy="366712"/>
          </a:xfrm>
          <a:ln w="12700"/>
        </p:spPr>
        <p:txBody>
          <a:bodyPr>
            <a:spAutoFit/>
          </a:bodyPr>
          <a:lstStyle>
            <a:lvl1pPr marL="0" indent="0">
              <a:buFontTx/>
              <a:buNone/>
              <a:defRPr sz="1800" b="0"/>
            </a:lvl1pPr>
          </a:lstStyle>
          <a:p>
            <a:r>
              <a:rPr lang="en-US"/>
              <a:t>Click to edit Master subtitle style</a:t>
            </a:r>
          </a:p>
        </p:txBody>
      </p:sp>
    </p:spTree>
    <p:extLst>
      <p:ext uri="{BB962C8B-B14F-4D97-AF65-F5344CB8AC3E}">
        <p14:creationId xmlns:p14="http://schemas.microsoft.com/office/powerpoint/2010/main" val="47858457"/>
      </p:ext>
    </p:extLst>
  </p:cSld>
  <p:clrMapOvr>
    <a:masterClrMapping/>
  </p:clrMapOvr>
  <p:transition spd="med"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61237"/>
            <a:ext cx="10972801" cy="5307788"/>
          </a:xfrm>
        </p:spPr>
        <p:txBody>
          <a:bodyPr>
            <a:normAutofit/>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7"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t>‹#›</a:t>
            </a:fld>
            <a:endParaRPr lang="en-US"/>
          </a:p>
        </p:txBody>
      </p:sp>
    </p:spTree>
    <p:extLst>
      <p:ext uri="{BB962C8B-B14F-4D97-AF65-F5344CB8AC3E}">
        <p14:creationId xmlns:p14="http://schemas.microsoft.com/office/powerpoint/2010/main" val="482275683"/>
      </p:ext>
    </p:extLst>
  </p:cSld>
  <p:clrMapOvr>
    <a:masterClrMapping/>
  </p:clrMapOvr>
  <p:transition spd="med" advClick="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89800164"/>
      </p:ext>
    </p:extLst>
  </p:cSld>
  <p:clrMapOvr>
    <a:masterClrMapping/>
  </p:clrMapOvr>
  <p:transition spd="med" advClick="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65202"/>
            <a:ext cx="5384800" cy="52038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82133"/>
            <a:ext cx="5384800" cy="5186892"/>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t>‹#›</a:t>
            </a:fld>
            <a:endParaRPr lang="en-US"/>
          </a:p>
        </p:txBody>
      </p:sp>
    </p:spTree>
    <p:extLst>
      <p:ext uri="{BB962C8B-B14F-4D97-AF65-F5344CB8AC3E}">
        <p14:creationId xmlns:p14="http://schemas.microsoft.com/office/powerpoint/2010/main" val="1244497416"/>
      </p:ext>
    </p:extLst>
  </p:cSld>
  <p:clrMapOvr>
    <a:masterClrMapping/>
  </p:clrMapOvr>
  <p:transition spd="med"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65202"/>
            <a:ext cx="5384800" cy="52038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82133"/>
            <a:ext cx="5384800" cy="5186892"/>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991923"/>
      </p:ext>
    </p:extLst>
  </p:cSld>
  <p:clrMapOvr>
    <a:masterClrMapping/>
  </p:clrMapOvr>
  <p:transition spd="med" advClick="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56533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95029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590059"/>
            <a:ext cx="5386917" cy="4672517"/>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7" y="95029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7" y="1590060"/>
            <a:ext cx="5389033" cy="4661884"/>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2"/>
          <p:cNvSpPr>
            <a:spLocks noGrp="1"/>
          </p:cNvSpPr>
          <p:nvPr>
            <p:ph type="sldNum" sz="quarter" idx="10"/>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t>‹#›</a:t>
            </a:fld>
            <a:endParaRPr lang="en-US"/>
          </a:p>
        </p:txBody>
      </p:sp>
    </p:spTree>
    <p:extLst>
      <p:ext uri="{BB962C8B-B14F-4D97-AF65-F5344CB8AC3E}">
        <p14:creationId xmlns:p14="http://schemas.microsoft.com/office/powerpoint/2010/main" val="3567943620"/>
      </p:ext>
    </p:extLst>
  </p:cSld>
  <p:clrMapOvr>
    <a:masterClrMapping/>
  </p:clrMapOvr>
  <p:transition spd="med" advClick="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t>‹#›</a:t>
            </a:fld>
            <a:endParaRPr lang="en-US"/>
          </a:p>
        </p:txBody>
      </p:sp>
    </p:spTree>
    <p:extLst>
      <p:ext uri="{BB962C8B-B14F-4D97-AF65-F5344CB8AC3E}">
        <p14:creationId xmlns:p14="http://schemas.microsoft.com/office/powerpoint/2010/main" val="898611462"/>
      </p:ext>
    </p:extLst>
  </p:cSld>
  <p:clrMapOvr>
    <a:masterClrMapping/>
  </p:clrMapOvr>
  <p:transition spd="med" advClick="0"/>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t>‹#›</a:t>
            </a:fld>
            <a:endParaRPr lang="en-US"/>
          </a:p>
        </p:txBody>
      </p:sp>
    </p:spTree>
    <p:extLst>
      <p:ext uri="{BB962C8B-B14F-4D97-AF65-F5344CB8AC3E}">
        <p14:creationId xmlns:p14="http://schemas.microsoft.com/office/powerpoint/2010/main" val="1381208783"/>
      </p:ext>
    </p:extLst>
  </p:cSld>
  <p:clrMapOvr>
    <a:masterClrMapping/>
  </p:clrMapOvr>
  <p:transition spd="med"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t>‹#›</a:t>
            </a:fld>
            <a:endParaRPr lang="en-US"/>
          </a:p>
        </p:txBody>
      </p:sp>
    </p:spTree>
    <p:extLst>
      <p:ext uri="{BB962C8B-B14F-4D97-AF65-F5344CB8AC3E}">
        <p14:creationId xmlns:p14="http://schemas.microsoft.com/office/powerpoint/2010/main" val="1152181159"/>
      </p:ext>
    </p:extLst>
  </p:cSld>
  <p:clrMapOvr>
    <a:masterClrMapping/>
  </p:clrMapOvr>
  <p:transition spd="med" advClick="0"/>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t>‹#›</a:t>
            </a:fld>
            <a:endParaRPr lang="en-US"/>
          </a:p>
        </p:txBody>
      </p:sp>
    </p:spTree>
    <p:extLst>
      <p:ext uri="{BB962C8B-B14F-4D97-AF65-F5344CB8AC3E}">
        <p14:creationId xmlns:p14="http://schemas.microsoft.com/office/powerpoint/2010/main" val="3422855921"/>
      </p:ext>
    </p:extLst>
  </p:cSld>
  <p:clrMapOvr>
    <a:masterClrMapping/>
  </p:clrMapOvr>
  <p:transition spd="med" advClick="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t>‹#›</a:t>
            </a:fld>
            <a:endParaRPr lang="en-US"/>
          </a:p>
        </p:txBody>
      </p:sp>
    </p:spTree>
    <p:extLst>
      <p:ext uri="{BB962C8B-B14F-4D97-AF65-F5344CB8AC3E}">
        <p14:creationId xmlns:p14="http://schemas.microsoft.com/office/powerpoint/2010/main" val="84397470"/>
      </p:ext>
    </p:extLst>
  </p:cSld>
  <p:clrMapOvr>
    <a:masterClrMapping/>
  </p:clrMapOvr>
  <p:transition spd="med" advClick="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36070" y="182563"/>
            <a:ext cx="646331" cy="5986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82563"/>
            <a:ext cx="8026400" cy="5986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t>‹#›</a:t>
            </a:fld>
            <a:endParaRPr lang="en-US"/>
          </a:p>
        </p:txBody>
      </p:sp>
    </p:spTree>
    <p:extLst>
      <p:ext uri="{BB962C8B-B14F-4D97-AF65-F5344CB8AC3E}">
        <p14:creationId xmlns:p14="http://schemas.microsoft.com/office/powerpoint/2010/main" val="2228010223"/>
      </p:ext>
    </p:extLst>
  </p:cSld>
  <p:clrMapOvr>
    <a:masterClrMapping/>
  </p:clrMapOvr>
  <p:transition spd="med" advClick="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Only IDAES footer">
    <p:spTree>
      <p:nvGrpSpPr>
        <p:cNvPr id="1" name=""/>
        <p:cNvGrpSpPr/>
        <p:nvPr/>
      </p:nvGrpSpPr>
      <p:grpSpPr>
        <a:xfrm>
          <a:off x="0" y="0"/>
          <a:ext cx="0" cy="0"/>
          <a:chOff x="0" y="0"/>
          <a:chExt cx="0" cy="0"/>
        </a:xfrm>
      </p:grpSpPr>
      <p:sp>
        <p:nvSpPr>
          <p:cNvPr id="2" name="Title 1"/>
          <p:cNvSpPr>
            <a:spLocks noGrp="1"/>
          </p:cNvSpPr>
          <p:nvPr>
            <p:ph type="title"/>
          </p:nvPr>
        </p:nvSpPr>
        <p:spPr>
          <a:xfrm>
            <a:off x="406400" y="191297"/>
            <a:ext cx="9550400" cy="646905"/>
          </a:xfrm>
        </p:spPr>
        <p:txBody>
          <a:bodyPr/>
          <a:lstStyle/>
          <a:p>
            <a:r>
              <a:rPr lang="en-US"/>
              <a:t>Click to edit Master title style</a:t>
            </a: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81" t="7487" b="7207"/>
          <a:stretch/>
        </p:blipFill>
        <p:spPr>
          <a:xfrm>
            <a:off x="-1588" y="6169025"/>
            <a:ext cx="1826051" cy="709062"/>
          </a:xfrm>
          <a:prstGeom prst="rect">
            <a:avLst/>
          </a:prstGeom>
        </p:spPr>
      </p:pic>
      <p:sp>
        <p:nvSpPr>
          <p:cNvPr id="17" name="Rectangle 16"/>
          <p:cNvSpPr/>
          <p:nvPr userDrawn="1"/>
        </p:nvSpPr>
        <p:spPr>
          <a:xfrm>
            <a:off x="11601158" y="6572138"/>
            <a:ext cx="590843" cy="276999"/>
          </a:xfrm>
          <a:prstGeom prst="rect">
            <a:avLst/>
          </a:prstGeom>
        </p:spPr>
        <p:txBody>
          <a:bodyPr wrap="square">
            <a:spAutoFit/>
          </a:bodyPr>
          <a:lstStyle/>
          <a:p>
            <a:pPr algn="r" fontAlgn="base">
              <a:spcBef>
                <a:spcPct val="0"/>
              </a:spcBef>
              <a:spcAft>
                <a:spcPct val="0"/>
              </a:spcAft>
            </a:pPr>
            <a:fld id="{16664F2E-A1CC-4CA6-9D64-F769760754AA}" type="slidenum">
              <a:rPr lang="en-US" sz="1200" b="1">
                <a:solidFill>
                  <a:prstClr val="black"/>
                </a:solidFill>
                <a:ea typeface="ＭＳ Ｐゴシック" pitchFamily="-112" charset="-128"/>
              </a:rPr>
              <a:pPr algn="r" fontAlgn="base">
                <a:spcBef>
                  <a:spcPct val="0"/>
                </a:spcBef>
                <a:spcAft>
                  <a:spcPct val="0"/>
                </a:spcAft>
              </a:pPr>
              <a:t>‹#›</a:t>
            </a:fld>
            <a:endParaRPr lang="en-US" sz="1200" b="1" dirty="0">
              <a:solidFill>
                <a:prstClr val="black"/>
              </a:solidFill>
              <a:ea typeface="ＭＳ Ｐゴシック" pitchFamily="-112" charset="-128"/>
            </a:endParaRPr>
          </a:p>
        </p:txBody>
      </p:sp>
    </p:spTree>
    <p:extLst>
      <p:ext uri="{BB962C8B-B14F-4D97-AF65-F5344CB8AC3E}">
        <p14:creationId xmlns:p14="http://schemas.microsoft.com/office/powerpoint/2010/main" val="22419701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93252" name="Rectangle 4"/>
          <p:cNvSpPr>
            <a:spLocks noGrp="1" noChangeArrowheads="1"/>
          </p:cNvSpPr>
          <p:nvPr>
            <p:ph type="ctrTitle" sz="quarter"/>
          </p:nvPr>
        </p:nvSpPr>
        <p:spPr>
          <a:xfrm>
            <a:off x="3655484" y="3526773"/>
            <a:ext cx="8227483" cy="492443"/>
          </a:xfrm>
        </p:spPr>
        <p:txBody>
          <a:bodyPr anchor="b"/>
          <a:lstStyle>
            <a:lvl1pPr algn="l" fontAlgn="t">
              <a:defRPr sz="2600"/>
            </a:lvl1pPr>
          </a:lstStyle>
          <a:p>
            <a:r>
              <a:rPr lang="en-US"/>
              <a:t>Click to edit Master title style</a:t>
            </a:r>
          </a:p>
        </p:txBody>
      </p:sp>
      <p:sp>
        <p:nvSpPr>
          <p:cNvPr id="693253" name="Rectangle 5"/>
          <p:cNvSpPr>
            <a:spLocks noGrp="1" noChangeArrowheads="1"/>
          </p:cNvSpPr>
          <p:nvPr>
            <p:ph type="subTitle" sz="quarter" idx="1"/>
          </p:nvPr>
        </p:nvSpPr>
        <p:spPr>
          <a:xfrm>
            <a:off x="3655484" y="4049377"/>
            <a:ext cx="8227483" cy="366712"/>
          </a:xfrm>
          <a:ln w="12700"/>
        </p:spPr>
        <p:txBody>
          <a:bodyPr>
            <a:spAutoFit/>
          </a:bodyPr>
          <a:lstStyle>
            <a:lvl1pPr marL="0" indent="0">
              <a:buFontTx/>
              <a:buNone/>
              <a:defRPr sz="1800" b="0"/>
            </a:lvl1pPr>
          </a:lstStyle>
          <a:p>
            <a:r>
              <a:rPr lang="en-US"/>
              <a:t>Click to edit Master subtitle style</a:t>
            </a:r>
          </a:p>
        </p:txBody>
      </p:sp>
    </p:spTree>
    <p:extLst>
      <p:ext uri="{BB962C8B-B14F-4D97-AF65-F5344CB8AC3E}">
        <p14:creationId xmlns:p14="http://schemas.microsoft.com/office/powerpoint/2010/main" val="3743351511"/>
      </p:ext>
    </p:extLst>
  </p:cSld>
  <p:clrMapOvr>
    <a:masterClrMapping/>
  </p:clrMapOvr>
  <p:transition spd="med" advClick="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61237"/>
            <a:ext cx="10972801" cy="5307788"/>
          </a:xfrm>
        </p:spPr>
        <p:txBody>
          <a:bodyPr>
            <a:normAutofit/>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7"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0658051"/>
      </p:ext>
    </p:extLst>
  </p:cSld>
  <p:clrMapOvr>
    <a:masterClrMapping/>
  </p:clrMapOvr>
  <p:transition spd="med"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56533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95029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590059"/>
            <a:ext cx="5386917" cy="4672517"/>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7" y="95029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7" y="1590060"/>
            <a:ext cx="5389033" cy="4661884"/>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2"/>
          <p:cNvSpPr>
            <a:spLocks noGrp="1"/>
          </p:cNvSpPr>
          <p:nvPr>
            <p:ph type="sldNum" sz="quarter" idx="10"/>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9512705"/>
      </p:ext>
    </p:extLst>
  </p:cSld>
  <p:clrMapOvr>
    <a:masterClrMapping/>
  </p:clrMapOvr>
  <p:transition spd="med" advClick="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84518528"/>
      </p:ext>
    </p:extLst>
  </p:cSld>
  <p:clrMapOvr>
    <a:masterClrMapping/>
  </p:clrMapOvr>
  <p:transition spd="med" advClick="0"/>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65202"/>
            <a:ext cx="5384800" cy="52038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82133"/>
            <a:ext cx="5384800" cy="5186892"/>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6709192"/>
      </p:ext>
    </p:extLst>
  </p:cSld>
  <p:clrMapOvr>
    <a:masterClrMapping/>
  </p:clrMapOvr>
  <p:transition spd="med" advClick="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56533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95029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590059"/>
            <a:ext cx="5386917" cy="4672517"/>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7" y="95029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7" y="1590060"/>
            <a:ext cx="5389033" cy="4661884"/>
          </a:xfrm>
        </p:spPr>
        <p:txBody>
          <a:bodyPr/>
          <a:lstStyle>
            <a:lvl1pPr>
              <a:defRPr sz="2400" b="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2"/>
          <p:cNvSpPr>
            <a:spLocks noGrp="1"/>
          </p:cNvSpPr>
          <p:nvPr>
            <p:ph type="sldNum" sz="quarter" idx="10"/>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2955080"/>
      </p:ext>
    </p:extLst>
  </p:cSld>
  <p:clrMapOvr>
    <a:masterClrMapping/>
  </p:clrMapOvr>
  <p:transition spd="med" advClick="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604819"/>
      </p:ext>
    </p:extLst>
  </p:cSld>
  <p:clrMapOvr>
    <a:masterClrMapping/>
  </p:clrMapOvr>
  <p:transition spd="med" advClick="0"/>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7912786"/>
      </p:ext>
    </p:extLst>
  </p:cSld>
  <p:clrMapOvr>
    <a:masterClrMapping/>
  </p:clrMapOvr>
  <p:transition spd="med" advClick="0"/>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5129452"/>
      </p:ext>
    </p:extLst>
  </p:cSld>
  <p:clrMapOvr>
    <a:masterClrMapping/>
  </p:clrMapOvr>
  <p:transition spd="med" advClick="0"/>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4279132"/>
      </p:ext>
    </p:extLst>
  </p:cSld>
  <p:clrMapOvr>
    <a:masterClrMapping/>
  </p:clrMapOvr>
  <p:transition spd="med" advClick="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5787019"/>
      </p:ext>
    </p:extLst>
  </p:cSld>
  <p:clrMapOvr>
    <a:masterClrMapping/>
  </p:clrMapOvr>
  <p:transition spd="med" advClick="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36070" y="182563"/>
            <a:ext cx="646331" cy="5986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82563"/>
            <a:ext cx="8026400" cy="5986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0933690"/>
      </p:ext>
    </p:extLst>
  </p:cSld>
  <p:clrMapOvr>
    <a:masterClrMapping/>
  </p:clrMapOvr>
  <p:transition spd="med" advClick="0"/>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61239"/>
            <a:ext cx="10972801" cy="5307788"/>
          </a:xfrm>
        </p:spPr>
        <p:txBody>
          <a:bodyPr>
            <a:norm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4"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19426"/>
      </p:ext>
    </p:extLst>
  </p:cSld>
  <p:clrMapOvr>
    <a:masterClrMapping/>
  </p:clrMapOvr>
  <p:transition spd="med"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0861461"/>
      </p:ext>
    </p:extLst>
  </p:cSld>
  <p:clrMapOvr>
    <a:masterClrMapping/>
  </p:clrMapOvr>
  <p:transition spd="med"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7413272"/>
      </p:ext>
    </p:extLst>
  </p:cSld>
  <p:clrMapOvr>
    <a:masterClrMapping/>
  </p:clrMapOvr>
  <p:transition spd="med"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2180984"/>
      </p:ext>
    </p:extLst>
  </p:cSld>
  <p:clrMapOvr>
    <a:masterClrMapping/>
  </p:clrMapOvr>
  <p:transition spd="med"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2"/>
          <p:cNvSpPr>
            <a:spLocks noGrp="1"/>
          </p:cNvSpPr>
          <p:nvPr>
            <p:ph type="sldNum" sz="quarter" idx="4"/>
          </p:nvPr>
        </p:nvSpPr>
        <p:spPr>
          <a:xfrm>
            <a:off x="9068573" y="6400801"/>
            <a:ext cx="2843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5422360"/>
      </p:ext>
    </p:extLst>
  </p:cSld>
  <p:clrMapOvr>
    <a:masterClrMapping/>
  </p:clrMapOvr>
  <p:transition spd="med"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image" Target="../media/image1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0.png"/><Relationship Id="rId20"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9.png"/><Relationship Id="rId10" Type="http://schemas.openxmlformats.org/officeDocument/2006/relationships/slideLayout" Target="../slideLayouts/slideLayout21.xml"/><Relationship Id="rId19" Type="http://schemas.openxmlformats.org/officeDocument/2006/relationships/image" Target="../media/image1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18" Type="http://schemas.openxmlformats.org/officeDocument/2006/relationships/image" Target="../media/image12.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image" Target="../media/image11.png"/><Relationship Id="rId2" Type="http://schemas.openxmlformats.org/officeDocument/2006/relationships/slideLayout" Target="../slideLayouts/slideLayout25.xml"/><Relationship Id="rId16" Type="http://schemas.openxmlformats.org/officeDocument/2006/relationships/image" Target="../media/image2.png"/><Relationship Id="rId20"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0.png"/><Relationship Id="rId10" Type="http://schemas.openxmlformats.org/officeDocument/2006/relationships/slideLayout" Target="../slideLayouts/slideLayout33.xml"/><Relationship Id="rId19" Type="http://schemas.openxmlformats.org/officeDocument/2006/relationships/image" Target="../media/image14.tiff"/><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9.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18" Type="http://schemas.openxmlformats.org/officeDocument/2006/relationships/image" Target="../media/image1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image" Target="../media/image2.png"/><Relationship Id="rId2" Type="http://schemas.openxmlformats.org/officeDocument/2006/relationships/slideLayout" Target="../slideLayouts/slideLayout49.xml"/><Relationship Id="rId16" Type="http://schemas.openxmlformats.org/officeDocument/2006/relationships/image" Target="../media/image10.png"/><Relationship Id="rId20" Type="http://schemas.openxmlformats.org/officeDocument/2006/relationships/image" Target="../media/image15.pn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9.png"/><Relationship Id="rId10" Type="http://schemas.openxmlformats.org/officeDocument/2006/relationships/slideLayout" Target="../slideLayouts/slideLayout57.xml"/><Relationship Id="rId19" Type="http://schemas.openxmlformats.org/officeDocument/2006/relationships/image" Target="../media/image12.jpeg"/><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4.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09600" y="182565"/>
            <a:ext cx="10972801"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4"/>
          <p:cNvSpPr>
            <a:spLocks noGrp="1" noChangeArrowheads="1"/>
          </p:cNvSpPr>
          <p:nvPr>
            <p:ph type="body" idx="1"/>
          </p:nvPr>
        </p:nvSpPr>
        <p:spPr bwMode="auto">
          <a:xfrm>
            <a:off x="609600" y="1370013"/>
            <a:ext cx="10972801" cy="479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202730" y="6385112"/>
            <a:ext cx="93845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pic>
        <p:nvPicPr>
          <p:cNvPr id="20" name="Picture 19" descr="New_DOE_Logo_Color_Hi-Res_042808.jp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9063424" y="6169025"/>
            <a:ext cx="2444186" cy="614304"/>
          </a:xfrm>
          <a:prstGeom prst="rect">
            <a:avLst/>
          </a:prstGeom>
        </p:spPr>
      </p:pic>
      <p:pic>
        <p:nvPicPr>
          <p:cNvPr id="21" name="Picture 19"/>
          <p:cNvPicPr>
            <a:picLocks noChangeAspect="1" noChangeArrowheads="1"/>
          </p:cNvPicPr>
          <p:nvPr userDrawn="1"/>
        </p:nvPicPr>
        <p:blipFill>
          <a:blip r:embed="rId14" cstate="print"/>
          <a:srcRect/>
          <a:stretch>
            <a:fillRect/>
          </a:stretch>
        </p:blipFill>
        <p:spPr bwMode="auto">
          <a:xfrm>
            <a:off x="3162860" y="6241381"/>
            <a:ext cx="890702" cy="500890"/>
          </a:xfrm>
          <a:prstGeom prst="rect">
            <a:avLst/>
          </a:prstGeom>
          <a:noFill/>
          <a:ln w="9525">
            <a:noFill/>
            <a:miter lim="800000"/>
            <a:headEnd/>
            <a:tailEnd/>
          </a:ln>
        </p:spPr>
      </p:pic>
      <p:pic>
        <p:nvPicPr>
          <p:cNvPr id="30" name="Picture 29" descr="West_Virginia_University_logo_svg.png"/>
          <p:cNvPicPr>
            <a:picLocks noChangeAspect="1"/>
          </p:cNvPicPr>
          <p:nvPr userDrawn="1"/>
        </p:nvPicPr>
        <p:blipFill>
          <a:blip r:embed="rId15" cstate="print"/>
          <a:stretch>
            <a:fillRect/>
          </a:stretch>
        </p:blipFill>
        <p:spPr>
          <a:xfrm>
            <a:off x="7087821" y="6378641"/>
            <a:ext cx="1904533" cy="246574"/>
          </a:xfrm>
          <a:prstGeom prst="rect">
            <a:avLst/>
          </a:prstGeom>
        </p:spPr>
      </p:pic>
      <p:pic>
        <p:nvPicPr>
          <p:cNvPr id="31" name="Picture 30" descr="CMU logo.jpg"/>
          <p:cNvPicPr>
            <a:picLocks noChangeAspect="1"/>
          </p:cNvPicPr>
          <p:nvPr userDrawn="1"/>
        </p:nvPicPr>
        <p:blipFill>
          <a:blip r:embed="rId16" cstate="print">
            <a:extLst>
              <a:ext uri="{28A0092B-C50C-407E-A947-70E740481C1C}">
                <a14:useLocalDpi xmlns:a14="http://schemas.microsoft.com/office/drawing/2010/main"/>
              </a:ext>
            </a:extLst>
          </a:blip>
          <a:srcRect/>
          <a:stretch>
            <a:fillRect/>
          </a:stretch>
        </p:blipFill>
        <p:spPr>
          <a:xfrm>
            <a:off x="5374445" y="6337286"/>
            <a:ext cx="1636193" cy="312070"/>
          </a:xfrm>
          <a:prstGeom prst="rect">
            <a:avLst/>
          </a:prstGeom>
        </p:spPr>
      </p:pic>
      <p:pic>
        <p:nvPicPr>
          <p:cNvPr id="32" name="Picture 31"/>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034281" y="6256994"/>
            <a:ext cx="1299520" cy="500890"/>
          </a:xfrm>
          <a:prstGeom prst="rect">
            <a:avLst/>
          </a:prstGeom>
        </p:spPr>
      </p:pic>
      <p:pic>
        <p:nvPicPr>
          <p:cNvPr id="2" name="Picture 1"/>
          <p:cNvPicPr>
            <a:picLocks noChangeAspect="1"/>
          </p:cNvPicPr>
          <p:nvPr userDrawn="1"/>
        </p:nvPicPr>
        <p:blipFill rotWithShape="1">
          <a:blip r:embed="rId18" cstate="print">
            <a:extLst>
              <a:ext uri="{28A0092B-C50C-407E-A947-70E740481C1C}">
                <a14:useLocalDpi xmlns:a14="http://schemas.microsoft.com/office/drawing/2010/main" val="0"/>
              </a:ext>
            </a:extLst>
          </a:blip>
          <a:srcRect l="2081" t="7487" b="7207"/>
          <a:stretch/>
        </p:blipFill>
        <p:spPr>
          <a:xfrm>
            <a:off x="-1588" y="6169025"/>
            <a:ext cx="1826051" cy="709062"/>
          </a:xfrm>
          <a:prstGeom prst="rect">
            <a:avLst/>
          </a:prstGeom>
        </p:spPr>
      </p:pic>
      <p:pic>
        <p:nvPicPr>
          <p:cNvPr id="19" name="Picture 1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818699" y="6241381"/>
            <a:ext cx="1303517" cy="518620"/>
          </a:xfrm>
          <a:prstGeom prst="rect">
            <a:avLst/>
          </a:prstGeom>
        </p:spPr>
      </p:pic>
    </p:spTree>
    <p:extLst>
      <p:ext uri="{BB962C8B-B14F-4D97-AF65-F5344CB8AC3E}">
        <p14:creationId xmlns:p14="http://schemas.microsoft.com/office/powerpoint/2010/main" val="3311881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advClick="0"/>
  <p:hf hdr="0" ftr="0" dt="0"/>
  <p:txStyles>
    <p:titleStyle>
      <a:lvl1pPr algn="ctr" rtl="0" fontAlgn="base">
        <a:spcBef>
          <a:spcPct val="0"/>
        </a:spcBef>
        <a:spcAft>
          <a:spcPct val="0"/>
        </a:spcAft>
        <a:defRPr sz="3000" b="1">
          <a:solidFill>
            <a:srgbClr val="003399"/>
          </a:solidFill>
          <a:latin typeface="+mj-lt"/>
          <a:ea typeface="+mj-ea"/>
          <a:cs typeface="+mj-cs"/>
        </a:defRPr>
      </a:lvl1pPr>
      <a:lvl2pPr algn="ctr" rtl="0" fontAlgn="base">
        <a:spcBef>
          <a:spcPct val="0"/>
        </a:spcBef>
        <a:spcAft>
          <a:spcPct val="0"/>
        </a:spcAft>
        <a:defRPr sz="3000" b="1">
          <a:solidFill>
            <a:srgbClr val="003399"/>
          </a:solidFill>
          <a:latin typeface="Arial" charset="0"/>
        </a:defRPr>
      </a:lvl2pPr>
      <a:lvl3pPr algn="ctr" rtl="0" fontAlgn="base">
        <a:spcBef>
          <a:spcPct val="0"/>
        </a:spcBef>
        <a:spcAft>
          <a:spcPct val="0"/>
        </a:spcAft>
        <a:defRPr sz="3000" b="1">
          <a:solidFill>
            <a:srgbClr val="003399"/>
          </a:solidFill>
          <a:latin typeface="Arial" charset="0"/>
        </a:defRPr>
      </a:lvl3pPr>
      <a:lvl4pPr algn="ctr" rtl="0" fontAlgn="base">
        <a:spcBef>
          <a:spcPct val="0"/>
        </a:spcBef>
        <a:spcAft>
          <a:spcPct val="0"/>
        </a:spcAft>
        <a:defRPr sz="3000" b="1">
          <a:solidFill>
            <a:srgbClr val="003399"/>
          </a:solidFill>
          <a:latin typeface="Arial" charset="0"/>
        </a:defRPr>
      </a:lvl4pPr>
      <a:lvl5pPr algn="ctr" rtl="0" fontAlgn="base">
        <a:spcBef>
          <a:spcPct val="0"/>
        </a:spcBef>
        <a:spcAft>
          <a:spcPct val="0"/>
        </a:spcAft>
        <a:defRPr sz="3000" b="1">
          <a:solidFill>
            <a:srgbClr val="003399"/>
          </a:solidFill>
          <a:latin typeface="Arial" charset="0"/>
        </a:defRPr>
      </a:lvl5pPr>
      <a:lvl6pPr marL="457200" algn="ctr" rtl="0" eaLnBrk="1" fontAlgn="base" hangingPunct="1">
        <a:spcBef>
          <a:spcPct val="0"/>
        </a:spcBef>
        <a:spcAft>
          <a:spcPct val="0"/>
        </a:spcAft>
        <a:defRPr sz="3000" b="1">
          <a:solidFill>
            <a:srgbClr val="003399"/>
          </a:solidFill>
          <a:latin typeface="Arial" charset="0"/>
        </a:defRPr>
      </a:lvl6pPr>
      <a:lvl7pPr marL="914400" algn="ctr" rtl="0" eaLnBrk="1" fontAlgn="base" hangingPunct="1">
        <a:spcBef>
          <a:spcPct val="0"/>
        </a:spcBef>
        <a:spcAft>
          <a:spcPct val="0"/>
        </a:spcAft>
        <a:defRPr sz="3000" b="1">
          <a:solidFill>
            <a:srgbClr val="003399"/>
          </a:solidFill>
          <a:latin typeface="Arial" charset="0"/>
        </a:defRPr>
      </a:lvl7pPr>
      <a:lvl8pPr marL="1371600" algn="ctr" rtl="0" eaLnBrk="1" fontAlgn="base" hangingPunct="1">
        <a:spcBef>
          <a:spcPct val="0"/>
        </a:spcBef>
        <a:spcAft>
          <a:spcPct val="0"/>
        </a:spcAft>
        <a:defRPr sz="3000" b="1">
          <a:solidFill>
            <a:srgbClr val="003399"/>
          </a:solidFill>
          <a:latin typeface="Arial" charset="0"/>
        </a:defRPr>
      </a:lvl8pPr>
      <a:lvl9pPr marL="1828800" algn="ctr" rtl="0" eaLnBrk="1" fontAlgn="base" hangingPunct="1">
        <a:spcBef>
          <a:spcPct val="0"/>
        </a:spcBef>
        <a:spcAft>
          <a:spcPct val="0"/>
        </a:spcAft>
        <a:defRPr sz="3000" b="1">
          <a:solidFill>
            <a:srgbClr val="003399"/>
          </a:solidFill>
          <a:latin typeface="Arial" charset="0"/>
        </a:defRPr>
      </a:lvl9pPr>
    </p:titleStyle>
    <p:bodyStyle>
      <a:lvl1pPr marL="342900" indent="-342900" algn="l" rtl="0" fontAlgn="base">
        <a:spcBef>
          <a:spcPct val="20000"/>
        </a:spcBef>
        <a:spcAft>
          <a:spcPct val="0"/>
        </a:spcAft>
        <a:buChar char="•"/>
        <a:defRPr sz="2400" b="1">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09600" y="182565"/>
            <a:ext cx="10972801"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4"/>
          <p:cNvSpPr>
            <a:spLocks noGrp="1" noChangeArrowheads="1"/>
          </p:cNvSpPr>
          <p:nvPr>
            <p:ph type="body" idx="1"/>
          </p:nvPr>
        </p:nvSpPr>
        <p:spPr bwMode="auto">
          <a:xfrm>
            <a:off x="609600" y="1370013"/>
            <a:ext cx="10972801" cy="479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11601158" y="6572138"/>
            <a:ext cx="590843" cy="276999"/>
          </a:xfrm>
          <a:prstGeom prst="rect">
            <a:avLst/>
          </a:prstGeom>
        </p:spPr>
        <p:txBody>
          <a:bodyPr wrap="square">
            <a:spAutoFit/>
          </a:bodyPr>
          <a:lstStyle/>
          <a:p>
            <a:pPr algn="r" fontAlgn="base">
              <a:spcBef>
                <a:spcPct val="0"/>
              </a:spcBef>
              <a:spcAft>
                <a:spcPct val="0"/>
              </a:spcAft>
            </a:pPr>
            <a:fld id="{16664F2E-A1CC-4CA6-9D64-F769760754AA}" type="slidenum">
              <a:rPr lang="en-US" sz="1200" b="1">
                <a:solidFill>
                  <a:prstClr val="black"/>
                </a:solidFill>
                <a:ea typeface="ＭＳ Ｐゴシック" pitchFamily="-112" charset="-128"/>
              </a:rPr>
              <a:pPr algn="r" fontAlgn="base">
                <a:spcBef>
                  <a:spcPct val="0"/>
                </a:spcBef>
                <a:spcAft>
                  <a:spcPct val="0"/>
                </a:spcAft>
              </a:pPr>
              <a:t>‹#›</a:t>
            </a:fld>
            <a:endParaRPr lang="en-US" sz="1200" b="1" dirty="0">
              <a:solidFill>
                <a:prstClr val="black"/>
              </a:solidFill>
              <a:ea typeface="ＭＳ Ｐゴシック" pitchFamily="-112" charset="-128"/>
            </a:endParaRPr>
          </a:p>
        </p:txBody>
      </p:sp>
      <p:sp>
        <p:nvSpPr>
          <p:cNvPr id="25" name="Rectangle 6"/>
          <p:cNvSpPr>
            <a:spLocks noChangeArrowheads="1"/>
          </p:cNvSpPr>
          <p:nvPr userDrawn="1"/>
        </p:nvSpPr>
        <p:spPr bwMode="auto">
          <a:xfrm>
            <a:off x="0" y="6105378"/>
            <a:ext cx="2510590" cy="759656"/>
          </a:xfrm>
          <a:prstGeom prst="rect">
            <a:avLst/>
          </a:prstGeom>
          <a:gradFill rotWithShape="1">
            <a:gsLst>
              <a:gs pos="0">
                <a:srgbClr val="FFFFFF"/>
              </a:gs>
              <a:gs pos="50000">
                <a:srgbClr val="3399FF">
                  <a:alpha val="42000"/>
                </a:srgbClr>
              </a:gs>
              <a:gs pos="100000">
                <a:srgbClr val="FFFFFF"/>
              </a:gs>
            </a:gsLst>
            <a:lin ang="5400000" scaled="1"/>
          </a:gra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600" i="1" dirty="0">
              <a:solidFill>
                <a:srgbClr val="003399"/>
              </a:solidFill>
              <a:cs typeface="Arial" charset="0"/>
            </a:endParaRPr>
          </a:p>
        </p:txBody>
      </p:sp>
      <p:pic>
        <p:nvPicPr>
          <p:cNvPr id="26" name="Picture 25" descr="CCSI_logo"/>
          <p:cNvPicPr/>
          <p:nvPr userDrawn="1"/>
        </p:nvPicPr>
        <p:blipFill>
          <a:blip r:embed="rId14" cstate="print"/>
          <a:srcRect/>
          <a:stretch>
            <a:fillRect/>
          </a:stretch>
        </p:blipFill>
        <p:spPr bwMode="auto">
          <a:xfrm>
            <a:off x="346164" y="6124005"/>
            <a:ext cx="1938843" cy="700851"/>
          </a:xfrm>
          <a:prstGeom prst="rect">
            <a:avLst/>
          </a:prstGeom>
          <a:noFill/>
        </p:spPr>
      </p:pic>
      <p:pic>
        <p:nvPicPr>
          <p:cNvPr id="27" name="Picture 17"/>
          <p:cNvPicPr>
            <a:picLocks noChangeAspect="1" noChangeArrowheads="1"/>
          </p:cNvPicPr>
          <p:nvPr userDrawn="1"/>
        </p:nvPicPr>
        <p:blipFill>
          <a:blip r:embed="rId15" cstate="print"/>
          <a:srcRect/>
          <a:stretch>
            <a:fillRect/>
          </a:stretch>
        </p:blipFill>
        <p:spPr bwMode="auto">
          <a:xfrm>
            <a:off x="6553319" y="6324601"/>
            <a:ext cx="838418" cy="350837"/>
          </a:xfrm>
          <a:prstGeom prst="rect">
            <a:avLst/>
          </a:prstGeom>
          <a:noFill/>
          <a:ln w="9525">
            <a:noFill/>
            <a:miter lim="800000"/>
            <a:headEnd/>
            <a:tailEnd/>
          </a:ln>
        </p:spPr>
      </p:pic>
      <p:pic>
        <p:nvPicPr>
          <p:cNvPr id="28" name="Picture 18"/>
          <p:cNvPicPr>
            <a:picLocks noChangeAspect="1" noChangeArrowheads="1"/>
          </p:cNvPicPr>
          <p:nvPr userDrawn="1"/>
        </p:nvPicPr>
        <p:blipFill>
          <a:blip r:embed="rId16" cstate="print"/>
          <a:srcRect/>
          <a:stretch>
            <a:fillRect/>
          </a:stretch>
        </p:blipFill>
        <p:spPr bwMode="auto">
          <a:xfrm>
            <a:off x="7696616" y="6256338"/>
            <a:ext cx="584352" cy="525462"/>
          </a:xfrm>
          <a:prstGeom prst="rect">
            <a:avLst/>
          </a:prstGeom>
          <a:noFill/>
          <a:ln w="9525">
            <a:noFill/>
            <a:miter lim="800000"/>
            <a:headEnd/>
            <a:tailEnd/>
          </a:ln>
        </p:spPr>
      </p:pic>
      <p:pic>
        <p:nvPicPr>
          <p:cNvPr id="29" name="Picture 19"/>
          <p:cNvPicPr>
            <a:picLocks noChangeAspect="1" noChangeArrowheads="1"/>
          </p:cNvPicPr>
          <p:nvPr userDrawn="1"/>
        </p:nvPicPr>
        <p:blipFill>
          <a:blip r:embed="rId17" cstate="print"/>
          <a:srcRect/>
          <a:stretch>
            <a:fillRect/>
          </a:stretch>
        </p:blipFill>
        <p:spPr bwMode="auto">
          <a:xfrm>
            <a:off x="3975136" y="6253186"/>
            <a:ext cx="838418" cy="471488"/>
          </a:xfrm>
          <a:prstGeom prst="rect">
            <a:avLst/>
          </a:prstGeom>
          <a:noFill/>
          <a:ln w="9525">
            <a:noFill/>
            <a:miter lim="800000"/>
            <a:headEnd/>
            <a:tailEnd/>
          </a:ln>
        </p:spPr>
      </p:pic>
      <p:pic>
        <p:nvPicPr>
          <p:cNvPr id="38" name="Picture 63" descr="LLNL-logo"/>
          <p:cNvPicPr>
            <a:picLocks noChangeAspect="1" noChangeArrowheads="1"/>
          </p:cNvPicPr>
          <p:nvPr userDrawn="1"/>
        </p:nvPicPr>
        <p:blipFill>
          <a:blip r:embed="rId18" cstate="print"/>
          <a:srcRect/>
          <a:stretch>
            <a:fillRect/>
          </a:stretch>
        </p:blipFill>
        <p:spPr bwMode="auto">
          <a:xfrm>
            <a:off x="5066922" y="6402130"/>
            <a:ext cx="1347249" cy="260162"/>
          </a:xfrm>
          <a:prstGeom prst="rect">
            <a:avLst/>
          </a:prstGeom>
          <a:noFill/>
          <a:ln w="9525">
            <a:noFill/>
            <a:miter lim="800000"/>
            <a:headEnd/>
            <a:tailEnd/>
          </a:ln>
        </p:spPr>
      </p:pic>
      <p:pic>
        <p:nvPicPr>
          <p:cNvPr id="39" name="Picture 38" descr="New_DOE_Logo_Color_Hi-Res_042808.jpg"/>
          <p:cNvPicPr>
            <a:picLocks noChangeAspect="1"/>
          </p:cNvPicPr>
          <p:nvPr userDrawn="1"/>
        </p:nvPicPr>
        <p:blipFill>
          <a:blip r:embed="rId19" cstate="print"/>
          <a:stretch>
            <a:fillRect/>
          </a:stretch>
        </p:blipFill>
        <p:spPr>
          <a:xfrm>
            <a:off x="8916134" y="6253575"/>
            <a:ext cx="1920976" cy="482805"/>
          </a:xfrm>
          <a:prstGeom prst="rect">
            <a:avLst/>
          </a:prstGeom>
        </p:spPr>
      </p:pic>
      <p:pic>
        <p:nvPicPr>
          <p:cNvPr id="20" name="Picture 19"/>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2649738" y="6290343"/>
            <a:ext cx="1149773" cy="457451"/>
          </a:xfrm>
          <a:prstGeom prst="rect">
            <a:avLst/>
          </a:prstGeom>
        </p:spPr>
      </p:pic>
    </p:spTree>
    <p:extLst>
      <p:ext uri="{BB962C8B-B14F-4D97-AF65-F5344CB8AC3E}">
        <p14:creationId xmlns:p14="http://schemas.microsoft.com/office/powerpoint/2010/main" val="112647911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spd="med" advClick="0"/>
  <p:hf hdr="0" ftr="0" dt="0"/>
  <p:txStyles>
    <p:titleStyle>
      <a:lvl1pPr algn="ctr" rtl="0" eaLnBrk="1" fontAlgn="base" hangingPunct="1">
        <a:spcBef>
          <a:spcPct val="0"/>
        </a:spcBef>
        <a:spcAft>
          <a:spcPct val="0"/>
        </a:spcAft>
        <a:defRPr sz="3000" b="1">
          <a:solidFill>
            <a:srgbClr val="003399"/>
          </a:solidFill>
          <a:latin typeface="+mj-lt"/>
          <a:ea typeface="+mj-ea"/>
          <a:cs typeface="+mj-cs"/>
        </a:defRPr>
      </a:lvl1pPr>
      <a:lvl2pPr algn="ctr" rtl="0" eaLnBrk="1" fontAlgn="base" hangingPunct="1">
        <a:spcBef>
          <a:spcPct val="0"/>
        </a:spcBef>
        <a:spcAft>
          <a:spcPct val="0"/>
        </a:spcAft>
        <a:defRPr sz="3000" b="1">
          <a:solidFill>
            <a:srgbClr val="003399"/>
          </a:solidFill>
          <a:latin typeface="Arial" charset="0"/>
        </a:defRPr>
      </a:lvl2pPr>
      <a:lvl3pPr algn="ctr" rtl="0" eaLnBrk="1" fontAlgn="base" hangingPunct="1">
        <a:spcBef>
          <a:spcPct val="0"/>
        </a:spcBef>
        <a:spcAft>
          <a:spcPct val="0"/>
        </a:spcAft>
        <a:defRPr sz="3000" b="1">
          <a:solidFill>
            <a:srgbClr val="003399"/>
          </a:solidFill>
          <a:latin typeface="Arial" charset="0"/>
        </a:defRPr>
      </a:lvl3pPr>
      <a:lvl4pPr algn="ctr" rtl="0" eaLnBrk="1" fontAlgn="base" hangingPunct="1">
        <a:spcBef>
          <a:spcPct val="0"/>
        </a:spcBef>
        <a:spcAft>
          <a:spcPct val="0"/>
        </a:spcAft>
        <a:defRPr sz="3000" b="1">
          <a:solidFill>
            <a:srgbClr val="003399"/>
          </a:solidFill>
          <a:latin typeface="Arial" charset="0"/>
        </a:defRPr>
      </a:lvl4pPr>
      <a:lvl5pPr algn="ctr" rtl="0" eaLnBrk="1" fontAlgn="base" hangingPunct="1">
        <a:spcBef>
          <a:spcPct val="0"/>
        </a:spcBef>
        <a:spcAft>
          <a:spcPct val="0"/>
        </a:spcAft>
        <a:defRPr sz="3000" b="1">
          <a:solidFill>
            <a:srgbClr val="003399"/>
          </a:solidFill>
          <a:latin typeface="Arial" charset="0"/>
        </a:defRPr>
      </a:lvl5pPr>
      <a:lvl6pPr marL="457200" algn="ctr" rtl="0" eaLnBrk="1" fontAlgn="base" hangingPunct="1">
        <a:spcBef>
          <a:spcPct val="0"/>
        </a:spcBef>
        <a:spcAft>
          <a:spcPct val="0"/>
        </a:spcAft>
        <a:defRPr sz="3000" b="1">
          <a:solidFill>
            <a:srgbClr val="003399"/>
          </a:solidFill>
          <a:latin typeface="Arial" charset="0"/>
        </a:defRPr>
      </a:lvl6pPr>
      <a:lvl7pPr marL="914400" algn="ctr" rtl="0" eaLnBrk="1" fontAlgn="base" hangingPunct="1">
        <a:spcBef>
          <a:spcPct val="0"/>
        </a:spcBef>
        <a:spcAft>
          <a:spcPct val="0"/>
        </a:spcAft>
        <a:defRPr sz="3000" b="1">
          <a:solidFill>
            <a:srgbClr val="003399"/>
          </a:solidFill>
          <a:latin typeface="Arial" charset="0"/>
        </a:defRPr>
      </a:lvl7pPr>
      <a:lvl8pPr marL="1371600" algn="ctr" rtl="0" eaLnBrk="1" fontAlgn="base" hangingPunct="1">
        <a:spcBef>
          <a:spcPct val="0"/>
        </a:spcBef>
        <a:spcAft>
          <a:spcPct val="0"/>
        </a:spcAft>
        <a:defRPr sz="3000" b="1">
          <a:solidFill>
            <a:srgbClr val="003399"/>
          </a:solidFill>
          <a:latin typeface="Arial" charset="0"/>
        </a:defRPr>
      </a:lvl8pPr>
      <a:lvl9pPr marL="1828800" algn="ctr" rtl="0" eaLnBrk="1" fontAlgn="base" hangingPunct="1">
        <a:spcBef>
          <a:spcPct val="0"/>
        </a:spcBef>
        <a:spcAft>
          <a:spcPct val="0"/>
        </a:spcAft>
        <a:defRPr sz="3000" b="1">
          <a:solidFill>
            <a:srgbClr val="003399"/>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Ø"/>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09600" y="182565"/>
            <a:ext cx="10972801"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4"/>
          <p:cNvSpPr>
            <a:spLocks noGrp="1" noChangeArrowheads="1"/>
          </p:cNvSpPr>
          <p:nvPr>
            <p:ph type="body" idx="1"/>
          </p:nvPr>
        </p:nvSpPr>
        <p:spPr bwMode="auto">
          <a:xfrm>
            <a:off x="609600" y="1370013"/>
            <a:ext cx="10972801" cy="479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5" name="Picture 17"/>
          <p:cNvPicPr>
            <a:picLocks noChangeAspect="1" noChangeArrowheads="1"/>
          </p:cNvPicPr>
          <p:nvPr userDrawn="1"/>
        </p:nvPicPr>
        <p:blipFill>
          <a:blip r:embed="rId14" cstate="print"/>
          <a:srcRect/>
          <a:stretch>
            <a:fillRect/>
          </a:stretch>
        </p:blipFill>
        <p:spPr bwMode="auto">
          <a:xfrm>
            <a:off x="6553319" y="6324601"/>
            <a:ext cx="838418" cy="350837"/>
          </a:xfrm>
          <a:prstGeom prst="rect">
            <a:avLst/>
          </a:prstGeom>
          <a:noFill/>
          <a:ln w="9525">
            <a:noFill/>
            <a:miter lim="800000"/>
            <a:headEnd/>
            <a:tailEnd/>
          </a:ln>
        </p:spPr>
      </p:pic>
      <p:pic>
        <p:nvPicPr>
          <p:cNvPr id="26" name="Picture 18"/>
          <p:cNvPicPr>
            <a:picLocks noChangeAspect="1" noChangeArrowheads="1"/>
          </p:cNvPicPr>
          <p:nvPr userDrawn="1"/>
        </p:nvPicPr>
        <p:blipFill>
          <a:blip r:embed="rId15" cstate="print"/>
          <a:srcRect/>
          <a:stretch>
            <a:fillRect/>
          </a:stretch>
        </p:blipFill>
        <p:spPr bwMode="auto">
          <a:xfrm>
            <a:off x="7696616" y="6256338"/>
            <a:ext cx="584352" cy="525462"/>
          </a:xfrm>
          <a:prstGeom prst="rect">
            <a:avLst/>
          </a:prstGeom>
          <a:noFill/>
          <a:ln w="9525">
            <a:noFill/>
            <a:miter lim="800000"/>
            <a:headEnd/>
            <a:tailEnd/>
          </a:ln>
        </p:spPr>
      </p:pic>
      <p:pic>
        <p:nvPicPr>
          <p:cNvPr id="27" name="Picture 19"/>
          <p:cNvPicPr>
            <a:picLocks noChangeAspect="1" noChangeArrowheads="1"/>
          </p:cNvPicPr>
          <p:nvPr userDrawn="1"/>
        </p:nvPicPr>
        <p:blipFill>
          <a:blip r:embed="rId16" cstate="print"/>
          <a:srcRect/>
          <a:stretch>
            <a:fillRect/>
          </a:stretch>
        </p:blipFill>
        <p:spPr bwMode="auto">
          <a:xfrm>
            <a:off x="3809404" y="6252847"/>
            <a:ext cx="838418" cy="471488"/>
          </a:xfrm>
          <a:prstGeom prst="rect">
            <a:avLst/>
          </a:prstGeom>
          <a:noFill/>
          <a:ln w="9525">
            <a:noFill/>
            <a:miter lim="800000"/>
            <a:headEnd/>
            <a:tailEnd/>
          </a:ln>
        </p:spPr>
      </p:pic>
      <p:pic>
        <p:nvPicPr>
          <p:cNvPr id="36" name="Picture 63" descr="LLNL-logo"/>
          <p:cNvPicPr>
            <a:picLocks noChangeAspect="1" noChangeArrowheads="1"/>
          </p:cNvPicPr>
          <p:nvPr userDrawn="1"/>
        </p:nvPicPr>
        <p:blipFill>
          <a:blip r:embed="rId17" cstate="print"/>
          <a:srcRect/>
          <a:stretch>
            <a:fillRect/>
          </a:stretch>
        </p:blipFill>
        <p:spPr bwMode="auto">
          <a:xfrm>
            <a:off x="4952702" y="6396458"/>
            <a:ext cx="1347249" cy="260162"/>
          </a:xfrm>
          <a:prstGeom prst="rect">
            <a:avLst/>
          </a:prstGeom>
          <a:noFill/>
          <a:ln w="9525">
            <a:noFill/>
            <a:miter lim="800000"/>
            <a:headEnd/>
            <a:tailEnd/>
          </a:ln>
        </p:spPr>
      </p:pic>
      <p:pic>
        <p:nvPicPr>
          <p:cNvPr id="37" name="Picture 36" descr="New_DOE_Logo_Color_Hi-Res_042808.jpg"/>
          <p:cNvPicPr>
            <a:picLocks noChangeAspect="1"/>
          </p:cNvPicPr>
          <p:nvPr userDrawn="1"/>
        </p:nvPicPr>
        <p:blipFill>
          <a:blip r:embed="rId18" cstate="print"/>
          <a:stretch>
            <a:fillRect/>
          </a:stretch>
        </p:blipFill>
        <p:spPr>
          <a:xfrm>
            <a:off x="8916134" y="6253575"/>
            <a:ext cx="1920976" cy="482805"/>
          </a:xfrm>
          <a:prstGeom prst="rect">
            <a:avLst/>
          </a:prstGeom>
        </p:spPr>
      </p:pic>
      <p:sp>
        <p:nvSpPr>
          <p:cNvPr id="3" name="Slide Number Placeholder 2"/>
          <p:cNvSpPr>
            <a:spLocks noGrp="1"/>
          </p:cNvSpPr>
          <p:nvPr>
            <p:ph type="sldNum" sz="quarter" idx="4"/>
          </p:nvPr>
        </p:nvSpPr>
        <p:spPr>
          <a:xfrm>
            <a:off x="11202730" y="6385112"/>
            <a:ext cx="93845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pic>
        <p:nvPicPr>
          <p:cNvPr id="20" name="Picture 19"/>
          <p:cNvPicPr>
            <a:picLocks noChangeAspect="1"/>
          </p:cNvPicPr>
          <p:nvPr userDrawn="1"/>
        </p:nvPicPr>
        <p:blipFill rotWithShape="1">
          <a:blip r:embed="rId19"/>
          <a:srcRect t="9952" b="9448"/>
          <a:stretch/>
        </p:blipFill>
        <p:spPr>
          <a:xfrm>
            <a:off x="239365" y="6131200"/>
            <a:ext cx="2042190" cy="726801"/>
          </a:xfrm>
          <a:prstGeom prst="rect">
            <a:avLst/>
          </a:prstGeom>
        </p:spPr>
      </p:pic>
      <p:pic>
        <p:nvPicPr>
          <p:cNvPr id="19" name="Picture 18"/>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2407432" y="6224908"/>
            <a:ext cx="1320378" cy="525329"/>
          </a:xfrm>
          <a:prstGeom prst="rect">
            <a:avLst/>
          </a:prstGeom>
        </p:spPr>
      </p:pic>
    </p:spTree>
    <p:extLst>
      <p:ext uri="{BB962C8B-B14F-4D97-AF65-F5344CB8AC3E}">
        <p14:creationId xmlns:p14="http://schemas.microsoft.com/office/powerpoint/2010/main" val="1790333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ransition spd="med" advClick="0"/>
  <p:hf hdr="0" ftr="0" dt="0"/>
  <p:txStyles>
    <p:titleStyle>
      <a:lvl1pPr algn="ctr" rtl="0" fontAlgn="base">
        <a:spcBef>
          <a:spcPct val="0"/>
        </a:spcBef>
        <a:spcAft>
          <a:spcPct val="0"/>
        </a:spcAft>
        <a:defRPr sz="3000" b="1">
          <a:solidFill>
            <a:srgbClr val="003399"/>
          </a:solidFill>
          <a:latin typeface="+mj-lt"/>
          <a:ea typeface="+mj-ea"/>
          <a:cs typeface="+mj-cs"/>
        </a:defRPr>
      </a:lvl1pPr>
      <a:lvl2pPr algn="ctr" rtl="0" fontAlgn="base">
        <a:spcBef>
          <a:spcPct val="0"/>
        </a:spcBef>
        <a:spcAft>
          <a:spcPct val="0"/>
        </a:spcAft>
        <a:defRPr sz="3000" b="1">
          <a:solidFill>
            <a:srgbClr val="003399"/>
          </a:solidFill>
          <a:latin typeface="Arial" charset="0"/>
        </a:defRPr>
      </a:lvl2pPr>
      <a:lvl3pPr algn="ctr" rtl="0" fontAlgn="base">
        <a:spcBef>
          <a:spcPct val="0"/>
        </a:spcBef>
        <a:spcAft>
          <a:spcPct val="0"/>
        </a:spcAft>
        <a:defRPr sz="3000" b="1">
          <a:solidFill>
            <a:srgbClr val="003399"/>
          </a:solidFill>
          <a:latin typeface="Arial" charset="0"/>
        </a:defRPr>
      </a:lvl3pPr>
      <a:lvl4pPr algn="ctr" rtl="0" fontAlgn="base">
        <a:spcBef>
          <a:spcPct val="0"/>
        </a:spcBef>
        <a:spcAft>
          <a:spcPct val="0"/>
        </a:spcAft>
        <a:defRPr sz="3000" b="1">
          <a:solidFill>
            <a:srgbClr val="003399"/>
          </a:solidFill>
          <a:latin typeface="Arial" charset="0"/>
        </a:defRPr>
      </a:lvl4pPr>
      <a:lvl5pPr algn="ctr" rtl="0" fontAlgn="base">
        <a:spcBef>
          <a:spcPct val="0"/>
        </a:spcBef>
        <a:spcAft>
          <a:spcPct val="0"/>
        </a:spcAft>
        <a:defRPr sz="3000" b="1">
          <a:solidFill>
            <a:srgbClr val="003399"/>
          </a:solidFill>
          <a:latin typeface="Arial" charset="0"/>
        </a:defRPr>
      </a:lvl5pPr>
      <a:lvl6pPr marL="457200" algn="ctr" rtl="0" eaLnBrk="1" fontAlgn="base" hangingPunct="1">
        <a:spcBef>
          <a:spcPct val="0"/>
        </a:spcBef>
        <a:spcAft>
          <a:spcPct val="0"/>
        </a:spcAft>
        <a:defRPr sz="3000" b="1">
          <a:solidFill>
            <a:srgbClr val="003399"/>
          </a:solidFill>
          <a:latin typeface="Arial" charset="0"/>
        </a:defRPr>
      </a:lvl6pPr>
      <a:lvl7pPr marL="914400" algn="ctr" rtl="0" eaLnBrk="1" fontAlgn="base" hangingPunct="1">
        <a:spcBef>
          <a:spcPct val="0"/>
        </a:spcBef>
        <a:spcAft>
          <a:spcPct val="0"/>
        </a:spcAft>
        <a:defRPr sz="3000" b="1">
          <a:solidFill>
            <a:srgbClr val="003399"/>
          </a:solidFill>
          <a:latin typeface="Arial" charset="0"/>
        </a:defRPr>
      </a:lvl7pPr>
      <a:lvl8pPr marL="1371600" algn="ctr" rtl="0" eaLnBrk="1" fontAlgn="base" hangingPunct="1">
        <a:spcBef>
          <a:spcPct val="0"/>
        </a:spcBef>
        <a:spcAft>
          <a:spcPct val="0"/>
        </a:spcAft>
        <a:defRPr sz="3000" b="1">
          <a:solidFill>
            <a:srgbClr val="003399"/>
          </a:solidFill>
          <a:latin typeface="Arial" charset="0"/>
        </a:defRPr>
      </a:lvl8pPr>
      <a:lvl9pPr marL="1828800" algn="ctr" rtl="0" eaLnBrk="1" fontAlgn="base" hangingPunct="1">
        <a:spcBef>
          <a:spcPct val="0"/>
        </a:spcBef>
        <a:spcAft>
          <a:spcPct val="0"/>
        </a:spcAft>
        <a:defRPr sz="3000" b="1">
          <a:solidFill>
            <a:srgbClr val="003399"/>
          </a:solidFill>
          <a:latin typeface="Arial" charset="0"/>
        </a:defRPr>
      </a:lvl9pPr>
    </p:titleStyle>
    <p:bodyStyle>
      <a:lvl1pPr marL="342900" indent="-342900" algn="l" rtl="0" fontAlgn="base">
        <a:spcBef>
          <a:spcPct val="20000"/>
        </a:spcBef>
        <a:spcAft>
          <a:spcPct val="0"/>
        </a:spcAft>
        <a:buChar char="•"/>
        <a:defRPr sz="2400" b="1">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09600" y="182565"/>
            <a:ext cx="10972801"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4"/>
          <p:cNvSpPr>
            <a:spLocks noGrp="1" noChangeArrowheads="1"/>
          </p:cNvSpPr>
          <p:nvPr>
            <p:ph type="body" idx="1"/>
          </p:nvPr>
        </p:nvSpPr>
        <p:spPr bwMode="auto">
          <a:xfrm>
            <a:off x="609600" y="1370013"/>
            <a:ext cx="10972801" cy="479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p:cNvPicPr>
            <a:picLocks noChangeAspect="1"/>
          </p:cNvPicPr>
          <p:nvPr userDrawn="1"/>
        </p:nvPicPr>
        <p:blipFill rotWithShape="1">
          <a:blip r:embed="rId14" cstate="print">
            <a:extLst>
              <a:ext uri="{28A0092B-C50C-407E-A947-70E740481C1C}">
                <a14:useLocalDpi xmlns:a14="http://schemas.microsoft.com/office/drawing/2010/main" val="0"/>
              </a:ext>
            </a:extLst>
          </a:blip>
          <a:srcRect l="2081" t="7487" b="7207"/>
          <a:stretch/>
        </p:blipFill>
        <p:spPr>
          <a:xfrm>
            <a:off x="-1588" y="6169025"/>
            <a:ext cx="1826051" cy="709062"/>
          </a:xfrm>
          <a:prstGeom prst="rect">
            <a:avLst/>
          </a:prstGeom>
        </p:spPr>
      </p:pic>
    </p:spTree>
    <p:extLst>
      <p:ext uri="{BB962C8B-B14F-4D97-AF65-F5344CB8AC3E}">
        <p14:creationId xmlns:p14="http://schemas.microsoft.com/office/powerpoint/2010/main" val="1355904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55" r:id="rId12"/>
  </p:sldLayoutIdLst>
  <p:transition spd="med" advClick="0"/>
  <p:hf hdr="0" ftr="0" dt="0"/>
  <p:txStyles>
    <p:titleStyle>
      <a:lvl1pPr algn="ctr" rtl="0" fontAlgn="base">
        <a:spcBef>
          <a:spcPct val="0"/>
        </a:spcBef>
        <a:spcAft>
          <a:spcPct val="0"/>
        </a:spcAft>
        <a:defRPr sz="3000" b="1">
          <a:solidFill>
            <a:srgbClr val="003399"/>
          </a:solidFill>
          <a:latin typeface="+mj-lt"/>
          <a:ea typeface="+mj-ea"/>
          <a:cs typeface="+mj-cs"/>
        </a:defRPr>
      </a:lvl1pPr>
      <a:lvl2pPr algn="ctr" rtl="0" fontAlgn="base">
        <a:spcBef>
          <a:spcPct val="0"/>
        </a:spcBef>
        <a:spcAft>
          <a:spcPct val="0"/>
        </a:spcAft>
        <a:defRPr sz="3000" b="1">
          <a:solidFill>
            <a:srgbClr val="003399"/>
          </a:solidFill>
          <a:latin typeface="Arial" charset="0"/>
        </a:defRPr>
      </a:lvl2pPr>
      <a:lvl3pPr algn="ctr" rtl="0" fontAlgn="base">
        <a:spcBef>
          <a:spcPct val="0"/>
        </a:spcBef>
        <a:spcAft>
          <a:spcPct val="0"/>
        </a:spcAft>
        <a:defRPr sz="3000" b="1">
          <a:solidFill>
            <a:srgbClr val="003399"/>
          </a:solidFill>
          <a:latin typeface="Arial" charset="0"/>
        </a:defRPr>
      </a:lvl3pPr>
      <a:lvl4pPr algn="ctr" rtl="0" fontAlgn="base">
        <a:spcBef>
          <a:spcPct val="0"/>
        </a:spcBef>
        <a:spcAft>
          <a:spcPct val="0"/>
        </a:spcAft>
        <a:defRPr sz="3000" b="1">
          <a:solidFill>
            <a:srgbClr val="003399"/>
          </a:solidFill>
          <a:latin typeface="Arial" charset="0"/>
        </a:defRPr>
      </a:lvl4pPr>
      <a:lvl5pPr algn="ctr" rtl="0" fontAlgn="base">
        <a:spcBef>
          <a:spcPct val="0"/>
        </a:spcBef>
        <a:spcAft>
          <a:spcPct val="0"/>
        </a:spcAft>
        <a:defRPr sz="3000" b="1">
          <a:solidFill>
            <a:srgbClr val="003399"/>
          </a:solidFill>
          <a:latin typeface="Arial" charset="0"/>
        </a:defRPr>
      </a:lvl5pPr>
      <a:lvl6pPr marL="457200" algn="ctr" rtl="0" eaLnBrk="1" fontAlgn="base" hangingPunct="1">
        <a:spcBef>
          <a:spcPct val="0"/>
        </a:spcBef>
        <a:spcAft>
          <a:spcPct val="0"/>
        </a:spcAft>
        <a:defRPr sz="3000" b="1">
          <a:solidFill>
            <a:srgbClr val="003399"/>
          </a:solidFill>
          <a:latin typeface="Arial" charset="0"/>
        </a:defRPr>
      </a:lvl6pPr>
      <a:lvl7pPr marL="914400" algn="ctr" rtl="0" eaLnBrk="1" fontAlgn="base" hangingPunct="1">
        <a:spcBef>
          <a:spcPct val="0"/>
        </a:spcBef>
        <a:spcAft>
          <a:spcPct val="0"/>
        </a:spcAft>
        <a:defRPr sz="3000" b="1">
          <a:solidFill>
            <a:srgbClr val="003399"/>
          </a:solidFill>
          <a:latin typeface="Arial" charset="0"/>
        </a:defRPr>
      </a:lvl7pPr>
      <a:lvl8pPr marL="1371600" algn="ctr" rtl="0" eaLnBrk="1" fontAlgn="base" hangingPunct="1">
        <a:spcBef>
          <a:spcPct val="0"/>
        </a:spcBef>
        <a:spcAft>
          <a:spcPct val="0"/>
        </a:spcAft>
        <a:defRPr sz="3000" b="1">
          <a:solidFill>
            <a:srgbClr val="003399"/>
          </a:solidFill>
          <a:latin typeface="Arial" charset="0"/>
        </a:defRPr>
      </a:lvl8pPr>
      <a:lvl9pPr marL="1828800" algn="ctr" rtl="0" eaLnBrk="1" fontAlgn="base" hangingPunct="1">
        <a:spcBef>
          <a:spcPct val="0"/>
        </a:spcBef>
        <a:spcAft>
          <a:spcPct val="0"/>
        </a:spcAft>
        <a:defRPr sz="3000" b="1">
          <a:solidFill>
            <a:srgbClr val="003399"/>
          </a:solidFill>
          <a:latin typeface="Arial" charset="0"/>
        </a:defRPr>
      </a:lvl9pPr>
    </p:titleStyle>
    <p:bodyStyle>
      <a:lvl1pPr marL="342900" indent="-342900" algn="l" rtl="0" fontAlgn="base">
        <a:spcBef>
          <a:spcPct val="20000"/>
        </a:spcBef>
        <a:spcAft>
          <a:spcPct val="0"/>
        </a:spcAft>
        <a:buChar char="•"/>
        <a:defRPr sz="2400" b="1">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09600" y="182565"/>
            <a:ext cx="10972801"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4"/>
          <p:cNvSpPr>
            <a:spLocks noGrp="1" noChangeArrowheads="1"/>
          </p:cNvSpPr>
          <p:nvPr>
            <p:ph type="body" idx="1"/>
          </p:nvPr>
        </p:nvSpPr>
        <p:spPr bwMode="auto">
          <a:xfrm>
            <a:off x="609600" y="1370013"/>
            <a:ext cx="10972801" cy="479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202730" y="6385112"/>
            <a:ext cx="93845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7AC3-44BE-1249-A8B0-A1E33CC73C33}" type="slidenum">
              <a:rPr lang="en-US" smtClean="0">
                <a:solidFill>
                  <a:prstClr val="black">
                    <a:tint val="75000"/>
                  </a:prstClr>
                </a:solidFill>
              </a:rPr>
              <a:pPr/>
              <a:t>‹#›</a:t>
            </a:fld>
            <a:endParaRPr lang="en-US">
              <a:solidFill>
                <a:prstClr val="black">
                  <a:tint val="75000"/>
                </a:prstClr>
              </a:solidFill>
            </a:endParaRPr>
          </a:p>
        </p:txBody>
      </p:sp>
      <p:pic>
        <p:nvPicPr>
          <p:cNvPr id="20" name="Picture 19"/>
          <p:cNvPicPr>
            <a:picLocks noChangeAspect="1"/>
          </p:cNvPicPr>
          <p:nvPr userDrawn="1"/>
        </p:nvPicPr>
        <p:blipFill rotWithShape="1">
          <a:blip r:embed="rId14"/>
          <a:srcRect t="9952" b="9448"/>
          <a:stretch/>
        </p:blipFill>
        <p:spPr>
          <a:xfrm>
            <a:off x="239365" y="6131200"/>
            <a:ext cx="2042190" cy="726801"/>
          </a:xfrm>
          <a:prstGeom prst="rect">
            <a:avLst/>
          </a:prstGeom>
        </p:spPr>
      </p:pic>
      <p:pic>
        <p:nvPicPr>
          <p:cNvPr id="19" name="Picture 17"/>
          <p:cNvPicPr>
            <a:picLocks noChangeAspect="1" noChangeArrowheads="1"/>
          </p:cNvPicPr>
          <p:nvPr userDrawn="1"/>
        </p:nvPicPr>
        <p:blipFill>
          <a:blip r:embed="rId15" cstate="print"/>
          <a:srcRect/>
          <a:stretch>
            <a:fillRect/>
          </a:stretch>
        </p:blipFill>
        <p:spPr bwMode="auto">
          <a:xfrm>
            <a:off x="7163856" y="6324600"/>
            <a:ext cx="984230" cy="411852"/>
          </a:xfrm>
          <a:prstGeom prst="rect">
            <a:avLst/>
          </a:prstGeom>
          <a:noFill/>
          <a:ln w="9525">
            <a:noFill/>
            <a:miter lim="800000"/>
            <a:headEnd/>
            <a:tailEnd/>
          </a:ln>
        </p:spPr>
      </p:pic>
      <p:pic>
        <p:nvPicPr>
          <p:cNvPr id="21" name="Picture 18"/>
          <p:cNvPicPr>
            <a:picLocks noChangeAspect="1" noChangeArrowheads="1"/>
          </p:cNvPicPr>
          <p:nvPr userDrawn="1"/>
        </p:nvPicPr>
        <p:blipFill>
          <a:blip r:embed="rId16" cstate="print"/>
          <a:srcRect/>
          <a:stretch>
            <a:fillRect/>
          </a:stretch>
        </p:blipFill>
        <p:spPr bwMode="auto">
          <a:xfrm>
            <a:off x="8381800" y="6256338"/>
            <a:ext cx="685979" cy="616847"/>
          </a:xfrm>
          <a:prstGeom prst="rect">
            <a:avLst/>
          </a:prstGeom>
          <a:noFill/>
          <a:ln w="9525">
            <a:noFill/>
            <a:miter lim="800000"/>
            <a:headEnd/>
            <a:tailEnd/>
          </a:ln>
        </p:spPr>
      </p:pic>
      <p:pic>
        <p:nvPicPr>
          <p:cNvPr id="22" name="Picture 19"/>
          <p:cNvPicPr>
            <a:picLocks noChangeAspect="1" noChangeArrowheads="1"/>
          </p:cNvPicPr>
          <p:nvPr userDrawn="1"/>
        </p:nvPicPr>
        <p:blipFill>
          <a:blip r:embed="rId17" cstate="print"/>
          <a:srcRect/>
          <a:stretch>
            <a:fillRect/>
          </a:stretch>
        </p:blipFill>
        <p:spPr bwMode="auto">
          <a:xfrm>
            <a:off x="4130645" y="6252847"/>
            <a:ext cx="984230" cy="553486"/>
          </a:xfrm>
          <a:prstGeom prst="rect">
            <a:avLst/>
          </a:prstGeom>
          <a:noFill/>
          <a:ln w="9525">
            <a:noFill/>
            <a:miter lim="800000"/>
            <a:headEnd/>
            <a:tailEnd/>
          </a:ln>
        </p:spPr>
      </p:pic>
      <p:pic>
        <p:nvPicPr>
          <p:cNvPr id="23" name="Picture 63" descr="LLNL-logo"/>
          <p:cNvPicPr>
            <a:picLocks noChangeAspect="1" noChangeArrowheads="1"/>
          </p:cNvPicPr>
          <p:nvPr userDrawn="1"/>
        </p:nvPicPr>
        <p:blipFill>
          <a:blip r:embed="rId18" cstate="print"/>
          <a:srcRect/>
          <a:stretch>
            <a:fillRect/>
          </a:stretch>
        </p:blipFill>
        <p:spPr bwMode="auto">
          <a:xfrm>
            <a:off x="5348589" y="6396458"/>
            <a:ext cx="1581553" cy="305408"/>
          </a:xfrm>
          <a:prstGeom prst="rect">
            <a:avLst/>
          </a:prstGeom>
          <a:noFill/>
          <a:ln w="9525">
            <a:noFill/>
            <a:miter lim="800000"/>
            <a:headEnd/>
            <a:tailEnd/>
          </a:ln>
        </p:spPr>
      </p:pic>
      <p:pic>
        <p:nvPicPr>
          <p:cNvPr id="24" name="Picture 23" descr="New_DOE_Logo_Color_Hi-Res_042808.jpg"/>
          <p:cNvPicPr>
            <a:picLocks noChangeAspect="1"/>
          </p:cNvPicPr>
          <p:nvPr userDrawn="1"/>
        </p:nvPicPr>
        <p:blipFill>
          <a:blip r:embed="rId19" cstate="print"/>
          <a:stretch>
            <a:fillRect/>
          </a:stretch>
        </p:blipFill>
        <p:spPr>
          <a:xfrm>
            <a:off x="9301490" y="6253575"/>
            <a:ext cx="1920976" cy="482805"/>
          </a:xfrm>
          <a:prstGeom prst="rect">
            <a:avLst/>
          </a:prstGeom>
        </p:spPr>
      </p:pic>
      <p:pic>
        <p:nvPicPr>
          <p:cNvPr id="38" name="Picture 37"/>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2513667" y="6233337"/>
            <a:ext cx="1383264" cy="550205"/>
          </a:xfrm>
          <a:prstGeom prst="rect">
            <a:avLst/>
          </a:prstGeom>
        </p:spPr>
      </p:pic>
    </p:spTree>
    <p:extLst>
      <p:ext uri="{BB962C8B-B14F-4D97-AF65-F5344CB8AC3E}">
        <p14:creationId xmlns:p14="http://schemas.microsoft.com/office/powerpoint/2010/main" val="330502522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transition spd="med" advClick="0"/>
  <p:hf hdr="0" ftr="0" dt="0"/>
  <p:txStyles>
    <p:titleStyle>
      <a:lvl1pPr algn="ctr" rtl="0" fontAlgn="base">
        <a:spcBef>
          <a:spcPct val="0"/>
        </a:spcBef>
        <a:spcAft>
          <a:spcPct val="0"/>
        </a:spcAft>
        <a:defRPr sz="3000" b="1">
          <a:solidFill>
            <a:srgbClr val="003399"/>
          </a:solidFill>
          <a:latin typeface="+mj-lt"/>
          <a:ea typeface="+mj-ea"/>
          <a:cs typeface="+mj-cs"/>
        </a:defRPr>
      </a:lvl1pPr>
      <a:lvl2pPr algn="ctr" rtl="0" fontAlgn="base">
        <a:spcBef>
          <a:spcPct val="0"/>
        </a:spcBef>
        <a:spcAft>
          <a:spcPct val="0"/>
        </a:spcAft>
        <a:defRPr sz="3000" b="1">
          <a:solidFill>
            <a:srgbClr val="003399"/>
          </a:solidFill>
          <a:latin typeface="Arial" charset="0"/>
        </a:defRPr>
      </a:lvl2pPr>
      <a:lvl3pPr algn="ctr" rtl="0" fontAlgn="base">
        <a:spcBef>
          <a:spcPct val="0"/>
        </a:spcBef>
        <a:spcAft>
          <a:spcPct val="0"/>
        </a:spcAft>
        <a:defRPr sz="3000" b="1">
          <a:solidFill>
            <a:srgbClr val="003399"/>
          </a:solidFill>
          <a:latin typeface="Arial" charset="0"/>
        </a:defRPr>
      </a:lvl3pPr>
      <a:lvl4pPr algn="ctr" rtl="0" fontAlgn="base">
        <a:spcBef>
          <a:spcPct val="0"/>
        </a:spcBef>
        <a:spcAft>
          <a:spcPct val="0"/>
        </a:spcAft>
        <a:defRPr sz="3000" b="1">
          <a:solidFill>
            <a:srgbClr val="003399"/>
          </a:solidFill>
          <a:latin typeface="Arial" charset="0"/>
        </a:defRPr>
      </a:lvl4pPr>
      <a:lvl5pPr algn="ctr" rtl="0" fontAlgn="base">
        <a:spcBef>
          <a:spcPct val="0"/>
        </a:spcBef>
        <a:spcAft>
          <a:spcPct val="0"/>
        </a:spcAft>
        <a:defRPr sz="3000" b="1">
          <a:solidFill>
            <a:srgbClr val="003399"/>
          </a:solidFill>
          <a:latin typeface="Arial" charset="0"/>
        </a:defRPr>
      </a:lvl5pPr>
      <a:lvl6pPr marL="457200" algn="ctr" rtl="0" eaLnBrk="1" fontAlgn="base" hangingPunct="1">
        <a:spcBef>
          <a:spcPct val="0"/>
        </a:spcBef>
        <a:spcAft>
          <a:spcPct val="0"/>
        </a:spcAft>
        <a:defRPr sz="3000" b="1">
          <a:solidFill>
            <a:srgbClr val="003399"/>
          </a:solidFill>
          <a:latin typeface="Arial" charset="0"/>
        </a:defRPr>
      </a:lvl6pPr>
      <a:lvl7pPr marL="914400" algn="ctr" rtl="0" eaLnBrk="1" fontAlgn="base" hangingPunct="1">
        <a:spcBef>
          <a:spcPct val="0"/>
        </a:spcBef>
        <a:spcAft>
          <a:spcPct val="0"/>
        </a:spcAft>
        <a:defRPr sz="3000" b="1">
          <a:solidFill>
            <a:srgbClr val="003399"/>
          </a:solidFill>
          <a:latin typeface="Arial" charset="0"/>
        </a:defRPr>
      </a:lvl7pPr>
      <a:lvl8pPr marL="1371600" algn="ctr" rtl="0" eaLnBrk="1" fontAlgn="base" hangingPunct="1">
        <a:spcBef>
          <a:spcPct val="0"/>
        </a:spcBef>
        <a:spcAft>
          <a:spcPct val="0"/>
        </a:spcAft>
        <a:defRPr sz="3000" b="1">
          <a:solidFill>
            <a:srgbClr val="003399"/>
          </a:solidFill>
          <a:latin typeface="Arial" charset="0"/>
        </a:defRPr>
      </a:lvl8pPr>
      <a:lvl9pPr marL="1828800" algn="ctr" rtl="0" eaLnBrk="1" fontAlgn="base" hangingPunct="1">
        <a:spcBef>
          <a:spcPct val="0"/>
        </a:spcBef>
        <a:spcAft>
          <a:spcPct val="0"/>
        </a:spcAft>
        <a:defRPr sz="3000" b="1">
          <a:solidFill>
            <a:srgbClr val="003399"/>
          </a:solidFill>
          <a:latin typeface="Arial" charset="0"/>
        </a:defRPr>
      </a:lvl9pPr>
    </p:titleStyle>
    <p:bodyStyle>
      <a:lvl1pPr marL="342900" indent="-342900" algn="l" rtl="0" fontAlgn="base">
        <a:spcBef>
          <a:spcPct val="20000"/>
        </a:spcBef>
        <a:spcAft>
          <a:spcPct val="0"/>
        </a:spcAft>
        <a:buChar char="•"/>
        <a:defRPr sz="2400" b="1">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6.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18.png"/><Relationship Id="rId4" Type="http://schemas.openxmlformats.org/officeDocument/2006/relationships/image" Target="../media/image1.jpeg"/><Relationship Id="rId9"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41.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71.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1.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81.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image" Target="../media/image501.pn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image" Target="../media/image501.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0.png"/><Relationship Id="rId1" Type="http://schemas.openxmlformats.org/officeDocument/2006/relationships/slideLayout" Target="../slideLayouts/slideLayout41.xml"/><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4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jpe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3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image" Target="../media/image471.png"/><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31.png"/><Relationship Id="rId1" Type="http://schemas.openxmlformats.org/officeDocument/2006/relationships/slideLayout" Target="../slideLayouts/slideLayout47.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37.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470.png"/><Relationship Id="rId2" Type="http://schemas.openxmlformats.org/officeDocument/2006/relationships/image" Target="../media/image431.png"/><Relationship Id="rId1" Type="http://schemas.openxmlformats.org/officeDocument/2006/relationships/slideLayout" Target="../slideLayouts/slideLayout47.xml"/><Relationship Id="rId6" Type="http://schemas.openxmlformats.org/officeDocument/2006/relationships/image" Target="../media/image480.png"/><Relationship Id="rId5" Type="http://schemas.openxmlformats.org/officeDocument/2006/relationships/image" Target="../media/image460.png"/><Relationship Id="rId4" Type="http://schemas.openxmlformats.org/officeDocument/2006/relationships/image" Target="../media/image450.png"/></Relationships>
</file>

<file path=ppt/slides/_rels/slide38.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470.png"/><Relationship Id="rId2" Type="http://schemas.openxmlformats.org/officeDocument/2006/relationships/image" Target="../media/image431.png"/><Relationship Id="rId1" Type="http://schemas.openxmlformats.org/officeDocument/2006/relationships/slideLayout" Target="../slideLayouts/slideLayout47.xml"/><Relationship Id="rId6" Type="http://schemas.openxmlformats.org/officeDocument/2006/relationships/image" Target="../media/image480.png"/><Relationship Id="rId5" Type="http://schemas.openxmlformats.org/officeDocument/2006/relationships/image" Target="../media/image460.png"/><Relationship Id="rId4" Type="http://schemas.openxmlformats.org/officeDocument/2006/relationships/image" Target="../media/image450.png"/></Relationships>
</file>

<file path=ppt/slides/_rels/slide39.xml.rels><?xml version="1.0" encoding="UTF-8" standalone="yes"?>
<Relationships xmlns="http://schemas.openxmlformats.org/package/2006/relationships"><Relationship Id="rId8" Type="http://schemas.openxmlformats.org/officeDocument/2006/relationships/image" Target="../media/image490.png"/><Relationship Id="rId3" Type="http://schemas.openxmlformats.org/officeDocument/2006/relationships/image" Target="../media/image440.png"/><Relationship Id="rId7" Type="http://schemas.openxmlformats.org/officeDocument/2006/relationships/image" Target="../media/image470.png"/><Relationship Id="rId2" Type="http://schemas.openxmlformats.org/officeDocument/2006/relationships/image" Target="../media/image431.png"/><Relationship Id="rId1" Type="http://schemas.openxmlformats.org/officeDocument/2006/relationships/slideLayout" Target="../slideLayouts/slideLayout47.xml"/><Relationship Id="rId6" Type="http://schemas.openxmlformats.org/officeDocument/2006/relationships/image" Target="../media/image480.png"/><Relationship Id="rId5" Type="http://schemas.openxmlformats.org/officeDocument/2006/relationships/image" Target="../media/image460.png"/><Relationship Id="rId4" Type="http://schemas.openxmlformats.org/officeDocument/2006/relationships/image" Target="../media/image450.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0.jpeg"/><Relationship Id="rId2" Type="http://schemas.openxmlformats.org/officeDocument/2006/relationships/image" Target="../media/image31.png"/><Relationship Id="rId1" Type="http://schemas.openxmlformats.org/officeDocument/2006/relationships/slideLayout" Target="../slideLayouts/slideLayout4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18.png"/><Relationship Id="rId7"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4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41.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22980" y="0"/>
            <a:ext cx="2392820" cy="1066799"/>
          </a:xfrm>
          <a:prstGeom prst="rect">
            <a:avLst/>
          </a:prstGeom>
        </p:spPr>
      </p:pic>
      <p:pic>
        <p:nvPicPr>
          <p:cNvPr id="20" name="Picture 19" descr="New_DOE_Logo_Color_Hi-Res_042808.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372600" y="5943600"/>
            <a:ext cx="2743200" cy="689636"/>
          </a:xfrm>
          <a:prstGeom prst="rect">
            <a:avLst/>
          </a:prstGeom>
        </p:spPr>
      </p:pic>
      <p:pic>
        <p:nvPicPr>
          <p:cNvPr id="35" name="Picture 19"/>
          <p:cNvPicPr>
            <a:picLocks noChangeAspect="1" noChangeArrowheads="1"/>
          </p:cNvPicPr>
          <p:nvPr/>
        </p:nvPicPr>
        <p:blipFill>
          <a:blip r:embed="rId5" cstate="print"/>
          <a:srcRect/>
          <a:stretch>
            <a:fillRect/>
          </a:stretch>
        </p:blipFill>
        <p:spPr bwMode="auto">
          <a:xfrm>
            <a:off x="2274722" y="5943601"/>
            <a:ext cx="1276829" cy="718217"/>
          </a:xfrm>
          <a:prstGeom prst="rect">
            <a:avLst/>
          </a:prstGeom>
          <a:noFill/>
          <a:ln w="9525">
            <a:noFill/>
            <a:miter lim="800000"/>
            <a:headEnd/>
            <a:tailEnd/>
          </a:ln>
        </p:spPr>
      </p:pic>
      <p:pic>
        <p:nvPicPr>
          <p:cNvPr id="19" name="Picture 18" descr="West_Virginia_University_logo_svg.png"/>
          <p:cNvPicPr>
            <a:picLocks noChangeAspect="1"/>
          </p:cNvPicPr>
          <p:nvPr/>
        </p:nvPicPr>
        <p:blipFill>
          <a:blip r:embed="rId6" cstate="print"/>
          <a:stretch>
            <a:fillRect/>
          </a:stretch>
        </p:blipFill>
        <p:spPr>
          <a:xfrm>
            <a:off x="7210121" y="6230234"/>
            <a:ext cx="2069606" cy="268015"/>
          </a:xfrm>
          <a:prstGeom prst="rect">
            <a:avLst/>
          </a:prstGeom>
        </p:spPr>
      </p:pic>
      <p:pic>
        <p:nvPicPr>
          <p:cNvPr id="21" name="Picture 20" descr="CMU logo.jpg"/>
          <p:cNvPicPr>
            <a:picLocks noChangeAspect="1"/>
          </p:cNvPicPr>
          <p:nvPr/>
        </p:nvPicPr>
        <p:blipFill>
          <a:blip r:embed="rId7" cstate="print">
            <a:extLst>
              <a:ext uri="{28A0092B-C50C-407E-A947-70E740481C1C}">
                <a14:useLocalDpi xmlns:a14="http://schemas.microsoft.com/office/drawing/2010/main"/>
              </a:ext>
            </a:extLst>
          </a:blip>
          <a:srcRect/>
          <a:stretch>
            <a:fillRect/>
          </a:stretch>
        </p:blipFill>
        <p:spPr>
          <a:xfrm>
            <a:off x="5337298" y="6194454"/>
            <a:ext cx="1779952" cy="33957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4421" y="6019800"/>
            <a:ext cx="1600006" cy="616870"/>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5622" y="5943600"/>
            <a:ext cx="2056229" cy="818096"/>
          </a:xfrm>
          <a:prstGeom prst="rect">
            <a:avLst/>
          </a:prstGeom>
        </p:spPr>
      </p:pic>
      <p:sp>
        <p:nvSpPr>
          <p:cNvPr id="3" name="TextBox 2"/>
          <p:cNvSpPr txBox="1"/>
          <p:nvPr/>
        </p:nvSpPr>
        <p:spPr>
          <a:xfrm>
            <a:off x="3681736" y="2900333"/>
            <a:ext cx="8129264" cy="2662267"/>
          </a:xfrm>
          <a:prstGeom prst="rect">
            <a:avLst/>
          </a:prstGeom>
          <a:noFill/>
        </p:spPr>
        <p:txBody>
          <a:bodyPr wrap="square" rtlCol="0">
            <a:spAutoFit/>
          </a:bodyPr>
          <a:lstStyle/>
          <a:p>
            <a:r>
              <a:rPr lang="en-US" sz="3200" dirty="0" err="1"/>
              <a:t>Pyomo.GDP</a:t>
            </a:r>
            <a:r>
              <a:rPr lang="en-US" sz="3200" i="0" dirty="0">
                <a:solidFill>
                  <a:schemeClr val="tx1"/>
                </a:solidFill>
              </a:rPr>
              <a:t>: </a:t>
            </a:r>
          </a:p>
          <a:p>
            <a:r>
              <a:rPr lang="en-US" sz="2400" dirty="0"/>
              <a:t>Disjunctive Models in Python</a:t>
            </a:r>
          </a:p>
          <a:p>
            <a:endParaRPr lang="en-US" sz="1000" dirty="0"/>
          </a:p>
          <a:p>
            <a:pPr>
              <a:spcAft>
                <a:spcPts val="600"/>
              </a:spcAft>
            </a:pPr>
            <a:r>
              <a:rPr lang="en-US" dirty="0"/>
              <a:t>Qi </a:t>
            </a:r>
            <a:r>
              <a:rPr lang="en-US" dirty="0" err="1"/>
              <a:t>Chen</a:t>
            </a:r>
            <a:r>
              <a:rPr lang="en-US" baseline="30000" dirty="0" err="1"/>
              <a:t>a,c</a:t>
            </a:r>
            <a:r>
              <a:rPr lang="en-US" dirty="0"/>
              <a:t>, Emma S. </a:t>
            </a:r>
            <a:r>
              <a:rPr lang="en-US" dirty="0" err="1"/>
              <a:t>Johnson</a:t>
            </a:r>
            <a:r>
              <a:rPr lang="en-US" baseline="30000" dirty="0" err="1"/>
              <a:t>b,c</a:t>
            </a:r>
            <a:r>
              <a:rPr lang="en-US" dirty="0"/>
              <a:t>, John D. </a:t>
            </a:r>
            <a:r>
              <a:rPr lang="en-US" dirty="0" err="1"/>
              <a:t>Siirola</a:t>
            </a:r>
            <a:r>
              <a:rPr lang="en-US" baseline="30000" dirty="0" err="1"/>
              <a:t>c</a:t>
            </a:r>
            <a:r>
              <a:rPr lang="en-US" dirty="0"/>
              <a:t>, Ignacio E. </a:t>
            </a:r>
            <a:r>
              <a:rPr lang="en-US" dirty="0" err="1"/>
              <a:t>Grossmann</a:t>
            </a:r>
            <a:r>
              <a:rPr lang="en-US" baseline="30000" dirty="0" err="1"/>
              <a:t>a</a:t>
            </a:r>
            <a:endParaRPr lang="en-US" dirty="0"/>
          </a:p>
          <a:p>
            <a:r>
              <a:rPr lang="en-US" sz="1400" i="0" baseline="30000" dirty="0" err="1">
                <a:solidFill>
                  <a:schemeClr val="tx1">
                    <a:lumMod val="50000"/>
                    <a:lumOff val="50000"/>
                  </a:schemeClr>
                </a:solidFill>
              </a:rPr>
              <a:t>a</a:t>
            </a:r>
            <a:r>
              <a:rPr lang="en-US" sz="1400" i="0" dirty="0" err="1">
                <a:solidFill>
                  <a:schemeClr val="tx1">
                    <a:lumMod val="50000"/>
                    <a:lumOff val="50000"/>
                  </a:schemeClr>
                </a:solidFill>
              </a:rPr>
              <a:t>Center</a:t>
            </a:r>
            <a:r>
              <a:rPr lang="en-US" sz="1400" i="0" dirty="0">
                <a:solidFill>
                  <a:schemeClr val="tx1">
                    <a:lumMod val="50000"/>
                    <a:lumOff val="50000"/>
                  </a:schemeClr>
                </a:solidFill>
              </a:rPr>
              <a:t> for Adv. Process Decision-making, Carnegie Mellon University</a:t>
            </a:r>
          </a:p>
          <a:p>
            <a:r>
              <a:rPr lang="en-US" sz="1400" i="0" baseline="30000" dirty="0" err="1">
                <a:solidFill>
                  <a:schemeClr val="tx1">
                    <a:lumMod val="50000"/>
                    <a:lumOff val="50000"/>
                  </a:schemeClr>
                </a:solidFill>
              </a:rPr>
              <a:t>b</a:t>
            </a:r>
            <a:r>
              <a:rPr lang="en-US" sz="1400" i="0" dirty="0" err="1">
                <a:solidFill>
                  <a:schemeClr val="tx1">
                    <a:lumMod val="50000"/>
                    <a:lumOff val="50000"/>
                  </a:schemeClr>
                </a:solidFill>
              </a:rPr>
              <a:t>H</a:t>
            </a:r>
            <a:r>
              <a:rPr lang="en-US" sz="1400" i="0" dirty="0">
                <a:solidFill>
                  <a:schemeClr val="tx1">
                    <a:lumMod val="50000"/>
                    <a:lumOff val="50000"/>
                  </a:schemeClr>
                </a:solidFill>
              </a:rPr>
              <a:t>. Milton Stewart School of Ind. &amp; Systems Engineering, Georgia Institute of Technology</a:t>
            </a:r>
          </a:p>
          <a:p>
            <a:r>
              <a:rPr lang="en-US" sz="1400" i="0" baseline="30000" dirty="0" err="1">
                <a:solidFill>
                  <a:schemeClr val="tx1">
                    <a:lumMod val="50000"/>
                    <a:lumOff val="50000"/>
                  </a:schemeClr>
                </a:solidFill>
              </a:rPr>
              <a:t>c</a:t>
            </a:r>
            <a:r>
              <a:rPr lang="en-US" sz="1400" i="0" dirty="0" err="1">
                <a:solidFill>
                  <a:schemeClr val="tx1">
                    <a:lumMod val="50000"/>
                    <a:lumOff val="50000"/>
                  </a:schemeClr>
                </a:solidFill>
              </a:rPr>
              <a:t>Center</a:t>
            </a:r>
            <a:r>
              <a:rPr lang="en-US" sz="1400" i="0" dirty="0">
                <a:solidFill>
                  <a:schemeClr val="tx1">
                    <a:lumMod val="50000"/>
                    <a:lumOff val="50000"/>
                  </a:schemeClr>
                </a:solidFill>
              </a:rPr>
              <a:t> for Computing Research, Sandia National Laboratories</a:t>
            </a:r>
          </a:p>
          <a:p>
            <a:endParaRPr lang="en-US" dirty="0"/>
          </a:p>
          <a:p>
            <a:r>
              <a:rPr lang="en-US" i="0" dirty="0">
                <a:solidFill>
                  <a:schemeClr val="tx1"/>
                </a:solidFill>
              </a:rPr>
              <a:t>2 June 2018</a:t>
            </a:r>
          </a:p>
        </p:txBody>
      </p:sp>
      <p:sp>
        <p:nvSpPr>
          <p:cNvPr id="10" name="TextBox 9"/>
          <p:cNvSpPr txBox="1"/>
          <p:nvPr/>
        </p:nvSpPr>
        <p:spPr>
          <a:xfrm>
            <a:off x="3733800" y="5590401"/>
            <a:ext cx="6934200" cy="323165"/>
          </a:xfrm>
          <a:prstGeom prst="rect">
            <a:avLst/>
          </a:prstGeom>
          <a:noFill/>
        </p:spPr>
        <p:txBody>
          <a:bodyPr wrap="square">
            <a:spAutoFit/>
          </a:bodyPr>
          <a:lstStyle/>
          <a:p>
            <a:r>
              <a:rPr lang="en-US" sz="750" dirty="0">
                <a:latin typeface="Arial" charset="0"/>
                <a:ea typeface="Arial" charset="0"/>
                <a:cs typeface="Arial" charset="0"/>
              </a:rPr>
              <a:t>Sandia National Laboratories is a </a:t>
            </a:r>
            <a:r>
              <a:rPr lang="en-US" sz="750" dirty="0" err="1">
                <a:latin typeface="Arial" charset="0"/>
                <a:ea typeface="Arial" charset="0"/>
                <a:cs typeface="Arial" charset="0"/>
              </a:rPr>
              <a:t>multimission</a:t>
            </a:r>
            <a:r>
              <a:rPr lang="en-US" sz="750" dirty="0">
                <a:latin typeface="Arial" charset="0"/>
                <a:ea typeface="Arial" charset="0"/>
                <a:cs typeface="Arial" charset="0"/>
              </a:rPr>
              <a:t> laboratory managed and operated by National Technology and Engineering Solutions of Sandia, LLC, a wholly owned subsidiary of Honeywell International, Inc., for the U.S. Department of Energy’s National Nuclear Security Administration under contract DE-NA0003525. </a:t>
            </a:r>
          </a:p>
        </p:txBody>
      </p:sp>
      <p:pic>
        <p:nvPicPr>
          <p:cNvPr id="11" name="Picture 10" descr="Pyomo_NewBlu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2900333"/>
            <a:ext cx="2995858" cy="84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0497671" y="5617295"/>
            <a:ext cx="184731" cy="246221"/>
          </a:xfrm>
          <a:prstGeom prst="rect">
            <a:avLst/>
          </a:prstGeom>
          <a:noFill/>
        </p:spPr>
        <p:txBody>
          <a:bodyPr wrap="none" rtlCol="0">
            <a:spAutoFit/>
          </a:bodyPr>
          <a:lstStyle/>
          <a:p>
            <a:endParaRPr lang="en-US" sz="1000" i="0" dirty="0">
              <a:solidFill>
                <a:schemeClr val="tx1"/>
              </a:solidFill>
            </a:endParaRPr>
          </a:p>
        </p:txBody>
      </p:sp>
    </p:spTree>
    <p:extLst>
      <p:ext uri="{BB962C8B-B14F-4D97-AF65-F5344CB8AC3E}">
        <p14:creationId xmlns:p14="http://schemas.microsoft.com/office/powerpoint/2010/main" val="60210149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3AB1-7ADD-4BC1-8D4F-4CD50B471013}"/>
              </a:ext>
            </a:extLst>
          </p:cNvPr>
          <p:cNvSpPr>
            <a:spLocks noGrp="1"/>
          </p:cNvSpPr>
          <p:nvPr>
            <p:ph type="title"/>
          </p:nvPr>
        </p:nvSpPr>
        <p:spPr/>
        <p:txBody>
          <a:bodyPr/>
          <a:lstStyle/>
          <a:p>
            <a:r>
              <a:rPr lang="en-US" dirty="0" err="1"/>
              <a:t>Pyomo.GDP</a:t>
            </a:r>
            <a:r>
              <a:rPr lang="en-US" dirty="0"/>
              <a:t> – Flexible solution strategies</a:t>
            </a:r>
          </a:p>
        </p:txBody>
      </p:sp>
      <p:sp>
        <p:nvSpPr>
          <p:cNvPr id="3" name="Slide Number Placeholder 2">
            <a:extLst>
              <a:ext uri="{FF2B5EF4-FFF2-40B4-BE49-F238E27FC236}">
                <a16:creationId xmlns:a16="http://schemas.microsoft.com/office/drawing/2014/main" id="{5913FC9E-438A-4591-B7B3-0883F9E8894B}"/>
              </a:ext>
            </a:extLst>
          </p:cNvPr>
          <p:cNvSpPr>
            <a:spLocks noGrp="1"/>
          </p:cNvSpPr>
          <p:nvPr>
            <p:ph type="sldNum" sz="quarter" idx="4"/>
          </p:nvPr>
        </p:nvSpPr>
        <p:spPr/>
        <p:txBody>
          <a:bodyPr/>
          <a:lstStyle/>
          <a:p>
            <a:fld id="{41B67AC3-44BE-1249-A8B0-A1E33CC73C33}" type="slidenum">
              <a:rPr lang="en-US" smtClean="0"/>
              <a:t>10</a:t>
            </a:fld>
            <a:endParaRPr lang="en-US"/>
          </a:p>
        </p:txBody>
      </p:sp>
      <p:sp>
        <p:nvSpPr>
          <p:cNvPr id="5" name="TextBox 4">
            <a:extLst>
              <a:ext uri="{FF2B5EF4-FFF2-40B4-BE49-F238E27FC236}">
                <a16:creationId xmlns:a16="http://schemas.microsoft.com/office/drawing/2014/main" id="{0520D452-4872-44E4-A45B-BC7E8BE62F67}"/>
              </a:ext>
            </a:extLst>
          </p:cNvPr>
          <p:cNvSpPr txBox="1"/>
          <p:nvPr/>
        </p:nvSpPr>
        <p:spPr>
          <a:xfrm>
            <a:off x="2590800" y="1295400"/>
            <a:ext cx="2057400" cy="1600200"/>
          </a:xfrm>
          <a:prstGeom prst="rect">
            <a:avLst/>
          </a:prstGeom>
          <a:noFill/>
          <a:ln w="19050">
            <a:solidFill>
              <a:schemeClr val="tx1"/>
            </a:solidFill>
            <a:prstDash val="dash"/>
          </a:ln>
        </p:spPr>
        <p:txBody>
          <a:bodyPr wrap="square" rtlCol="0" anchor="ctr">
            <a:noAutofit/>
          </a:bodyPr>
          <a:lstStyle/>
          <a:p>
            <a:pPr algn="ct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799BD9-3554-404B-A476-083BEE4FB2E3}"/>
                  </a:ext>
                </a:extLst>
              </p:cNvPr>
              <p:cNvSpPr txBox="1"/>
              <p:nvPr/>
            </p:nvSpPr>
            <p:spPr>
              <a:xfrm>
                <a:off x="990600" y="1295400"/>
                <a:ext cx="1371600" cy="2771775"/>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GDP model</a:t>
                </a:r>
              </a:p>
              <a:p>
                <a:pPr algn="ctr"/>
                <a14:m>
                  <m:oMathPara xmlns:m="http://schemas.openxmlformats.org/officeDocument/2006/math">
                    <m:oMathParaPr>
                      <m:jc m:val="center"/>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 xmlns:m="http://schemas.openxmlformats.org/officeDocument/2006/math">
                      <m:r>
                        <a:rPr lang="en-US" b="0" i="1" smtClean="0">
                          <a:latin typeface="Cambria Math" panose="02040503050406030204" pitchFamily="18" charset="0"/>
                        </a:rPr>
                        <m:t>∨</m:t>
                      </m:r>
                    </m:oMath>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Para>
                </a14:m>
                <a:endParaRPr lang="en-US" dirty="0">
                  <a:latin typeface="Cambria" panose="02040503050406030204" pitchFamily="18" charset="0"/>
                </a:endParaRPr>
              </a:p>
            </p:txBody>
          </p:sp>
        </mc:Choice>
        <mc:Fallback xmlns="">
          <p:sp>
            <p:nvSpPr>
              <p:cNvPr id="6" name="TextBox 5">
                <a:extLst>
                  <a:ext uri="{FF2B5EF4-FFF2-40B4-BE49-F238E27FC236}">
                    <a16:creationId xmlns:a16="http://schemas.microsoft.com/office/drawing/2014/main" id="{75799BD9-3554-404B-A476-083BEE4FB2E3}"/>
                  </a:ext>
                </a:extLst>
              </p:cNvPr>
              <p:cNvSpPr txBox="1">
                <a:spLocks noRot="1" noChangeAspect="1" noMove="1" noResize="1" noEditPoints="1" noAdjustHandles="1" noChangeArrowheads="1" noChangeShapeType="1" noTextEdit="1"/>
              </p:cNvSpPr>
              <p:nvPr/>
            </p:nvSpPr>
            <p:spPr>
              <a:xfrm>
                <a:off x="990600" y="1295400"/>
                <a:ext cx="1371600" cy="2771775"/>
              </a:xfrm>
              <a:prstGeom prst="rect">
                <a:avLst/>
              </a:prstGeom>
              <a:blipFill>
                <a:blip r:embed="rId2"/>
                <a:stretch>
                  <a:fillRect/>
                </a:stretch>
              </a:blipFill>
              <a:ln w="1905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42EEF9BA-E2D0-4217-9A35-6CB66498208A}"/>
              </a:ext>
            </a:extLst>
          </p:cNvPr>
          <p:cNvSpPr txBox="1"/>
          <p:nvPr/>
        </p:nvSpPr>
        <p:spPr>
          <a:xfrm>
            <a:off x="2743200" y="1447800"/>
            <a:ext cx="1752600" cy="381000"/>
          </a:xfrm>
          <a:prstGeom prst="homePlate">
            <a:avLst/>
          </a:prstGeom>
          <a:solidFill>
            <a:srgbClr val="DED5C5"/>
          </a:solidFill>
          <a:ln w="19050">
            <a:solidFill>
              <a:schemeClr val="tx1"/>
            </a:solidFill>
          </a:ln>
        </p:spPr>
        <p:txBody>
          <a:bodyPr wrap="square" rtlCol="0" anchor="ctr">
            <a:noAutofit/>
          </a:bodyPr>
          <a:lstStyle/>
          <a:p>
            <a:pPr algn="ctr"/>
            <a:r>
              <a:rPr lang="en-US" dirty="0">
                <a:latin typeface="Cambria" panose="02040503050406030204" pitchFamily="18" charset="0"/>
              </a:rPr>
              <a:t>Big-M</a:t>
            </a:r>
          </a:p>
        </p:txBody>
      </p:sp>
      <p:sp>
        <p:nvSpPr>
          <p:cNvPr id="9" name="TextBox 8">
            <a:extLst>
              <a:ext uri="{FF2B5EF4-FFF2-40B4-BE49-F238E27FC236}">
                <a16:creationId xmlns:a16="http://schemas.microsoft.com/office/drawing/2014/main" id="{7B98CF1C-2164-42BB-BEB7-80325766788C}"/>
              </a:ext>
            </a:extLst>
          </p:cNvPr>
          <p:cNvSpPr txBox="1"/>
          <p:nvPr/>
        </p:nvSpPr>
        <p:spPr>
          <a:xfrm>
            <a:off x="2743200" y="1901336"/>
            <a:ext cx="1752600" cy="381000"/>
          </a:xfrm>
          <a:prstGeom prst="homePlate">
            <a:avLst/>
          </a:prstGeom>
          <a:solidFill>
            <a:srgbClr val="DED5C5"/>
          </a:solidFill>
          <a:ln w="19050">
            <a:solidFill>
              <a:schemeClr val="tx1"/>
            </a:solidFill>
          </a:ln>
        </p:spPr>
        <p:txBody>
          <a:bodyPr wrap="square" rtlCol="0" anchor="ctr">
            <a:noAutofit/>
          </a:bodyPr>
          <a:lstStyle/>
          <a:p>
            <a:pPr algn="ctr"/>
            <a:r>
              <a:rPr lang="en-US" dirty="0">
                <a:latin typeface="Cambria" panose="02040503050406030204" pitchFamily="18" charset="0"/>
              </a:rPr>
              <a:t>HR</a:t>
            </a:r>
          </a:p>
        </p:txBody>
      </p:sp>
      <p:sp>
        <p:nvSpPr>
          <p:cNvPr id="10" name="TextBox 9">
            <a:extLst>
              <a:ext uri="{FF2B5EF4-FFF2-40B4-BE49-F238E27FC236}">
                <a16:creationId xmlns:a16="http://schemas.microsoft.com/office/drawing/2014/main" id="{F21AFDAA-FEBE-4575-B016-F26902A29F49}"/>
              </a:ext>
            </a:extLst>
          </p:cNvPr>
          <p:cNvSpPr txBox="1"/>
          <p:nvPr/>
        </p:nvSpPr>
        <p:spPr>
          <a:xfrm>
            <a:off x="2743200" y="2354872"/>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Hybrid BM/HR</a:t>
            </a:r>
          </a:p>
        </p:txBody>
      </p:sp>
      <p:cxnSp>
        <p:nvCxnSpPr>
          <p:cNvPr id="11" name="Straight Arrow Connector 10">
            <a:extLst>
              <a:ext uri="{FF2B5EF4-FFF2-40B4-BE49-F238E27FC236}">
                <a16:creationId xmlns:a16="http://schemas.microsoft.com/office/drawing/2014/main" id="{D0949949-BCE1-46C2-89F6-01BD6870345F}"/>
              </a:ext>
            </a:extLst>
          </p:cNvPr>
          <p:cNvCxnSpPr/>
          <p:nvPr/>
        </p:nvCxnSpPr>
        <p:spPr>
          <a:xfrm>
            <a:off x="2362200" y="164782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55E954-DB11-4095-81F8-599AD7D1BFD7}"/>
              </a:ext>
            </a:extLst>
          </p:cNvPr>
          <p:cNvCxnSpPr/>
          <p:nvPr/>
        </p:nvCxnSpPr>
        <p:spPr>
          <a:xfrm>
            <a:off x="2362200" y="21113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D17E1F-12FF-4D34-BCCA-BC14FCB18739}"/>
              </a:ext>
            </a:extLst>
          </p:cNvPr>
          <p:cNvCxnSpPr/>
          <p:nvPr/>
        </p:nvCxnSpPr>
        <p:spPr>
          <a:xfrm>
            <a:off x="2362200" y="2559050"/>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F29D39-F65B-402C-80DF-9D7D461F756D}"/>
                  </a:ext>
                </a:extLst>
              </p:cNvPr>
              <p:cNvSpPr txBox="1"/>
              <p:nvPr/>
            </p:nvSpPr>
            <p:spPr>
              <a:xfrm>
                <a:off x="4876800" y="1295400"/>
                <a:ext cx="1676400" cy="1600200"/>
              </a:xfrm>
              <a:prstGeom prst="rect">
                <a:avLst/>
              </a:prstGeom>
              <a:noFill/>
              <a:ln w="19050">
                <a:solidFill>
                  <a:schemeClr val="tx1"/>
                </a:solidFill>
              </a:ln>
            </p:spPr>
            <p:txBody>
              <a:bodyPr wrap="square" rtlCol="0" anchor="ctr">
                <a:noAutofit/>
              </a:bodyPr>
              <a:lstStyle/>
              <a:p>
                <a:pPr algn="ctr">
                  <a:spcBef>
                    <a:spcPts val="600"/>
                  </a:spcBef>
                </a:pPr>
                <a:r>
                  <a:rPr lang="en-US" dirty="0">
                    <a:latin typeface="Cambria" panose="02040503050406030204" pitchFamily="18" charset="0"/>
                  </a:rPr>
                  <a:t>MI(N)LP model</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≤0</m:t>
                      </m:r>
                    </m:oMath>
                  </m:oMathPara>
                </a14:m>
                <a:endParaRPr lang="en-US" dirty="0">
                  <a:latin typeface="Cambria" panose="02040503050406030204" pitchFamily="18" charset="0"/>
                </a:endParaRPr>
              </a:p>
            </p:txBody>
          </p:sp>
        </mc:Choice>
        <mc:Fallback xmlns="">
          <p:sp>
            <p:nvSpPr>
              <p:cNvPr id="14" name="TextBox 13">
                <a:extLst>
                  <a:ext uri="{FF2B5EF4-FFF2-40B4-BE49-F238E27FC236}">
                    <a16:creationId xmlns:a16="http://schemas.microsoft.com/office/drawing/2014/main" id="{E5F29D39-F65B-402C-80DF-9D7D461F756D}"/>
                  </a:ext>
                </a:extLst>
              </p:cNvPr>
              <p:cNvSpPr txBox="1">
                <a:spLocks noRot="1" noChangeAspect="1" noMove="1" noResize="1" noEditPoints="1" noAdjustHandles="1" noChangeArrowheads="1" noChangeShapeType="1" noTextEdit="1"/>
              </p:cNvSpPr>
              <p:nvPr/>
            </p:nvSpPr>
            <p:spPr>
              <a:xfrm>
                <a:off x="4876800" y="1295400"/>
                <a:ext cx="1676400" cy="1600200"/>
              </a:xfrm>
              <a:prstGeom prst="rect">
                <a:avLst/>
              </a:prstGeom>
              <a:blipFill>
                <a:blip r:embed="rId3"/>
                <a:stretch>
                  <a:fillRect/>
                </a:stretch>
              </a:blipFill>
              <a:ln w="1905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03EDD6F-FDA0-4134-BEF7-C9B1143F2C59}"/>
              </a:ext>
            </a:extLst>
          </p:cNvPr>
          <p:cNvCxnSpPr/>
          <p:nvPr/>
        </p:nvCxnSpPr>
        <p:spPr>
          <a:xfrm>
            <a:off x="4495800" y="164068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7235B5-56BC-420F-8FA0-DCACF29A8C3B}"/>
              </a:ext>
            </a:extLst>
          </p:cNvPr>
          <p:cNvCxnSpPr/>
          <p:nvPr/>
        </p:nvCxnSpPr>
        <p:spPr>
          <a:xfrm>
            <a:off x="4495800" y="208835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2C4BCC-0E26-4583-AAC0-CBA0E05C9AA4}"/>
              </a:ext>
            </a:extLst>
          </p:cNvPr>
          <p:cNvCxnSpPr/>
          <p:nvPr/>
        </p:nvCxnSpPr>
        <p:spPr>
          <a:xfrm>
            <a:off x="4495800" y="2540791"/>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F2EF4CF-CC00-4E86-AD18-342B22B46EB7}"/>
              </a:ext>
            </a:extLst>
          </p:cNvPr>
          <p:cNvSpPr txBox="1"/>
          <p:nvPr/>
        </p:nvSpPr>
        <p:spPr>
          <a:xfrm>
            <a:off x="2743200" y="3057525"/>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Basic Step</a:t>
            </a:r>
          </a:p>
        </p:txBody>
      </p:sp>
      <p:cxnSp>
        <p:nvCxnSpPr>
          <p:cNvPr id="19" name="Straight Arrow Connector 18">
            <a:extLst>
              <a:ext uri="{FF2B5EF4-FFF2-40B4-BE49-F238E27FC236}">
                <a16:creationId xmlns:a16="http://schemas.microsoft.com/office/drawing/2014/main" id="{299AE96A-C7C9-435A-8A89-52D60897FAE4}"/>
              </a:ext>
            </a:extLst>
          </p:cNvPr>
          <p:cNvCxnSpPr/>
          <p:nvPr/>
        </p:nvCxnSpPr>
        <p:spPr>
          <a:xfrm>
            <a:off x="2362200" y="3256849"/>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C6F074C-A84B-4AEB-AC21-E507FB79DC0B}"/>
              </a:ext>
            </a:extLst>
          </p:cNvPr>
          <p:cNvSpPr txBox="1"/>
          <p:nvPr/>
        </p:nvSpPr>
        <p:spPr>
          <a:xfrm>
            <a:off x="2743200" y="3686175"/>
            <a:ext cx="1752600" cy="381000"/>
          </a:xfrm>
          <a:prstGeom prst="roundRect">
            <a:avLst/>
          </a:prstGeom>
          <a:noFill/>
          <a:ln w="19050">
            <a:solidFill>
              <a:schemeClr val="tx1"/>
            </a:solidFill>
          </a:ln>
        </p:spPr>
        <p:txBody>
          <a:bodyPr wrap="square" rtlCol="0" anchor="ctr">
            <a:noAutofit/>
          </a:bodyPr>
          <a:lstStyle/>
          <a:p>
            <a:pPr algn="ctr"/>
            <a:r>
              <a:rPr lang="en-US" dirty="0" err="1">
                <a:latin typeface="Cambria" panose="02040503050406030204" pitchFamily="18" charset="0"/>
              </a:rPr>
              <a:t>GDPopt</a:t>
            </a:r>
            <a:r>
              <a:rPr lang="en-US" dirty="0">
                <a:latin typeface="Cambria" panose="02040503050406030204" pitchFamily="18" charset="0"/>
              </a:rPr>
              <a:t> solver</a:t>
            </a:r>
          </a:p>
        </p:txBody>
      </p:sp>
      <p:cxnSp>
        <p:nvCxnSpPr>
          <p:cNvPr id="21" name="Straight Arrow Connector 20">
            <a:extLst>
              <a:ext uri="{FF2B5EF4-FFF2-40B4-BE49-F238E27FC236}">
                <a16:creationId xmlns:a16="http://schemas.microsoft.com/office/drawing/2014/main" id="{0223B906-6BA4-4AE4-AAF3-08EE9CE9AD11}"/>
              </a:ext>
            </a:extLst>
          </p:cNvPr>
          <p:cNvCxnSpPr/>
          <p:nvPr/>
        </p:nvCxnSpPr>
        <p:spPr>
          <a:xfrm>
            <a:off x="2362200" y="3878076"/>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81">
            <a:extLst>
              <a:ext uri="{FF2B5EF4-FFF2-40B4-BE49-F238E27FC236}">
                <a16:creationId xmlns:a16="http://schemas.microsoft.com/office/drawing/2014/main" id="{EAFD87DB-8191-4D63-90F3-59E537BCA80A}"/>
              </a:ext>
            </a:extLst>
          </p:cNvPr>
          <p:cNvCxnSpPr>
            <a:stCxn id="18" idx="2"/>
          </p:cNvCxnSpPr>
          <p:nvPr/>
        </p:nvCxnSpPr>
        <p:spPr>
          <a:xfrm rot="5400000">
            <a:off x="2886424" y="2914301"/>
            <a:ext cx="113602" cy="116205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9C898-0478-44C2-BDED-1A8372CF5897}"/>
              </a:ext>
            </a:extLst>
          </p:cNvPr>
          <p:cNvSpPr txBox="1"/>
          <p:nvPr/>
        </p:nvSpPr>
        <p:spPr>
          <a:xfrm>
            <a:off x="4876800" y="3057525"/>
            <a:ext cx="1676400" cy="381000"/>
          </a:xfrm>
          <a:prstGeom prst="roundRect">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MINLP solvers</a:t>
            </a:r>
          </a:p>
        </p:txBody>
      </p:sp>
      <p:sp>
        <p:nvSpPr>
          <p:cNvPr id="24" name="TextBox 23">
            <a:extLst>
              <a:ext uri="{FF2B5EF4-FFF2-40B4-BE49-F238E27FC236}">
                <a16:creationId xmlns:a16="http://schemas.microsoft.com/office/drawing/2014/main" id="{3D9012C1-20FA-4417-B57B-85255A4FA0A7}"/>
              </a:ext>
            </a:extLst>
          </p:cNvPr>
          <p:cNvSpPr txBox="1"/>
          <p:nvPr/>
        </p:nvSpPr>
        <p:spPr>
          <a:xfrm>
            <a:off x="4876800" y="3686175"/>
            <a:ext cx="1676400" cy="381000"/>
          </a:xfrm>
          <a:prstGeom prst="rect">
            <a:avLst/>
          </a:prstGeom>
          <a:noFill/>
          <a:ln w="19050">
            <a:noFill/>
          </a:ln>
        </p:spPr>
        <p:txBody>
          <a:bodyPr wrap="square" rtlCol="0" anchor="ctr">
            <a:noAutofit/>
          </a:bodyPr>
          <a:lstStyle/>
          <a:p>
            <a:pPr algn="ctr">
              <a:spcBef>
                <a:spcPts val="600"/>
              </a:spcBef>
            </a:pPr>
            <a:r>
              <a:rPr lang="en-US" dirty="0">
                <a:latin typeface="Cambria" panose="02040503050406030204" pitchFamily="18" charset="0"/>
              </a:rPr>
              <a:t>Model Solution</a:t>
            </a:r>
          </a:p>
        </p:txBody>
      </p:sp>
      <p:cxnSp>
        <p:nvCxnSpPr>
          <p:cNvPr id="25" name="Straight Arrow Connector 24">
            <a:extLst>
              <a:ext uri="{FF2B5EF4-FFF2-40B4-BE49-F238E27FC236}">
                <a16:creationId xmlns:a16="http://schemas.microsoft.com/office/drawing/2014/main" id="{E470763D-1162-4B1D-9FE2-EAF4763C567B}"/>
              </a:ext>
            </a:extLst>
          </p:cNvPr>
          <p:cNvCxnSpPr>
            <a:stCxn id="23" idx="2"/>
            <a:endCxn id="24" idx="0"/>
          </p:cNvCxnSpPr>
          <p:nvPr/>
        </p:nvCxnSpPr>
        <p:spPr>
          <a:xfrm>
            <a:off x="5715000" y="3438525"/>
            <a:ext cx="0" cy="2476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97B5C9-B566-49EF-BE3B-A38EEBF10EA6}"/>
              </a:ext>
            </a:extLst>
          </p:cNvPr>
          <p:cNvCxnSpPr>
            <a:stCxn id="20" idx="3"/>
            <a:endCxn id="24" idx="1"/>
          </p:cNvCxnSpPr>
          <p:nvPr/>
        </p:nvCxnSpPr>
        <p:spPr>
          <a:xfrm>
            <a:off x="4495800" y="38766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B1341E-404F-41CB-8C6F-31DA506D5AB5}"/>
              </a:ext>
            </a:extLst>
          </p:cNvPr>
          <p:cNvCxnSpPr>
            <a:stCxn id="14" idx="2"/>
            <a:endCxn id="23" idx="0"/>
          </p:cNvCxnSpPr>
          <p:nvPr/>
        </p:nvCxnSpPr>
        <p:spPr>
          <a:xfrm>
            <a:off x="5715000" y="2895600"/>
            <a:ext cx="0" cy="1619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E4570E-BF36-4502-AF75-AA0E9420FBB0}"/>
              </a:ext>
            </a:extLst>
          </p:cNvPr>
          <p:cNvSpPr txBox="1"/>
          <p:nvPr/>
        </p:nvSpPr>
        <p:spPr>
          <a:xfrm>
            <a:off x="7010400" y="1295401"/>
            <a:ext cx="1447800" cy="288240"/>
          </a:xfrm>
          <a:prstGeom prst="rect">
            <a:avLst/>
          </a:prstGeom>
          <a:noFill/>
          <a:ln w="19050">
            <a:solidFill>
              <a:schemeClr val="tx1"/>
            </a:solidFill>
          </a:ln>
        </p:spPr>
        <p:txBody>
          <a:bodyPr wrap="square" rtlCol="0" anchor="ctr">
            <a:noAutofit/>
          </a:bodyPr>
          <a:lstStyle/>
          <a:p>
            <a:pPr algn="ctr">
              <a:spcAft>
                <a:spcPts val="600"/>
              </a:spcAft>
            </a:pPr>
            <a:r>
              <a:rPr lang="en-US" sz="1400" dirty="0">
                <a:latin typeface="Cambria" panose="02040503050406030204" pitchFamily="18" charset="0"/>
              </a:rPr>
              <a:t>Model</a:t>
            </a:r>
          </a:p>
        </p:txBody>
      </p:sp>
      <p:sp>
        <p:nvSpPr>
          <p:cNvPr id="29" name="TextBox 28">
            <a:extLst>
              <a:ext uri="{FF2B5EF4-FFF2-40B4-BE49-F238E27FC236}">
                <a16:creationId xmlns:a16="http://schemas.microsoft.com/office/drawing/2014/main" id="{E9D2FB72-98F1-4E64-B939-61622B130679}"/>
              </a:ext>
            </a:extLst>
          </p:cNvPr>
          <p:cNvSpPr txBox="1"/>
          <p:nvPr/>
        </p:nvSpPr>
        <p:spPr>
          <a:xfrm>
            <a:off x="7010400" y="1680910"/>
            <a:ext cx="1447800" cy="295779"/>
          </a:xfrm>
          <a:prstGeom prst="homePlate">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Reformulation</a:t>
            </a:r>
          </a:p>
        </p:txBody>
      </p:sp>
      <p:sp>
        <p:nvSpPr>
          <p:cNvPr id="30" name="TextBox 29">
            <a:extLst>
              <a:ext uri="{FF2B5EF4-FFF2-40B4-BE49-F238E27FC236}">
                <a16:creationId xmlns:a16="http://schemas.microsoft.com/office/drawing/2014/main" id="{2A10AEAB-AFB9-4E4D-B8A3-BFAC7F46373C}"/>
              </a:ext>
            </a:extLst>
          </p:cNvPr>
          <p:cNvSpPr txBox="1"/>
          <p:nvPr/>
        </p:nvSpPr>
        <p:spPr>
          <a:xfrm>
            <a:off x="7010400" y="2073958"/>
            <a:ext cx="1447800" cy="295779"/>
          </a:xfrm>
          <a:prstGeom prst="roundRect">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Solver</a:t>
            </a:r>
          </a:p>
        </p:txBody>
      </p:sp>
      <p:sp>
        <p:nvSpPr>
          <p:cNvPr id="31" name="TextBox 30">
            <a:extLst>
              <a:ext uri="{FF2B5EF4-FFF2-40B4-BE49-F238E27FC236}">
                <a16:creationId xmlns:a16="http://schemas.microsoft.com/office/drawing/2014/main" id="{CCD70E53-6D0B-4B16-B6D4-D0FC0E13B1FC}"/>
              </a:ext>
            </a:extLst>
          </p:cNvPr>
          <p:cNvSpPr txBox="1"/>
          <p:nvPr/>
        </p:nvSpPr>
        <p:spPr>
          <a:xfrm>
            <a:off x="7010400" y="2467006"/>
            <a:ext cx="1447800" cy="528938"/>
          </a:xfrm>
          <a:prstGeom prst="rect">
            <a:avLst/>
          </a:prstGeom>
          <a:noFill/>
          <a:ln w="19050">
            <a:solidFill>
              <a:schemeClr val="tx1"/>
            </a:solidFill>
            <a:prstDash val="dash"/>
          </a:ln>
        </p:spPr>
        <p:txBody>
          <a:bodyPr wrap="square" rtlCol="0" anchor="ctr">
            <a:noAutofit/>
          </a:bodyPr>
          <a:lstStyle/>
          <a:p>
            <a:pPr algn="ctr"/>
            <a:r>
              <a:rPr lang="en-US" sz="1400" dirty="0">
                <a:latin typeface="Cambria" panose="02040503050406030204" pitchFamily="18" charset="0"/>
              </a:rPr>
              <a:t>GDP to MI(N)LP reformulations</a:t>
            </a:r>
          </a:p>
        </p:txBody>
      </p:sp>
      <p:sp>
        <p:nvSpPr>
          <p:cNvPr id="32" name="Content Placeholder 1">
            <a:extLst>
              <a:ext uri="{FF2B5EF4-FFF2-40B4-BE49-F238E27FC236}">
                <a16:creationId xmlns:a16="http://schemas.microsoft.com/office/drawing/2014/main" id="{E73F1050-F8D5-4873-8832-150F0283495D}"/>
              </a:ext>
            </a:extLst>
          </p:cNvPr>
          <p:cNvSpPr txBox="1">
            <a:spLocks/>
          </p:cNvSpPr>
          <p:nvPr/>
        </p:nvSpPr>
        <p:spPr>
          <a:xfrm>
            <a:off x="685799" y="4343889"/>
            <a:ext cx="10896601" cy="167591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err="1">
                <a:solidFill>
                  <a:schemeClr val="tx1">
                    <a:lumMod val="50000"/>
                    <a:lumOff val="50000"/>
                  </a:schemeClr>
                </a:solidFill>
              </a:rPr>
              <a:t>Pyomo</a:t>
            </a:r>
            <a:r>
              <a:rPr lang="en-US" sz="2000" kern="0" dirty="0">
                <a:solidFill>
                  <a:schemeClr val="tx1">
                    <a:lumMod val="50000"/>
                    <a:lumOff val="50000"/>
                  </a:schemeClr>
                </a:solidFill>
              </a:rPr>
              <a:t> gives diverse solution options for GDP models</a:t>
            </a:r>
          </a:p>
          <a:p>
            <a:r>
              <a:rPr lang="en-US" sz="2000" kern="0" dirty="0"/>
              <a:t>Standard reformulations to MINLP: Big-M (BM) and Hull Reformulation (HR)</a:t>
            </a:r>
          </a:p>
          <a:p>
            <a:endParaRPr lang="en-US" sz="2000" kern="0" dirty="0"/>
          </a:p>
        </p:txBody>
      </p:sp>
    </p:spTree>
    <p:extLst>
      <p:ext uri="{BB962C8B-B14F-4D97-AF65-F5344CB8AC3E}">
        <p14:creationId xmlns:p14="http://schemas.microsoft.com/office/powerpoint/2010/main" val="1434154996"/>
      </p:ext>
    </p:extLst>
  </p:cSld>
  <p:clrMapOvr>
    <a:masterClrMapping/>
  </p:clrMapOvr>
  <p:transition spd="med"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3AB1-7ADD-4BC1-8D4F-4CD50B471013}"/>
              </a:ext>
            </a:extLst>
          </p:cNvPr>
          <p:cNvSpPr>
            <a:spLocks noGrp="1"/>
          </p:cNvSpPr>
          <p:nvPr>
            <p:ph type="title"/>
          </p:nvPr>
        </p:nvSpPr>
        <p:spPr/>
        <p:txBody>
          <a:bodyPr/>
          <a:lstStyle/>
          <a:p>
            <a:r>
              <a:rPr lang="en-US" dirty="0" err="1"/>
              <a:t>Pyomo.GDP</a:t>
            </a:r>
            <a:r>
              <a:rPr lang="en-US" dirty="0"/>
              <a:t> – Flexible solution strategies</a:t>
            </a:r>
          </a:p>
        </p:txBody>
      </p:sp>
      <p:sp>
        <p:nvSpPr>
          <p:cNvPr id="3" name="Slide Number Placeholder 2">
            <a:extLst>
              <a:ext uri="{FF2B5EF4-FFF2-40B4-BE49-F238E27FC236}">
                <a16:creationId xmlns:a16="http://schemas.microsoft.com/office/drawing/2014/main" id="{5913FC9E-438A-4591-B7B3-0883F9E8894B}"/>
              </a:ext>
            </a:extLst>
          </p:cNvPr>
          <p:cNvSpPr>
            <a:spLocks noGrp="1"/>
          </p:cNvSpPr>
          <p:nvPr>
            <p:ph type="sldNum" sz="quarter" idx="4"/>
          </p:nvPr>
        </p:nvSpPr>
        <p:spPr/>
        <p:txBody>
          <a:bodyPr/>
          <a:lstStyle/>
          <a:p>
            <a:fld id="{41B67AC3-44BE-1249-A8B0-A1E33CC73C33}" type="slidenum">
              <a:rPr lang="en-US" smtClean="0"/>
              <a:t>11</a:t>
            </a:fld>
            <a:endParaRPr lang="en-US"/>
          </a:p>
        </p:txBody>
      </p:sp>
      <p:sp>
        <p:nvSpPr>
          <p:cNvPr id="5" name="TextBox 4">
            <a:extLst>
              <a:ext uri="{FF2B5EF4-FFF2-40B4-BE49-F238E27FC236}">
                <a16:creationId xmlns:a16="http://schemas.microsoft.com/office/drawing/2014/main" id="{0520D452-4872-44E4-A45B-BC7E8BE62F67}"/>
              </a:ext>
            </a:extLst>
          </p:cNvPr>
          <p:cNvSpPr txBox="1"/>
          <p:nvPr/>
        </p:nvSpPr>
        <p:spPr>
          <a:xfrm>
            <a:off x="2590800" y="1295400"/>
            <a:ext cx="2057400" cy="1600200"/>
          </a:xfrm>
          <a:prstGeom prst="rect">
            <a:avLst/>
          </a:prstGeom>
          <a:noFill/>
          <a:ln w="19050">
            <a:solidFill>
              <a:schemeClr val="tx1"/>
            </a:solidFill>
            <a:prstDash val="dash"/>
          </a:ln>
        </p:spPr>
        <p:txBody>
          <a:bodyPr wrap="square" rtlCol="0" anchor="ctr">
            <a:noAutofit/>
          </a:bodyPr>
          <a:lstStyle/>
          <a:p>
            <a:pPr algn="ct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799BD9-3554-404B-A476-083BEE4FB2E3}"/>
                  </a:ext>
                </a:extLst>
              </p:cNvPr>
              <p:cNvSpPr txBox="1"/>
              <p:nvPr/>
            </p:nvSpPr>
            <p:spPr>
              <a:xfrm>
                <a:off x="990600" y="1295400"/>
                <a:ext cx="1371600" cy="2771775"/>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GDP model</a:t>
                </a:r>
              </a:p>
              <a:p>
                <a:pPr algn="ctr"/>
                <a14:m>
                  <m:oMathPara xmlns:m="http://schemas.openxmlformats.org/officeDocument/2006/math">
                    <m:oMathParaPr>
                      <m:jc m:val="center"/>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 xmlns:m="http://schemas.openxmlformats.org/officeDocument/2006/math">
                      <m:r>
                        <a:rPr lang="en-US" b="0" i="1" smtClean="0">
                          <a:latin typeface="Cambria Math" panose="02040503050406030204" pitchFamily="18" charset="0"/>
                        </a:rPr>
                        <m:t>∨</m:t>
                      </m:r>
                    </m:oMath>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Para>
                </a14:m>
                <a:endParaRPr lang="en-US" dirty="0">
                  <a:latin typeface="Cambria" panose="02040503050406030204" pitchFamily="18" charset="0"/>
                </a:endParaRPr>
              </a:p>
            </p:txBody>
          </p:sp>
        </mc:Choice>
        <mc:Fallback xmlns="">
          <p:sp>
            <p:nvSpPr>
              <p:cNvPr id="6" name="TextBox 5">
                <a:extLst>
                  <a:ext uri="{FF2B5EF4-FFF2-40B4-BE49-F238E27FC236}">
                    <a16:creationId xmlns:a16="http://schemas.microsoft.com/office/drawing/2014/main" id="{75799BD9-3554-404B-A476-083BEE4FB2E3}"/>
                  </a:ext>
                </a:extLst>
              </p:cNvPr>
              <p:cNvSpPr txBox="1">
                <a:spLocks noRot="1" noChangeAspect="1" noMove="1" noResize="1" noEditPoints="1" noAdjustHandles="1" noChangeArrowheads="1" noChangeShapeType="1" noTextEdit="1"/>
              </p:cNvSpPr>
              <p:nvPr/>
            </p:nvSpPr>
            <p:spPr>
              <a:xfrm>
                <a:off x="990600" y="1295400"/>
                <a:ext cx="1371600" cy="2771775"/>
              </a:xfrm>
              <a:prstGeom prst="rect">
                <a:avLst/>
              </a:prstGeom>
              <a:blipFill>
                <a:blip r:embed="rId2"/>
                <a:stretch>
                  <a:fillRect/>
                </a:stretch>
              </a:blipFill>
              <a:ln w="1905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42EEF9BA-E2D0-4217-9A35-6CB66498208A}"/>
              </a:ext>
            </a:extLst>
          </p:cNvPr>
          <p:cNvSpPr txBox="1"/>
          <p:nvPr/>
        </p:nvSpPr>
        <p:spPr>
          <a:xfrm>
            <a:off x="2743200" y="1447800"/>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Big-M</a:t>
            </a:r>
          </a:p>
        </p:txBody>
      </p:sp>
      <p:sp>
        <p:nvSpPr>
          <p:cNvPr id="9" name="TextBox 8">
            <a:extLst>
              <a:ext uri="{FF2B5EF4-FFF2-40B4-BE49-F238E27FC236}">
                <a16:creationId xmlns:a16="http://schemas.microsoft.com/office/drawing/2014/main" id="{7B98CF1C-2164-42BB-BEB7-80325766788C}"/>
              </a:ext>
            </a:extLst>
          </p:cNvPr>
          <p:cNvSpPr txBox="1"/>
          <p:nvPr/>
        </p:nvSpPr>
        <p:spPr>
          <a:xfrm>
            <a:off x="2743200" y="1901336"/>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HR</a:t>
            </a:r>
          </a:p>
        </p:txBody>
      </p:sp>
      <p:sp>
        <p:nvSpPr>
          <p:cNvPr id="10" name="TextBox 9">
            <a:extLst>
              <a:ext uri="{FF2B5EF4-FFF2-40B4-BE49-F238E27FC236}">
                <a16:creationId xmlns:a16="http://schemas.microsoft.com/office/drawing/2014/main" id="{F21AFDAA-FEBE-4575-B016-F26902A29F49}"/>
              </a:ext>
            </a:extLst>
          </p:cNvPr>
          <p:cNvSpPr txBox="1"/>
          <p:nvPr/>
        </p:nvSpPr>
        <p:spPr>
          <a:xfrm>
            <a:off x="2743200" y="2354872"/>
            <a:ext cx="1752600" cy="381000"/>
          </a:xfrm>
          <a:prstGeom prst="homePlate">
            <a:avLst/>
          </a:prstGeom>
          <a:solidFill>
            <a:srgbClr val="DED5C5"/>
          </a:solidFill>
          <a:ln w="19050">
            <a:solidFill>
              <a:schemeClr val="tx1"/>
            </a:solidFill>
          </a:ln>
        </p:spPr>
        <p:txBody>
          <a:bodyPr wrap="square" rtlCol="0" anchor="ctr">
            <a:noAutofit/>
          </a:bodyPr>
          <a:lstStyle/>
          <a:p>
            <a:pPr algn="ctr"/>
            <a:r>
              <a:rPr lang="en-US" dirty="0">
                <a:latin typeface="Cambria" panose="02040503050406030204" pitchFamily="18" charset="0"/>
              </a:rPr>
              <a:t>Hybrid BM/HR</a:t>
            </a:r>
          </a:p>
        </p:txBody>
      </p:sp>
      <p:cxnSp>
        <p:nvCxnSpPr>
          <p:cNvPr id="11" name="Straight Arrow Connector 10">
            <a:extLst>
              <a:ext uri="{FF2B5EF4-FFF2-40B4-BE49-F238E27FC236}">
                <a16:creationId xmlns:a16="http://schemas.microsoft.com/office/drawing/2014/main" id="{D0949949-BCE1-46C2-89F6-01BD6870345F}"/>
              </a:ext>
            </a:extLst>
          </p:cNvPr>
          <p:cNvCxnSpPr/>
          <p:nvPr/>
        </p:nvCxnSpPr>
        <p:spPr>
          <a:xfrm>
            <a:off x="2362200" y="164782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55E954-DB11-4095-81F8-599AD7D1BFD7}"/>
              </a:ext>
            </a:extLst>
          </p:cNvPr>
          <p:cNvCxnSpPr/>
          <p:nvPr/>
        </p:nvCxnSpPr>
        <p:spPr>
          <a:xfrm>
            <a:off x="2362200" y="21113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D17E1F-12FF-4D34-BCCA-BC14FCB18739}"/>
              </a:ext>
            </a:extLst>
          </p:cNvPr>
          <p:cNvCxnSpPr/>
          <p:nvPr/>
        </p:nvCxnSpPr>
        <p:spPr>
          <a:xfrm>
            <a:off x="2362200" y="2559050"/>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F29D39-F65B-402C-80DF-9D7D461F756D}"/>
                  </a:ext>
                </a:extLst>
              </p:cNvPr>
              <p:cNvSpPr txBox="1"/>
              <p:nvPr/>
            </p:nvSpPr>
            <p:spPr>
              <a:xfrm>
                <a:off x="4876800" y="1295400"/>
                <a:ext cx="1676400" cy="1600200"/>
              </a:xfrm>
              <a:prstGeom prst="rect">
                <a:avLst/>
              </a:prstGeom>
              <a:noFill/>
              <a:ln w="19050">
                <a:solidFill>
                  <a:schemeClr val="tx1"/>
                </a:solidFill>
              </a:ln>
            </p:spPr>
            <p:txBody>
              <a:bodyPr wrap="square" rtlCol="0" anchor="ctr">
                <a:noAutofit/>
              </a:bodyPr>
              <a:lstStyle/>
              <a:p>
                <a:pPr algn="ctr">
                  <a:spcBef>
                    <a:spcPts val="600"/>
                  </a:spcBef>
                </a:pPr>
                <a:r>
                  <a:rPr lang="en-US" dirty="0">
                    <a:latin typeface="Cambria" panose="02040503050406030204" pitchFamily="18" charset="0"/>
                  </a:rPr>
                  <a:t>MI(N)LP model</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≤0</m:t>
                      </m:r>
                    </m:oMath>
                  </m:oMathPara>
                </a14:m>
                <a:endParaRPr lang="en-US" dirty="0">
                  <a:latin typeface="Cambria" panose="02040503050406030204" pitchFamily="18" charset="0"/>
                </a:endParaRPr>
              </a:p>
            </p:txBody>
          </p:sp>
        </mc:Choice>
        <mc:Fallback xmlns="">
          <p:sp>
            <p:nvSpPr>
              <p:cNvPr id="14" name="TextBox 13">
                <a:extLst>
                  <a:ext uri="{FF2B5EF4-FFF2-40B4-BE49-F238E27FC236}">
                    <a16:creationId xmlns:a16="http://schemas.microsoft.com/office/drawing/2014/main" id="{E5F29D39-F65B-402C-80DF-9D7D461F756D}"/>
                  </a:ext>
                </a:extLst>
              </p:cNvPr>
              <p:cNvSpPr txBox="1">
                <a:spLocks noRot="1" noChangeAspect="1" noMove="1" noResize="1" noEditPoints="1" noAdjustHandles="1" noChangeArrowheads="1" noChangeShapeType="1" noTextEdit="1"/>
              </p:cNvSpPr>
              <p:nvPr/>
            </p:nvSpPr>
            <p:spPr>
              <a:xfrm>
                <a:off x="4876800" y="1295400"/>
                <a:ext cx="1676400" cy="1600200"/>
              </a:xfrm>
              <a:prstGeom prst="rect">
                <a:avLst/>
              </a:prstGeom>
              <a:blipFill>
                <a:blip r:embed="rId3"/>
                <a:stretch>
                  <a:fillRect/>
                </a:stretch>
              </a:blipFill>
              <a:ln w="1905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03EDD6F-FDA0-4134-BEF7-C9B1143F2C59}"/>
              </a:ext>
            </a:extLst>
          </p:cNvPr>
          <p:cNvCxnSpPr/>
          <p:nvPr/>
        </p:nvCxnSpPr>
        <p:spPr>
          <a:xfrm>
            <a:off x="4495800" y="164068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7235B5-56BC-420F-8FA0-DCACF29A8C3B}"/>
              </a:ext>
            </a:extLst>
          </p:cNvPr>
          <p:cNvCxnSpPr/>
          <p:nvPr/>
        </p:nvCxnSpPr>
        <p:spPr>
          <a:xfrm>
            <a:off x="4495800" y="208835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2C4BCC-0E26-4583-AAC0-CBA0E05C9AA4}"/>
              </a:ext>
            </a:extLst>
          </p:cNvPr>
          <p:cNvCxnSpPr/>
          <p:nvPr/>
        </p:nvCxnSpPr>
        <p:spPr>
          <a:xfrm>
            <a:off x="4495800" y="2540791"/>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F2EF4CF-CC00-4E86-AD18-342B22B46EB7}"/>
              </a:ext>
            </a:extLst>
          </p:cNvPr>
          <p:cNvSpPr txBox="1"/>
          <p:nvPr/>
        </p:nvSpPr>
        <p:spPr>
          <a:xfrm>
            <a:off x="2743200" y="3057525"/>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Basic Step</a:t>
            </a:r>
          </a:p>
        </p:txBody>
      </p:sp>
      <p:cxnSp>
        <p:nvCxnSpPr>
          <p:cNvPr id="19" name="Straight Arrow Connector 18">
            <a:extLst>
              <a:ext uri="{FF2B5EF4-FFF2-40B4-BE49-F238E27FC236}">
                <a16:creationId xmlns:a16="http://schemas.microsoft.com/office/drawing/2014/main" id="{299AE96A-C7C9-435A-8A89-52D60897FAE4}"/>
              </a:ext>
            </a:extLst>
          </p:cNvPr>
          <p:cNvCxnSpPr/>
          <p:nvPr/>
        </p:nvCxnSpPr>
        <p:spPr>
          <a:xfrm>
            <a:off x="2362200" y="3256849"/>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C6F074C-A84B-4AEB-AC21-E507FB79DC0B}"/>
              </a:ext>
            </a:extLst>
          </p:cNvPr>
          <p:cNvSpPr txBox="1"/>
          <p:nvPr/>
        </p:nvSpPr>
        <p:spPr>
          <a:xfrm>
            <a:off x="2743200" y="3686175"/>
            <a:ext cx="1752600" cy="381000"/>
          </a:xfrm>
          <a:prstGeom prst="roundRect">
            <a:avLst/>
          </a:prstGeom>
          <a:noFill/>
          <a:ln w="19050">
            <a:solidFill>
              <a:schemeClr val="tx1"/>
            </a:solidFill>
          </a:ln>
        </p:spPr>
        <p:txBody>
          <a:bodyPr wrap="square" rtlCol="0" anchor="ctr">
            <a:noAutofit/>
          </a:bodyPr>
          <a:lstStyle/>
          <a:p>
            <a:pPr algn="ctr"/>
            <a:r>
              <a:rPr lang="en-US" dirty="0" err="1">
                <a:latin typeface="Cambria" panose="02040503050406030204" pitchFamily="18" charset="0"/>
              </a:rPr>
              <a:t>GDPopt</a:t>
            </a:r>
            <a:r>
              <a:rPr lang="en-US" dirty="0">
                <a:latin typeface="Cambria" panose="02040503050406030204" pitchFamily="18" charset="0"/>
              </a:rPr>
              <a:t> solver</a:t>
            </a:r>
          </a:p>
        </p:txBody>
      </p:sp>
      <p:cxnSp>
        <p:nvCxnSpPr>
          <p:cNvPr id="21" name="Straight Arrow Connector 20">
            <a:extLst>
              <a:ext uri="{FF2B5EF4-FFF2-40B4-BE49-F238E27FC236}">
                <a16:creationId xmlns:a16="http://schemas.microsoft.com/office/drawing/2014/main" id="{0223B906-6BA4-4AE4-AAF3-08EE9CE9AD11}"/>
              </a:ext>
            </a:extLst>
          </p:cNvPr>
          <p:cNvCxnSpPr/>
          <p:nvPr/>
        </p:nvCxnSpPr>
        <p:spPr>
          <a:xfrm>
            <a:off x="2362200" y="3878076"/>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81">
            <a:extLst>
              <a:ext uri="{FF2B5EF4-FFF2-40B4-BE49-F238E27FC236}">
                <a16:creationId xmlns:a16="http://schemas.microsoft.com/office/drawing/2014/main" id="{EAFD87DB-8191-4D63-90F3-59E537BCA80A}"/>
              </a:ext>
            </a:extLst>
          </p:cNvPr>
          <p:cNvCxnSpPr>
            <a:stCxn id="18" idx="2"/>
          </p:cNvCxnSpPr>
          <p:nvPr/>
        </p:nvCxnSpPr>
        <p:spPr>
          <a:xfrm rot="5400000">
            <a:off x="2886424" y="2914301"/>
            <a:ext cx="113602" cy="116205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9C898-0478-44C2-BDED-1A8372CF5897}"/>
              </a:ext>
            </a:extLst>
          </p:cNvPr>
          <p:cNvSpPr txBox="1"/>
          <p:nvPr/>
        </p:nvSpPr>
        <p:spPr>
          <a:xfrm>
            <a:off x="4876800" y="3057525"/>
            <a:ext cx="1676400" cy="381000"/>
          </a:xfrm>
          <a:prstGeom prst="roundRect">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MINLP solvers</a:t>
            </a:r>
          </a:p>
        </p:txBody>
      </p:sp>
      <p:sp>
        <p:nvSpPr>
          <p:cNvPr id="24" name="TextBox 23">
            <a:extLst>
              <a:ext uri="{FF2B5EF4-FFF2-40B4-BE49-F238E27FC236}">
                <a16:creationId xmlns:a16="http://schemas.microsoft.com/office/drawing/2014/main" id="{3D9012C1-20FA-4417-B57B-85255A4FA0A7}"/>
              </a:ext>
            </a:extLst>
          </p:cNvPr>
          <p:cNvSpPr txBox="1"/>
          <p:nvPr/>
        </p:nvSpPr>
        <p:spPr>
          <a:xfrm>
            <a:off x="4876800" y="3686175"/>
            <a:ext cx="1676400" cy="381000"/>
          </a:xfrm>
          <a:prstGeom prst="rect">
            <a:avLst/>
          </a:prstGeom>
          <a:noFill/>
          <a:ln w="19050">
            <a:noFill/>
          </a:ln>
        </p:spPr>
        <p:txBody>
          <a:bodyPr wrap="square" rtlCol="0" anchor="ctr">
            <a:noAutofit/>
          </a:bodyPr>
          <a:lstStyle/>
          <a:p>
            <a:pPr algn="ctr">
              <a:spcBef>
                <a:spcPts val="600"/>
              </a:spcBef>
            </a:pPr>
            <a:r>
              <a:rPr lang="en-US" dirty="0">
                <a:latin typeface="Cambria" panose="02040503050406030204" pitchFamily="18" charset="0"/>
              </a:rPr>
              <a:t>Model Solution</a:t>
            </a:r>
          </a:p>
        </p:txBody>
      </p:sp>
      <p:cxnSp>
        <p:nvCxnSpPr>
          <p:cNvPr id="25" name="Straight Arrow Connector 24">
            <a:extLst>
              <a:ext uri="{FF2B5EF4-FFF2-40B4-BE49-F238E27FC236}">
                <a16:creationId xmlns:a16="http://schemas.microsoft.com/office/drawing/2014/main" id="{E470763D-1162-4B1D-9FE2-EAF4763C567B}"/>
              </a:ext>
            </a:extLst>
          </p:cNvPr>
          <p:cNvCxnSpPr>
            <a:stCxn id="23" idx="2"/>
            <a:endCxn id="24" idx="0"/>
          </p:cNvCxnSpPr>
          <p:nvPr/>
        </p:nvCxnSpPr>
        <p:spPr>
          <a:xfrm>
            <a:off x="5715000" y="3438525"/>
            <a:ext cx="0" cy="2476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97B5C9-B566-49EF-BE3B-A38EEBF10EA6}"/>
              </a:ext>
            </a:extLst>
          </p:cNvPr>
          <p:cNvCxnSpPr>
            <a:stCxn id="20" idx="3"/>
            <a:endCxn id="24" idx="1"/>
          </p:cNvCxnSpPr>
          <p:nvPr/>
        </p:nvCxnSpPr>
        <p:spPr>
          <a:xfrm>
            <a:off x="4495800" y="38766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B1341E-404F-41CB-8C6F-31DA506D5AB5}"/>
              </a:ext>
            </a:extLst>
          </p:cNvPr>
          <p:cNvCxnSpPr>
            <a:stCxn id="14" idx="2"/>
            <a:endCxn id="23" idx="0"/>
          </p:cNvCxnSpPr>
          <p:nvPr/>
        </p:nvCxnSpPr>
        <p:spPr>
          <a:xfrm>
            <a:off x="5715000" y="2895600"/>
            <a:ext cx="0" cy="1619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E4570E-BF36-4502-AF75-AA0E9420FBB0}"/>
              </a:ext>
            </a:extLst>
          </p:cNvPr>
          <p:cNvSpPr txBox="1"/>
          <p:nvPr/>
        </p:nvSpPr>
        <p:spPr>
          <a:xfrm>
            <a:off x="7010400" y="1295401"/>
            <a:ext cx="1447800" cy="288240"/>
          </a:xfrm>
          <a:prstGeom prst="rect">
            <a:avLst/>
          </a:prstGeom>
          <a:noFill/>
          <a:ln w="19050">
            <a:solidFill>
              <a:schemeClr val="tx1"/>
            </a:solidFill>
          </a:ln>
        </p:spPr>
        <p:txBody>
          <a:bodyPr wrap="square" rtlCol="0" anchor="ctr">
            <a:noAutofit/>
          </a:bodyPr>
          <a:lstStyle/>
          <a:p>
            <a:pPr algn="ctr">
              <a:spcAft>
                <a:spcPts val="600"/>
              </a:spcAft>
            </a:pPr>
            <a:r>
              <a:rPr lang="en-US" sz="1400" dirty="0">
                <a:latin typeface="Cambria" panose="02040503050406030204" pitchFamily="18" charset="0"/>
              </a:rPr>
              <a:t>Model</a:t>
            </a:r>
          </a:p>
        </p:txBody>
      </p:sp>
      <p:sp>
        <p:nvSpPr>
          <p:cNvPr id="29" name="TextBox 28">
            <a:extLst>
              <a:ext uri="{FF2B5EF4-FFF2-40B4-BE49-F238E27FC236}">
                <a16:creationId xmlns:a16="http://schemas.microsoft.com/office/drawing/2014/main" id="{E9D2FB72-98F1-4E64-B939-61622B130679}"/>
              </a:ext>
            </a:extLst>
          </p:cNvPr>
          <p:cNvSpPr txBox="1"/>
          <p:nvPr/>
        </p:nvSpPr>
        <p:spPr>
          <a:xfrm>
            <a:off x="7010400" y="1680910"/>
            <a:ext cx="1447800" cy="295779"/>
          </a:xfrm>
          <a:prstGeom prst="homePlate">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Reformulation</a:t>
            </a:r>
          </a:p>
        </p:txBody>
      </p:sp>
      <p:sp>
        <p:nvSpPr>
          <p:cNvPr id="30" name="TextBox 29">
            <a:extLst>
              <a:ext uri="{FF2B5EF4-FFF2-40B4-BE49-F238E27FC236}">
                <a16:creationId xmlns:a16="http://schemas.microsoft.com/office/drawing/2014/main" id="{2A10AEAB-AFB9-4E4D-B8A3-BFAC7F46373C}"/>
              </a:ext>
            </a:extLst>
          </p:cNvPr>
          <p:cNvSpPr txBox="1"/>
          <p:nvPr/>
        </p:nvSpPr>
        <p:spPr>
          <a:xfrm>
            <a:off x="7010400" y="2073958"/>
            <a:ext cx="1447800" cy="295779"/>
          </a:xfrm>
          <a:prstGeom prst="roundRect">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Solver</a:t>
            </a:r>
          </a:p>
        </p:txBody>
      </p:sp>
      <p:sp>
        <p:nvSpPr>
          <p:cNvPr id="31" name="TextBox 30">
            <a:extLst>
              <a:ext uri="{FF2B5EF4-FFF2-40B4-BE49-F238E27FC236}">
                <a16:creationId xmlns:a16="http://schemas.microsoft.com/office/drawing/2014/main" id="{CCD70E53-6D0B-4B16-B6D4-D0FC0E13B1FC}"/>
              </a:ext>
            </a:extLst>
          </p:cNvPr>
          <p:cNvSpPr txBox="1"/>
          <p:nvPr/>
        </p:nvSpPr>
        <p:spPr>
          <a:xfrm>
            <a:off x="7010400" y="2467006"/>
            <a:ext cx="1447800" cy="528938"/>
          </a:xfrm>
          <a:prstGeom prst="rect">
            <a:avLst/>
          </a:prstGeom>
          <a:noFill/>
          <a:ln w="19050">
            <a:solidFill>
              <a:schemeClr val="tx1"/>
            </a:solidFill>
            <a:prstDash val="dash"/>
          </a:ln>
        </p:spPr>
        <p:txBody>
          <a:bodyPr wrap="square" rtlCol="0" anchor="ctr">
            <a:noAutofit/>
          </a:bodyPr>
          <a:lstStyle/>
          <a:p>
            <a:pPr algn="ctr"/>
            <a:r>
              <a:rPr lang="en-US" sz="1400" dirty="0">
                <a:latin typeface="Cambria" panose="02040503050406030204" pitchFamily="18" charset="0"/>
              </a:rPr>
              <a:t>GDP to MI(N)LP reformulations</a:t>
            </a:r>
          </a:p>
        </p:txBody>
      </p:sp>
      <p:sp>
        <p:nvSpPr>
          <p:cNvPr id="32" name="Content Placeholder 1">
            <a:extLst>
              <a:ext uri="{FF2B5EF4-FFF2-40B4-BE49-F238E27FC236}">
                <a16:creationId xmlns:a16="http://schemas.microsoft.com/office/drawing/2014/main" id="{E73F1050-F8D5-4873-8832-150F0283495D}"/>
              </a:ext>
            </a:extLst>
          </p:cNvPr>
          <p:cNvSpPr txBox="1">
            <a:spLocks/>
          </p:cNvSpPr>
          <p:nvPr/>
        </p:nvSpPr>
        <p:spPr>
          <a:xfrm>
            <a:off x="685799" y="4343888"/>
            <a:ext cx="10896601" cy="1904511"/>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err="1">
                <a:solidFill>
                  <a:schemeClr val="tx1">
                    <a:lumMod val="50000"/>
                    <a:lumOff val="50000"/>
                  </a:schemeClr>
                </a:solidFill>
              </a:rPr>
              <a:t>Pyomo</a:t>
            </a:r>
            <a:r>
              <a:rPr lang="en-US" sz="2000" kern="0" dirty="0">
                <a:solidFill>
                  <a:schemeClr val="tx1">
                    <a:lumMod val="50000"/>
                    <a:lumOff val="50000"/>
                  </a:schemeClr>
                </a:solidFill>
              </a:rPr>
              <a:t> gives diverse solution options for GDP models</a:t>
            </a:r>
          </a:p>
          <a:p>
            <a:r>
              <a:rPr lang="en-US" sz="2000" kern="0" dirty="0">
                <a:solidFill>
                  <a:schemeClr val="tx1">
                    <a:lumMod val="50000"/>
                    <a:lumOff val="50000"/>
                  </a:schemeClr>
                </a:solidFill>
              </a:rPr>
              <a:t>Standard reformulations to MINLP: Big-M (BM) and Hull Reformulation (HR)</a:t>
            </a:r>
          </a:p>
          <a:p>
            <a:r>
              <a:rPr lang="en-US" sz="2000" kern="0" dirty="0"/>
              <a:t>Cutting-plane based hybrid BM/HR reformulation to MINLP</a:t>
            </a:r>
          </a:p>
        </p:txBody>
      </p:sp>
    </p:spTree>
    <p:extLst>
      <p:ext uri="{BB962C8B-B14F-4D97-AF65-F5344CB8AC3E}">
        <p14:creationId xmlns:p14="http://schemas.microsoft.com/office/powerpoint/2010/main" val="2134448381"/>
      </p:ext>
    </p:extLst>
  </p:cSld>
  <p:clrMapOvr>
    <a:masterClrMapping/>
  </p:clrMapOvr>
  <p:transition spd="med"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3AB1-7ADD-4BC1-8D4F-4CD50B471013}"/>
              </a:ext>
            </a:extLst>
          </p:cNvPr>
          <p:cNvSpPr>
            <a:spLocks noGrp="1"/>
          </p:cNvSpPr>
          <p:nvPr>
            <p:ph type="title"/>
          </p:nvPr>
        </p:nvSpPr>
        <p:spPr/>
        <p:txBody>
          <a:bodyPr/>
          <a:lstStyle/>
          <a:p>
            <a:r>
              <a:rPr lang="en-US" dirty="0" err="1"/>
              <a:t>Pyomo.GDP</a:t>
            </a:r>
            <a:r>
              <a:rPr lang="en-US" dirty="0"/>
              <a:t> – Flexible solution strategies</a:t>
            </a:r>
          </a:p>
        </p:txBody>
      </p:sp>
      <p:sp>
        <p:nvSpPr>
          <p:cNvPr id="3" name="Slide Number Placeholder 2">
            <a:extLst>
              <a:ext uri="{FF2B5EF4-FFF2-40B4-BE49-F238E27FC236}">
                <a16:creationId xmlns:a16="http://schemas.microsoft.com/office/drawing/2014/main" id="{5913FC9E-438A-4591-B7B3-0883F9E8894B}"/>
              </a:ext>
            </a:extLst>
          </p:cNvPr>
          <p:cNvSpPr>
            <a:spLocks noGrp="1"/>
          </p:cNvSpPr>
          <p:nvPr>
            <p:ph type="sldNum" sz="quarter" idx="4"/>
          </p:nvPr>
        </p:nvSpPr>
        <p:spPr/>
        <p:txBody>
          <a:bodyPr/>
          <a:lstStyle/>
          <a:p>
            <a:fld id="{41B67AC3-44BE-1249-A8B0-A1E33CC73C33}" type="slidenum">
              <a:rPr lang="en-US" smtClean="0"/>
              <a:t>12</a:t>
            </a:fld>
            <a:endParaRPr lang="en-US"/>
          </a:p>
        </p:txBody>
      </p:sp>
      <p:sp>
        <p:nvSpPr>
          <p:cNvPr id="5" name="TextBox 4">
            <a:extLst>
              <a:ext uri="{FF2B5EF4-FFF2-40B4-BE49-F238E27FC236}">
                <a16:creationId xmlns:a16="http://schemas.microsoft.com/office/drawing/2014/main" id="{0520D452-4872-44E4-A45B-BC7E8BE62F67}"/>
              </a:ext>
            </a:extLst>
          </p:cNvPr>
          <p:cNvSpPr txBox="1"/>
          <p:nvPr/>
        </p:nvSpPr>
        <p:spPr>
          <a:xfrm>
            <a:off x="2590800" y="1295400"/>
            <a:ext cx="2057400" cy="1600200"/>
          </a:xfrm>
          <a:prstGeom prst="rect">
            <a:avLst/>
          </a:prstGeom>
          <a:noFill/>
          <a:ln w="19050">
            <a:solidFill>
              <a:schemeClr val="tx1"/>
            </a:solidFill>
            <a:prstDash val="dash"/>
          </a:ln>
        </p:spPr>
        <p:txBody>
          <a:bodyPr wrap="square" rtlCol="0" anchor="ctr">
            <a:noAutofit/>
          </a:bodyPr>
          <a:lstStyle/>
          <a:p>
            <a:pPr algn="ct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799BD9-3554-404B-A476-083BEE4FB2E3}"/>
                  </a:ext>
                </a:extLst>
              </p:cNvPr>
              <p:cNvSpPr txBox="1"/>
              <p:nvPr/>
            </p:nvSpPr>
            <p:spPr>
              <a:xfrm>
                <a:off x="990600" y="1295400"/>
                <a:ext cx="1371600" cy="2771775"/>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GDP model</a:t>
                </a:r>
              </a:p>
              <a:p>
                <a:pPr algn="ctr"/>
                <a14:m>
                  <m:oMathPara xmlns:m="http://schemas.openxmlformats.org/officeDocument/2006/math">
                    <m:oMathParaPr>
                      <m:jc m:val="center"/>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 xmlns:m="http://schemas.openxmlformats.org/officeDocument/2006/math">
                      <m:r>
                        <a:rPr lang="en-US" b="0" i="1" smtClean="0">
                          <a:latin typeface="Cambria Math" panose="02040503050406030204" pitchFamily="18" charset="0"/>
                        </a:rPr>
                        <m:t>∨</m:t>
                      </m:r>
                    </m:oMath>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Para>
                </a14:m>
                <a:endParaRPr lang="en-US" dirty="0">
                  <a:latin typeface="Cambria" panose="02040503050406030204" pitchFamily="18" charset="0"/>
                </a:endParaRPr>
              </a:p>
            </p:txBody>
          </p:sp>
        </mc:Choice>
        <mc:Fallback xmlns="">
          <p:sp>
            <p:nvSpPr>
              <p:cNvPr id="6" name="TextBox 5">
                <a:extLst>
                  <a:ext uri="{FF2B5EF4-FFF2-40B4-BE49-F238E27FC236}">
                    <a16:creationId xmlns:a16="http://schemas.microsoft.com/office/drawing/2014/main" id="{75799BD9-3554-404B-A476-083BEE4FB2E3}"/>
                  </a:ext>
                </a:extLst>
              </p:cNvPr>
              <p:cNvSpPr txBox="1">
                <a:spLocks noRot="1" noChangeAspect="1" noMove="1" noResize="1" noEditPoints="1" noAdjustHandles="1" noChangeArrowheads="1" noChangeShapeType="1" noTextEdit="1"/>
              </p:cNvSpPr>
              <p:nvPr/>
            </p:nvSpPr>
            <p:spPr>
              <a:xfrm>
                <a:off x="990600" y="1295400"/>
                <a:ext cx="1371600" cy="2771775"/>
              </a:xfrm>
              <a:prstGeom prst="rect">
                <a:avLst/>
              </a:prstGeom>
              <a:blipFill>
                <a:blip r:embed="rId2"/>
                <a:stretch>
                  <a:fillRect/>
                </a:stretch>
              </a:blipFill>
              <a:ln w="1905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42EEF9BA-E2D0-4217-9A35-6CB66498208A}"/>
              </a:ext>
            </a:extLst>
          </p:cNvPr>
          <p:cNvSpPr txBox="1"/>
          <p:nvPr/>
        </p:nvSpPr>
        <p:spPr>
          <a:xfrm>
            <a:off x="2743200" y="1447800"/>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Big-M</a:t>
            </a:r>
          </a:p>
        </p:txBody>
      </p:sp>
      <p:sp>
        <p:nvSpPr>
          <p:cNvPr id="9" name="TextBox 8">
            <a:extLst>
              <a:ext uri="{FF2B5EF4-FFF2-40B4-BE49-F238E27FC236}">
                <a16:creationId xmlns:a16="http://schemas.microsoft.com/office/drawing/2014/main" id="{7B98CF1C-2164-42BB-BEB7-80325766788C}"/>
              </a:ext>
            </a:extLst>
          </p:cNvPr>
          <p:cNvSpPr txBox="1"/>
          <p:nvPr/>
        </p:nvSpPr>
        <p:spPr>
          <a:xfrm>
            <a:off x="2743200" y="1901336"/>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HR</a:t>
            </a:r>
          </a:p>
        </p:txBody>
      </p:sp>
      <p:sp>
        <p:nvSpPr>
          <p:cNvPr id="10" name="TextBox 9">
            <a:extLst>
              <a:ext uri="{FF2B5EF4-FFF2-40B4-BE49-F238E27FC236}">
                <a16:creationId xmlns:a16="http://schemas.microsoft.com/office/drawing/2014/main" id="{F21AFDAA-FEBE-4575-B016-F26902A29F49}"/>
              </a:ext>
            </a:extLst>
          </p:cNvPr>
          <p:cNvSpPr txBox="1"/>
          <p:nvPr/>
        </p:nvSpPr>
        <p:spPr>
          <a:xfrm>
            <a:off x="2743200" y="2354872"/>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Hybrid BM/HR</a:t>
            </a:r>
          </a:p>
        </p:txBody>
      </p:sp>
      <p:cxnSp>
        <p:nvCxnSpPr>
          <p:cNvPr id="11" name="Straight Arrow Connector 10">
            <a:extLst>
              <a:ext uri="{FF2B5EF4-FFF2-40B4-BE49-F238E27FC236}">
                <a16:creationId xmlns:a16="http://schemas.microsoft.com/office/drawing/2014/main" id="{D0949949-BCE1-46C2-89F6-01BD6870345F}"/>
              </a:ext>
            </a:extLst>
          </p:cNvPr>
          <p:cNvCxnSpPr/>
          <p:nvPr/>
        </p:nvCxnSpPr>
        <p:spPr>
          <a:xfrm>
            <a:off x="2362200" y="164782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55E954-DB11-4095-81F8-599AD7D1BFD7}"/>
              </a:ext>
            </a:extLst>
          </p:cNvPr>
          <p:cNvCxnSpPr/>
          <p:nvPr/>
        </p:nvCxnSpPr>
        <p:spPr>
          <a:xfrm>
            <a:off x="2362200" y="21113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D17E1F-12FF-4D34-BCCA-BC14FCB18739}"/>
              </a:ext>
            </a:extLst>
          </p:cNvPr>
          <p:cNvCxnSpPr/>
          <p:nvPr/>
        </p:nvCxnSpPr>
        <p:spPr>
          <a:xfrm>
            <a:off x="2362200" y="2559050"/>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F29D39-F65B-402C-80DF-9D7D461F756D}"/>
                  </a:ext>
                </a:extLst>
              </p:cNvPr>
              <p:cNvSpPr txBox="1"/>
              <p:nvPr/>
            </p:nvSpPr>
            <p:spPr>
              <a:xfrm>
                <a:off x="4876800" y="1295400"/>
                <a:ext cx="1676400" cy="1600200"/>
              </a:xfrm>
              <a:prstGeom prst="rect">
                <a:avLst/>
              </a:prstGeom>
              <a:noFill/>
              <a:ln w="19050">
                <a:solidFill>
                  <a:schemeClr val="tx1"/>
                </a:solidFill>
              </a:ln>
            </p:spPr>
            <p:txBody>
              <a:bodyPr wrap="square" rtlCol="0" anchor="ctr">
                <a:noAutofit/>
              </a:bodyPr>
              <a:lstStyle/>
              <a:p>
                <a:pPr algn="ctr">
                  <a:spcBef>
                    <a:spcPts val="600"/>
                  </a:spcBef>
                </a:pPr>
                <a:r>
                  <a:rPr lang="en-US" dirty="0">
                    <a:latin typeface="Cambria" panose="02040503050406030204" pitchFamily="18" charset="0"/>
                  </a:rPr>
                  <a:t>MI(N)LP model</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≤0</m:t>
                      </m:r>
                    </m:oMath>
                  </m:oMathPara>
                </a14:m>
                <a:endParaRPr lang="en-US" dirty="0">
                  <a:latin typeface="Cambria" panose="02040503050406030204" pitchFamily="18" charset="0"/>
                </a:endParaRPr>
              </a:p>
            </p:txBody>
          </p:sp>
        </mc:Choice>
        <mc:Fallback xmlns="">
          <p:sp>
            <p:nvSpPr>
              <p:cNvPr id="14" name="TextBox 13">
                <a:extLst>
                  <a:ext uri="{FF2B5EF4-FFF2-40B4-BE49-F238E27FC236}">
                    <a16:creationId xmlns:a16="http://schemas.microsoft.com/office/drawing/2014/main" id="{E5F29D39-F65B-402C-80DF-9D7D461F756D}"/>
                  </a:ext>
                </a:extLst>
              </p:cNvPr>
              <p:cNvSpPr txBox="1">
                <a:spLocks noRot="1" noChangeAspect="1" noMove="1" noResize="1" noEditPoints="1" noAdjustHandles="1" noChangeArrowheads="1" noChangeShapeType="1" noTextEdit="1"/>
              </p:cNvSpPr>
              <p:nvPr/>
            </p:nvSpPr>
            <p:spPr>
              <a:xfrm>
                <a:off x="4876800" y="1295400"/>
                <a:ext cx="1676400" cy="1600200"/>
              </a:xfrm>
              <a:prstGeom prst="rect">
                <a:avLst/>
              </a:prstGeom>
              <a:blipFill>
                <a:blip r:embed="rId3"/>
                <a:stretch>
                  <a:fillRect/>
                </a:stretch>
              </a:blipFill>
              <a:ln w="1905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03EDD6F-FDA0-4134-BEF7-C9B1143F2C59}"/>
              </a:ext>
            </a:extLst>
          </p:cNvPr>
          <p:cNvCxnSpPr/>
          <p:nvPr/>
        </p:nvCxnSpPr>
        <p:spPr>
          <a:xfrm>
            <a:off x="4495800" y="164068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7235B5-56BC-420F-8FA0-DCACF29A8C3B}"/>
              </a:ext>
            </a:extLst>
          </p:cNvPr>
          <p:cNvCxnSpPr/>
          <p:nvPr/>
        </p:nvCxnSpPr>
        <p:spPr>
          <a:xfrm>
            <a:off x="4495800" y="208835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2C4BCC-0E26-4583-AAC0-CBA0E05C9AA4}"/>
              </a:ext>
            </a:extLst>
          </p:cNvPr>
          <p:cNvCxnSpPr/>
          <p:nvPr/>
        </p:nvCxnSpPr>
        <p:spPr>
          <a:xfrm>
            <a:off x="4495800" y="2540791"/>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F2EF4CF-CC00-4E86-AD18-342B22B46EB7}"/>
              </a:ext>
            </a:extLst>
          </p:cNvPr>
          <p:cNvSpPr txBox="1"/>
          <p:nvPr/>
        </p:nvSpPr>
        <p:spPr>
          <a:xfrm>
            <a:off x="2743200" y="3057525"/>
            <a:ext cx="1752600" cy="381000"/>
          </a:xfrm>
          <a:prstGeom prst="homePlate">
            <a:avLst/>
          </a:prstGeom>
          <a:solidFill>
            <a:srgbClr val="DED5C5"/>
          </a:solidFill>
          <a:ln w="19050">
            <a:solidFill>
              <a:schemeClr val="tx1"/>
            </a:solidFill>
          </a:ln>
        </p:spPr>
        <p:txBody>
          <a:bodyPr wrap="square" rtlCol="0" anchor="ctr">
            <a:noAutofit/>
          </a:bodyPr>
          <a:lstStyle/>
          <a:p>
            <a:pPr algn="ctr"/>
            <a:r>
              <a:rPr lang="en-US" dirty="0">
                <a:latin typeface="Cambria" panose="02040503050406030204" pitchFamily="18" charset="0"/>
              </a:rPr>
              <a:t>Basic Step</a:t>
            </a:r>
          </a:p>
        </p:txBody>
      </p:sp>
      <p:cxnSp>
        <p:nvCxnSpPr>
          <p:cNvPr id="19" name="Straight Arrow Connector 18">
            <a:extLst>
              <a:ext uri="{FF2B5EF4-FFF2-40B4-BE49-F238E27FC236}">
                <a16:creationId xmlns:a16="http://schemas.microsoft.com/office/drawing/2014/main" id="{299AE96A-C7C9-435A-8A89-52D60897FAE4}"/>
              </a:ext>
            </a:extLst>
          </p:cNvPr>
          <p:cNvCxnSpPr/>
          <p:nvPr/>
        </p:nvCxnSpPr>
        <p:spPr>
          <a:xfrm>
            <a:off x="2362200" y="3256849"/>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C6F074C-A84B-4AEB-AC21-E507FB79DC0B}"/>
              </a:ext>
            </a:extLst>
          </p:cNvPr>
          <p:cNvSpPr txBox="1"/>
          <p:nvPr/>
        </p:nvSpPr>
        <p:spPr>
          <a:xfrm>
            <a:off x="2743200" y="3686175"/>
            <a:ext cx="1752600" cy="381000"/>
          </a:xfrm>
          <a:prstGeom prst="roundRect">
            <a:avLst/>
          </a:prstGeom>
          <a:noFill/>
          <a:ln w="19050">
            <a:solidFill>
              <a:schemeClr val="tx1"/>
            </a:solidFill>
          </a:ln>
        </p:spPr>
        <p:txBody>
          <a:bodyPr wrap="square" rtlCol="0" anchor="ctr">
            <a:noAutofit/>
          </a:bodyPr>
          <a:lstStyle/>
          <a:p>
            <a:pPr algn="ctr"/>
            <a:r>
              <a:rPr lang="en-US" dirty="0" err="1">
                <a:latin typeface="Cambria" panose="02040503050406030204" pitchFamily="18" charset="0"/>
              </a:rPr>
              <a:t>GDPopt</a:t>
            </a:r>
            <a:r>
              <a:rPr lang="en-US" dirty="0">
                <a:latin typeface="Cambria" panose="02040503050406030204" pitchFamily="18" charset="0"/>
              </a:rPr>
              <a:t> solver</a:t>
            </a:r>
          </a:p>
        </p:txBody>
      </p:sp>
      <p:cxnSp>
        <p:nvCxnSpPr>
          <p:cNvPr id="21" name="Straight Arrow Connector 20">
            <a:extLst>
              <a:ext uri="{FF2B5EF4-FFF2-40B4-BE49-F238E27FC236}">
                <a16:creationId xmlns:a16="http://schemas.microsoft.com/office/drawing/2014/main" id="{0223B906-6BA4-4AE4-AAF3-08EE9CE9AD11}"/>
              </a:ext>
            </a:extLst>
          </p:cNvPr>
          <p:cNvCxnSpPr/>
          <p:nvPr/>
        </p:nvCxnSpPr>
        <p:spPr>
          <a:xfrm>
            <a:off x="2362200" y="3878076"/>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81">
            <a:extLst>
              <a:ext uri="{FF2B5EF4-FFF2-40B4-BE49-F238E27FC236}">
                <a16:creationId xmlns:a16="http://schemas.microsoft.com/office/drawing/2014/main" id="{EAFD87DB-8191-4D63-90F3-59E537BCA80A}"/>
              </a:ext>
            </a:extLst>
          </p:cNvPr>
          <p:cNvCxnSpPr>
            <a:stCxn id="18" idx="2"/>
          </p:cNvCxnSpPr>
          <p:nvPr/>
        </p:nvCxnSpPr>
        <p:spPr>
          <a:xfrm rot="5400000">
            <a:off x="2886424" y="2914301"/>
            <a:ext cx="113602" cy="116205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9C898-0478-44C2-BDED-1A8372CF5897}"/>
              </a:ext>
            </a:extLst>
          </p:cNvPr>
          <p:cNvSpPr txBox="1"/>
          <p:nvPr/>
        </p:nvSpPr>
        <p:spPr>
          <a:xfrm>
            <a:off x="4876800" y="3057525"/>
            <a:ext cx="1676400" cy="381000"/>
          </a:xfrm>
          <a:prstGeom prst="roundRect">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MINLP solvers</a:t>
            </a:r>
          </a:p>
        </p:txBody>
      </p:sp>
      <p:sp>
        <p:nvSpPr>
          <p:cNvPr id="24" name="TextBox 23">
            <a:extLst>
              <a:ext uri="{FF2B5EF4-FFF2-40B4-BE49-F238E27FC236}">
                <a16:creationId xmlns:a16="http://schemas.microsoft.com/office/drawing/2014/main" id="{3D9012C1-20FA-4417-B57B-85255A4FA0A7}"/>
              </a:ext>
            </a:extLst>
          </p:cNvPr>
          <p:cNvSpPr txBox="1"/>
          <p:nvPr/>
        </p:nvSpPr>
        <p:spPr>
          <a:xfrm>
            <a:off x="4876800" y="3686175"/>
            <a:ext cx="1676400" cy="381000"/>
          </a:xfrm>
          <a:prstGeom prst="rect">
            <a:avLst/>
          </a:prstGeom>
          <a:noFill/>
          <a:ln w="19050">
            <a:noFill/>
          </a:ln>
        </p:spPr>
        <p:txBody>
          <a:bodyPr wrap="square" rtlCol="0" anchor="ctr">
            <a:noAutofit/>
          </a:bodyPr>
          <a:lstStyle/>
          <a:p>
            <a:pPr algn="ctr">
              <a:spcBef>
                <a:spcPts val="600"/>
              </a:spcBef>
            </a:pPr>
            <a:r>
              <a:rPr lang="en-US" dirty="0">
                <a:latin typeface="Cambria" panose="02040503050406030204" pitchFamily="18" charset="0"/>
              </a:rPr>
              <a:t>Model Solution</a:t>
            </a:r>
          </a:p>
        </p:txBody>
      </p:sp>
      <p:cxnSp>
        <p:nvCxnSpPr>
          <p:cNvPr id="25" name="Straight Arrow Connector 24">
            <a:extLst>
              <a:ext uri="{FF2B5EF4-FFF2-40B4-BE49-F238E27FC236}">
                <a16:creationId xmlns:a16="http://schemas.microsoft.com/office/drawing/2014/main" id="{E470763D-1162-4B1D-9FE2-EAF4763C567B}"/>
              </a:ext>
            </a:extLst>
          </p:cNvPr>
          <p:cNvCxnSpPr>
            <a:stCxn id="23" idx="2"/>
            <a:endCxn id="24" idx="0"/>
          </p:cNvCxnSpPr>
          <p:nvPr/>
        </p:nvCxnSpPr>
        <p:spPr>
          <a:xfrm>
            <a:off x="5715000" y="3438525"/>
            <a:ext cx="0" cy="2476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97B5C9-B566-49EF-BE3B-A38EEBF10EA6}"/>
              </a:ext>
            </a:extLst>
          </p:cNvPr>
          <p:cNvCxnSpPr>
            <a:stCxn id="20" idx="3"/>
            <a:endCxn id="24" idx="1"/>
          </p:cNvCxnSpPr>
          <p:nvPr/>
        </p:nvCxnSpPr>
        <p:spPr>
          <a:xfrm>
            <a:off x="4495800" y="38766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B1341E-404F-41CB-8C6F-31DA506D5AB5}"/>
              </a:ext>
            </a:extLst>
          </p:cNvPr>
          <p:cNvCxnSpPr>
            <a:stCxn id="14" idx="2"/>
            <a:endCxn id="23" idx="0"/>
          </p:cNvCxnSpPr>
          <p:nvPr/>
        </p:nvCxnSpPr>
        <p:spPr>
          <a:xfrm>
            <a:off x="5715000" y="2895600"/>
            <a:ext cx="0" cy="1619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E4570E-BF36-4502-AF75-AA0E9420FBB0}"/>
              </a:ext>
            </a:extLst>
          </p:cNvPr>
          <p:cNvSpPr txBox="1"/>
          <p:nvPr/>
        </p:nvSpPr>
        <p:spPr>
          <a:xfrm>
            <a:off x="7010400" y="1295401"/>
            <a:ext cx="1447800" cy="288240"/>
          </a:xfrm>
          <a:prstGeom prst="rect">
            <a:avLst/>
          </a:prstGeom>
          <a:noFill/>
          <a:ln w="19050">
            <a:solidFill>
              <a:schemeClr val="tx1"/>
            </a:solidFill>
          </a:ln>
        </p:spPr>
        <p:txBody>
          <a:bodyPr wrap="square" rtlCol="0" anchor="ctr">
            <a:noAutofit/>
          </a:bodyPr>
          <a:lstStyle/>
          <a:p>
            <a:pPr algn="ctr">
              <a:spcAft>
                <a:spcPts val="600"/>
              </a:spcAft>
            </a:pPr>
            <a:r>
              <a:rPr lang="en-US" sz="1400" dirty="0">
                <a:latin typeface="Cambria" panose="02040503050406030204" pitchFamily="18" charset="0"/>
              </a:rPr>
              <a:t>Model</a:t>
            </a:r>
          </a:p>
        </p:txBody>
      </p:sp>
      <p:sp>
        <p:nvSpPr>
          <p:cNvPr id="29" name="TextBox 28">
            <a:extLst>
              <a:ext uri="{FF2B5EF4-FFF2-40B4-BE49-F238E27FC236}">
                <a16:creationId xmlns:a16="http://schemas.microsoft.com/office/drawing/2014/main" id="{E9D2FB72-98F1-4E64-B939-61622B130679}"/>
              </a:ext>
            </a:extLst>
          </p:cNvPr>
          <p:cNvSpPr txBox="1"/>
          <p:nvPr/>
        </p:nvSpPr>
        <p:spPr>
          <a:xfrm>
            <a:off x="7010400" y="1680910"/>
            <a:ext cx="1447800" cy="295779"/>
          </a:xfrm>
          <a:prstGeom prst="homePlate">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Reformulation</a:t>
            </a:r>
          </a:p>
        </p:txBody>
      </p:sp>
      <p:sp>
        <p:nvSpPr>
          <p:cNvPr id="30" name="TextBox 29">
            <a:extLst>
              <a:ext uri="{FF2B5EF4-FFF2-40B4-BE49-F238E27FC236}">
                <a16:creationId xmlns:a16="http://schemas.microsoft.com/office/drawing/2014/main" id="{2A10AEAB-AFB9-4E4D-B8A3-BFAC7F46373C}"/>
              </a:ext>
            </a:extLst>
          </p:cNvPr>
          <p:cNvSpPr txBox="1"/>
          <p:nvPr/>
        </p:nvSpPr>
        <p:spPr>
          <a:xfrm>
            <a:off x="7010400" y="2073958"/>
            <a:ext cx="1447800" cy="295779"/>
          </a:xfrm>
          <a:prstGeom prst="roundRect">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Solver</a:t>
            </a:r>
          </a:p>
        </p:txBody>
      </p:sp>
      <p:sp>
        <p:nvSpPr>
          <p:cNvPr id="31" name="TextBox 30">
            <a:extLst>
              <a:ext uri="{FF2B5EF4-FFF2-40B4-BE49-F238E27FC236}">
                <a16:creationId xmlns:a16="http://schemas.microsoft.com/office/drawing/2014/main" id="{CCD70E53-6D0B-4B16-B6D4-D0FC0E13B1FC}"/>
              </a:ext>
            </a:extLst>
          </p:cNvPr>
          <p:cNvSpPr txBox="1"/>
          <p:nvPr/>
        </p:nvSpPr>
        <p:spPr>
          <a:xfrm>
            <a:off x="7010400" y="2467006"/>
            <a:ext cx="1447800" cy="528938"/>
          </a:xfrm>
          <a:prstGeom prst="rect">
            <a:avLst/>
          </a:prstGeom>
          <a:noFill/>
          <a:ln w="19050">
            <a:solidFill>
              <a:schemeClr val="tx1"/>
            </a:solidFill>
            <a:prstDash val="dash"/>
          </a:ln>
        </p:spPr>
        <p:txBody>
          <a:bodyPr wrap="square" rtlCol="0" anchor="ctr">
            <a:noAutofit/>
          </a:bodyPr>
          <a:lstStyle/>
          <a:p>
            <a:pPr algn="ctr"/>
            <a:r>
              <a:rPr lang="en-US" sz="1400" dirty="0">
                <a:latin typeface="Cambria" panose="02040503050406030204" pitchFamily="18" charset="0"/>
              </a:rPr>
              <a:t>GDP to MI(N)LP reformulations</a:t>
            </a:r>
          </a:p>
        </p:txBody>
      </p:sp>
      <p:sp>
        <p:nvSpPr>
          <p:cNvPr id="32" name="Content Placeholder 1">
            <a:extLst>
              <a:ext uri="{FF2B5EF4-FFF2-40B4-BE49-F238E27FC236}">
                <a16:creationId xmlns:a16="http://schemas.microsoft.com/office/drawing/2014/main" id="{E73F1050-F8D5-4873-8832-150F0283495D}"/>
              </a:ext>
            </a:extLst>
          </p:cNvPr>
          <p:cNvSpPr txBox="1">
            <a:spLocks/>
          </p:cNvSpPr>
          <p:nvPr/>
        </p:nvSpPr>
        <p:spPr>
          <a:xfrm>
            <a:off x="685799" y="4343888"/>
            <a:ext cx="10896601" cy="1904511"/>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err="1">
                <a:solidFill>
                  <a:schemeClr val="tx1">
                    <a:lumMod val="50000"/>
                    <a:lumOff val="50000"/>
                  </a:schemeClr>
                </a:solidFill>
              </a:rPr>
              <a:t>Pyomo</a:t>
            </a:r>
            <a:r>
              <a:rPr lang="en-US" sz="2000" kern="0" dirty="0">
                <a:solidFill>
                  <a:schemeClr val="tx1">
                    <a:lumMod val="50000"/>
                    <a:lumOff val="50000"/>
                  </a:schemeClr>
                </a:solidFill>
              </a:rPr>
              <a:t> gives diverse solution options for GDP models</a:t>
            </a:r>
          </a:p>
          <a:p>
            <a:r>
              <a:rPr lang="en-US" sz="2000" kern="0" dirty="0">
                <a:solidFill>
                  <a:schemeClr val="tx1">
                    <a:lumMod val="50000"/>
                    <a:lumOff val="50000"/>
                  </a:schemeClr>
                </a:solidFill>
              </a:rPr>
              <a:t>Standard reformulations to MINLP: Big-M (BM) and Hull Reformulation (HR)</a:t>
            </a:r>
          </a:p>
          <a:p>
            <a:r>
              <a:rPr lang="en-US" sz="2000" kern="0" dirty="0">
                <a:solidFill>
                  <a:schemeClr val="tx1">
                    <a:lumMod val="50000"/>
                    <a:lumOff val="50000"/>
                  </a:schemeClr>
                </a:solidFill>
              </a:rPr>
              <a:t>Cutting-plane based hybrid BM/HR reformulation to MINLP</a:t>
            </a:r>
          </a:p>
          <a:p>
            <a:r>
              <a:rPr lang="en-US" sz="2000" kern="0" dirty="0"/>
              <a:t>Basic step reformulation GDP to tighter GDP</a:t>
            </a:r>
          </a:p>
        </p:txBody>
      </p:sp>
    </p:spTree>
    <p:extLst>
      <p:ext uri="{BB962C8B-B14F-4D97-AF65-F5344CB8AC3E}">
        <p14:creationId xmlns:p14="http://schemas.microsoft.com/office/powerpoint/2010/main" val="1637736278"/>
      </p:ext>
    </p:extLst>
  </p:cSld>
  <p:clrMapOvr>
    <a:masterClrMapping/>
  </p:clrMapOvr>
  <p:transition spd="med"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3AB1-7ADD-4BC1-8D4F-4CD50B471013}"/>
              </a:ext>
            </a:extLst>
          </p:cNvPr>
          <p:cNvSpPr>
            <a:spLocks noGrp="1"/>
          </p:cNvSpPr>
          <p:nvPr>
            <p:ph type="title"/>
          </p:nvPr>
        </p:nvSpPr>
        <p:spPr/>
        <p:txBody>
          <a:bodyPr/>
          <a:lstStyle/>
          <a:p>
            <a:r>
              <a:rPr lang="en-US" dirty="0" err="1"/>
              <a:t>Pyomo.GDP</a:t>
            </a:r>
            <a:r>
              <a:rPr lang="en-US" dirty="0"/>
              <a:t> – Flexible solution strategies</a:t>
            </a:r>
          </a:p>
        </p:txBody>
      </p:sp>
      <p:sp>
        <p:nvSpPr>
          <p:cNvPr id="3" name="Slide Number Placeholder 2">
            <a:extLst>
              <a:ext uri="{FF2B5EF4-FFF2-40B4-BE49-F238E27FC236}">
                <a16:creationId xmlns:a16="http://schemas.microsoft.com/office/drawing/2014/main" id="{5913FC9E-438A-4591-B7B3-0883F9E8894B}"/>
              </a:ext>
            </a:extLst>
          </p:cNvPr>
          <p:cNvSpPr>
            <a:spLocks noGrp="1"/>
          </p:cNvSpPr>
          <p:nvPr>
            <p:ph type="sldNum" sz="quarter" idx="4"/>
          </p:nvPr>
        </p:nvSpPr>
        <p:spPr/>
        <p:txBody>
          <a:bodyPr/>
          <a:lstStyle/>
          <a:p>
            <a:fld id="{41B67AC3-44BE-1249-A8B0-A1E33CC73C33}" type="slidenum">
              <a:rPr lang="en-US" smtClean="0"/>
              <a:t>13</a:t>
            </a:fld>
            <a:endParaRPr lang="en-US"/>
          </a:p>
        </p:txBody>
      </p:sp>
      <p:sp>
        <p:nvSpPr>
          <p:cNvPr id="5" name="TextBox 4">
            <a:extLst>
              <a:ext uri="{FF2B5EF4-FFF2-40B4-BE49-F238E27FC236}">
                <a16:creationId xmlns:a16="http://schemas.microsoft.com/office/drawing/2014/main" id="{0520D452-4872-44E4-A45B-BC7E8BE62F67}"/>
              </a:ext>
            </a:extLst>
          </p:cNvPr>
          <p:cNvSpPr txBox="1"/>
          <p:nvPr/>
        </p:nvSpPr>
        <p:spPr>
          <a:xfrm>
            <a:off x="2590800" y="1295400"/>
            <a:ext cx="2057400" cy="1600200"/>
          </a:xfrm>
          <a:prstGeom prst="rect">
            <a:avLst/>
          </a:prstGeom>
          <a:noFill/>
          <a:ln w="19050">
            <a:solidFill>
              <a:schemeClr val="tx1"/>
            </a:solidFill>
            <a:prstDash val="dash"/>
          </a:ln>
        </p:spPr>
        <p:txBody>
          <a:bodyPr wrap="square" rtlCol="0" anchor="ctr">
            <a:noAutofit/>
          </a:bodyPr>
          <a:lstStyle/>
          <a:p>
            <a:pPr algn="ct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799BD9-3554-404B-A476-083BEE4FB2E3}"/>
                  </a:ext>
                </a:extLst>
              </p:cNvPr>
              <p:cNvSpPr txBox="1"/>
              <p:nvPr/>
            </p:nvSpPr>
            <p:spPr>
              <a:xfrm>
                <a:off x="990600" y="1295400"/>
                <a:ext cx="1371600" cy="2771775"/>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GDP model</a:t>
                </a:r>
              </a:p>
              <a:p>
                <a:pPr algn="ctr"/>
                <a14:m>
                  <m:oMathPara xmlns:m="http://schemas.openxmlformats.org/officeDocument/2006/math">
                    <m:oMathParaPr>
                      <m:jc m:val="center"/>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 xmlns:m="http://schemas.openxmlformats.org/officeDocument/2006/math">
                      <m:r>
                        <a:rPr lang="en-US" b="0" i="1" smtClean="0">
                          <a:latin typeface="Cambria Math" panose="02040503050406030204" pitchFamily="18" charset="0"/>
                        </a:rPr>
                        <m:t>∨</m:t>
                      </m:r>
                    </m:oMath>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Para>
                </a14:m>
                <a:endParaRPr lang="en-US" dirty="0">
                  <a:latin typeface="Cambria" panose="02040503050406030204" pitchFamily="18" charset="0"/>
                </a:endParaRPr>
              </a:p>
            </p:txBody>
          </p:sp>
        </mc:Choice>
        <mc:Fallback xmlns="">
          <p:sp>
            <p:nvSpPr>
              <p:cNvPr id="6" name="TextBox 5">
                <a:extLst>
                  <a:ext uri="{FF2B5EF4-FFF2-40B4-BE49-F238E27FC236}">
                    <a16:creationId xmlns:a16="http://schemas.microsoft.com/office/drawing/2014/main" id="{75799BD9-3554-404B-A476-083BEE4FB2E3}"/>
                  </a:ext>
                </a:extLst>
              </p:cNvPr>
              <p:cNvSpPr txBox="1">
                <a:spLocks noRot="1" noChangeAspect="1" noMove="1" noResize="1" noEditPoints="1" noAdjustHandles="1" noChangeArrowheads="1" noChangeShapeType="1" noTextEdit="1"/>
              </p:cNvSpPr>
              <p:nvPr/>
            </p:nvSpPr>
            <p:spPr>
              <a:xfrm>
                <a:off x="990600" y="1295400"/>
                <a:ext cx="1371600" cy="2771775"/>
              </a:xfrm>
              <a:prstGeom prst="rect">
                <a:avLst/>
              </a:prstGeom>
              <a:blipFill>
                <a:blip r:embed="rId2"/>
                <a:stretch>
                  <a:fillRect/>
                </a:stretch>
              </a:blipFill>
              <a:ln w="1905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42EEF9BA-E2D0-4217-9A35-6CB66498208A}"/>
              </a:ext>
            </a:extLst>
          </p:cNvPr>
          <p:cNvSpPr txBox="1"/>
          <p:nvPr/>
        </p:nvSpPr>
        <p:spPr>
          <a:xfrm>
            <a:off x="2743200" y="1447800"/>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Big-M</a:t>
            </a:r>
          </a:p>
        </p:txBody>
      </p:sp>
      <p:sp>
        <p:nvSpPr>
          <p:cNvPr id="9" name="TextBox 8">
            <a:extLst>
              <a:ext uri="{FF2B5EF4-FFF2-40B4-BE49-F238E27FC236}">
                <a16:creationId xmlns:a16="http://schemas.microsoft.com/office/drawing/2014/main" id="{7B98CF1C-2164-42BB-BEB7-80325766788C}"/>
              </a:ext>
            </a:extLst>
          </p:cNvPr>
          <p:cNvSpPr txBox="1"/>
          <p:nvPr/>
        </p:nvSpPr>
        <p:spPr>
          <a:xfrm>
            <a:off x="2743200" y="1901336"/>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HR</a:t>
            </a:r>
          </a:p>
        </p:txBody>
      </p:sp>
      <p:sp>
        <p:nvSpPr>
          <p:cNvPr id="10" name="TextBox 9">
            <a:extLst>
              <a:ext uri="{FF2B5EF4-FFF2-40B4-BE49-F238E27FC236}">
                <a16:creationId xmlns:a16="http://schemas.microsoft.com/office/drawing/2014/main" id="{F21AFDAA-FEBE-4575-B016-F26902A29F49}"/>
              </a:ext>
            </a:extLst>
          </p:cNvPr>
          <p:cNvSpPr txBox="1"/>
          <p:nvPr/>
        </p:nvSpPr>
        <p:spPr>
          <a:xfrm>
            <a:off x="2743200" y="2354872"/>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Hybrid BM/HR</a:t>
            </a:r>
          </a:p>
        </p:txBody>
      </p:sp>
      <p:cxnSp>
        <p:nvCxnSpPr>
          <p:cNvPr id="11" name="Straight Arrow Connector 10">
            <a:extLst>
              <a:ext uri="{FF2B5EF4-FFF2-40B4-BE49-F238E27FC236}">
                <a16:creationId xmlns:a16="http://schemas.microsoft.com/office/drawing/2014/main" id="{D0949949-BCE1-46C2-89F6-01BD6870345F}"/>
              </a:ext>
            </a:extLst>
          </p:cNvPr>
          <p:cNvCxnSpPr/>
          <p:nvPr/>
        </p:nvCxnSpPr>
        <p:spPr>
          <a:xfrm>
            <a:off x="2362200" y="164782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55E954-DB11-4095-81F8-599AD7D1BFD7}"/>
              </a:ext>
            </a:extLst>
          </p:cNvPr>
          <p:cNvCxnSpPr/>
          <p:nvPr/>
        </p:nvCxnSpPr>
        <p:spPr>
          <a:xfrm>
            <a:off x="2362200" y="21113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D17E1F-12FF-4D34-BCCA-BC14FCB18739}"/>
              </a:ext>
            </a:extLst>
          </p:cNvPr>
          <p:cNvCxnSpPr/>
          <p:nvPr/>
        </p:nvCxnSpPr>
        <p:spPr>
          <a:xfrm>
            <a:off x="2362200" y="2559050"/>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F29D39-F65B-402C-80DF-9D7D461F756D}"/>
                  </a:ext>
                </a:extLst>
              </p:cNvPr>
              <p:cNvSpPr txBox="1"/>
              <p:nvPr/>
            </p:nvSpPr>
            <p:spPr>
              <a:xfrm>
                <a:off x="4876800" y="1295400"/>
                <a:ext cx="1676400" cy="1600200"/>
              </a:xfrm>
              <a:prstGeom prst="rect">
                <a:avLst/>
              </a:prstGeom>
              <a:noFill/>
              <a:ln w="19050">
                <a:solidFill>
                  <a:schemeClr val="tx1"/>
                </a:solidFill>
              </a:ln>
            </p:spPr>
            <p:txBody>
              <a:bodyPr wrap="square" rtlCol="0" anchor="ctr">
                <a:noAutofit/>
              </a:bodyPr>
              <a:lstStyle/>
              <a:p>
                <a:pPr algn="ctr">
                  <a:spcBef>
                    <a:spcPts val="600"/>
                  </a:spcBef>
                </a:pPr>
                <a:r>
                  <a:rPr lang="en-US" dirty="0">
                    <a:latin typeface="Cambria" panose="02040503050406030204" pitchFamily="18" charset="0"/>
                  </a:rPr>
                  <a:t>MI(N)LP model</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≤0</m:t>
                      </m:r>
                    </m:oMath>
                  </m:oMathPara>
                </a14:m>
                <a:endParaRPr lang="en-US" dirty="0">
                  <a:latin typeface="Cambria" panose="02040503050406030204" pitchFamily="18" charset="0"/>
                </a:endParaRPr>
              </a:p>
            </p:txBody>
          </p:sp>
        </mc:Choice>
        <mc:Fallback xmlns="">
          <p:sp>
            <p:nvSpPr>
              <p:cNvPr id="14" name="TextBox 13">
                <a:extLst>
                  <a:ext uri="{FF2B5EF4-FFF2-40B4-BE49-F238E27FC236}">
                    <a16:creationId xmlns:a16="http://schemas.microsoft.com/office/drawing/2014/main" id="{E5F29D39-F65B-402C-80DF-9D7D461F756D}"/>
                  </a:ext>
                </a:extLst>
              </p:cNvPr>
              <p:cNvSpPr txBox="1">
                <a:spLocks noRot="1" noChangeAspect="1" noMove="1" noResize="1" noEditPoints="1" noAdjustHandles="1" noChangeArrowheads="1" noChangeShapeType="1" noTextEdit="1"/>
              </p:cNvSpPr>
              <p:nvPr/>
            </p:nvSpPr>
            <p:spPr>
              <a:xfrm>
                <a:off x="4876800" y="1295400"/>
                <a:ext cx="1676400" cy="1600200"/>
              </a:xfrm>
              <a:prstGeom prst="rect">
                <a:avLst/>
              </a:prstGeom>
              <a:blipFill>
                <a:blip r:embed="rId3"/>
                <a:stretch>
                  <a:fillRect/>
                </a:stretch>
              </a:blipFill>
              <a:ln w="1905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03EDD6F-FDA0-4134-BEF7-C9B1143F2C59}"/>
              </a:ext>
            </a:extLst>
          </p:cNvPr>
          <p:cNvCxnSpPr/>
          <p:nvPr/>
        </p:nvCxnSpPr>
        <p:spPr>
          <a:xfrm>
            <a:off x="4495800" y="164068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7235B5-56BC-420F-8FA0-DCACF29A8C3B}"/>
              </a:ext>
            </a:extLst>
          </p:cNvPr>
          <p:cNvCxnSpPr/>
          <p:nvPr/>
        </p:nvCxnSpPr>
        <p:spPr>
          <a:xfrm>
            <a:off x="4495800" y="208835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2C4BCC-0E26-4583-AAC0-CBA0E05C9AA4}"/>
              </a:ext>
            </a:extLst>
          </p:cNvPr>
          <p:cNvCxnSpPr/>
          <p:nvPr/>
        </p:nvCxnSpPr>
        <p:spPr>
          <a:xfrm>
            <a:off x="4495800" y="2540791"/>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F2EF4CF-CC00-4E86-AD18-342B22B46EB7}"/>
              </a:ext>
            </a:extLst>
          </p:cNvPr>
          <p:cNvSpPr txBox="1"/>
          <p:nvPr/>
        </p:nvSpPr>
        <p:spPr>
          <a:xfrm>
            <a:off x="2743200" y="3057525"/>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Basic Step</a:t>
            </a:r>
          </a:p>
        </p:txBody>
      </p:sp>
      <p:cxnSp>
        <p:nvCxnSpPr>
          <p:cNvPr id="19" name="Straight Arrow Connector 18">
            <a:extLst>
              <a:ext uri="{FF2B5EF4-FFF2-40B4-BE49-F238E27FC236}">
                <a16:creationId xmlns:a16="http://schemas.microsoft.com/office/drawing/2014/main" id="{299AE96A-C7C9-435A-8A89-52D60897FAE4}"/>
              </a:ext>
            </a:extLst>
          </p:cNvPr>
          <p:cNvCxnSpPr/>
          <p:nvPr/>
        </p:nvCxnSpPr>
        <p:spPr>
          <a:xfrm>
            <a:off x="2362200" y="3256849"/>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C6F074C-A84B-4AEB-AC21-E507FB79DC0B}"/>
              </a:ext>
            </a:extLst>
          </p:cNvPr>
          <p:cNvSpPr txBox="1"/>
          <p:nvPr/>
        </p:nvSpPr>
        <p:spPr>
          <a:xfrm>
            <a:off x="2743200" y="3686175"/>
            <a:ext cx="1752600" cy="381000"/>
          </a:xfrm>
          <a:prstGeom prst="roundRect">
            <a:avLst/>
          </a:prstGeom>
          <a:solidFill>
            <a:srgbClr val="DED5C5"/>
          </a:solidFill>
          <a:ln w="19050">
            <a:solidFill>
              <a:schemeClr val="tx1"/>
            </a:solidFill>
          </a:ln>
        </p:spPr>
        <p:txBody>
          <a:bodyPr wrap="square" rtlCol="0" anchor="ctr">
            <a:noAutofit/>
          </a:bodyPr>
          <a:lstStyle/>
          <a:p>
            <a:pPr algn="ctr"/>
            <a:r>
              <a:rPr lang="en-US" dirty="0" err="1">
                <a:latin typeface="Cambria" panose="02040503050406030204" pitchFamily="18" charset="0"/>
              </a:rPr>
              <a:t>GDPopt</a:t>
            </a:r>
            <a:r>
              <a:rPr lang="en-US" dirty="0">
                <a:latin typeface="Cambria" panose="02040503050406030204" pitchFamily="18" charset="0"/>
              </a:rPr>
              <a:t> solver</a:t>
            </a:r>
          </a:p>
        </p:txBody>
      </p:sp>
      <p:cxnSp>
        <p:nvCxnSpPr>
          <p:cNvPr id="21" name="Straight Arrow Connector 20">
            <a:extLst>
              <a:ext uri="{FF2B5EF4-FFF2-40B4-BE49-F238E27FC236}">
                <a16:creationId xmlns:a16="http://schemas.microsoft.com/office/drawing/2014/main" id="{0223B906-6BA4-4AE4-AAF3-08EE9CE9AD11}"/>
              </a:ext>
            </a:extLst>
          </p:cNvPr>
          <p:cNvCxnSpPr/>
          <p:nvPr/>
        </p:nvCxnSpPr>
        <p:spPr>
          <a:xfrm>
            <a:off x="2362200" y="3878076"/>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81">
            <a:extLst>
              <a:ext uri="{FF2B5EF4-FFF2-40B4-BE49-F238E27FC236}">
                <a16:creationId xmlns:a16="http://schemas.microsoft.com/office/drawing/2014/main" id="{EAFD87DB-8191-4D63-90F3-59E537BCA80A}"/>
              </a:ext>
            </a:extLst>
          </p:cNvPr>
          <p:cNvCxnSpPr>
            <a:stCxn id="18" idx="2"/>
          </p:cNvCxnSpPr>
          <p:nvPr/>
        </p:nvCxnSpPr>
        <p:spPr>
          <a:xfrm rot="5400000">
            <a:off x="2886424" y="2914301"/>
            <a:ext cx="113602" cy="116205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9C898-0478-44C2-BDED-1A8372CF5897}"/>
              </a:ext>
            </a:extLst>
          </p:cNvPr>
          <p:cNvSpPr txBox="1"/>
          <p:nvPr/>
        </p:nvSpPr>
        <p:spPr>
          <a:xfrm>
            <a:off x="4876800" y="3057525"/>
            <a:ext cx="1676400" cy="381000"/>
          </a:xfrm>
          <a:prstGeom prst="roundRect">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MINLP solvers</a:t>
            </a:r>
          </a:p>
        </p:txBody>
      </p:sp>
      <p:sp>
        <p:nvSpPr>
          <p:cNvPr id="24" name="TextBox 23">
            <a:extLst>
              <a:ext uri="{FF2B5EF4-FFF2-40B4-BE49-F238E27FC236}">
                <a16:creationId xmlns:a16="http://schemas.microsoft.com/office/drawing/2014/main" id="{3D9012C1-20FA-4417-B57B-85255A4FA0A7}"/>
              </a:ext>
            </a:extLst>
          </p:cNvPr>
          <p:cNvSpPr txBox="1"/>
          <p:nvPr/>
        </p:nvSpPr>
        <p:spPr>
          <a:xfrm>
            <a:off x="4876800" y="3686175"/>
            <a:ext cx="1676400" cy="381000"/>
          </a:xfrm>
          <a:prstGeom prst="rect">
            <a:avLst/>
          </a:prstGeom>
          <a:noFill/>
          <a:ln w="19050">
            <a:noFill/>
          </a:ln>
        </p:spPr>
        <p:txBody>
          <a:bodyPr wrap="square" rtlCol="0" anchor="ctr">
            <a:noAutofit/>
          </a:bodyPr>
          <a:lstStyle/>
          <a:p>
            <a:pPr algn="ctr">
              <a:spcBef>
                <a:spcPts val="600"/>
              </a:spcBef>
            </a:pPr>
            <a:r>
              <a:rPr lang="en-US" dirty="0">
                <a:latin typeface="Cambria" panose="02040503050406030204" pitchFamily="18" charset="0"/>
              </a:rPr>
              <a:t>Model Solution</a:t>
            </a:r>
          </a:p>
        </p:txBody>
      </p:sp>
      <p:cxnSp>
        <p:nvCxnSpPr>
          <p:cNvPr id="25" name="Straight Arrow Connector 24">
            <a:extLst>
              <a:ext uri="{FF2B5EF4-FFF2-40B4-BE49-F238E27FC236}">
                <a16:creationId xmlns:a16="http://schemas.microsoft.com/office/drawing/2014/main" id="{E470763D-1162-4B1D-9FE2-EAF4763C567B}"/>
              </a:ext>
            </a:extLst>
          </p:cNvPr>
          <p:cNvCxnSpPr>
            <a:stCxn id="23" idx="2"/>
            <a:endCxn id="24" idx="0"/>
          </p:cNvCxnSpPr>
          <p:nvPr/>
        </p:nvCxnSpPr>
        <p:spPr>
          <a:xfrm>
            <a:off x="5715000" y="3438525"/>
            <a:ext cx="0" cy="2476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97B5C9-B566-49EF-BE3B-A38EEBF10EA6}"/>
              </a:ext>
            </a:extLst>
          </p:cNvPr>
          <p:cNvCxnSpPr>
            <a:stCxn id="20" idx="3"/>
            <a:endCxn id="24" idx="1"/>
          </p:cNvCxnSpPr>
          <p:nvPr/>
        </p:nvCxnSpPr>
        <p:spPr>
          <a:xfrm>
            <a:off x="4495800" y="38766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B1341E-404F-41CB-8C6F-31DA506D5AB5}"/>
              </a:ext>
            </a:extLst>
          </p:cNvPr>
          <p:cNvCxnSpPr>
            <a:stCxn id="14" idx="2"/>
            <a:endCxn id="23" idx="0"/>
          </p:cNvCxnSpPr>
          <p:nvPr/>
        </p:nvCxnSpPr>
        <p:spPr>
          <a:xfrm>
            <a:off x="5715000" y="2895600"/>
            <a:ext cx="0" cy="1619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E4570E-BF36-4502-AF75-AA0E9420FBB0}"/>
              </a:ext>
            </a:extLst>
          </p:cNvPr>
          <p:cNvSpPr txBox="1"/>
          <p:nvPr/>
        </p:nvSpPr>
        <p:spPr>
          <a:xfrm>
            <a:off x="7010400" y="1295401"/>
            <a:ext cx="1447800" cy="288240"/>
          </a:xfrm>
          <a:prstGeom prst="rect">
            <a:avLst/>
          </a:prstGeom>
          <a:noFill/>
          <a:ln w="19050">
            <a:solidFill>
              <a:schemeClr val="tx1"/>
            </a:solidFill>
          </a:ln>
        </p:spPr>
        <p:txBody>
          <a:bodyPr wrap="square" rtlCol="0" anchor="ctr">
            <a:noAutofit/>
          </a:bodyPr>
          <a:lstStyle/>
          <a:p>
            <a:pPr algn="ctr">
              <a:spcAft>
                <a:spcPts val="600"/>
              </a:spcAft>
            </a:pPr>
            <a:r>
              <a:rPr lang="en-US" sz="1400" dirty="0">
                <a:latin typeface="Cambria" panose="02040503050406030204" pitchFamily="18" charset="0"/>
              </a:rPr>
              <a:t>Model</a:t>
            </a:r>
          </a:p>
        </p:txBody>
      </p:sp>
      <p:sp>
        <p:nvSpPr>
          <p:cNvPr id="29" name="TextBox 28">
            <a:extLst>
              <a:ext uri="{FF2B5EF4-FFF2-40B4-BE49-F238E27FC236}">
                <a16:creationId xmlns:a16="http://schemas.microsoft.com/office/drawing/2014/main" id="{E9D2FB72-98F1-4E64-B939-61622B130679}"/>
              </a:ext>
            </a:extLst>
          </p:cNvPr>
          <p:cNvSpPr txBox="1"/>
          <p:nvPr/>
        </p:nvSpPr>
        <p:spPr>
          <a:xfrm>
            <a:off x="7010400" y="1680910"/>
            <a:ext cx="1447800" cy="295779"/>
          </a:xfrm>
          <a:prstGeom prst="homePlate">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Reformulation</a:t>
            </a:r>
          </a:p>
        </p:txBody>
      </p:sp>
      <p:sp>
        <p:nvSpPr>
          <p:cNvPr id="30" name="TextBox 29">
            <a:extLst>
              <a:ext uri="{FF2B5EF4-FFF2-40B4-BE49-F238E27FC236}">
                <a16:creationId xmlns:a16="http://schemas.microsoft.com/office/drawing/2014/main" id="{2A10AEAB-AFB9-4E4D-B8A3-BFAC7F46373C}"/>
              </a:ext>
            </a:extLst>
          </p:cNvPr>
          <p:cNvSpPr txBox="1"/>
          <p:nvPr/>
        </p:nvSpPr>
        <p:spPr>
          <a:xfrm>
            <a:off x="7010400" y="2073958"/>
            <a:ext cx="1447800" cy="295779"/>
          </a:xfrm>
          <a:prstGeom prst="roundRect">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Solver</a:t>
            </a:r>
          </a:p>
        </p:txBody>
      </p:sp>
      <p:sp>
        <p:nvSpPr>
          <p:cNvPr id="31" name="TextBox 30">
            <a:extLst>
              <a:ext uri="{FF2B5EF4-FFF2-40B4-BE49-F238E27FC236}">
                <a16:creationId xmlns:a16="http://schemas.microsoft.com/office/drawing/2014/main" id="{CCD70E53-6D0B-4B16-B6D4-D0FC0E13B1FC}"/>
              </a:ext>
            </a:extLst>
          </p:cNvPr>
          <p:cNvSpPr txBox="1"/>
          <p:nvPr/>
        </p:nvSpPr>
        <p:spPr>
          <a:xfrm>
            <a:off x="7010400" y="2467006"/>
            <a:ext cx="1447800" cy="528938"/>
          </a:xfrm>
          <a:prstGeom prst="rect">
            <a:avLst/>
          </a:prstGeom>
          <a:noFill/>
          <a:ln w="19050">
            <a:solidFill>
              <a:schemeClr val="tx1"/>
            </a:solidFill>
            <a:prstDash val="dash"/>
          </a:ln>
        </p:spPr>
        <p:txBody>
          <a:bodyPr wrap="square" rtlCol="0" anchor="ctr">
            <a:noAutofit/>
          </a:bodyPr>
          <a:lstStyle/>
          <a:p>
            <a:pPr algn="ctr"/>
            <a:r>
              <a:rPr lang="en-US" sz="1400" dirty="0">
                <a:latin typeface="Cambria" panose="02040503050406030204" pitchFamily="18" charset="0"/>
              </a:rPr>
              <a:t>GDP to MI(N)LP reformulations</a:t>
            </a:r>
          </a:p>
        </p:txBody>
      </p:sp>
      <p:sp>
        <p:nvSpPr>
          <p:cNvPr id="32" name="Content Placeholder 1">
            <a:extLst>
              <a:ext uri="{FF2B5EF4-FFF2-40B4-BE49-F238E27FC236}">
                <a16:creationId xmlns:a16="http://schemas.microsoft.com/office/drawing/2014/main" id="{E73F1050-F8D5-4873-8832-150F0283495D}"/>
              </a:ext>
            </a:extLst>
          </p:cNvPr>
          <p:cNvSpPr txBox="1">
            <a:spLocks/>
          </p:cNvSpPr>
          <p:nvPr/>
        </p:nvSpPr>
        <p:spPr>
          <a:xfrm>
            <a:off x="685799" y="4343888"/>
            <a:ext cx="10896601" cy="1904511"/>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err="1">
                <a:solidFill>
                  <a:schemeClr val="tx1">
                    <a:lumMod val="50000"/>
                    <a:lumOff val="50000"/>
                  </a:schemeClr>
                </a:solidFill>
              </a:rPr>
              <a:t>Pyomo</a:t>
            </a:r>
            <a:r>
              <a:rPr lang="en-US" sz="2000" kern="0" dirty="0">
                <a:solidFill>
                  <a:schemeClr val="tx1">
                    <a:lumMod val="50000"/>
                    <a:lumOff val="50000"/>
                  </a:schemeClr>
                </a:solidFill>
              </a:rPr>
              <a:t> gives diverse solution options for GDP models</a:t>
            </a:r>
          </a:p>
          <a:p>
            <a:r>
              <a:rPr lang="en-US" sz="2000" kern="0" dirty="0">
                <a:solidFill>
                  <a:schemeClr val="tx1">
                    <a:lumMod val="50000"/>
                    <a:lumOff val="50000"/>
                  </a:schemeClr>
                </a:solidFill>
              </a:rPr>
              <a:t>Standard reformulations to MINLP: Big-M (BM) and Hull Reformulation (HR)</a:t>
            </a:r>
          </a:p>
          <a:p>
            <a:r>
              <a:rPr lang="en-US" sz="2000" kern="0" dirty="0">
                <a:solidFill>
                  <a:schemeClr val="tx1">
                    <a:lumMod val="50000"/>
                    <a:lumOff val="50000"/>
                  </a:schemeClr>
                </a:solidFill>
              </a:rPr>
              <a:t>Cutting-plane based hybrid BM/HR reformulation to MINLP</a:t>
            </a:r>
          </a:p>
          <a:p>
            <a:r>
              <a:rPr lang="en-US" sz="2000" kern="0" dirty="0">
                <a:solidFill>
                  <a:schemeClr val="tx1">
                    <a:lumMod val="50000"/>
                    <a:lumOff val="50000"/>
                  </a:schemeClr>
                </a:solidFill>
              </a:rPr>
              <a:t>Basic step reformulation GDP to tighter GDP</a:t>
            </a:r>
          </a:p>
          <a:p>
            <a:r>
              <a:rPr lang="en-US" sz="2000" kern="0" dirty="0"/>
              <a:t>Direct logic-based solution algorithms</a:t>
            </a:r>
          </a:p>
        </p:txBody>
      </p:sp>
    </p:spTree>
    <p:extLst>
      <p:ext uri="{BB962C8B-B14F-4D97-AF65-F5344CB8AC3E}">
        <p14:creationId xmlns:p14="http://schemas.microsoft.com/office/powerpoint/2010/main" val="1911298307"/>
      </p:ext>
    </p:extLst>
  </p:cSld>
  <p:clrMapOvr>
    <a:masterClrMapping/>
  </p:clrMapOvr>
  <p:transition spd="med"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3AB1-7ADD-4BC1-8D4F-4CD50B471013}"/>
              </a:ext>
            </a:extLst>
          </p:cNvPr>
          <p:cNvSpPr>
            <a:spLocks noGrp="1"/>
          </p:cNvSpPr>
          <p:nvPr>
            <p:ph type="title"/>
          </p:nvPr>
        </p:nvSpPr>
        <p:spPr/>
        <p:txBody>
          <a:bodyPr/>
          <a:lstStyle/>
          <a:p>
            <a:r>
              <a:rPr lang="en-US" dirty="0" err="1"/>
              <a:t>Pyomo.GDP</a:t>
            </a:r>
            <a:r>
              <a:rPr lang="en-US" dirty="0"/>
              <a:t> – Flexible solution strategies</a:t>
            </a:r>
          </a:p>
        </p:txBody>
      </p:sp>
      <p:sp>
        <p:nvSpPr>
          <p:cNvPr id="3" name="Slide Number Placeholder 2">
            <a:extLst>
              <a:ext uri="{FF2B5EF4-FFF2-40B4-BE49-F238E27FC236}">
                <a16:creationId xmlns:a16="http://schemas.microsoft.com/office/drawing/2014/main" id="{5913FC9E-438A-4591-B7B3-0883F9E8894B}"/>
              </a:ext>
            </a:extLst>
          </p:cNvPr>
          <p:cNvSpPr>
            <a:spLocks noGrp="1"/>
          </p:cNvSpPr>
          <p:nvPr>
            <p:ph type="sldNum" sz="quarter" idx="4"/>
          </p:nvPr>
        </p:nvSpPr>
        <p:spPr/>
        <p:txBody>
          <a:bodyPr/>
          <a:lstStyle/>
          <a:p>
            <a:fld id="{41B67AC3-44BE-1249-A8B0-A1E33CC73C33}" type="slidenum">
              <a:rPr lang="en-US" smtClean="0"/>
              <a:t>14</a:t>
            </a:fld>
            <a:endParaRPr lang="en-US"/>
          </a:p>
        </p:txBody>
      </p:sp>
      <p:sp>
        <p:nvSpPr>
          <p:cNvPr id="5" name="TextBox 4">
            <a:extLst>
              <a:ext uri="{FF2B5EF4-FFF2-40B4-BE49-F238E27FC236}">
                <a16:creationId xmlns:a16="http://schemas.microsoft.com/office/drawing/2014/main" id="{0520D452-4872-44E4-A45B-BC7E8BE62F67}"/>
              </a:ext>
            </a:extLst>
          </p:cNvPr>
          <p:cNvSpPr txBox="1"/>
          <p:nvPr/>
        </p:nvSpPr>
        <p:spPr>
          <a:xfrm>
            <a:off x="2590800" y="1295400"/>
            <a:ext cx="2057400" cy="1600200"/>
          </a:xfrm>
          <a:prstGeom prst="rect">
            <a:avLst/>
          </a:prstGeom>
          <a:noFill/>
          <a:ln w="19050">
            <a:solidFill>
              <a:schemeClr val="tx1"/>
            </a:solidFill>
            <a:prstDash val="dash"/>
          </a:ln>
        </p:spPr>
        <p:txBody>
          <a:bodyPr wrap="square" rtlCol="0" anchor="ctr">
            <a:noAutofit/>
          </a:bodyPr>
          <a:lstStyle/>
          <a:p>
            <a:pPr algn="ct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799BD9-3554-404B-A476-083BEE4FB2E3}"/>
                  </a:ext>
                </a:extLst>
              </p:cNvPr>
              <p:cNvSpPr txBox="1"/>
              <p:nvPr/>
            </p:nvSpPr>
            <p:spPr>
              <a:xfrm>
                <a:off x="990600" y="1295400"/>
                <a:ext cx="1371600" cy="2771775"/>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GDP model</a:t>
                </a:r>
              </a:p>
              <a:p>
                <a:pPr algn="ctr"/>
                <a14:m>
                  <m:oMathPara xmlns:m="http://schemas.openxmlformats.org/officeDocument/2006/math">
                    <m:oMathParaPr>
                      <m:jc m:val="center"/>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 xmlns:m="http://schemas.openxmlformats.org/officeDocument/2006/math">
                      <m:r>
                        <a:rPr lang="en-US" b="0" i="1" smtClean="0">
                          <a:latin typeface="Cambria Math" panose="02040503050406030204" pitchFamily="18" charset="0"/>
                        </a:rPr>
                        <m:t>∨</m:t>
                      </m:r>
                    </m:oMath>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oMath>
                  </m:oMathPara>
                </a14:m>
                <a:endParaRPr lang="en-US" dirty="0">
                  <a:latin typeface="Cambria" panose="02040503050406030204" pitchFamily="18" charset="0"/>
                </a:endParaRPr>
              </a:p>
            </p:txBody>
          </p:sp>
        </mc:Choice>
        <mc:Fallback xmlns="">
          <p:sp>
            <p:nvSpPr>
              <p:cNvPr id="6" name="TextBox 5">
                <a:extLst>
                  <a:ext uri="{FF2B5EF4-FFF2-40B4-BE49-F238E27FC236}">
                    <a16:creationId xmlns:a16="http://schemas.microsoft.com/office/drawing/2014/main" id="{75799BD9-3554-404B-A476-083BEE4FB2E3}"/>
                  </a:ext>
                </a:extLst>
              </p:cNvPr>
              <p:cNvSpPr txBox="1">
                <a:spLocks noRot="1" noChangeAspect="1" noMove="1" noResize="1" noEditPoints="1" noAdjustHandles="1" noChangeArrowheads="1" noChangeShapeType="1" noTextEdit="1"/>
              </p:cNvSpPr>
              <p:nvPr/>
            </p:nvSpPr>
            <p:spPr>
              <a:xfrm>
                <a:off x="990600" y="1295400"/>
                <a:ext cx="1371600" cy="2771775"/>
              </a:xfrm>
              <a:prstGeom prst="rect">
                <a:avLst/>
              </a:prstGeom>
              <a:blipFill>
                <a:blip r:embed="rId2"/>
                <a:stretch>
                  <a:fillRect/>
                </a:stretch>
              </a:blipFill>
              <a:ln w="1905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42EEF9BA-E2D0-4217-9A35-6CB66498208A}"/>
              </a:ext>
            </a:extLst>
          </p:cNvPr>
          <p:cNvSpPr txBox="1"/>
          <p:nvPr/>
        </p:nvSpPr>
        <p:spPr>
          <a:xfrm>
            <a:off x="2743200" y="1447800"/>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Big-M</a:t>
            </a:r>
          </a:p>
        </p:txBody>
      </p:sp>
      <p:sp>
        <p:nvSpPr>
          <p:cNvPr id="9" name="TextBox 8">
            <a:extLst>
              <a:ext uri="{FF2B5EF4-FFF2-40B4-BE49-F238E27FC236}">
                <a16:creationId xmlns:a16="http://schemas.microsoft.com/office/drawing/2014/main" id="{7B98CF1C-2164-42BB-BEB7-80325766788C}"/>
              </a:ext>
            </a:extLst>
          </p:cNvPr>
          <p:cNvSpPr txBox="1"/>
          <p:nvPr/>
        </p:nvSpPr>
        <p:spPr>
          <a:xfrm>
            <a:off x="2743200" y="1901336"/>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HR</a:t>
            </a:r>
          </a:p>
        </p:txBody>
      </p:sp>
      <p:sp>
        <p:nvSpPr>
          <p:cNvPr id="10" name="TextBox 9">
            <a:extLst>
              <a:ext uri="{FF2B5EF4-FFF2-40B4-BE49-F238E27FC236}">
                <a16:creationId xmlns:a16="http://schemas.microsoft.com/office/drawing/2014/main" id="{F21AFDAA-FEBE-4575-B016-F26902A29F49}"/>
              </a:ext>
            </a:extLst>
          </p:cNvPr>
          <p:cNvSpPr txBox="1"/>
          <p:nvPr/>
        </p:nvSpPr>
        <p:spPr>
          <a:xfrm>
            <a:off x="2743200" y="2354872"/>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Hybrid BM/HR</a:t>
            </a:r>
          </a:p>
        </p:txBody>
      </p:sp>
      <p:cxnSp>
        <p:nvCxnSpPr>
          <p:cNvPr id="11" name="Straight Arrow Connector 10">
            <a:extLst>
              <a:ext uri="{FF2B5EF4-FFF2-40B4-BE49-F238E27FC236}">
                <a16:creationId xmlns:a16="http://schemas.microsoft.com/office/drawing/2014/main" id="{D0949949-BCE1-46C2-89F6-01BD6870345F}"/>
              </a:ext>
            </a:extLst>
          </p:cNvPr>
          <p:cNvCxnSpPr/>
          <p:nvPr/>
        </p:nvCxnSpPr>
        <p:spPr>
          <a:xfrm>
            <a:off x="2362200" y="164782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55E954-DB11-4095-81F8-599AD7D1BFD7}"/>
              </a:ext>
            </a:extLst>
          </p:cNvPr>
          <p:cNvCxnSpPr/>
          <p:nvPr/>
        </p:nvCxnSpPr>
        <p:spPr>
          <a:xfrm>
            <a:off x="2362200" y="21113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D17E1F-12FF-4D34-BCCA-BC14FCB18739}"/>
              </a:ext>
            </a:extLst>
          </p:cNvPr>
          <p:cNvCxnSpPr/>
          <p:nvPr/>
        </p:nvCxnSpPr>
        <p:spPr>
          <a:xfrm>
            <a:off x="2362200" y="2559050"/>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F29D39-F65B-402C-80DF-9D7D461F756D}"/>
                  </a:ext>
                </a:extLst>
              </p:cNvPr>
              <p:cNvSpPr txBox="1"/>
              <p:nvPr/>
            </p:nvSpPr>
            <p:spPr>
              <a:xfrm>
                <a:off x="4876800" y="1295400"/>
                <a:ext cx="1676400" cy="1600200"/>
              </a:xfrm>
              <a:prstGeom prst="rect">
                <a:avLst/>
              </a:prstGeom>
              <a:noFill/>
              <a:ln w="19050">
                <a:solidFill>
                  <a:schemeClr val="tx1"/>
                </a:solidFill>
              </a:ln>
            </p:spPr>
            <p:txBody>
              <a:bodyPr wrap="square" rtlCol="0" anchor="ctr">
                <a:noAutofit/>
              </a:bodyPr>
              <a:lstStyle/>
              <a:p>
                <a:pPr algn="ctr">
                  <a:spcBef>
                    <a:spcPts val="600"/>
                  </a:spcBef>
                </a:pPr>
                <a:r>
                  <a:rPr lang="en-US" dirty="0">
                    <a:latin typeface="Cambria" panose="02040503050406030204" pitchFamily="18" charset="0"/>
                  </a:rPr>
                  <a:t>MI(N)LP model</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≤0</m:t>
                      </m:r>
                    </m:oMath>
                  </m:oMathPara>
                </a14:m>
                <a:endParaRPr lang="en-US" dirty="0">
                  <a:latin typeface="Cambria" panose="02040503050406030204" pitchFamily="18" charset="0"/>
                </a:endParaRPr>
              </a:p>
            </p:txBody>
          </p:sp>
        </mc:Choice>
        <mc:Fallback xmlns="">
          <p:sp>
            <p:nvSpPr>
              <p:cNvPr id="14" name="TextBox 13">
                <a:extLst>
                  <a:ext uri="{FF2B5EF4-FFF2-40B4-BE49-F238E27FC236}">
                    <a16:creationId xmlns:a16="http://schemas.microsoft.com/office/drawing/2014/main" id="{E5F29D39-F65B-402C-80DF-9D7D461F756D}"/>
                  </a:ext>
                </a:extLst>
              </p:cNvPr>
              <p:cNvSpPr txBox="1">
                <a:spLocks noRot="1" noChangeAspect="1" noMove="1" noResize="1" noEditPoints="1" noAdjustHandles="1" noChangeArrowheads="1" noChangeShapeType="1" noTextEdit="1"/>
              </p:cNvSpPr>
              <p:nvPr/>
            </p:nvSpPr>
            <p:spPr>
              <a:xfrm>
                <a:off x="4876800" y="1295400"/>
                <a:ext cx="1676400" cy="1600200"/>
              </a:xfrm>
              <a:prstGeom prst="rect">
                <a:avLst/>
              </a:prstGeom>
              <a:blipFill>
                <a:blip r:embed="rId3"/>
                <a:stretch>
                  <a:fillRect/>
                </a:stretch>
              </a:blipFill>
              <a:ln w="1905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03EDD6F-FDA0-4134-BEF7-C9B1143F2C59}"/>
              </a:ext>
            </a:extLst>
          </p:cNvPr>
          <p:cNvCxnSpPr/>
          <p:nvPr/>
        </p:nvCxnSpPr>
        <p:spPr>
          <a:xfrm>
            <a:off x="4495800" y="164068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7235B5-56BC-420F-8FA0-DCACF29A8C3B}"/>
              </a:ext>
            </a:extLst>
          </p:cNvPr>
          <p:cNvCxnSpPr/>
          <p:nvPr/>
        </p:nvCxnSpPr>
        <p:spPr>
          <a:xfrm>
            <a:off x="4495800" y="208835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2C4BCC-0E26-4583-AAC0-CBA0E05C9AA4}"/>
              </a:ext>
            </a:extLst>
          </p:cNvPr>
          <p:cNvCxnSpPr/>
          <p:nvPr/>
        </p:nvCxnSpPr>
        <p:spPr>
          <a:xfrm>
            <a:off x="4495800" y="2540791"/>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F2EF4CF-CC00-4E86-AD18-342B22B46EB7}"/>
              </a:ext>
            </a:extLst>
          </p:cNvPr>
          <p:cNvSpPr txBox="1"/>
          <p:nvPr/>
        </p:nvSpPr>
        <p:spPr>
          <a:xfrm>
            <a:off x="2743200" y="3057525"/>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Basic Step</a:t>
            </a:r>
          </a:p>
        </p:txBody>
      </p:sp>
      <p:cxnSp>
        <p:nvCxnSpPr>
          <p:cNvPr id="19" name="Straight Arrow Connector 18">
            <a:extLst>
              <a:ext uri="{FF2B5EF4-FFF2-40B4-BE49-F238E27FC236}">
                <a16:creationId xmlns:a16="http://schemas.microsoft.com/office/drawing/2014/main" id="{299AE96A-C7C9-435A-8A89-52D60897FAE4}"/>
              </a:ext>
            </a:extLst>
          </p:cNvPr>
          <p:cNvCxnSpPr/>
          <p:nvPr/>
        </p:nvCxnSpPr>
        <p:spPr>
          <a:xfrm>
            <a:off x="2362200" y="3256849"/>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C6F074C-A84B-4AEB-AC21-E507FB79DC0B}"/>
              </a:ext>
            </a:extLst>
          </p:cNvPr>
          <p:cNvSpPr txBox="1"/>
          <p:nvPr/>
        </p:nvSpPr>
        <p:spPr>
          <a:xfrm>
            <a:off x="2743200" y="3686175"/>
            <a:ext cx="1752600" cy="381000"/>
          </a:xfrm>
          <a:prstGeom prst="roundRect">
            <a:avLst/>
          </a:prstGeom>
          <a:noFill/>
          <a:ln w="19050">
            <a:solidFill>
              <a:schemeClr val="tx1"/>
            </a:solidFill>
          </a:ln>
        </p:spPr>
        <p:txBody>
          <a:bodyPr wrap="square" rtlCol="0" anchor="ctr">
            <a:noAutofit/>
          </a:bodyPr>
          <a:lstStyle/>
          <a:p>
            <a:pPr algn="ctr"/>
            <a:r>
              <a:rPr lang="en-US" dirty="0" err="1">
                <a:latin typeface="Cambria" panose="02040503050406030204" pitchFamily="18" charset="0"/>
              </a:rPr>
              <a:t>GDPopt</a:t>
            </a:r>
            <a:r>
              <a:rPr lang="en-US" dirty="0">
                <a:latin typeface="Cambria" panose="02040503050406030204" pitchFamily="18" charset="0"/>
              </a:rPr>
              <a:t> solver</a:t>
            </a:r>
          </a:p>
        </p:txBody>
      </p:sp>
      <p:cxnSp>
        <p:nvCxnSpPr>
          <p:cNvPr id="21" name="Straight Arrow Connector 20">
            <a:extLst>
              <a:ext uri="{FF2B5EF4-FFF2-40B4-BE49-F238E27FC236}">
                <a16:creationId xmlns:a16="http://schemas.microsoft.com/office/drawing/2014/main" id="{0223B906-6BA4-4AE4-AAF3-08EE9CE9AD11}"/>
              </a:ext>
            </a:extLst>
          </p:cNvPr>
          <p:cNvCxnSpPr/>
          <p:nvPr/>
        </p:nvCxnSpPr>
        <p:spPr>
          <a:xfrm>
            <a:off x="2362200" y="3878076"/>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81">
            <a:extLst>
              <a:ext uri="{FF2B5EF4-FFF2-40B4-BE49-F238E27FC236}">
                <a16:creationId xmlns:a16="http://schemas.microsoft.com/office/drawing/2014/main" id="{EAFD87DB-8191-4D63-90F3-59E537BCA80A}"/>
              </a:ext>
            </a:extLst>
          </p:cNvPr>
          <p:cNvCxnSpPr>
            <a:stCxn id="18" idx="2"/>
          </p:cNvCxnSpPr>
          <p:nvPr/>
        </p:nvCxnSpPr>
        <p:spPr>
          <a:xfrm rot="5400000">
            <a:off x="2886424" y="2914301"/>
            <a:ext cx="113602" cy="116205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9C898-0478-44C2-BDED-1A8372CF5897}"/>
              </a:ext>
            </a:extLst>
          </p:cNvPr>
          <p:cNvSpPr txBox="1"/>
          <p:nvPr/>
        </p:nvSpPr>
        <p:spPr>
          <a:xfrm>
            <a:off x="4876800" y="3057525"/>
            <a:ext cx="1676400" cy="381000"/>
          </a:xfrm>
          <a:prstGeom prst="roundRect">
            <a:avLst/>
          </a:prstGeom>
          <a:solidFill>
            <a:srgbClr val="DED5C5"/>
          </a:solidFill>
          <a:ln w="19050">
            <a:solidFill>
              <a:schemeClr val="tx1"/>
            </a:solidFill>
          </a:ln>
        </p:spPr>
        <p:txBody>
          <a:bodyPr wrap="square" rtlCol="0" anchor="ctr">
            <a:noAutofit/>
          </a:bodyPr>
          <a:lstStyle/>
          <a:p>
            <a:pPr algn="ctr"/>
            <a:r>
              <a:rPr lang="en-US" dirty="0">
                <a:latin typeface="Cambria" panose="02040503050406030204" pitchFamily="18" charset="0"/>
              </a:rPr>
              <a:t>MINLP solvers</a:t>
            </a:r>
          </a:p>
        </p:txBody>
      </p:sp>
      <p:sp>
        <p:nvSpPr>
          <p:cNvPr id="24" name="TextBox 23">
            <a:extLst>
              <a:ext uri="{FF2B5EF4-FFF2-40B4-BE49-F238E27FC236}">
                <a16:creationId xmlns:a16="http://schemas.microsoft.com/office/drawing/2014/main" id="{3D9012C1-20FA-4417-B57B-85255A4FA0A7}"/>
              </a:ext>
            </a:extLst>
          </p:cNvPr>
          <p:cNvSpPr txBox="1"/>
          <p:nvPr/>
        </p:nvSpPr>
        <p:spPr>
          <a:xfrm>
            <a:off x="4876800" y="3686175"/>
            <a:ext cx="1676400" cy="381000"/>
          </a:xfrm>
          <a:prstGeom prst="rect">
            <a:avLst/>
          </a:prstGeom>
          <a:noFill/>
          <a:ln w="19050">
            <a:noFill/>
          </a:ln>
        </p:spPr>
        <p:txBody>
          <a:bodyPr wrap="square" rtlCol="0" anchor="ctr">
            <a:noAutofit/>
          </a:bodyPr>
          <a:lstStyle/>
          <a:p>
            <a:pPr algn="ctr">
              <a:spcBef>
                <a:spcPts val="600"/>
              </a:spcBef>
            </a:pPr>
            <a:r>
              <a:rPr lang="en-US" dirty="0">
                <a:latin typeface="Cambria" panose="02040503050406030204" pitchFamily="18" charset="0"/>
              </a:rPr>
              <a:t>Model Solution</a:t>
            </a:r>
          </a:p>
        </p:txBody>
      </p:sp>
      <p:cxnSp>
        <p:nvCxnSpPr>
          <p:cNvPr id="25" name="Straight Arrow Connector 24">
            <a:extLst>
              <a:ext uri="{FF2B5EF4-FFF2-40B4-BE49-F238E27FC236}">
                <a16:creationId xmlns:a16="http://schemas.microsoft.com/office/drawing/2014/main" id="{E470763D-1162-4B1D-9FE2-EAF4763C567B}"/>
              </a:ext>
            </a:extLst>
          </p:cNvPr>
          <p:cNvCxnSpPr>
            <a:stCxn id="23" idx="2"/>
            <a:endCxn id="24" idx="0"/>
          </p:cNvCxnSpPr>
          <p:nvPr/>
        </p:nvCxnSpPr>
        <p:spPr>
          <a:xfrm>
            <a:off x="5715000" y="3438525"/>
            <a:ext cx="0" cy="2476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97B5C9-B566-49EF-BE3B-A38EEBF10EA6}"/>
              </a:ext>
            </a:extLst>
          </p:cNvPr>
          <p:cNvCxnSpPr>
            <a:stCxn id="20" idx="3"/>
            <a:endCxn id="24" idx="1"/>
          </p:cNvCxnSpPr>
          <p:nvPr/>
        </p:nvCxnSpPr>
        <p:spPr>
          <a:xfrm>
            <a:off x="4495800" y="38766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B1341E-404F-41CB-8C6F-31DA506D5AB5}"/>
              </a:ext>
            </a:extLst>
          </p:cNvPr>
          <p:cNvCxnSpPr>
            <a:stCxn id="14" idx="2"/>
            <a:endCxn id="23" idx="0"/>
          </p:cNvCxnSpPr>
          <p:nvPr/>
        </p:nvCxnSpPr>
        <p:spPr>
          <a:xfrm>
            <a:off x="5715000" y="2895600"/>
            <a:ext cx="0" cy="1619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E4570E-BF36-4502-AF75-AA0E9420FBB0}"/>
              </a:ext>
            </a:extLst>
          </p:cNvPr>
          <p:cNvSpPr txBox="1"/>
          <p:nvPr/>
        </p:nvSpPr>
        <p:spPr>
          <a:xfrm>
            <a:off x="7010400" y="1295401"/>
            <a:ext cx="1447800" cy="288240"/>
          </a:xfrm>
          <a:prstGeom prst="rect">
            <a:avLst/>
          </a:prstGeom>
          <a:noFill/>
          <a:ln w="19050">
            <a:solidFill>
              <a:schemeClr val="tx1"/>
            </a:solidFill>
          </a:ln>
        </p:spPr>
        <p:txBody>
          <a:bodyPr wrap="square" rtlCol="0" anchor="ctr">
            <a:noAutofit/>
          </a:bodyPr>
          <a:lstStyle/>
          <a:p>
            <a:pPr algn="ctr">
              <a:spcAft>
                <a:spcPts val="600"/>
              </a:spcAft>
            </a:pPr>
            <a:r>
              <a:rPr lang="en-US" sz="1400" dirty="0">
                <a:latin typeface="Cambria" panose="02040503050406030204" pitchFamily="18" charset="0"/>
              </a:rPr>
              <a:t>Model</a:t>
            </a:r>
          </a:p>
        </p:txBody>
      </p:sp>
      <p:sp>
        <p:nvSpPr>
          <p:cNvPr id="29" name="TextBox 28">
            <a:extLst>
              <a:ext uri="{FF2B5EF4-FFF2-40B4-BE49-F238E27FC236}">
                <a16:creationId xmlns:a16="http://schemas.microsoft.com/office/drawing/2014/main" id="{E9D2FB72-98F1-4E64-B939-61622B130679}"/>
              </a:ext>
            </a:extLst>
          </p:cNvPr>
          <p:cNvSpPr txBox="1"/>
          <p:nvPr/>
        </p:nvSpPr>
        <p:spPr>
          <a:xfrm>
            <a:off x="7010400" y="1680910"/>
            <a:ext cx="1447800" cy="295779"/>
          </a:xfrm>
          <a:prstGeom prst="homePlate">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Reformulation</a:t>
            </a:r>
          </a:p>
        </p:txBody>
      </p:sp>
      <p:sp>
        <p:nvSpPr>
          <p:cNvPr id="30" name="TextBox 29">
            <a:extLst>
              <a:ext uri="{FF2B5EF4-FFF2-40B4-BE49-F238E27FC236}">
                <a16:creationId xmlns:a16="http://schemas.microsoft.com/office/drawing/2014/main" id="{2A10AEAB-AFB9-4E4D-B8A3-BFAC7F46373C}"/>
              </a:ext>
            </a:extLst>
          </p:cNvPr>
          <p:cNvSpPr txBox="1"/>
          <p:nvPr/>
        </p:nvSpPr>
        <p:spPr>
          <a:xfrm>
            <a:off x="7010400" y="2073958"/>
            <a:ext cx="1447800" cy="295779"/>
          </a:xfrm>
          <a:prstGeom prst="roundRect">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Solver</a:t>
            </a:r>
          </a:p>
        </p:txBody>
      </p:sp>
      <p:sp>
        <p:nvSpPr>
          <p:cNvPr id="31" name="TextBox 30">
            <a:extLst>
              <a:ext uri="{FF2B5EF4-FFF2-40B4-BE49-F238E27FC236}">
                <a16:creationId xmlns:a16="http://schemas.microsoft.com/office/drawing/2014/main" id="{CCD70E53-6D0B-4B16-B6D4-D0FC0E13B1FC}"/>
              </a:ext>
            </a:extLst>
          </p:cNvPr>
          <p:cNvSpPr txBox="1"/>
          <p:nvPr/>
        </p:nvSpPr>
        <p:spPr>
          <a:xfrm>
            <a:off x="7010400" y="2467006"/>
            <a:ext cx="1447800" cy="528938"/>
          </a:xfrm>
          <a:prstGeom prst="rect">
            <a:avLst/>
          </a:prstGeom>
          <a:noFill/>
          <a:ln w="19050">
            <a:solidFill>
              <a:schemeClr val="tx1"/>
            </a:solidFill>
            <a:prstDash val="dash"/>
          </a:ln>
        </p:spPr>
        <p:txBody>
          <a:bodyPr wrap="square" rtlCol="0" anchor="ctr">
            <a:noAutofit/>
          </a:bodyPr>
          <a:lstStyle/>
          <a:p>
            <a:pPr algn="ctr"/>
            <a:r>
              <a:rPr lang="en-US" sz="1400" dirty="0">
                <a:latin typeface="Cambria" panose="02040503050406030204" pitchFamily="18" charset="0"/>
              </a:rPr>
              <a:t>GDP to MI(N)LP reformulations</a:t>
            </a:r>
          </a:p>
        </p:txBody>
      </p:sp>
      <p:sp>
        <p:nvSpPr>
          <p:cNvPr id="32" name="Content Placeholder 1">
            <a:extLst>
              <a:ext uri="{FF2B5EF4-FFF2-40B4-BE49-F238E27FC236}">
                <a16:creationId xmlns:a16="http://schemas.microsoft.com/office/drawing/2014/main" id="{E73F1050-F8D5-4873-8832-150F0283495D}"/>
              </a:ext>
            </a:extLst>
          </p:cNvPr>
          <p:cNvSpPr txBox="1">
            <a:spLocks/>
          </p:cNvSpPr>
          <p:nvPr/>
        </p:nvSpPr>
        <p:spPr>
          <a:xfrm>
            <a:off x="685799" y="4343888"/>
            <a:ext cx="10896601" cy="1904511"/>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err="1">
                <a:solidFill>
                  <a:schemeClr val="tx1">
                    <a:lumMod val="50000"/>
                    <a:lumOff val="50000"/>
                  </a:schemeClr>
                </a:solidFill>
              </a:rPr>
              <a:t>Pyomo</a:t>
            </a:r>
            <a:r>
              <a:rPr lang="en-US" sz="2000" kern="0" dirty="0">
                <a:solidFill>
                  <a:schemeClr val="tx1">
                    <a:lumMod val="50000"/>
                    <a:lumOff val="50000"/>
                  </a:schemeClr>
                </a:solidFill>
              </a:rPr>
              <a:t> gives diverse solution options for GDP models</a:t>
            </a:r>
          </a:p>
          <a:p>
            <a:r>
              <a:rPr lang="en-US" sz="2000" kern="0" dirty="0">
                <a:solidFill>
                  <a:schemeClr val="tx1">
                    <a:lumMod val="50000"/>
                    <a:lumOff val="50000"/>
                  </a:schemeClr>
                </a:solidFill>
              </a:rPr>
              <a:t>Standard reformulations to MINLP: Big-M (BM) and Hull Reformulation (HR)</a:t>
            </a:r>
          </a:p>
          <a:p>
            <a:r>
              <a:rPr lang="en-US" sz="2000" kern="0" dirty="0">
                <a:solidFill>
                  <a:schemeClr val="tx1">
                    <a:lumMod val="50000"/>
                    <a:lumOff val="50000"/>
                  </a:schemeClr>
                </a:solidFill>
              </a:rPr>
              <a:t>Cutting-plane based hybrid BM/HR reformulation to MINLP</a:t>
            </a:r>
          </a:p>
          <a:p>
            <a:r>
              <a:rPr lang="en-US" sz="2000" kern="0" dirty="0">
                <a:solidFill>
                  <a:schemeClr val="tx1">
                    <a:lumMod val="50000"/>
                    <a:lumOff val="50000"/>
                  </a:schemeClr>
                </a:solidFill>
              </a:rPr>
              <a:t>Basic step reformulation GDP to tighter GDP</a:t>
            </a:r>
          </a:p>
          <a:p>
            <a:r>
              <a:rPr lang="en-US" sz="2000" kern="0" dirty="0">
                <a:solidFill>
                  <a:schemeClr val="tx1">
                    <a:lumMod val="50000"/>
                    <a:lumOff val="50000"/>
                  </a:schemeClr>
                </a:solidFill>
              </a:rPr>
              <a:t>Direct logic-based solution algorithms</a:t>
            </a:r>
          </a:p>
        </p:txBody>
      </p:sp>
    </p:spTree>
    <p:extLst>
      <p:ext uri="{BB962C8B-B14F-4D97-AF65-F5344CB8AC3E}">
        <p14:creationId xmlns:p14="http://schemas.microsoft.com/office/powerpoint/2010/main" val="2882544062"/>
      </p:ext>
    </p:extLst>
  </p:cSld>
  <p:clrMapOvr>
    <a:masterClrMapping/>
  </p:clrMapOvr>
  <p:transition spd="med"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7B31-42D3-490A-B5AF-3A4A023CA4F7}"/>
              </a:ext>
            </a:extLst>
          </p:cNvPr>
          <p:cNvSpPr>
            <a:spLocks noGrp="1"/>
          </p:cNvSpPr>
          <p:nvPr>
            <p:ph type="title"/>
          </p:nvPr>
        </p:nvSpPr>
        <p:spPr>
          <a:xfrm>
            <a:off x="609600" y="182565"/>
            <a:ext cx="10972801" cy="553998"/>
          </a:xfrm>
        </p:spPr>
        <p:txBody>
          <a:bodyPr/>
          <a:lstStyle/>
          <a:p>
            <a:r>
              <a:rPr lang="en-US" dirty="0"/>
              <a:t>Classical GDP Reformulations: Big-M (BM) and Hull (HR)</a:t>
            </a:r>
          </a:p>
        </p:txBody>
      </p:sp>
      <p:sp>
        <p:nvSpPr>
          <p:cNvPr id="3" name="Slide Number Placeholder 2">
            <a:extLst>
              <a:ext uri="{FF2B5EF4-FFF2-40B4-BE49-F238E27FC236}">
                <a16:creationId xmlns:a16="http://schemas.microsoft.com/office/drawing/2014/main" id="{8882E888-0E16-44D5-B42D-A8AB02A9745E}"/>
              </a:ext>
            </a:extLst>
          </p:cNvPr>
          <p:cNvSpPr>
            <a:spLocks noGrp="1"/>
          </p:cNvSpPr>
          <p:nvPr>
            <p:ph type="sldNum" sz="quarter" idx="4"/>
          </p:nvPr>
        </p:nvSpPr>
        <p:spPr/>
        <p:txBody>
          <a:bodyPr/>
          <a:lstStyle/>
          <a:p>
            <a:fld id="{41B67AC3-44BE-1249-A8B0-A1E33CC73C33}" type="slidenum">
              <a:rPr lang="en-US" smtClean="0"/>
              <a:t>15</a:t>
            </a:fld>
            <a:endParaRPr lang="en-US"/>
          </a:p>
        </p:txBody>
      </p:sp>
      <p:sp>
        <p:nvSpPr>
          <p:cNvPr id="4" name="Content Placeholder 1">
            <a:extLst>
              <a:ext uri="{FF2B5EF4-FFF2-40B4-BE49-F238E27FC236}">
                <a16:creationId xmlns:a16="http://schemas.microsoft.com/office/drawing/2014/main" id="{3CE28B9A-3EE0-45D2-9620-7E774F9E3F9E}"/>
              </a:ext>
            </a:extLst>
          </p:cNvPr>
          <p:cNvSpPr txBox="1">
            <a:spLocks/>
          </p:cNvSpPr>
          <p:nvPr/>
        </p:nvSpPr>
        <p:spPr>
          <a:xfrm>
            <a:off x="990600" y="4191000"/>
            <a:ext cx="4432882" cy="1828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Big-M reformulation</a:t>
            </a:r>
          </a:p>
          <a:p>
            <a:pPr lvl="1"/>
            <a:r>
              <a:rPr lang="en-US" b="1" kern="0" dirty="0"/>
              <a:t>Looser</a:t>
            </a:r>
            <a:r>
              <a:rPr lang="en-US" kern="0" dirty="0"/>
              <a:t> relaxation</a:t>
            </a:r>
          </a:p>
          <a:p>
            <a:pPr lvl="1"/>
            <a:r>
              <a:rPr lang="en-US" b="1" kern="0" dirty="0"/>
              <a:t>Smaller</a:t>
            </a:r>
            <a:r>
              <a:rPr lang="en-US" kern="0" dirty="0"/>
              <a:t> problem size</a:t>
            </a:r>
          </a:p>
          <a:p>
            <a:r>
              <a:rPr lang="en-US" sz="2000" kern="0" dirty="0" err="1">
                <a:solidFill>
                  <a:srgbClr val="00279F"/>
                </a:solidFill>
                <a:latin typeface="Consolas" panose="020B0609020204030204" pitchFamily="49" charset="0"/>
              </a:rPr>
              <a:t>TransformationFactory</a:t>
            </a:r>
            <a:r>
              <a:rPr lang="en-US" sz="2000" kern="0" dirty="0">
                <a:latin typeface="Consolas" panose="020B0609020204030204" pitchFamily="49" charset="0"/>
              </a:rPr>
              <a:t>(</a:t>
            </a:r>
            <a:br>
              <a:rPr lang="en-US" sz="2000" kern="0" dirty="0">
                <a:latin typeface="Consolas" panose="020B0609020204030204" pitchFamily="49" charset="0"/>
              </a:rPr>
            </a:br>
            <a:r>
              <a:rPr lang="en-US" sz="2000" kern="0" dirty="0">
                <a:solidFill>
                  <a:schemeClr val="accent3">
                    <a:lumMod val="75000"/>
                  </a:schemeClr>
                </a:solidFill>
                <a:latin typeface="Consolas" panose="020B0609020204030204" pitchFamily="49" charset="0"/>
              </a:rPr>
              <a:t>‘</a:t>
            </a:r>
            <a:r>
              <a:rPr lang="en-US" sz="2000" kern="0" dirty="0" err="1">
                <a:solidFill>
                  <a:schemeClr val="accent3">
                    <a:lumMod val="75000"/>
                  </a:schemeClr>
                </a:solidFill>
                <a:latin typeface="Consolas" panose="020B0609020204030204" pitchFamily="49" charset="0"/>
              </a:rPr>
              <a:t>gdp.bigm</a:t>
            </a:r>
            <a:r>
              <a:rPr lang="en-US" sz="2000" kern="0" dirty="0">
                <a:solidFill>
                  <a:schemeClr val="accent3">
                    <a:lumMod val="75000"/>
                  </a:schemeClr>
                </a:solidFill>
                <a:latin typeface="Consolas" panose="020B0609020204030204" pitchFamily="49" charset="0"/>
              </a:rPr>
              <a:t>’</a:t>
            </a:r>
            <a:r>
              <a:rPr lang="en-US" sz="2000" kern="0" dirty="0">
                <a:latin typeface="Consolas" panose="020B0609020204030204" pitchFamily="49" charset="0"/>
              </a:rPr>
              <a:t>).</a:t>
            </a:r>
            <a:r>
              <a:rPr lang="en-US" sz="2000" kern="0" dirty="0" err="1">
                <a:latin typeface="Consolas" panose="020B0609020204030204" pitchFamily="49" charset="0"/>
              </a:rPr>
              <a:t>apply_to</a:t>
            </a:r>
            <a:r>
              <a:rPr lang="en-US" sz="2000" kern="0" dirty="0">
                <a:latin typeface="Consolas" panose="020B0609020204030204" pitchFamily="49" charset="0"/>
              </a:rPr>
              <a:t>(model)</a:t>
            </a:r>
          </a:p>
          <a:p>
            <a:endParaRPr lang="en-US" kern="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C5674CB-8DDD-48F9-B979-40593F957208}"/>
                  </a:ext>
                </a:extLst>
              </p:cNvPr>
              <p:cNvSpPr/>
              <p:nvPr/>
            </p:nvSpPr>
            <p:spPr>
              <a:xfrm>
                <a:off x="5263032" y="901375"/>
                <a:ext cx="195463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kern="0" dirty="0" smtClean="0">
                          <a:latin typeface="Cambria Math" panose="02040503050406030204" pitchFamily="18" charset="0"/>
                        </a:rPr>
                        <m:t>𝐴</m:t>
                      </m:r>
                      <m:r>
                        <a:rPr lang="en-US" sz="3200" b="0" i="1" kern="0" dirty="0" smtClean="0">
                          <a:latin typeface="Cambria Math" panose="02040503050406030204" pitchFamily="18" charset="0"/>
                        </a:rPr>
                        <m:t>∨</m:t>
                      </m:r>
                      <m:r>
                        <a:rPr lang="en-US" sz="3200" b="0" i="1" kern="0" dirty="0" smtClean="0">
                          <a:latin typeface="Cambria Math" panose="02040503050406030204" pitchFamily="18" charset="0"/>
                        </a:rPr>
                        <m:t>𝐵</m:t>
                      </m:r>
                      <m:r>
                        <a:rPr lang="en-US" sz="3200" b="0" i="1" kern="0" dirty="0" smtClean="0">
                          <a:latin typeface="Cambria Math" panose="02040503050406030204" pitchFamily="18" charset="0"/>
                        </a:rPr>
                        <m:t>∨</m:t>
                      </m:r>
                      <m:r>
                        <a:rPr lang="en-US" sz="3200" b="0" i="1" kern="0" dirty="0" smtClean="0">
                          <a:latin typeface="Cambria Math" panose="02040503050406030204" pitchFamily="18" charset="0"/>
                        </a:rPr>
                        <m:t>𝐶</m:t>
                      </m:r>
                    </m:oMath>
                  </m:oMathPara>
                </a14:m>
                <a:endParaRPr lang="en-US" sz="3200" kern="0" dirty="0"/>
              </a:p>
            </p:txBody>
          </p:sp>
        </mc:Choice>
        <mc:Fallback xmlns="">
          <p:sp>
            <p:nvSpPr>
              <p:cNvPr id="5" name="Rectangle 4">
                <a:extLst>
                  <a:ext uri="{FF2B5EF4-FFF2-40B4-BE49-F238E27FC236}">
                    <a16:creationId xmlns:a16="http://schemas.microsoft.com/office/drawing/2014/main" id="{3C5674CB-8DDD-48F9-B979-40593F957208}"/>
                  </a:ext>
                </a:extLst>
              </p:cNvPr>
              <p:cNvSpPr>
                <a:spLocks noRot="1" noChangeAspect="1" noMove="1" noResize="1" noEditPoints="1" noAdjustHandles="1" noChangeArrowheads="1" noChangeShapeType="1" noTextEdit="1"/>
              </p:cNvSpPr>
              <p:nvPr/>
            </p:nvSpPr>
            <p:spPr>
              <a:xfrm>
                <a:off x="5263032" y="901375"/>
                <a:ext cx="1954638"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714CE7B-F5C1-4CAF-A0F8-039E2D95552E}"/>
                  </a:ext>
                </a:extLst>
              </p:cNvPr>
              <p:cNvSpPr/>
              <p:nvPr/>
            </p:nvSpPr>
            <p:spPr bwMode="auto">
              <a:xfrm>
                <a:off x="1295400" y="1989786"/>
                <a:ext cx="838200" cy="838200"/>
              </a:xfrm>
              <a:prstGeom prst="ellipse">
                <a:avLst/>
              </a:prstGeom>
              <a:noFill/>
              <a:ln w="28575" cap="flat" cmpd="sng" algn="ctr">
                <a:solidFill>
                  <a:schemeClr val="tx1"/>
                </a:solidFill>
                <a:prstDash val="solid"/>
                <a:round/>
                <a:headEnd type="none"/>
                <a:tailEnd type="none"/>
              </a:ln>
              <a:effectLst/>
            </p:spPr>
            <p:txBody>
              <a:bodyPr lIns="91440" rIns="0" rtlCol="0" anchor="ctr"/>
              <a:lstStyle/>
              <a:p>
                <a:pPr algn="ct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𝐴</m:t>
                      </m:r>
                    </m:oMath>
                  </m:oMathPara>
                </a14:m>
                <a:endParaRPr lang="en-US" sz="3200" dirty="0"/>
              </a:p>
            </p:txBody>
          </p:sp>
        </mc:Choice>
        <mc:Fallback xmlns="">
          <p:sp>
            <p:nvSpPr>
              <p:cNvPr id="6" name="Oval 5">
                <a:extLst>
                  <a:ext uri="{FF2B5EF4-FFF2-40B4-BE49-F238E27FC236}">
                    <a16:creationId xmlns:a16="http://schemas.microsoft.com/office/drawing/2014/main" id="{4714CE7B-F5C1-4CAF-A0F8-039E2D95552E}"/>
                  </a:ext>
                </a:extLst>
              </p:cNvPr>
              <p:cNvSpPr>
                <a:spLocks noRot="1" noChangeAspect="1" noMove="1" noResize="1" noEditPoints="1" noAdjustHandles="1" noChangeArrowheads="1" noChangeShapeType="1" noTextEdit="1"/>
              </p:cNvSpPr>
              <p:nvPr/>
            </p:nvSpPr>
            <p:spPr bwMode="auto">
              <a:xfrm>
                <a:off x="1295400" y="1989786"/>
                <a:ext cx="838200" cy="838200"/>
              </a:xfrm>
              <a:prstGeom prst="ellipse">
                <a:avLst/>
              </a:prstGeom>
              <a:blipFill>
                <a:blip r:embed="rId3"/>
                <a:stretch>
                  <a:fillRect/>
                </a:stretch>
              </a:blipFill>
              <a:ln w="28575" cap="flat" cmpd="sng" algn="ctr">
                <a:solidFill>
                  <a:schemeClr val="tx1"/>
                </a:solidFill>
                <a:prstDash val="solid"/>
                <a:round/>
                <a:headEnd type="none"/>
                <a:tailEnd type="none"/>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0C4E1C7-47DB-47FA-BB57-979144DD2685}"/>
                  </a:ext>
                </a:extLst>
              </p:cNvPr>
              <p:cNvSpPr/>
              <p:nvPr/>
            </p:nvSpPr>
            <p:spPr bwMode="auto">
              <a:xfrm>
                <a:off x="3222938" y="1528453"/>
                <a:ext cx="1425262" cy="1425262"/>
              </a:xfrm>
              <a:prstGeom prst="ellipse">
                <a:avLst/>
              </a:prstGeom>
              <a:noFill/>
              <a:ln w="28575" cap="flat" cmpd="sng" algn="ctr">
                <a:solidFill>
                  <a:schemeClr val="tx1"/>
                </a:solidFill>
                <a:prstDash val="solid"/>
                <a:round/>
                <a:headEnd type="none"/>
                <a:tailEnd type="none"/>
              </a:ln>
              <a:effectLst/>
            </p:spPr>
            <p:txBody>
              <a:bodyPr lIns="91440" rIns="0" rtlCol="0" anchor="ctr"/>
              <a:lstStyle/>
              <a:p>
                <a:pPr algn="ct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𝐶</m:t>
                      </m:r>
                    </m:oMath>
                  </m:oMathPara>
                </a14:m>
                <a:endParaRPr lang="en-US" sz="3200" dirty="0"/>
              </a:p>
            </p:txBody>
          </p:sp>
        </mc:Choice>
        <mc:Fallback xmlns="">
          <p:sp>
            <p:nvSpPr>
              <p:cNvPr id="8" name="Oval 7">
                <a:extLst>
                  <a:ext uri="{FF2B5EF4-FFF2-40B4-BE49-F238E27FC236}">
                    <a16:creationId xmlns:a16="http://schemas.microsoft.com/office/drawing/2014/main" id="{C0C4E1C7-47DB-47FA-BB57-979144DD2685}"/>
                  </a:ext>
                </a:extLst>
              </p:cNvPr>
              <p:cNvSpPr>
                <a:spLocks noRot="1" noChangeAspect="1" noMove="1" noResize="1" noEditPoints="1" noAdjustHandles="1" noChangeArrowheads="1" noChangeShapeType="1" noTextEdit="1"/>
              </p:cNvSpPr>
              <p:nvPr/>
            </p:nvSpPr>
            <p:spPr bwMode="auto">
              <a:xfrm>
                <a:off x="3222938" y="1528453"/>
                <a:ext cx="1425262" cy="1425262"/>
              </a:xfrm>
              <a:prstGeom prst="ellipse">
                <a:avLst/>
              </a:prstGeom>
              <a:blipFill>
                <a:blip r:embed="rId4"/>
                <a:stretch>
                  <a:fillRect/>
                </a:stretch>
              </a:blipFill>
              <a:ln w="28575" cap="flat" cmpd="sng" algn="ctr">
                <a:solidFill>
                  <a:schemeClr val="tx1"/>
                </a:solidFill>
                <a:prstDash val="solid"/>
                <a:round/>
                <a:headEnd type="none"/>
                <a:tailEnd type="none"/>
              </a:ln>
              <a:effectLst/>
            </p:spPr>
            <p:txBody>
              <a:bodyPr/>
              <a:lstStyle/>
              <a:p>
                <a:r>
                  <a:rPr lang="en-US">
                    <a:noFill/>
                  </a:rPr>
                  <a:t> </a:t>
                </a:r>
              </a:p>
            </p:txBody>
          </p:sp>
        </mc:Fallback>
      </mc:AlternateContent>
      <p:sp>
        <p:nvSpPr>
          <p:cNvPr id="9" name="Rectangle 8">
            <a:extLst>
              <a:ext uri="{FF2B5EF4-FFF2-40B4-BE49-F238E27FC236}">
                <a16:creationId xmlns:a16="http://schemas.microsoft.com/office/drawing/2014/main" id="{8A3DEC03-C11E-480C-957C-831DAA6AD8AE}"/>
              </a:ext>
            </a:extLst>
          </p:cNvPr>
          <p:cNvSpPr/>
          <p:nvPr/>
        </p:nvSpPr>
        <p:spPr bwMode="auto">
          <a:xfrm>
            <a:off x="990600" y="1447800"/>
            <a:ext cx="3962400" cy="2514600"/>
          </a:xfrm>
          <a:prstGeom prst="rect">
            <a:avLst/>
          </a:prstGeom>
          <a:noFill/>
          <a:ln w="28575" cap="flat" cmpd="sng" algn="ctr">
            <a:solidFill>
              <a:schemeClr val="accent2"/>
            </a:solidFill>
            <a:prstDash val="solid"/>
            <a:round/>
            <a:headEnd type="none"/>
            <a:tailEnd type="none"/>
          </a:ln>
          <a:effectLst/>
        </p:spPr>
        <p:txBody>
          <a:bodyPr rtlCol="0" anchor="ctr"/>
          <a:lstStyle/>
          <a:p>
            <a:pPr algn="ctr"/>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9E8A671-D9F2-4434-8130-06E5AC0D9057}"/>
                  </a:ext>
                </a:extLst>
              </p:cNvPr>
              <p:cNvSpPr/>
              <p:nvPr/>
            </p:nvSpPr>
            <p:spPr bwMode="auto">
              <a:xfrm>
                <a:off x="2164724" y="2904186"/>
                <a:ext cx="1058214" cy="1058214"/>
              </a:xfrm>
              <a:prstGeom prst="ellipse">
                <a:avLst/>
              </a:prstGeom>
              <a:noFill/>
              <a:ln w="28575" cap="flat" cmpd="sng" algn="ctr">
                <a:solidFill>
                  <a:schemeClr val="tx1"/>
                </a:solidFill>
                <a:prstDash val="solid"/>
                <a:round/>
                <a:headEnd type="none"/>
                <a:tailEnd type="none"/>
              </a:ln>
              <a:effectLst/>
            </p:spPr>
            <p:txBody>
              <a:bodyPr lIns="91440" rIns="0" rtlCol="0" anchor="ctr"/>
              <a:lstStyle/>
              <a:p>
                <a:pPr algn="ct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𝐵</m:t>
                      </m:r>
                    </m:oMath>
                  </m:oMathPara>
                </a14:m>
                <a:endParaRPr lang="en-US" sz="3200" dirty="0"/>
              </a:p>
            </p:txBody>
          </p:sp>
        </mc:Choice>
        <mc:Fallback xmlns="">
          <p:sp>
            <p:nvSpPr>
              <p:cNvPr id="7" name="Oval 6">
                <a:extLst>
                  <a:ext uri="{FF2B5EF4-FFF2-40B4-BE49-F238E27FC236}">
                    <a16:creationId xmlns:a16="http://schemas.microsoft.com/office/drawing/2014/main" id="{B9E8A671-D9F2-4434-8130-06E5AC0D9057}"/>
                  </a:ext>
                </a:extLst>
              </p:cNvPr>
              <p:cNvSpPr>
                <a:spLocks noRot="1" noChangeAspect="1" noMove="1" noResize="1" noEditPoints="1" noAdjustHandles="1" noChangeArrowheads="1" noChangeShapeType="1" noTextEdit="1"/>
              </p:cNvSpPr>
              <p:nvPr/>
            </p:nvSpPr>
            <p:spPr bwMode="auto">
              <a:xfrm>
                <a:off x="2164724" y="2904186"/>
                <a:ext cx="1058214" cy="1058214"/>
              </a:xfrm>
              <a:prstGeom prst="ellipse">
                <a:avLst/>
              </a:prstGeom>
              <a:blipFill>
                <a:blip r:embed="rId5"/>
                <a:stretch>
                  <a:fillRect/>
                </a:stretch>
              </a:blipFill>
              <a:ln w="28575" cap="flat" cmpd="sng" algn="ctr">
                <a:solidFill>
                  <a:schemeClr val="tx1"/>
                </a:solidFill>
                <a:prstDash val="solid"/>
                <a:round/>
                <a:headEnd type="none"/>
                <a:tailEnd type="none"/>
              </a:ln>
              <a:effectLst/>
            </p:spPr>
            <p:txBody>
              <a:bodyPr/>
              <a:lstStyle/>
              <a:p>
                <a:r>
                  <a:rPr lang="en-US">
                    <a:noFill/>
                  </a:rPr>
                  <a:t> </a:t>
                </a:r>
              </a:p>
            </p:txBody>
          </p:sp>
        </mc:Fallback>
      </mc:AlternateContent>
      <p:sp>
        <p:nvSpPr>
          <p:cNvPr id="10" name="Content Placeholder 1">
            <a:extLst>
              <a:ext uri="{FF2B5EF4-FFF2-40B4-BE49-F238E27FC236}">
                <a16:creationId xmlns:a16="http://schemas.microsoft.com/office/drawing/2014/main" id="{FE61BB5C-BEA1-47A9-9093-77ABC59A646A}"/>
              </a:ext>
            </a:extLst>
          </p:cNvPr>
          <p:cNvSpPr txBox="1">
            <a:spLocks/>
          </p:cNvSpPr>
          <p:nvPr/>
        </p:nvSpPr>
        <p:spPr>
          <a:xfrm>
            <a:off x="6553200" y="4191000"/>
            <a:ext cx="4724400" cy="1828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Hull reformulation</a:t>
            </a:r>
          </a:p>
          <a:p>
            <a:pPr lvl="1"/>
            <a:r>
              <a:rPr lang="en-US" b="1" kern="0" dirty="0"/>
              <a:t>Tighter</a:t>
            </a:r>
            <a:r>
              <a:rPr lang="en-US" kern="0" dirty="0"/>
              <a:t> relaxation</a:t>
            </a:r>
          </a:p>
          <a:p>
            <a:pPr lvl="1"/>
            <a:r>
              <a:rPr lang="en-US" b="1" kern="0" dirty="0"/>
              <a:t>Larger</a:t>
            </a:r>
            <a:r>
              <a:rPr lang="en-US" kern="0" dirty="0"/>
              <a:t> problem size</a:t>
            </a:r>
          </a:p>
          <a:p>
            <a:r>
              <a:rPr lang="en-US" sz="2000" kern="0" dirty="0" err="1">
                <a:solidFill>
                  <a:srgbClr val="00279F"/>
                </a:solidFill>
                <a:latin typeface="Consolas" panose="020B0609020204030204" pitchFamily="49" charset="0"/>
              </a:rPr>
              <a:t>TransformationFactory</a:t>
            </a:r>
            <a:r>
              <a:rPr lang="en-US" sz="2000" kern="0" dirty="0">
                <a:latin typeface="Consolas" panose="020B0609020204030204" pitchFamily="49" charset="0"/>
              </a:rPr>
              <a:t>(</a:t>
            </a:r>
            <a:br>
              <a:rPr lang="en-US" sz="2000" kern="0" dirty="0">
                <a:latin typeface="Consolas" panose="020B0609020204030204" pitchFamily="49" charset="0"/>
              </a:rPr>
            </a:br>
            <a:r>
              <a:rPr lang="en-US" sz="2000" kern="0" dirty="0">
                <a:solidFill>
                  <a:schemeClr val="accent3">
                    <a:lumMod val="75000"/>
                  </a:schemeClr>
                </a:solidFill>
                <a:latin typeface="Consolas" panose="020B0609020204030204" pitchFamily="49" charset="0"/>
              </a:rPr>
              <a:t>‘</a:t>
            </a:r>
            <a:r>
              <a:rPr lang="en-US" sz="2000" kern="0" dirty="0" err="1">
                <a:solidFill>
                  <a:schemeClr val="accent3">
                    <a:lumMod val="75000"/>
                  </a:schemeClr>
                </a:solidFill>
                <a:latin typeface="Consolas" panose="020B0609020204030204" pitchFamily="49" charset="0"/>
              </a:rPr>
              <a:t>gdp.chull</a:t>
            </a:r>
            <a:r>
              <a:rPr lang="en-US" sz="2000" kern="0" dirty="0">
                <a:solidFill>
                  <a:schemeClr val="accent3">
                    <a:lumMod val="75000"/>
                  </a:schemeClr>
                </a:solidFill>
                <a:latin typeface="Consolas" panose="020B0609020204030204" pitchFamily="49" charset="0"/>
              </a:rPr>
              <a:t>’</a:t>
            </a:r>
            <a:r>
              <a:rPr lang="en-US" sz="2000" kern="0" dirty="0">
                <a:latin typeface="Consolas" panose="020B0609020204030204" pitchFamily="49" charset="0"/>
              </a:rPr>
              <a:t>).</a:t>
            </a:r>
            <a:r>
              <a:rPr lang="en-US" sz="2000" kern="0" dirty="0" err="1">
                <a:latin typeface="Consolas" panose="020B0609020204030204" pitchFamily="49" charset="0"/>
              </a:rPr>
              <a:t>apply_to</a:t>
            </a:r>
            <a:r>
              <a:rPr lang="en-US" sz="2000" kern="0" dirty="0">
                <a:latin typeface="Consolas" panose="020B0609020204030204" pitchFamily="49" charset="0"/>
              </a:rPr>
              <a:t>(model)</a:t>
            </a:r>
          </a:p>
        </p:txBody>
      </p: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9723721F-3A0A-4284-811D-E073DD432B73}"/>
                  </a:ext>
                </a:extLst>
              </p:cNvPr>
              <p:cNvSpPr/>
              <p:nvPr/>
            </p:nvSpPr>
            <p:spPr bwMode="auto">
              <a:xfrm>
                <a:off x="6759262" y="1989786"/>
                <a:ext cx="838200" cy="838200"/>
              </a:xfrm>
              <a:prstGeom prst="ellipse">
                <a:avLst/>
              </a:prstGeom>
              <a:noFill/>
              <a:ln w="28575" cap="flat" cmpd="sng" algn="ctr">
                <a:solidFill>
                  <a:schemeClr val="tx1"/>
                </a:solidFill>
                <a:prstDash val="solid"/>
                <a:round/>
                <a:headEnd type="none"/>
                <a:tailEnd type="none"/>
              </a:ln>
              <a:effectLst/>
            </p:spPr>
            <p:txBody>
              <a:bodyPr lIns="91440" rIns="0" rtlCol="0" anchor="ctr"/>
              <a:lstStyle/>
              <a:p>
                <a:pPr algn="ct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𝐴</m:t>
                      </m:r>
                    </m:oMath>
                  </m:oMathPara>
                </a14:m>
                <a:endParaRPr lang="en-US" sz="3200" dirty="0"/>
              </a:p>
            </p:txBody>
          </p:sp>
        </mc:Choice>
        <mc:Fallback xmlns="">
          <p:sp>
            <p:nvSpPr>
              <p:cNvPr id="11" name="Oval 10">
                <a:extLst>
                  <a:ext uri="{FF2B5EF4-FFF2-40B4-BE49-F238E27FC236}">
                    <a16:creationId xmlns:a16="http://schemas.microsoft.com/office/drawing/2014/main" id="{9723721F-3A0A-4284-811D-E073DD432B73}"/>
                  </a:ext>
                </a:extLst>
              </p:cNvPr>
              <p:cNvSpPr>
                <a:spLocks noRot="1" noChangeAspect="1" noMove="1" noResize="1" noEditPoints="1" noAdjustHandles="1" noChangeArrowheads="1" noChangeShapeType="1" noTextEdit="1"/>
              </p:cNvSpPr>
              <p:nvPr/>
            </p:nvSpPr>
            <p:spPr bwMode="auto">
              <a:xfrm>
                <a:off x="6759262" y="1989786"/>
                <a:ext cx="838200" cy="838200"/>
              </a:xfrm>
              <a:prstGeom prst="ellipse">
                <a:avLst/>
              </a:prstGeom>
              <a:blipFill>
                <a:blip r:embed="rId6"/>
                <a:stretch>
                  <a:fillRect/>
                </a:stretch>
              </a:blipFill>
              <a:ln w="28575" cap="flat" cmpd="sng" algn="ctr">
                <a:solidFill>
                  <a:schemeClr val="tx1"/>
                </a:solidFill>
                <a:prstDash val="solid"/>
                <a:round/>
                <a:headEnd type="none"/>
                <a:tailEnd type="none"/>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C4B6FF89-2B48-4A74-9672-91B89C2DCA55}"/>
                  </a:ext>
                </a:extLst>
              </p:cNvPr>
              <p:cNvSpPr/>
              <p:nvPr/>
            </p:nvSpPr>
            <p:spPr bwMode="auto">
              <a:xfrm>
                <a:off x="8686800" y="1528453"/>
                <a:ext cx="1425262" cy="1425262"/>
              </a:xfrm>
              <a:prstGeom prst="ellipse">
                <a:avLst/>
              </a:prstGeom>
              <a:noFill/>
              <a:ln w="28575" cap="flat" cmpd="sng" algn="ctr">
                <a:solidFill>
                  <a:schemeClr val="tx1"/>
                </a:solidFill>
                <a:prstDash val="solid"/>
                <a:round/>
                <a:headEnd type="none"/>
                <a:tailEnd type="none"/>
              </a:ln>
              <a:effectLst/>
            </p:spPr>
            <p:txBody>
              <a:bodyPr lIns="91440" rIns="0" rtlCol="0" anchor="ctr"/>
              <a:lstStyle/>
              <a:p>
                <a:pPr algn="ct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𝐶</m:t>
                      </m:r>
                    </m:oMath>
                  </m:oMathPara>
                </a14:m>
                <a:endParaRPr lang="en-US" sz="3200" dirty="0"/>
              </a:p>
            </p:txBody>
          </p:sp>
        </mc:Choice>
        <mc:Fallback xmlns="">
          <p:sp>
            <p:nvSpPr>
              <p:cNvPr id="12" name="Oval 11">
                <a:extLst>
                  <a:ext uri="{FF2B5EF4-FFF2-40B4-BE49-F238E27FC236}">
                    <a16:creationId xmlns:a16="http://schemas.microsoft.com/office/drawing/2014/main" id="{C4B6FF89-2B48-4A74-9672-91B89C2DCA55}"/>
                  </a:ext>
                </a:extLst>
              </p:cNvPr>
              <p:cNvSpPr>
                <a:spLocks noRot="1" noChangeAspect="1" noMove="1" noResize="1" noEditPoints="1" noAdjustHandles="1" noChangeArrowheads="1" noChangeShapeType="1" noTextEdit="1"/>
              </p:cNvSpPr>
              <p:nvPr/>
            </p:nvSpPr>
            <p:spPr bwMode="auto">
              <a:xfrm>
                <a:off x="8686800" y="1528453"/>
                <a:ext cx="1425262" cy="1425262"/>
              </a:xfrm>
              <a:prstGeom prst="ellipse">
                <a:avLst/>
              </a:prstGeom>
              <a:blipFill>
                <a:blip r:embed="rId7"/>
                <a:stretch>
                  <a:fillRect/>
                </a:stretch>
              </a:blipFill>
              <a:ln w="28575" cap="flat" cmpd="sng" algn="ctr">
                <a:solidFill>
                  <a:schemeClr val="tx1"/>
                </a:solidFill>
                <a:prstDash val="solid"/>
                <a:round/>
                <a:headEnd type="none"/>
                <a:tailEnd type="none"/>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3484B19C-EB74-42F1-AD34-30862676D3D3}"/>
                  </a:ext>
                </a:extLst>
              </p:cNvPr>
              <p:cNvSpPr/>
              <p:nvPr/>
            </p:nvSpPr>
            <p:spPr bwMode="auto">
              <a:xfrm>
                <a:off x="7628586" y="2904186"/>
                <a:ext cx="1058214" cy="1058214"/>
              </a:xfrm>
              <a:prstGeom prst="ellipse">
                <a:avLst/>
              </a:prstGeom>
              <a:noFill/>
              <a:ln w="28575" cap="flat" cmpd="sng" algn="ctr">
                <a:solidFill>
                  <a:schemeClr val="tx1"/>
                </a:solidFill>
                <a:prstDash val="solid"/>
                <a:round/>
                <a:headEnd type="none"/>
                <a:tailEnd type="none"/>
              </a:ln>
              <a:effectLst/>
            </p:spPr>
            <p:txBody>
              <a:bodyPr lIns="91440" rIns="0" rtlCol="0" anchor="ctr"/>
              <a:lstStyle/>
              <a:p>
                <a:pPr algn="ct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𝐵</m:t>
                      </m:r>
                    </m:oMath>
                  </m:oMathPara>
                </a14:m>
                <a:endParaRPr lang="en-US" sz="3200" dirty="0"/>
              </a:p>
            </p:txBody>
          </p:sp>
        </mc:Choice>
        <mc:Fallback xmlns="">
          <p:sp>
            <p:nvSpPr>
              <p:cNvPr id="13" name="Oval 12">
                <a:extLst>
                  <a:ext uri="{FF2B5EF4-FFF2-40B4-BE49-F238E27FC236}">
                    <a16:creationId xmlns:a16="http://schemas.microsoft.com/office/drawing/2014/main" id="{3484B19C-EB74-42F1-AD34-30862676D3D3}"/>
                  </a:ext>
                </a:extLst>
              </p:cNvPr>
              <p:cNvSpPr>
                <a:spLocks noRot="1" noChangeAspect="1" noMove="1" noResize="1" noEditPoints="1" noAdjustHandles="1" noChangeArrowheads="1" noChangeShapeType="1" noTextEdit="1"/>
              </p:cNvSpPr>
              <p:nvPr/>
            </p:nvSpPr>
            <p:spPr bwMode="auto">
              <a:xfrm>
                <a:off x="7628586" y="2904186"/>
                <a:ext cx="1058214" cy="1058214"/>
              </a:xfrm>
              <a:prstGeom prst="ellipse">
                <a:avLst/>
              </a:prstGeom>
              <a:blipFill>
                <a:blip r:embed="rId8"/>
                <a:stretch>
                  <a:fillRect/>
                </a:stretch>
              </a:blipFill>
              <a:ln w="28575" cap="flat" cmpd="sng" algn="ctr">
                <a:solidFill>
                  <a:schemeClr val="tx1"/>
                </a:solidFill>
                <a:prstDash val="solid"/>
                <a:round/>
                <a:headEnd type="none"/>
                <a:tailEnd type="none"/>
              </a:ln>
              <a:effectLst/>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07E77EEF-5A12-4C39-8995-D6740373CE80}"/>
              </a:ext>
            </a:extLst>
          </p:cNvPr>
          <p:cNvGrpSpPr/>
          <p:nvPr/>
        </p:nvGrpSpPr>
        <p:grpSpPr>
          <a:xfrm>
            <a:off x="6882014" y="1528453"/>
            <a:ext cx="3021323" cy="2278975"/>
            <a:chOff x="6882014" y="1528453"/>
            <a:chExt cx="3021323" cy="2278975"/>
          </a:xfrm>
        </p:grpSpPr>
        <p:cxnSp>
          <p:nvCxnSpPr>
            <p:cNvPr id="15" name="Straight Connector 14">
              <a:extLst>
                <a:ext uri="{FF2B5EF4-FFF2-40B4-BE49-F238E27FC236}">
                  <a16:creationId xmlns:a16="http://schemas.microsoft.com/office/drawing/2014/main" id="{3D1884BA-769D-4022-967A-8E85F5F81ED1}"/>
                </a:ext>
              </a:extLst>
            </p:cNvPr>
            <p:cNvCxnSpPr>
              <a:cxnSpLocks/>
              <a:stCxn id="13" idx="5"/>
              <a:endCxn id="12" idx="5"/>
            </p:cNvCxnSpPr>
            <p:nvPr/>
          </p:nvCxnSpPr>
          <p:spPr bwMode="auto">
            <a:xfrm flipV="1">
              <a:off x="8531828" y="2744990"/>
              <a:ext cx="1371509" cy="1062438"/>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A1E2E993-0AAC-4BD2-9821-46399D70A6BA}"/>
                </a:ext>
              </a:extLst>
            </p:cNvPr>
            <p:cNvCxnSpPr>
              <a:cxnSpLocks/>
              <a:stCxn id="13" idx="3"/>
              <a:endCxn id="11" idx="3"/>
            </p:cNvCxnSpPr>
            <p:nvPr/>
          </p:nvCxnSpPr>
          <p:spPr bwMode="auto">
            <a:xfrm flipH="1" flipV="1">
              <a:off x="6882014" y="2705234"/>
              <a:ext cx="901544" cy="1102194"/>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2CA5FD55-78A9-4FF4-81C8-E3E15CD8141E}"/>
                </a:ext>
              </a:extLst>
            </p:cNvPr>
            <p:cNvCxnSpPr>
              <a:cxnSpLocks/>
              <a:stCxn id="12" idx="0"/>
              <a:endCxn id="11" idx="0"/>
            </p:cNvCxnSpPr>
            <p:nvPr/>
          </p:nvCxnSpPr>
          <p:spPr bwMode="auto">
            <a:xfrm flipH="1">
              <a:off x="7178362" y="1528453"/>
              <a:ext cx="2221069" cy="461333"/>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197789766"/>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P spid="9" grpId="0" animBg="1"/>
      <p:bldP spid="10"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FE996A0-5107-499A-916E-CEE2C9A271BB}"/>
              </a:ext>
            </a:extLst>
          </p:cNvPr>
          <p:cNvSpPr/>
          <p:nvPr/>
        </p:nvSpPr>
        <p:spPr bwMode="auto">
          <a:xfrm>
            <a:off x="7203011" y="2915894"/>
            <a:ext cx="3962400" cy="2514600"/>
          </a:xfrm>
          <a:prstGeom prst="rect">
            <a:avLst/>
          </a:prstGeom>
          <a:solidFill>
            <a:schemeClr val="bg1">
              <a:lumMod val="95000"/>
            </a:schemeClr>
          </a:solidFill>
          <a:ln w="28575" cap="flat" cmpd="sng" algn="ctr">
            <a:solidFill>
              <a:schemeClr val="accent2"/>
            </a:solidFill>
            <a:prstDash val="solid"/>
            <a:round/>
            <a:headEnd type="none"/>
            <a:tailEnd type="none"/>
          </a:ln>
          <a:effectLst/>
        </p:spPr>
        <p:txBody>
          <a:bodyPr rtlCol="0" anchor="ctr"/>
          <a:lstStyle/>
          <a:p>
            <a:pPr algn="ctr"/>
            <a:endParaRPr lang="en-US"/>
          </a:p>
        </p:txBody>
      </p:sp>
      <p:sp>
        <p:nvSpPr>
          <p:cNvPr id="49" name="Freeform: Shape 48">
            <a:extLst>
              <a:ext uri="{FF2B5EF4-FFF2-40B4-BE49-F238E27FC236}">
                <a16:creationId xmlns:a16="http://schemas.microsoft.com/office/drawing/2014/main" id="{02B0FA71-FDA1-4B5B-B390-330627EBB873}"/>
              </a:ext>
            </a:extLst>
          </p:cNvPr>
          <p:cNvSpPr/>
          <p:nvPr/>
        </p:nvSpPr>
        <p:spPr bwMode="auto">
          <a:xfrm>
            <a:off x="7200900" y="2918460"/>
            <a:ext cx="3962400" cy="2506980"/>
          </a:xfrm>
          <a:custGeom>
            <a:avLst/>
            <a:gdLst>
              <a:gd name="connsiteX0" fmla="*/ 0 w 3962400"/>
              <a:gd name="connsiteY0" fmla="*/ 0 h 2506980"/>
              <a:gd name="connsiteX1" fmla="*/ 0 w 3962400"/>
              <a:gd name="connsiteY1" fmla="*/ 2499360 h 2506980"/>
              <a:gd name="connsiteX2" fmla="*/ 1889760 w 3962400"/>
              <a:gd name="connsiteY2" fmla="*/ 2506980 h 2506980"/>
              <a:gd name="connsiteX3" fmla="*/ 3954780 w 3962400"/>
              <a:gd name="connsiteY3" fmla="*/ 891540 h 2506980"/>
              <a:gd name="connsiteX4" fmla="*/ 3962400 w 3962400"/>
              <a:gd name="connsiteY4" fmla="*/ 0 h 2506980"/>
              <a:gd name="connsiteX5" fmla="*/ 0 w 3962400"/>
              <a:gd name="connsiteY5" fmla="*/ 0 h 250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2400" h="2506980">
                <a:moveTo>
                  <a:pt x="0" y="0"/>
                </a:moveTo>
                <a:lnTo>
                  <a:pt x="0" y="2499360"/>
                </a:lnTo>
                <a:lnTo>
                  <a:pt x="1889760" y="2506980"/>
                </a:lnTo>
                <a:lnTo>
                  <a:pt x="3954780" y="891540"/>
                </a:lnTo>
                <a:lnTo>
                  <a:pt x="3962400" y="0"/>
                </a:lnTo>
                <a:lnTo>
                  <a:pt x="0" y="0"/>
                </a:lnTo>
                <a:close/>
              </a:path>
            </a:pathLst>
          </a:custGeom>
          <a:solidFill>
            <a:schemeClr val="bg1">
              <a:lumMod val="75000"/>
            </a:schemeClr>
          </a:solidFill>
          <a:ln w="28575" cap="flat" cmpd="sng" algn="ctr">
            <a:solidFill>
              <a:srgbClr val="800000"/>
            </a:solidFill>
            <a:prstDash val="solid"/>
            <a:round/>
            <a:headEnd type="none"/>
            <a:tailEnd type="none"/>
          </a:ln>
          <a:effectLst/>
        </p:spPr>
        <p:txBody>
          <a:bodyPr rtlCol="0" anchor="ctr"/>
          <a:lstStyle/>
          <a:p>
            <a:pPr algn="ctr"/>
            <a:endParaRPr lang="en-US"/>
          </a:p>
        </p:txBody>
      </p:sp>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Hybrid BM/HR</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16</a:t>
            </a:fld>
            <a:endParaRPr lang="en-US"/>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2932578"/>
                <a:ext cx="5427873" cy="3087221"/>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Strengthen the </a:t>
                </a:r>
                <a:r>
                  <a:rPr lang="en-US" kern="0" dirty="0">
                    <a:solidFill>
                      <a:srgbClr val="800000"/>
                    </a:solidFill>
                  </a:rPr>
                  <a:t>BM</a:t>
                </a:r>
                <a:r>
                  <a:rPr lang="en-US" kern="0" dirty="0"/>
                  <a:t> formulation without as many new variables + constraints as </a:t>
                </a:r>
                <a:r>
                  <a:rPr lang="en-US" kern="0" dirty="0">
                    <a:solidFill>
                      <a:srgbClr val="00279F"/>
                    </a:solidFill>
                  </a:rPr>
                  <a:t>HR</a:t>
                </a:r>
              </a:p>
              <a:p>
                <a:r>
                  <a:rPr lang="en-US" sz="2000" kern="0" dirty="0" err="1">
                    <a:solidFill>
                      <a:srgbClr val="00279F"/>
                    </a:solidFill>
                    <a:latin typeface="Consolas" panose="020B0609020204030204" pitchFamily="49" charset="0"/>
                  </a:rPr>
                  <a:t>TransformationFactory</a:t>
                </a:r>
                <a:r>
                  <a:rPr lang="en-US" sz="2000" kern="0" dirty="0">
                    <a:latin typeface="Consolas" panose="020B0609020204030204" pitchFamily="49" charset="0"/>
                  </a:rPr>
                  <a:t>(</a:t>
                </a:r>
                <a:br>
                  <a:rPr lang="en-US" sz="2000" kern="0" dirty="0">
                    <a:latin typeface="Consolas" panose="020B0609020204030204" pitchFamily="49" charset="0"/>
                  </a:rPr>
                </a:br>
                <a:r>
                  <a:rPr lang="en-US" sz="2000" kern="0" dirty="0">
                    <a:solidFill>
                      <a:schemeClr val="accent3">
                        <a:lumMod val="75000"/>
                      </a:schemeClr>
                    </a:solidFill>
                    <a:latin typeface="Consolas" panose="020B0609020204030204" pitchFamily="49" charset="0"/>
                  </a:rPr>
                  <a:t>‘</a:t>
                </a:r>
                <a:r>
                  <a:rPr lang="en-US" sz="2000" kern="0" dirty="0" err="1">
                    <a:solidFill>
                      <a:schemeClr val="accent3">
                        <a:lumMod val="75000"/>
                      </a:schemeClr>
                    </a:solidFill>
                    <a:latin typeface="Consolas" panose="020B0609020204030204" pitchFamily="49" charset="0"/>
                  </a:rPr>
                  <a:t>gdp.cuttingplane</a:t>
                </a:r>
                <a:r>
                  <a:rPr lang="en-US" sz="2000" kern="0" dirty="0">
                    <a:solidFill>
                      <a:schemeClr val="accent3">
                        <a:lumMod val="75000"/>
                      </a:schemeClr>
                    </a:solidFill>
                    <a:latin typeface="Consolas" panose="020B0609020204030204" pitchFamily="49" charset="0"/>
                  </a:rPr>
                  <a:t>’</a:t>
                </a:r>
                <a:r>
                  <a:rPr lang="en-US" sz="2000" kern="0" dirty="0">
                    <a:latin typeface="Consolas" panose="020B0609020204030204" pitchFamily="49" charset="0"/>
                  </a:rPr>
                  <a:t>).</a:t>
                </a:r>
                <a:r>
                  <a:rPr lang="en-US" sz="2000" kern="0" dirty="0" err="1">
                    <a:latin typeface="Consolas" panose="020B0609020204030204" pitchFamily="49" charset="0"/>
                  </a:rPr>
                  <a:t>apply_to</a:t>
                </a:r>
                <a:r>
                  <a:rPr lang="en-US" sz="2000" kern="0" dirty="0">
                    <a:latin typeface="Consolas" panose="020B0609020204030204" pitchFamily="49" charset="0"/>
                  </a:rPr>
                  <a:t>(model)</a:t>
                </a:r>
              </a:p>
              <a:p>
                <a:r>
                  <a:rPr lang="en-US" kern="0" dirty="0"/>
                  <a:t>Quadratic separation problem:</a:t>
                </a:r>
              </a:p>
              <a:p>
                <a:pPr lvl="1"/>
                <a14:m>
                  <m:oMath xmlns:m="http://schemas.openxmlformats.org/officeDocument/2006/math">
                    <m:func>
                      <m:funcPr>
                        <m:ctrlPr>
                          <a:rPr lang="en-US" i="1" kern="0">
                            <a:latin typeface="Cambria Math" panose="02040503050406030204" pitchFamily="18" charset="0"/>
                          </a:rPr>
                        </m:ctrlPr>
                      </m:funcPr>
                      <m:fName>
                        <m:limLow>
                          <m:limLowPr>
                            <m:ctrlPr>
                              <a:rPr lang="en-US" i="1" kern="0">
                                <a:latin typeface="Cambria Math" panose="02040503050406030204" pitchFamily="18" charset="0"/>
                              </a:rPr>
                            </m:ctrlPr>
                          </m:limLowPr>
                          <m:e>
                            <m:r>
                              <m:rPr>
                                <m:sty m:val="p"/>
                              </m:rPr>
                              <a:rPr lang="en-US" kern="0">
                                <a:latin typeface="Cambria Math" panose="02040503050406030204" pitchFamily="18" charset="0"/>
                              </a:rPr>
                              <m:t>min</m:t>
                            </m:r>
                          </m:e>
                          <m:lim>
                            <m:r>
                              <a:rPr lang="en-US" i="1" kern="0">
                                <a:latin typeface="Cambria Math" panose="02040503050406030204" pitchFamily="18" charset="0"/>
                              </a:rPr>
                              <m:t>𝑥</m:t>
                            </m:r>
                          </m:lim>
                        </m:limLow>
                      </m:fName>
                      <m:e>
                        <m:sSub>
                          <m:sSubPr>
                            <m:ctrlPr>
                              <a:rPr lang="en-US" i="1" kern="0">
                                <a:latin typeface="Cambria Math" panose="02040503050406030204" pitchFamily="18" charset="0"/>
                              </a:rPr>
                            </m:ctrlPr>
                          </m:sSubPr>
                          <m:e>
                            <m:d>
                              <m:dPr>
                                <m:begChr m:val="‖"/>
                                <m:endChr m:val="‖"/>
                                <m:ctrlPr>
                                  <a:rPr lang="en-US" i="1" kern="0">
                                    <a:latin typeface="Cambria Math" panose="02040503050406030204" pitchFamily="18" charset="0"/>
                                  </a:rPr>
                                </m:ctrlPr>
                              </m:dPr>
                              <m:e>
                                <m:r>
                                  <a:rPr lang="en-US" i="1" kern="0">
                                    <a:latin typeface="Cambria Math" panose="02040503050406030204" pitchFamily="18" charset="0"/>
                                  </a:rPr>
                                  <m:t>𝑥</m:t>
                                </m:r>
                                <m:r>
                                  <a:rPr lang="en-US" i="1" kern="0">
                                    <a:latin typeface="Cambria Math" panose="02040503050406030204" pitchFamily="18" charset="0"/>
                                  </a:rPr>
                                  <m:t>−</m:t>
                                </m:r>
                                <m:sSup>
                                  <m:sSupPr>
                                    <m:ctrlPr>
                                      <a:rPr lang="en-US" i="1" kern="0">
                                        <a:latin typeface="Cambria Math" panose="02040503050406030204" pitchFamily="18" charset="0"/>
                                      </a:rPr>
                                    </m:ctrlPr>
                                  </m:sSupPr>
                                  <m:e>
                                    <m:r>
                                      <a:rPr lang="en-US" i="1" kern="0">
                                        <a:latin typeface="Cambria Math" panose="02040503050406030204" pitchFamily="18" charset="0"/>
                                      </a:rPr>
                                      <m:t>𝑥</m:t>
                                    </m:r>
                                  </m:e>
                                  <m:sup>
                                    <m:r>
                                      <a:rPr lang="en-US" i="1" kern="0">
                                        <a:latin typeface="Cambria Math" panose="02040503050406030204" pitchFamily="18" charset="0"/>
                                      </a:rPr>
                                      <m:t>∗</m:t>
                                    </m:r>
                                  </m:sup>
                                </m:sSup>
                              </m:e>
                            </m:d>
                          </m:e>
                          <m:sub>
                            <m:r>
                              <a:rPr lang="en-US" i="1" kern="0">
                                <a:latin typeface="Cambria Math" panose="02040503050406030204" pitchFamily="18" charset="0"/>
                              </a:rPr>
                              <m:t>2</m:t>
                            </m:r>
                          </m:sub>
                        </m:sSub>
                      </m:e>
                    </m:func>
                  </m:oMath>
                </a14:m>
                <a:br>
                  <a:rPr lang="en-US" b="0" kern="0" dirty="0"/>
                </a:br>
                <a14:m>
                  <m:oMath xmlns:m="http://schemas.openxmlformats.org/officeDocument/2006/math">
                    <m:r>
                      <m:rPr>
                        <m:nor/>
                      </m:rPr>
                      <a:rPr lang="en-US" b="0" i="0" kern="0" smtClean="0">
                        <a:latin typeface="Cambria Math" panose="02040503050406030204" pitchFamily="18" charset="0"/>
                      </a:rPr>
                      <m:t>st</m:t>
                    </m:r>
                    <m:r>
                      <m:rPr>
                        <m:nor/>
                      </m:rPr>
                      <a:rPr lang="en-US" b="0" i="0" kern="0" smtClean="0">
                        <a:latin typeface="Cambria Math" panose="02040503050406030204" pitchFamily="18" charset="0"/>
                      </a:rPr>
                      <m:t>. </m:t>
                    </m:r>
                    <m:r>
                      <a:rPr lang="en-US" b="0" i="1" kern="0" smtClean="0">
                        <a:latin typeface="Cambria Math" panose="02040503050406030204" pitchFamily="18" charset="0"/>
                      </a:rPr>
                      <m:t> </m:t>
                    </m:r>
                    <m:r>
                      <a:rPr lang="en-US" b="0" i="1" kern="0" smtClean="0">
                        <a:latin typeface="Cambria Math" panose="02040503050406030204" pitchFamily="18" charset="0"/>
                      </a:rPr>
                      <m:t>𝑥</m:t>
                    </m:r>
                    <m:r>
                      <a:rPr lang="en-US" b="0" i="1" kern="0" smtClean="0">
                        <a:latin typeface="Cambria Math" panose="02040503050406030204" pitchFamily="18" charset="0"/>
                      </a:rPr>
                      <m:t>∈</m:t>
                    </m:r>
                    <m:r>
                      <a:rPr lang="en-US" b="0" i="1" kern="0" smtClean="0">
                        <a:latin typeface="Cambria Math" panose="02040503050406030204" pitchFamily="18" charset="0"/>
                      </a:rPr>
                      <m:t>𝑟𝐻𝑅</m:t>
                    </m:r>
                  </m:oMath>
                </a14:m>
                <a:r>
                  <a:rPr lang="en-US" kern="0" dirty="0"/>
                  <a:t> </a:t>
                </a:r>
              </a:p>
            </p:txBody>
          </p:sp>
        </mc:Choice>
        <mc:Fallback>
          <p:sp>
            <p:nvSpPr>
              <p:cNvPr id="4" name="Content Placeholder 1">
                <a:extLst>
                  <a:ext uri="{FF2B5EF4-FFF2-40B4-BE49-F238E27FC236}">
                    <a16:creationId xmlns:a16="http://schemas.microsoft.com/office/drawing/2014/main" id="{2394644C-CF78-46DB-BCE9-F791C9F57B28}"/>
                  </a:ext>
                </a:extLst>
              </p:cNvPr>
              <p:cNvSpPr txBox="1">
                <a:spLocks noRot="1" noChangeAspect="1" noMove="1" noResize="1" noEditPoints="1" noAdjustHandles="1" noChangeArrowheads="1" noChangeShapeType="1" noTextEdit="1"/>
              </p:cNvSpPr>
              <p:nvPr/>
            </p:nvSpPr>
            <p:spPr>
              <a:xfrm>
                <a:off x="685799" y="2932578"/>
                <a:ext cx="5427873" cy="3087221"/>
              </a:xfrm>
              <a:prstGeom prst="rect">
                <a:avLst/>
              </a:prstGeom>
              <a:blipFill>
                <a:blip r:embed="rId2"/>
                <a:stretch>
                  <a:fillRect l="-1459" t="-1581" r="-89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04C3A67-1B21-4C62-A330-3922978FDF0B}"/>
              </a:ext>
            </a:extLst>
          </p:cNvPr>
          <p:cNvSpPr txBox="1"/>
          <p:nvPr/>
        </p:nvSpPr>
        <p:spPr>
          <a:xfrm>
            <a:off x="1266645" y="1270719"/>
            <a:ext cx="838200" cy="1292761"/>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GDP model</a:t>
            </a:r>
          </a:p>
        </p:txBody>
      </p:sp>
      <p:sp>
        <p:nvSpPr>
          <p:cNvPr id="6" name="TextBox 5">
            <a:extLst>
              <a:ext uri="{FF2B5EF4-FFF2-40B4-BE49-F238E27FC236}">
                <a16:creationId xmlns:a16="http://schemas.microsoft.com/office/drawing/2014/main" id="{BD6BDF0C-B527-4E7E-8E26-4F17AA699D8F}"/>
              </a:ext>
            </a:extLst>
          </p:cNvPr>
          <p:cNvSpPr txBox="1"/>
          <p:nvPr/>
        </p:nvSpPr>
        <p:spPr>
          <a:xfrm>
            <a:off x="2866845" y="1270720"/>
            <a:ext cx="1066800" cy="382138"/>
          </a:xfrm>
          <a:prstGeom prst="rect">
            <a:avLst/>
          </a:prstGeom>
          <a:noFill/>
          <a:ln w="19050">
            <a:solidFill>
              <a:schemeClr val="tx1"/>
            </a:solidFill>
          </a:ln>
        </p:spPr>
        <p:txBody>
          <a:bodyPr wrap="square" rtlCol="0" anchor="ctr">
            <a:noAutofit/>
          </a:bodyPr>
          <a:lstStyle/>
          <a:p>
            <a:pPr algn="ctr">
              <a:spcAft>
                <a:spcPts val="600"/>
              </a:spcAft>
            </a:pPr>
            <a:r>
              <a:rPr lang="en-US" dirty="0">
                <a:solidFill>
                  <a:srgbClr val="00279F"/>
                </a:solidFill>
                <a:latin typeface="Cambria" panose="02040503050406030204" pitchFamily="18" charset="0"/>
              </a:rPr>
              <a:t>MIP-HR</a:t>
            </a:r>
          </a:p>
        </p:txBody>
      </p:sp>
      <p:cxnSp>
        <p:nvCxnSpPr>
          <p:cNvPr id="7" name="Straight Arrow Connector 6">
            <a:extLst>
              <a:ext uri="{FF2B5EF4-FFF2-40B4-BE49-F238E27FC236}">
                <a16:creationId xmlns:a16="http://schemas.microsoft.com/office/drawing/2014/main" id="{1F61220E-CAFC-4691-A4B4-CB851234B99E}"/>
              </a:ext>
            </a:extLst>
          </p:cNvPr>
          <p:cNvCxnSpPr/>
          <p:nvPr/>
        </p:nvCxnSpPr>
        <p:spPr>
          <a:xfrm>
            <a:off x="8458200" y="1670028"/>
            <a:ext cx="685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52">
            <a:extLst>
              <a:ext uri="{FF2B5EF4-FFF2-40B4-BE49-F238E27FC236}">
                <a16:creationId xmlns:a16="http://schemas.microsoft.com/office/drawing/2014/main" id="{4C0BD7E5-7079-4ACB-A9F8-8DB1739F6B26}"/>
              </a:ext>
            </a:extLst>
          </p:cNvPr>
          <p:cNvCxnSpPr/>
          <p:nvPr/>
        </p:nvCxnSpPr>
        <p:spPr>
          <a:xfrm flipV="1">
            <a:off x="8458200" y="2008582"/>
            <a:ext cx="685800" cy="215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59427B4-3197-4D82-B775-BD19C7DB4835}"/>
              </a:ext>
            </a:extLst>
          </p:cNvPr>
          <p:cNvSpPr/>
          <p:nvPr/>
        </p:nvSpPr>
        <p:spPr>
          <a:xfrm>
            <a:off x="9144000" y="1512008"/>
            <a:ext cx="1862561" cy="307777"/>
          </a:xfrm>
          <a:prstGeom prst="rect">
            <a:avLst/>
          </a:prstGeom>
        </p:spPr>
        <p:txBody>
          <a:bodyPr wrap="none">
            <a:spAutoFit/>
          </a:bodyPr>
          <a:lstStyle/>
          <a:p>
            <a:pPr>
              <a:spcAft>
                <a:spcPts val="600"/>
              </a:spcAft>
            </a:pPr>
            <a:r>
              <a:rPr lang="en-US" sz="1400" dirty="0">
                <a:latin typeface="Cambria" panose="02040503050406030204" pitchFamily="18" charset="0"/>
              </a:rPr>
              <a:t>Model transformation</a:t>
            </a:r>
          </a:p>
        </p:txBody>
      </p:sp>
      <p:sp>
        <p:nvSpPr>
          <p:cNvPr id="10" name="Rectangle 9">
            <a:extLst>
              <a:ext uri="{FF2B5EF4-FFF2-40B4-BE49-F238E27FC236}">
                <a16:creationId xmlns:a16="http://schemas.microsoft.com/office/drawing/2014/main" id="{FC22B9ED-27D5-4E87-B480-84AF7C19DDB0}"/>
              </a:ext>
            </a:extLst>
          </p:cNvPr>
          <p:cNvSpPr/>
          <p:nvPr/>
        </p:nvSpPr>
        <p:spPr>
          <a:xfrm>
            <a:off x="9144000" y="1824484"/>
            <a:ext cx="1759391" cy="307777"/>
          </a:xfrm>
          <a:prstGeom prst="rect">
            <a:avLst/>
          </a:prstGeom>
        </p:spPr>
        <p:txBody>
          <a:bodyPr wrap="none">
            <a:spAutoFit/>
          </a:bodyPr>
          <a:lstStyle/>
          <a:p>
            <a:pPr>
              <a:spcAft>
                <a:spcPts val="600"/>
              </a:spcAft>
            </a:pPr>
            <a:r>
              <a:rPr lang="en-US" sz="1400" dirty="0">
                <a:latin typeface="Cambria" panose="02040503050406030204" pitchFamily="18" charset="0"/>
              </a:rPr>
              <a:t>Information transfer</a:t>
            </a:r>
          </a:p>
        </p:txBody>
      </p:sp>
      <p:sp>
        <p:nvSpPr>
          <p:cNvPr id="11" name="TextBox 10">
            <a:extLst>
              <a:ext uri="{FF2B5EF4-FFF2-40B4-BE49-F238E27FC236}">
                <a16:creationId xmlns:a16="http://schemas.microsoft.com/office/drawing/2014/main" id="{C2F911B8-4148-4006-BB46-AFA2579F44E0}"/>
              </a:ext>
            </a:extLst>
          </p:cNvPr>
          <p:cNvSpPr txBox="1"/>
          <p:nvPr/>
        </p:nvSpPr>
        <p:spPr>
          <a:xfrm>
            <a:off x="2866845" y="2186258"/>
            <a:ext cx="1066800" cy="382138"/>
          </a:xfrm>
          <a:prstGeom prst="rect">
            <a:avLst/>
          </a:prstGeom>
          <a:noFill/>
          <a:ln w="19050">
            <a:solidFill>
              <a:schemeClr val="tx1"/>
            </a:solidFill>
          </a:ln>
        </p:spPr>
        <p:txBody>
          <a:bodyPr wrap="square" rtlCol="0" anchor="ctr">
            <a:noAutofit/>
          </a:bodyPr>
          <a:lstStyle/>
          <a:p>
            <a:pPr algn="ctr">
              <a:spcAft>
                <a:spcPts val="600"/>
              </a:spcAft>
            </a:pPr>
            <a:r>
              <a:rPr lang="en-US" dirty="0">
                <a:solidFill>
                  <a:srgbClr val="800000"/>
                </a:solidFill>
                <a:latin typeface="Cambria" panose="02040503050406030204" pitchFamily="18" charset="0"/>
              </a:rPr>
              <a:t>MIP-BM</a:t>
            </a:r>
          </a:p>
        </p:txBody>
      </p:sp>
      <p:sp>
        <p:nvSpPr>
          <p:cNvPr id="12" name="Rectangle 11">
            <a:extLst>
              <a:ext uri="{FF2B5EF4-FFF2-40B4-BE49-F238E27FC236}">
                <a16:creationId xmlns:a16="http://schemas.microsoft.com/office/drawing/2014/main" id="{4A314029-0F1E-4CC6-BA5E-540E7F372562}"/>
              </a:ext>
            </a:extLst>
          </p:cNvPr>
          <p:cNvSpPr/>
          <p:nvPr/>
        </p:nvSpPr>
        <p:spPr>
          <a:xfrm>
            <a:off x="2095440" y="1127866"/>
            <a:ext cx="769762" cy="338554"/>
          </a:xfrm>
          <a:prstGeom prst="rect">
            <a:avLst/>
          </a:prstGeom>
        </p:spPr>
        <p:txBody>
          <a:bodyPr wrap="none">
            <a:spAutoFit/>
          </a:bodyPr>
          <a:lstStyle/>
          <a:p>
            <a:pPr algn="ctr">
              <a:spcAft>
                <a:spcPts val="600"/>
              </a:spcAft>
            </a:pPr>
            <a:r>
              <a:rPr lang="en-US" sz="1600" dirty="0">
                <a:latin typeface="Cambria" panose="02040503050406030204" pitchFamily="18" charset="0"/>
              </a:rPr>
              <a:t>(1) HR</a:t>
            </a:r>
          </a:p>
        </p:txBody>
      </p:sp>
      <p:cxnSp>
        <p:nvCxnSpPr>
          <p:cNvPr id="13" name="Straight Arrow Connector 12">
            <a:extLst>
              <a:ext uri="{FF2B5EF4-FFF2-40B4-BE49-F238E27FC236}">
                <a16:creationId xmlns:a16="http://schemas.microsoft.com/office/drawing/2014/main" id="{69FCCCFB-7B30-47D0-A08D-A6FA766C885E}"/>
              </a:ext>
            </a:extLst>
          </p:cNvPr>
          <p:cNvCxnSpPr>
            <a:endCxn id="6" idx="1"/>
          </p:cNvCxnSpPr>
          <p:nvPr/>
        </p:nvCxnSpPr>
        <p:spPr>
          <a:xfrm>
            <a:off x="2104845" y="1461789"/>
            <a:ext cx="762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CBEB41-94F2-4467-BB4F-F38038D6FCA0}"/>
              </a:ext>
            </a:extLst>
          </p:cNvPr>
          <p:cNvCxnSpPr>
            <a:endCxn id="11" idx="1"/>
          </p:cNvCxnSpPr>
          <p:nvPr/>
        </p:nvCxnSpPr>
        <p:spPr>
          <a:xfrm>
            <a:off x="2095440" y="2377327"/>
            <a:ext cx="77140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91FDD87-BCCD-4C54-8017-C32E33B257FC}"/>
              </a:ext>
            </a:extLst>
          </p:cNvPr>
          <p:cNvSpPr/>
          <p:nvPr/>
        </p:nvSpPr>
        <p:spPr>
          <a:xfrm>
            <a:off x="2077869" y="2033858"/>
            <a:ext cx="792205" cy="338554"/>
          </a:xfrm>
          <a:prstGeom prst="rect">
            <a:avLst/>
          </a:prstGeom>
        </p:spPr>
        <p:txBody>
          <a:bodyPr wrap="none">
            <a:spAutoFit/>
          </a:bodyPr>
          <a:lstStyle/>
          <a:p>
            <a:pPr algn="ctr">
              <a:spcAft>
                <a:spcPts val="600"/>
              </a:spcAft>
            </a:pPr>
            <a:r>
              <a:rPr lang="en-US" sz="1600" dirty="0">
                <a:latin typeface="Cambria" panose="02040503050406030204" pitchFamily="18" charset="0"/>
              </a:rPr>
              <a:t>(2) BM</a:t>
            </a:r>
          </a:p>
        </p:txBody>
      </p:sp>
      <p:sp>
        <p:nvSpPr>
          <p:cNvPr id="16" name="TextBox 15">
            <a:extLst>
              <a:ext uri="{FF2B5EF4-FFF2-40B4-BE49-F238E27FC236}">
                <a16:creationId xmlns:a16="http://schemas.microsoft.com/office/drawing/2014/main" id="{C2743F1F-F82C-4D5B-8858-DD30BB80F5A4}"/>
              </a:ext>
            </a:extLst>
          </p:cNvPr>
          <p:cNvSpPr txBox="1"/>
          <p:nvPr/>
        </p:nvSpPr>
        <p:spPr>
          <a:xfrm>
            <a:off x="5050495" y="1270720"/>
            <a:ext cx="647432" cy="382138"/>
          </a:xfrm>
          <a:prstGeom prst="rect">
            <a:avLst/>
          </a:prstGeom>
          <a:noFill/>
          <a:ln w="19050">
            <a:solidFill>
              <a:schemeClr val="tx1"/>
            </a:solidFill>
          </a:ln>
        </p:spPr>
        <p:txBody>
          <a:bodyPr wrap="square" rtlCol="0" anchor="ctr">
            <a:noAutofit/>
          </a:bodyPr>
          <a:lstStyle/>
          <a:p>
            <a:pPr algn="ctr">
              <a:spcAft>
                <a:spcPts val="600"/>
              </a:spcAft>
            </a:pPr>
            <a:r>
              <a:rPr lang="en-US" dirty="0" err="1">
                <a:solidFill>
                  <a:srgbClr val="00279F"/>
                </a:solidFill>
                <a:latin typeface="Cambria" panose="02040503050406030204" pitchFamily="18" charset="0"/>
              </a:rPr>
              <a:t>rHR</a:t>
            </a:r>
            <a:endParaRPr lang="en-US" dirty="0">
              <a:solidFill>
                <a:srgbClr val="00279F"/>
              </a:solidFill>
              <a:latin typeface="Cambria" panose="02040503050406030204" pitchFamily="18" charset="0"/>
            </a:endParaRPr>
          </a:p>
        </p:txBody>
      </p:sp>
      <p:sp>
        <p:nvSpPr>
          <p:cNvPr id="17" name="TextBox 16">
            <a:extLst>
              <a:ext uri="{FF2B5EF4-FFF2-40B4-BE49-F238E27FC236}">
                <a16:creationId xmlns:a16="http://schemas.microsoft.com/office/drawing/2014/main" id="{3DE453D2-6B50-4D42-956B-E34D39173C54}"/>
              </a:ext>
            </a:extLst>
          </p:cNvPr>
          <p:cNvSpPr txBox="1"/>
          <p:nvPr/>
        </p:nvSpPr>
        <p:spPr>
          <a:xfrm>
            <a:off x="5050495" y="2181343"/>
            <a:ext cx="647432" cy="382138"/>
          </a:xfrm>
          <a:prstGeom prst="rect">
            <a:avLst/>
          </a:prstGeom>
          <a:noFill/>
          <a:ln w="19050">
            <a:solidFill>
              <a:schemeClr val="tx1"/>
            </a:solidFill>
          </a:ln>
        </p:spPr>
        <p:txBody>
          <a:bodyPr wrap="square" rtlCol="0" anchor="ctr">
            <a:noAutofit/>
          </a:bodyPr>
          <a:lstStyle/>
          <a:p>
            <a:pPr algn="ctr">
              <a:spcAft>
                <a:spcPts val="600"/>
              </a:spcAft>
            </a:pPr>
            <a:r>
              <a:rPr lang="en-US" dirty="0" err="1">
                <a:solidFill>
                  <a:srgbClr val="800000"/>
                </a:solidFill>
                <a:latin typeface="Cambria" panose="02040503050406030204" pitchFamily="18" charset="0"/>
              </a:rPr>
              <a:t>rBM</a:t>
            </a:r>
            <a:endParaRPr lang="en-US" dirty="0">
              <a:solidFill>
                <a:srgbClr val="800000"/>
              </a:solidFill>
              <a:latin typeface="Cambria" panose="02040503050406030204" pitchFamily="18" charset="0"/>
            </a:endParaRPr>
          </a:p>
        </p:txBody>
      </p:sp>
      <p:sp>
        <p:nvSpPr>
          <p:cNvPr id="18" name="Rectangle 17">
            <a:extLst>
              <a:ext uri="{FF2B5EF4-FFF2-40B4-BE49-F238E27FC236}">
                <a16:creationId xmlns:a16="http://schemas.microsoft.com/office/drawing/2014/main" id="{4AABF4A0-2B03-410C-80EE-BBA1DD33CE7E}"/>
              </a:ext>
            </a:extLst>
          </p:cNvPr>
          <p:cNvSpPr/>
          <p:nvPr/>
        </p:nvSpPr>
        <p:spPr>
          <a:xfrm>
            <a:off x="3857445" y="1136274"/>
            <a:ext cx="1251386" cy="584775"/>
          </a:xfrm>
          <a:prstGeom prst="rect">
            <a:avLst/>
          </a:prstGeom>
        </p:spPr>
        <p:txBody>
          <a:bodyPr wrap="square">
            <a:spAutoFit/>
          </a:bodyPr>
          <a:lstStyle/>
          <a:p>
            <a:pPr algn="ctr">
              <a:spcAft>
                <a:spcPts val="600"/>
              </a:spcAft>
            </a:pPr>
            <a:r>
              <a:rPr lang="en-US" sz="1600" dirty="0">
                <a:latin typeface="Cambria" panose="02040503050406030204" pitchFamily="18" charset="0"/>
              </a:rPr>
              <a:t>(3) relax integrality</a:t>
            </a:r>
          </a:p>
        </p:txBody>
      </p:sp>
      <p:cxnSp>
        <p:nvCxnSpPr>
          <p:cNvPr id="19" name="Straight Arrow Connector 18">
            <a:extLst>
              <a:ext uri="{FF2B5EF4-FFF2-40B4-BE49-F238E27FC236}">
                <a16:creationId xmlns:a16="http://schemas.microsoft.com/office/drawing/2014/main" id="{0BAF25AC-E01B-4F06-A476-636CB696623A}"/>
              </a:ext>
            </a:extLst>
          </p:cNvPr>
          <p:cNvCxnSpPr>
            <a:stCxn id="6" idx="3"/>
            <a:endCxn id="16" idx="1"/>
          </p:cNvCxnSpPr>
          <p:nvPr/>
        </p:nvCxnSpPr>
        <p:spPr>
          <a:xfrm>
            <a:off x="3933645" y="1461789"/>
            <a:ext cx="11168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2B7126-D642-4A06-AF1D-8D6CDEFFA688}"/>
              </a:ext>
            </a:extLst>
          </p:cNvPr>
          <p:cNvCxnSpPr>
            <a:stCxn id="11" idx="3"/>
            <a:endCxn id="17" idx="1"/>
          </p:cNvCxnSpPr>
          <p:nvPr/>
        </p:nvCxnSpPr>
        <p:spPr>
          <a:xfrm flipV="1">
            <a:off x="3933645" y="2372412"/>
            <a:ext cx="1116850" cy="49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883A657-7009-4BF9-846D-B8FF4E2A4B35}"/>
              </a:ext>
            </a:extLst>
          </p:cNvPr>
          <p:cNvSpPr/>
          <p:nvPr/>
        </p:nvSpPr>
        <p:spPr>
          <a:xfrm>
            <a:off x="3866377" y="2072527"/>
            <a:ext cx="1251386" cy="584775"/>
          </a:xfrm>
          <a:prstGeom prst="rect">
            <a:avLst/>
          </a:prstGeom>
        </p:spPr>
        <p:txBody>
          <a:bodyPr wrap="square">
            <a:spAutoFit/>
          </a:bodyPr>
          <a:lstStyle/>
          <a:p>
            <a:pPr algn="ctr">
              <a:spcAft>
                <a:spcPts val="600"/>
              </a:spcAft>
            </a:pPr>
            <a:r>
              <a:rPr lang="en-US" sz="1600" dirty="0">
                <a:latin typeface="Cambria" panose="02040503050406030204" pitchFamily="18" charset="0"/>
              </a:rPr>
              <a:t>(4) relax integrality</a:t>
            </a:r>
          </a:p>
        </p:txBody>
      </p:sp>
      <p:cxnSp>
        <p:nvCxnSpPr>
          <p:cNvPr id="22" name="Straight Arrow Connector 21">
            <a:extLst>
              <a:ext uri="{FF2B5EF4-FFF2-40B4-BE49-F238E27FC236}">
                <a16:creationId xmlns:a16="http://schemas.microsoft.com/office/drawing/2014/main" id="{F8E6BDE8-319D-441A-9B92-B734B0B498EF}"/>
              </a:ext>
            </a:extLst>
          </p:cNvPr>
          <p:cNvCxnSpPr>
            <a:stCxn id="17" idx="0"/>
            <a:endCxn id="16" idx="2"/>
          </p:cNvCxnSpPr>
          <p:nvPr/>
        </p:nvCxnSpPr>
        <p:spPr>
          <a:xfrm flipV="1">
            <a:off x="5374211" y="1652858"/>
            <a:ext cx="0" cy="52848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476B38-583E-4E10-AD5B-B0682B3AB393}"/>
              </a:ext>
            </a:extLst>
          </p:cNvPr>
          <p:cNvSpPr txBox="1"/>
          <p:nvPr/>
        </p:nvSpPr>
        <p:spPr>
          <a:xfrm>
            <a:off x="7134045" y="1270720"/>
            <a:ext cx="647432" cy="382138"/>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SEP</a:t>
            </a:r>
          </a:p>
        </p:txBody>
      </p:sp>
      <p:sp>
        <p:nvSpPr>
          <p:cNvPr id="24" name="Rectangle 23">
            <a:extLst>
              <a:ext uri="{FF2B5EF4-FFF2-40B4-BE49-F238E27FC236}">
                <a16:creationId xmlns:a16="http://schemas.microsoft.com/office/drawing/2014/main" id="{BDB076AA-23D4-4E1B-9C9A-01197C9B9A89}"/>
              </a:ext>
            </a:extLst>
          </p:cNvPr>
          <p:cNvSpPr/>
          <p:nvPr/>
        </p:nvSpPr>
        <p:spPr>
          <a:xfrm>
            <a:off x="5565262" y="1136274"/>
            <a:ext cx="1637749" cy="584775"/>
          </a:xfrm>
          <a:prstGeom prst="rect">
            <a:avLst/>
          </a:prstGeom>
        </p:spPr>
        <p:txBody>
          <a:bodyPr wrap="square">
            <a:spAutoFit/>
          </a:bodyPr>
          <a:lstStyle/>
          <a:p>
            <a:pPr algn="ctr">
              <a:spcAft>
                <a:spcPts val="600"/>
              </a:spcAft>
            </a:pPr>
            <a:r>
              <a:rPr lang="en-US" sz="1600" dirty="0">
                <a:latin typeface="Cambria" panose="02040503050406030204" pitchFamily="18" charset="0"/>
              </a:rPr>
              <a:t>(6) separation objective</a:t>
            </a:r>
          </a:p>
        </p:txBody>
      </p:sp>
      <p:cxnSp>
        <p:nvCxnSpPr>
          <p:cNvPr id="25" name="Straight Arrow Connector 24">
            <a:extLst>
              <a:ext uri="{FF2B5EF4-FFF2-40B4-BE49-F238E27FC236}">
                <a16:creationId xmlns:a16="http://schemas.microsoft.com/office/drawing/2014/main" id="{0A401100-B455-40F9-B3BE-073A17E9BB10}"/>
              </a:ext>
            </a:extLst>
          </p:cNvPr>
          <p:cNvCxnSpPr>
            <a:stCxn id="16" idx="3"/>
            <a:endCxn id="23" idx="1"/>
          </p:cNvCxnSpPr>
          <p:nvPr/>
        </p:nvCxnSpPr>
        <p:spPr>
          <a:xfrm>
            <a:off x="5697927" y="1461789"/>
            <a:ext cx="14361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52">
            <a:extLst>
              <a:ext uri="{FF2B5EF4-FFF2-40B4-BE49-F238E27FC236}">
                <a16:creationId xmlns:a16="http://schemas.microsoft.com/office/drawing/2014/main" id="{C314813B-7CBC-4AE6-82BD-17BFBA6697A3}"/>
              </a:ext>
            </a:extLst>
          </p:cNvPr>
          <p:cNvCxnSpPr>
            <a:stCxn id="23" idx="2"/>
            <a:endCxn id="11" idx="0"/>
          </p:cNvCxnSpPr>
          <p:nvPr/>
        </p:nvCxnSpPr>
        <p:spPr>
          <a:xfrm rot="5400000">
            <a:off x="5162303" y="-109200"/>
            <a:ext cx="533400" cy="4057516"/>
          </a:xfrm>
          <a:prstGeom prst="bentConnector3">
            <a:avLst>
              <a:gd name="adj1" fmla="val 7857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52">
            <a:extLst>
              <a:ext uri="{FF2B5EF4-FFF2-40B4-BE49-F238E27FC236}">
                <a16:creationId xmlns:a16="http://schemas.microsoft.com/office/drawing/2014/main" id="{F8F3E613-18DD-4EA3-AD1A-D77591EBBDA8}"/>
              </a:ext>
            </a:extLst>
          </p:cNvPr>
          <p:cNvCxnSpPr>
            <a:stCxn id="23" idx="2"/>
            <a:endCxn id="17" idx="3"/>
          </p:cNvCxnSpPr>
          <p:nvPr/>
        </p:nvCxnSpPr>
        <p:spPr>
          <a:xfrm rot="5400000">
            <a:off x="6218067" y="1132718"/>
            <a:ext cx="719554" cy="1759834"/>
          </a:xfrm>
          <a:prstGeom prst="bentConnector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6662C0B-7E47-4F1E-9AE9-E7B59CE5ADC7}"/>
              </a:ext>
            </a:extLst>
          </p:cNvPr>
          <p:cNvSpPr/>
          <p:nvPr/>
        </p:nvSpPr>
        <p:spPr>
          <a:xfrm>
            <a:off x="5310512" y="1639819"/>
            <a:ext cx="1637749" cy="338554"/>
          </a:xfrm>
          <a:prstGeom prst="rect">
            <a:avLst/>
          </a:prstGeom>
        </p:spPr>
        <p:txBody>
          <a:bodyPr wrap="square">
            <a:spAutoFit/>
          </a:bodyPr>
          <a:lstStyle/>
          <a:p>
            <a:pPr algn="ctr">
              <a:spcAft>
                <a:spcPts val="600"/>
              </a:spcAft>
            </a:pPr>
            <a:r>
              <a:rPr lang="en-US" sz="1600" dirty="0">
                <a:latin typeface="Cambria" panose="02040503050406030204" pitchFamily="18" charset="0"/>
              </a:rPr>
              <a:t>(5) </a:t>
            </a:r>
            <a:r>
              <a:rPr lang="en-US" sz="1600" dirty="0" err="1">
                <a:latin typeface="Cambria" panose="02040503050406030204" pitchFamily="18" charset="0"/>
              </a:rPr>
              <a:t>rBM</a:t>
            </a:r>
            <a:r>
              <a:rPr lang="en-US" sz="1600" dirty="0">
                <a:latin typeface="Cambria" panose="02040503050406030204" pitchFamily="18" charset="0"/>
              </a:rPr>
              <a:t> solution</a:t>
            </a:r>
          </a:p>
        </p:txBody>
      </p:sp>
      <p:sp>
        <p:nvSpPr>
          <p:cNvPr id="29" name="Rectangle 28">
            <a:extLst>
              <a:ext uri="{FF2B5EF4-FFF2-40B4-BE49-F238E27FC236}">
                <a16:creationId xmlns:a16="http://schemas.microsoft.com/office/drawing/2014/main" id="{8F907BBC-8314-48FE-BBD6-AED9C9CAF65A}"/>
              </a:ext>
            </a:extLst>
          </p:cNvPr>
          <p:cNvSpPr/>
          <p:nvPr/>
        </p:nvSpPr>
        <p:spPr>
          <a:xfrm>
            <a:off x="7384166" y="1665897"/>
            <a:ext cx="948028" cy="584775"/>
          </a:xfrm>
          <a:prstGeom prst="rect">
            <a:avLst/>
          </a:prstGeom>
        </p:spPr>
        <p:txBody>
          <a:bodyPr wrap="square">
            <a:spAutoFit/>
          </a:bodyPr>
          <a:lstStyle/>
          <a:p>
            <a:pPr algn="ctr">
              <a:spcAft>
                <a:spcPts val="600"/>
              </a:spcAft>
            </a:pPr>
            <a:r>
              <a:rPr lang="en-US" sz="1600" dirty="0">
                <a:latin typeface="Cambria" panose="02040503050406030204" pitchFamily="18" charset="0"/>
              </a:rPr>
              <a:t>(7) new cut</a:t>
            </a:r>
          </a:p>
        </p:txBody>
      </p:sp>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B59BE86B-C062-4C5A-B886-6C20FFFF37D5}"/>
                  </a:ext>
                </a:extLst>
              </p:cNvPr>
              <p:cNvSpPr/>
              <p:nvPr/>
            </p:nvSpPr>
            <p:spPr bwMode="auto">
              <a:xfrm>
                <a:off x="7507811" y="3457880"/>
                <a:ext cx="838200" cy="838200"/>
              </a:xfrm>
              <a:prstGeom prst="ellipse">
                <a:avLst/>
              </a:prstGeom>
              <a:noFill/>
              <a:ln w="28575" cap="flat" cmpd="sng" algn="ctr">
                <a:solidFill>
                  <a:schemeClr val="tx1"/>
                </a:solidFill>
                <a:prstDash val="solid"/>
                <a:round/>
                <a:headEnd type="none"/>
                <a:tailEnd type="none"/>
              </a:ln>
              <a:effectLst/>
            </p:spPr>
            <p:txBody>
              <a:bodyPr lIns="91440" rIns="0" rtlCol="0" anchor="ctr"/>
              <a:lstStyle/>
              <a:p>
                <a:pPr algn="ct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𝐴</m:t>
                      </m:r>
                    </m:oMath>
                  </m:oMathPara>
                </a14:m>
                <a:endParaRPr lang="en-US" sz="3200" dirty="0"/>
              </a:p>
            </p:txBody>
          </p:sp>
        </mc:Choice>
        <mc:Fallback xmlns="">
          <p:sp>
            <p:nvSpPr>
              <p:cNvPr id="30" name="Oval 29">
                <a:extLst>
                  <a:ext uri="{FF2B5EF4-FFF2-40B4-BE49-F238E27FC236}">
                    <a16:creationId xmlns:a16="http://schemas.microsoft.com/office/drawing/2014/main" id="{B59BE86B-C062-4C5A-B886-6C20FFFF37D5}"/>
                  </a:ext>
                </a:extLst>
              </p:cNvPr>
              <p:cNvSpPr>
                <a:spLocks noRot="1" noChangeAspect="1" noMove="1" noResize="1" noEditPoints="1" noAdjustHandles="1" noChangeArrowheads="1" noChangeShapeType="1" noTextEdit="1"/>
              </p:cNvSpPr>
              <p:nvPr/>
            </p:nvSpPr>
            <p:spPr bwMode="auto">
              <a:xfrm>
                <a:off x="7507811" y="3457880"/>
                <a:ext cx="838200" cy="838200"/>
              </a:xfrm>
              <a:prstGeom prst="ellipse">
                <a:avLst/>
              </a:prstGeom>
              <a:blipFill>
                <a:blip r:embed="rId3"/>
                <a:stretch>
                  <a:fillRect/>
                </a:stretch>
              </a:blipFill>
              <a:ln w="28575" cap="flat" cmpd="sng" algn="ctr">
                <a:solidFill>
                  <a:schemeClr val="tx1"/>
                </a:solidFill>
                <a:prstDash val="solid"/>
                <a:round/>
                <a:headEnd type="none"/>
                <a:tailEnd type="none"/>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8CB30C49-33BF-4536-961E-BBCEF32699DF}"/>
                  </a:ext>
                </a:extLst>
              </p:cNvPr>
              <p:cNvSpPr/>
              <p:nvPr/>
            </p:nvSpPr>
            <p:spPr bwMode="auto">
              <a:xfrm>
                <a:off x="9435349" y="2996547"/>
                <a:ext cx="1425262" cy="1425262"/>
              </a:xfrm>
              <a:prstGeom prst="ellipse">
                <a:avLst/>
              </a:prstGeom>
              <a:noFill/>
              <a:ln w="28575" cap="flat" cmpd="sng" algn="ctr">
                <a:solidFill>
                  <a:schemeClr val="tx1"/>
                </a:solidFill>
                <a:prstDash val="solid"/>
                <a:round/>
                <a:headEnd type="none"/>
                <a:tailEnd type="none"/>
              </a:ln>
              <a:effectLst/>
            </p:spPr>
            <p:txBody>
              <a:bodyPr lIns="91440" rIns="0" rtlCol="0" anchor="ctr"/>
              <a:lstStyle/>
              <a:p>
                <a:pPr algn="ct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𝐶</m:t>
                      </m:r>
                    </m:oMath>
                  </m:oMathPara>
                </a14:m>
                <a:endParaRPr lang="en-US" sz="3200" dirty="0"/>
              </a:p>
            </p:txBody>
          </p:sp>
        </mc:Choice>
        <mc:Fallback xmlns="">
          <p:sp>
            <p:nvSpPr>
              <p:cNvPr id="31" name="Oval 30">
                <a:extLst>
                  <a:ext uri="{FF2B5EF4-FFF2-40B4-BE49-F238E27FC236}">
                    <a16:creationId xmlns:a16="http://schemas.microsoft.com/office/drawing/2014/main" id="{8CB30C49-33BF-4536-961E-BBCEF32699DF}"/>
                  </a:ext>
                </a:extLst>
              </p:cNvPr>
              <p:cNvSpPr>
                <a:spLocks noRot="1" noChangeAspect="1" noMove="1" noResize="1" noEditPoints="1" noAdjustHandles="1" noChangeArrowheads="1" noChangeShapeType="1" noTextEdit="1"/>
              </p:cNvSpPr>
              <p:nvPr/>
            </p:nvSpPr>
            <p:spPr bwMode="auto">
              <a:xfrm>
                <a:off x="9435349" y="2996547"/>
                <a:ext cx="1425262" cy="1425262"/>
              </a:xfrm>
              <a:prstGeom prst="ellipse">
                <a:avLst/>
              </a:prstGeom>
              <a:blipFill>
                <a:blip r:embed="rId4"/>
                <a:stretch>
                  <a:fillRect/>
                </a:stretch>
              </a:blipFill>
              <a:ln w="28575" cap="flat" cmpd="sng" algn="ctr">
                <a:solidFill>
                  <a:schemeClr val="tx1"/>
                </a:solidFill>
                <a:prstDash val="solid"/>
                <a:round/>
                <a:headEnd type="none"/>
                <a:tailEnd type="none"/>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8D03A6D4-C23E-4381-A309-49AB302E38EF}"/>
                  </a:ext>
                </a:extLst>
              </p:cNvPr>
              <p:cNvSpPr/>
              <p:nvPr/>
            </p:nvSpPr>
            <p:spPr bwMode="auto">
              <a:xfrm>
                <a:off x="8377135" y="4372280"/>
                <a:ext cx="1058214" cy="1058214"/>
              </a:xfrm>
              <a:prstGeom prst="ellipse">
                <a:avLst/>
              </a:prstGeom>
              <a:noFill/>
              <a:ln w="28575" cap="flat" cmpd="sng" algn="ctr">
                <a:solidFill>
                  <a:schemeClr val="tx1"/>
                </a:solidFill>
                <a:prstDash val="solid"/>
                <a:round/>
                <a:headEnd type="none"/>
                <a:tailEnd type="none"/>
              </a:ln>
              <a:effectLst/>
            </p:spPr>
            <p:txBody>
              <a:bodyPr lIns="91440" rIns="0" rtlCol="0" anchor="ctr"/>
              <a:lstStyle/>
              <a:p>
                <a:pPr algn="ct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𝐵</m:t>
                      </m:r>
                    </m:oMath>
                  </m:oMathPara>
                </a14:m>
                <a:endParaRPr lang="en-US" sz="3200" dirty="0"/>
              </a:p>
            </p:txBody>
          </p:sp>
        </mc:Choice>
        <mc:Fallback xmlns="">
          <p:sp>
            <p:nvSpPr>
              <p:cNvPr id="33" name="Oval 32">
                <a:extLst>
                  <a:ext uri="{FF2B5EF4-FFF2-40B4-BE49-F238E27FC236}">
                    <a16:creationId xmlns:a16="http://schemas.microsoft.com/office/drawing/2014/main" id="{8D03A6D4-C23E-4381-A309-49AB302E38EF}"/>
                  </a:ext>
                </a:extLst>
              </p:cNvPr>
              <p:cNvSpPr>
                <a:spLocks noRot="1" noChangeAspect="1" noMove="1" noResize="1" noEditPoints="1" noAdjustHandles="1" noChangeArrowheads="1" noChangeShapeType="1" noTextEdit="1"/>
              </p:cNvSpPr>
              <p:nvPr/>
            </p:nvSpPr>
            <p:spPr bwMode="auto">
              <a:xfrm>
                <a:off x="8377135" y="4372280"/>
                <a:ext cx="1058214" cy="1058214"/>
              </a:xfrm>
              <a:prstGeom prst="ellipse">
                <a:avLst/>
              </a:prstGeom>
              <a:blipFill>
                <a:blip r:embed="rId5"/>
                <a:stretch>
                  <a:fillRect/>
                </a:stretch>
              </a:blipFill>
              <a:ln w="28575" cap="flat" cmpd="sng" algn="ctr">
                <a:solidFill>
                  <a:schemeClr val="tx1"/>
                </a:solidFill>
                <a:prstDash val="solid"/>
                <a:round/>
                <a:headEnd type="none"/>
                <a:tailEnd type="none"/>
              </a:ln>
              <a:effectLst/>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1DA17249-C01B-4FFE-8F42-36879AD3DF7F}"/>
              </a:ext>
            </a:extLst>
          </p:cNvPr>
          <p:cNvGrpSpPr/>
          <p:nvPr/>
        </p:nvGrpSpPr>
        <p:grpSpPr>
          <a:xfrm>
            <a:off x="7630563" y="2996547"/>
            <a:ext cx="3021323" cy="2278975"/>
            <a:chOff x="7630563" y="2996547"/>
            <a:chExt cx="3021323" cy="2278975"/>
          </a:xfrm>
        </p:grpSpPr>
        <p:cxnSp>
          <p:nvCxnSpPr>
            <p:cNvPr id="37" name="Straight Connector 36">
              <a:extLst>
                <a:ext uri="{FF2B5EF4-FFF2-40B4-BE49-F238E27FC236}">
                  <a16:creationId xmlns:a16="http://schemas.microsoft.com/office/drawing/2014/main" id="{6773978C-5036-42A3-B6F8-222922EC50A9}"/>
                </a:ext>
              </a:extLst>
            </p:cNvPr>
            <p:cNvCxnSpPr>
              <a:cxnSpLocks/>
            </p:cNvCxnSpPr>
            <p:nvPr/>
          </p:nvCxnSpPr>
          <p:spPr bwMode="auto">
            <a:xfrm flipV="1">
              <a:off x="9280377" y="4213084"/>
              <a:ext cx="1371509" cy="1062438"/>
            </a:xfrm>
            <a:prstGeom prst="line">
              <a:avLst/>
            </a:prstGeom>
            <a:ln w="28575">
              <a:solidFill>
                <a:srgbClr val="00279F"/>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688779C1-7F8F-44B1-9E31-1FE5D52C2FB4}"/>
                </a:ext>
              </a:extLst>
            </p:cNvPr>
            <p:cNvCxnSpPr>
              <a:cxnSpLocks/>
            </p:cNvCxnSpPr>
            <p:nvPr/>
          </p:nvCxnSpPr>
          <p:spPr bwMode="auto">
            <a:xfrm flipH="1" flipV="1">
              <a:off x="7630563" y="4173328"/>
              <a:ext cx="901544" cy="1102194"/>
            </a:xfrm>
            <a:prstGeom prst="line">
              <a:avLst/>
            </a:prstGeom>
            <a:ln w="28575">
              <a:solidFill>
                <a:srgbClr val="00279F"/>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B88CCB00-77DB-4AB2-AA16-995F7BE96B41}"/>
                </a:ext>
              </a:extLst>
            </p:cNvPr>
            <p:cNvCxnSpPr>
              <a:cxnSpLocks/>
            </p:cNvCxnSpPr>
            <p:nvPr/>
          </p:nvCxnSpPr>
          <p:spPr bwMode="auto">
            <a:xfrm flipH="1">
              <a:off x="7926911" y="2996547"/>
              <a:ext cx="2221069" cy="461333"/>
            </a:xfrm>
            <a:prstGeom prst="line">
              <a:avLst/>
            </a:prstGeom>
            <a:ln w="28575">
              <a:solidFill>
                <a:srgbClr val="00279F"/>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
        <p:nvSpPr>
          <p:cNvPr id="40" name="Oval 39">
            <a:extLst>
              <a:ext uri="{FF2B5EF4-FFF2-40B4-BE49-F238E27FC236}">
                <a16:creationId xmlns:a16="http://schemas.microsoft.com/office/drawing/2014/main" id="{2FE8736A-61CD-4119-A544-56F5E9475869}"/>
              </a:ext>
            </a:extLst>
          </p:cNvPr>
          <p:cNvSpPr/>
          <p:nvPr/>
        </p:nvSpPr>
        <p:spPr bwMode="auto">
          <a:xfrm>
            <a:off x="11061048" y="5326131"/>
            <a:ext cx="208725" cy="208725"/>
          </a:xfrm>
          <a:prstGeom prst="ellipse">
            <a:avLst/>
          </a:prstGeom>
          <a:solidFill>
            <a:schemeClr val="tx1"/>
          </a:solidFill>
          <a:ln w="28575" cap="flat" cmpd="sng" algn="ctr">
            <a:noFill/>
            <a:prstDash val="solid"/>
            <a:round/>
            <a:headEnd type="none"/>
            <a:tailEnd type="none"/>
          </a:ln>
          <a:effectLst/>
        </p:spPr>
        <p:txBody>
          <a:bodyPr rtlCol="0" anchor="ctr"/>
          <a:lstStyle/>
          <a:p>
            <a:pPr algn="ctr"/>
            <a:endParaRPr lang="en-US"/>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25CE60D-94D0-4EAA-A1D1-19430CC6E7A7}"/>
                  </a:ext>
                </a:extLst>
              </p:cNvPr>
              <p:cNvSpPr/>
              <p:nvPr/>
            </p:nvSpPr>
            <p:spPr>
              <a:xfrm>
                <a:off x="11274959" y="4907273"/>
                <a:ext cx="636007" cy="523220"/>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oMath>
                  </m:oMathPara>
                </a14:m>
                <a:endParaRPr lang="en-US" sz="2800" dirty="0"/>
              </a:p>
            </p:txBody>
          </p:sp>
        </mc:Choice>
        <mc:Fallback xmlns="">
          <p:sp>
            <p:nvSpPr>
              <p:cNvPr id="41" name="Rectangle 40">
                <a:extLst>
                  <a:ext uri="{FF2B5EF4-FFF2-40B4-BE49-F238E27FC236}">
                    <a16:creationId xmlns:a16="http://schemas.microsoft.com/office/drawing/2014/main" id="{825CE60D-94D0-4EAA-A1D1-19430CC6E7A7}"/>
                  </a:ext>
                </a:extLst>
              </p:cNvPr>
              <p:cNvSpPr>
                <a:spLocks noRot="1" noChangeAspect="1" noMove="1" noResize="1" noEditPoints="1" noAdjustHandles="1" noChangeArrowheads="1" noChangeShapeType="1" noTextEdit="1"/>
              </p:cNvSpPr>
              <p:nvPr/>
            </p:nvSpPr>
            <p:spPr>
              <a:xfrm>
                <a:off x="11274959" y="4907273"/>
                <a:ext cx="636007" cy="523220"/>
              </a:xfrm>
              <a:prstGeom prst="rect">
                <a:avLst/>
              </a:prstGeom>
              <a:blipFill>
                <a:blip r:embed="rId6"/>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A1BB262A-DFAA-416E-A42C-C10AFBA9BB08}"/>
              </a:ext>
            </a:extLst>
          </p:cNvPr>
          <p:cNvSpPr/>
          <p:nvPr/>
        </p:nvSpPr>
        <p:spPr bwMode="auto">
          <a:xfrm>
            <a:off x="10224340" y="4428400"/>
            <a:ext cx="148123" cy="148123"/>
          </a:xfrm>
          <a:prstGeom prst="ellipse">
            <a:avLst/>
          </a:prstGeom>
          <a:solidFill>
            <a:schemeClr val="tx1"/>
          </a:solidFill>
          <a:ln w="28575" cap="flat" cmpd="sng" algn="ctr">
            <a:noFill/>
            <a:prstDash val="solid"/>
            <a:round/>
            <a:headEnd type="none"/>
            <a:tailEnd type="none"/>
          </a:ln>
          <a:effectLst/>
        </p:spPr>
        <p:txBody>
          <a:bodyPr rtlCol="0" anchor="ctr"/>
          <a:lstStyle/>
          <a:p>
            <a:pPr algn="ctr"/>
            <a:endParaRPr lang="en-US"/>
          </a:p>
        </p:txBody>
      </p:sp>
      <p:cxnSp>
        <p:nvCxnSpPr>
          <p:cNvPr id="44" name="Straight Arrow Connector 43">
            <a:extLst>
              <a:ext uri="{FF2B5EF4-FFF2-40B4-BE49-F238E27FC236}">
                <a16:creationId xmlns:a16="http://schemas.microsoft.com/office/drawing/2014/main" id="{A6BEA558-C28B-4C44-AFFD-22E847CAF0F3}"/>
              </a:ext>
            </a:extLst>
          </p:cNvPr>
          <p:cNvCxnSpPr>
            <a:stCxn id="40" idx="1"/>
            <a:endCxn id="42" idx="5"/>
          </p:cNvCxnSpPr>
          <p:nvPr/>
        </p:nvCxnSpPr>
        <p:spPr bwMode="auto">
          <a:xfrm flipH="1" flipV="1">
            <a:off x="10350771" y="4554831"/>
            <a:ext cx="740844" cy="801867"/>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46" name="Straight Connector 45">
            <a:extLst>
              <a:ext uri="{FF2B5EF4-FFF2-40B4-BE49-F238E27FC236}">
                <a16:creationId xmlns:a16="http://schemas.microsoft.com/office/drawing/2014/main" id="{B849935D-7F34-4912-928C-88D580DC8E63}"/>
              </a:ext>
            </a:extLst>
          </p:cNvPr>
          <p:cNvCxnSpPr>
            <a:cxnSpLocks/>
          </p:cNvCxnSpPr>
          <p:nvPr/>
        </p:nvCxnSpPr>
        <p:spPr bwMode="auto">
          <a:xfrm flipV="1">
            <a:off x="8690176" y="3602267"/>
            <a:ext cx="2751622" cy="2131541"/>
          </a:xfrm>
          <a:prstGeom prst="line">
            <a:avLst/>
          </a:prstGeom>
          <a:ln w="38100">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51" name="Rectangle 50">
            <a:extLst>
              <a:ext uri="{FF2B5EF4-FFF2-40B4-BE49-F238E27FC236}">
                <a16:creationId xmlns:a16="http://schemas.microsoft.com/office/drawing/2014/main" id="{BC9BCCD1-63D6-4511-B696-87477FC9D922}"/>
              </a:ext>
            </a:extLst>
          </p:cNvPr>
          <p:cNvSpPr/>
          <p:nvPr/>
        </p:nvSpPr>
        <p:spPr>
          <a:xfrm>
            <a:off x="8387853" y="3284708"/>
            <a:ext cx="654346" cy="523220"/>
          </a:xfrm>
          <a:prstGeom prst="rect">
            <a:avLst/>
          </a:prstGeom>
        </p:spPr>
        <p:txBody>
          <a:bodyPr wrap="none">
            <a:spAutoFit/>
          </a:bodyPr>
          <a:lstStyle/>
          <a:p>
            <a:r>
              <a:rPr lang="en-US" sz="2800" kern="0" dirty="0">
                <a:solidFill>
                  <a:srgbClr val="00279F"/>
                </a:solidFill>
                <a:latin typeface="Cambria" panose="02040503050406030204" pitchFamily="18" charset="0"/>
              </a:rPr>
              <a:t>HR</a:t>
            </a:r>
            <a:endParaRPr lang="en-US" sz="2800" dirty="0">
              <a:solidFill>
                <a:srgbClr val="00279F"/>
              </a:solidFill>
              <a:latin typeface="Cambria" panose="02040503050406030204" pitchFamily="18" charset="0"/>
            </a:endParaRPr>
          </a:p>
        </p:txBody>
      </p:sp>
      <p:sp>
        <p:nvSpPr>
          <p:cNvPr id="52" name="Rectangle 51">
            <a:extLst>
              <a:ext uri="{FF2B5EF4-FFF2-40B4-BE49-F238E27FC236}">
                <a16:creationId xmlns:a16="http://schemas.microsoft.com/office/drawing/2014/main" id="{8E0F758B-274D-434E-BB8D-A50917FC38B8}"/>
              </a:ext>
            </a:extLst>
          </p:cNvPr>
          <p:cNvSpPr/>
          <p:nvPr/>
        </p:nvSpPr>
        <p:spPr>
          <a:xfrm>
            <a:off x="7231424" y="2903447"/>
            <a:ext cx="697627" cy="523220"/>
          </a:xfrm>
          <a:prstGeom prst="rect">
            <a:avLst/>
          </a:prstGeom>
        </p:spPr>
        <p:txBody>
          <a:bodyPr wrap="none">
            <a:spAutoFit/>
          </a:bodyPr>
          <a:lstStyle/>
          <a:p>
            <a:r>
              <a:rPr lang="en-US" sz="2800" kern="0" dirty="0">
                <a:solidFill>
                  <a:srgbClr val="800000"/>
                </a:solidFill>
                <a:latin typeface="Cambria" panose="02040503050406030204" pitchFamily="18" charset="0"/>
              </a:rPr>
              <a:t>BM</a:t>
            </a:r>
            <a:endParaRPr lang="en-US" sz="2800" dirty="0">
              <a:solidFill>
                <a:srgbClr val="800000"/>
              </a:solidFill>
              <a:latin typeface="Cambria" panose="02040503050406030204" pitchFamily="18" charset="0"/>
            </a:endParaRPr>
          </a:p>
        </p:txBody>
      </p:sp>
    </p:spTree>
    <p:extLst>
      <p:ext uri="{BB962C8B-B14F-4D97-AF65-F5344CB8AC3E}">
        <p14:creationId xmlns:p14="http://schemas.microsoft.com/office/powerpoint/2010/main" val="3460769724"/>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xEl>
                                              <p:pRg st="2" end="2"/>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4" grpId="0" uiExpand="1" build="p"/>
      <p:bldP spid="6" grpId="0" animBg="1"/>
      <p:bldP spid="11" grpId="0" animBg="1"/>
      <p:bldP spid="12" grpId="0"/>
      <p:bldP spid="15" grpId="0"/>
      <p:bldP spid="16" grpId="0" animBg="1"/>
      <p:bldP spid="17" grpId="0" animBg="1"/>
      <p:bldP spid="18" grpId="0"/>
      <p:bldP spid="21" grpId="0"/>
      <p:bldP spid="23" grpId="0" animBg="1"/>
      <p:bldP spid="24" grpId="0"/>
      <p:bldP spid="28" grpId="0"/>
      <p:bldP spid="29" grpId="0"/>
      <p:bldP spid="40" grpId="0" animBg="1"/>
      <p:bldP spid="41" grpId="0"/>
      <p:bldP spid="42" grpId="0" animBg="1"/>
      <p:bldP spid="51"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5B75ADB5-7788-4FBF-A05B-DBD2C2159E10}"/>
              </a:ext>
            </a:extLst>
          </p:cNvPr>
          <p:cNvSpPr/>
          <p:nvPr/>
        </p:nvSpPr>
        <p:spPr bwMode="auto">
          <a:xfrm>
            <a:off x="2517289" y="3490165"/>
            <a:ext cx="3022899" cy="2405026"/>
          </a:xfrm>
          <a:custGeom>
            <a:avLst/>
            <a:gdLst>
              <a:gd name="connsiteX0" fmla="*/ 0 w 3022899"/>
              <a:gd name="connsiteY0" fmla="*/ 0 h 2398956"/>
              <a:gd name="connsiteX1" fmla="*/ 10758 w 3022899"/>
              <a:gd name="connsiteY1" fmla="*/ 2388198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117450 h 2516406"/>
              <a:gd name="connsiteX1" fmla="*/ 10758 w 3022899"/>
              <a:gd name="connsiteY1" fmla="*/ 2516405 h 2516406"/>
              <a:gd name="connsiteX2" fmla="*/ 3022899 w 3022899"/>
              <a:gd name="connsiteY2" fmla="*/ 2516406 h 2516406"/>
              <a:gd name="connsiteX3" fmla="*/ 3022899 w 3022899"/>
              <a:gd name="connsiteY3" fmla="*/ 1720340 h 2516406"/>
              <a:gd name="connsiteX4" fmla="*/ 1344706 w 3022899"/>
              <a:gd name="connsiteY4" fmla="*/ 1257761 h 2516406"/>
              <a:gd name="connsiteX5" fmla="*/ 279699 w 3022899"/>
              <a:gd name="connsiteY5" fmla="*/ 461695 h 2516406"/>
              <a:gd name="connsiteX6" fmla="*/ 0 w 3022899"/>
              <a:gd name="connsiteY6" fmla="*/ 117450 h 2516406"/>
              <a:gd name="connsiteX0" fmla="*/ 0 w 3022899"/>
              <a:gd name="connsiteY0" fmla="*/ 203624 h 2602580"/>
              <a:gd name="connsiteX1" fmla="*/ 10758 w 3022899"/>
              <a:gd name="connsiteY1" fmla="*/ 2602579 h 2602580"/>
              <a:gd name="connsiteX2" fmla="*/ 3022899 w 3022899"/>
              <a:gd name="connsiteY2" fmla="*/ 2602580 h 2602580"/>
              <a:gd name="connsiteX3" fmla="*/ 3022899 w 3022899"/>
              <a:gd name="connsiteY3" fmla="*/ 1806514 h 2602580"/>
              <a:gd name="connsiteX4" fmla="*/ 1344706 w 3022899"/>
              <a:gd name="connsiteY4" fmla="*/ 1343935 h 2602580"/>
              <a:gd name="connsiteX5" fmla="*/ 785309 w 3022899"/>
              <a:gd name="connsiteY5" fmla="*/ 203624 h 2602580"/>
              <a:gd name="connsiteX6" fmla="*/ 0 w 3022899"/>
              <a:gd name="connsiteY6" fmla="*/ 203624 h 2602580"/>
              <a:gd name="connsiteX0" fmla="*/ 0 w 3022899"/>
              <a:gd name="connsiteY0" fmla="*/ 153808 h 2552764"/>
              <a:gd name="connsiteX1" fmla="*/ 10758 w 3022899"/>
              <a:gd name="connsiteY1" fmla="*/ 2552763 h 2552764"/>
              <a:gd name="connsiteX2" fmla="*/ 3022899 w 3022899"/>
              <a:gd name="connsiteY2" fmla="*/ 2552764 h 2552764"/>
              <a:gd name="connsiteX3" fmla="*/ 3022899 w 3022899"/>
              <a:gd name="connsiteY3" fmla="*/ 1756698 h 2552764"/>
              <a:gd name="connsiteX4" fmla="*/ 1344706 w 3022899"/>
              <a:gd name="connsiteY4" fmla="*/ 1294119 h 2552764"/>
              <a:gd name="connsiteX5" fmla="*/ 785309 w 3022899"/>
              <a:gd name="connsiteY5" fmla="*/ 153808 h 2552764"/>
              <a:gd name="connsiteX6" fmla="*/ 0 w 3022899"/>
              <a:gd name="connsiteY6" fmla="*/ 153808 h 2552764"/>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581374 w 3022899"/>
              <a:gd name="connsiteY4" fmla="*/ 1253958 h 2405026"/>
              <a:gd name="connsiteX5" fmla="*/ 785309 w 3022899"/>
              <a:gd name="connsiteY5" fmla="*/ 6070 h 2405026"/>
              <a:gd name="connsiteX6" fmla="*/ 0 w 3022899"/>
              <a:gd name="connsiteY6" fmla="*/ 6070 h 240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2899" h="2405026">
                <a:moveTo>
                  <a:pt x="0" y="6070"/>
                </a:moveTo>
                <a:lnTo>
                  <a:pt x="10758" y="2405025"/>
                </a:lnTo>
                <a:lnTo>
                  <a:pt x="3022899" y="2405026"/>
                </a:lnTo>
                <a:lnTo>
                  <a:pt x="3022899" y="1608960"/>
                </a:lnTo>
                <a:cubicBezTo>
                  <a:pt x="2485016" y="1616131"/>
                  <a:pt x="2162287" y="1537243"/>
                  <a:pt x="1581374" y="1253958"/>
                </a:cubicBezTo>
                <a:cubicBezTo>
                  <a:pt x="1124174" y="1044184"/>
                  <a:pt x="826547" y="486578"/>
                  <a:pt x="785309" y="6070"/>
                </a:cubicBezTo>
                <a:cubicBezTo>
                  <a:pt x="518160" y="-1102"/>
                  <a:pt x="367552" y="-2895"/>
                  <a:pt x="0" y="6070"/>
                </a:cubicBezTo>
                <a:close/>
              </a:path>
            </a:pathLst>
          </a:custGeom>
          <a:solidFill>
            <a:schemeClr val="bg1">
              <a:lumMod val="85000"/>
            </a:schemeClr>
          </a:solidFill>
          <a:ln w="28575" cap="flat" cmpd="sng" algn="ctr">
            <a:solidFill>
              <a:schemeClr val="accent2">
                <a:lumMod val="75000"/>
              </a:schemeClr>
            </a:solidFill>
            <a:prstDash val="solid"/>
            <a:round/>
            <a:headEnd type="none"/>
            <a:tailEnd type="none"/>
          </a:ln>
          <a:effectLst/>
        </p:spPr>
        <p:txBody>
          <a:bodyPr rtlCol="0" anchor="ctr"/>
          <a:lstStyle/>
          <a:p>
            <a:pPr algn="ctr"/>
            <a:endParaRPr lang="en-US"/>
          </a:p>
        </p:txBody>
      </p:sp>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17</a:t>
            </a:fld>
            <a:endParaRPr lang="en-US" dirty="0"/>
          </a:p>
        </p:txBody>
      </p:sp>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a:t>Basic step: intersection of disjunctions towards Disjunctive Normal Form</a:t>
            </a:r>
          </a:p>
          <a:p>
            <a:r>
              <a:rPr lang="en-US" sz="2000" kern="0" dirty="0"/>
              <a:t>Tightens continuous relaxation of GDP</a:t>
            </a:r>
          </a:p>
          <a:p>
            <a:r>
              <a:rPr lang="en-US" sz="2000" kern="0" dirty="0"/>
              <a:t>Optimal reactor selection example [1]</a:t>
            </a:r>
            <a:endParaRPr lang="en-US" sz="1800" kern="0" dirty="0"/>
          </a:p>
        </p:txBody>
      </p:sp>
      <p:sp>
        <p:nvSpPr>
          <p:cNvPr id="11" name="Line 10">
            <a:extLst>
              <a:ext uri="{FF2B5EF4-FFF2-40B4-BE49-F238E27FC236}">
                <a16:creationId xmlns:a16="http://schemas.microsoft.com/office/drawing/2014/main" id="{7B64B5A9-DD38-4F24-B04E-23AFA6872486}"/>
              </a:ext>
            </a:extLst>
          </p:cNvPr>
          <p:cNvSpPr>
            <a:spLocks noChangeShapeType="1"/>
          </p:cNvSpPr>
          <p:nvPr/>
        </p:nvSpPr>
        <p:spPr bwMode="auto">
          <a:xfrm>
            <a:off x="4649266" y="3472380"/>
            <a:ext cx="914400" cy="914400"/>
          </a:xfrm>
          <a:prstGeom prst="line">
            <a:avLst/>
          </a:prstGeom>
          <a:noFill/>
          <a:ln w="28575">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a:extLst>
              <a:ext uri="{FF2B5EF4-FFF2-40B4-BE49-F238E27FC236}">
                <a16:creationId xmlns:a16="http://schemas.microsoft.com/office/drawing/2014/main" id="{C1398F43-C4B8-4936-A31C-D81CD7126169}"/>
              </a:ext>
            </a:extLst>
          </p:cNvPr>
          <p:cNvSpPr>
            <a:spLocks noChangeShapeType="1"/>
          </p:cNvSpPr>
          <p:nvPr/>
        </p:nvSpPr>
        <p:spPr bwMode="auto">
          <a:xfrm>
            <a:off x="3106216" y="3643830"/>
            <a:ext cx="2286000" cy="1828800"/>
          </a:xfrm>
          <a:prstGeom prst="line">
            <a:avLst/>
          </a:prstGeom>
          <a:noFill/>
          <a:ln w="28575">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5">
            <a:extLst>
              <a:ext uri="{FF2B5EF4-FFF2-40B4-BE49-F238E27FC236}">
                <a16:creationId xmlns:a16="http://schemas.microsoft.com/office/drawing/2014/main" id="{23E2FFE9-AE26-407A-9716-EE6707EA8F4D}"/>
              </a:ext>
            </a:extLst>
          </p:cNvPr>
          <p:cNvGrpSpPr/>
          <p:nvPr/>
        </p:nvGrpSpPr>
        <p:grpSpPr>
          <a:xfrm>
            <a:off x="2201341" y="2691330"/>
            <a:ext cx="4114800" cy="3519489"/>
            <a:chOff x="2201341" y="2691330"/>
            <a:chExt cx="4114800" cy="3519489"/>
          </a:xfrm>
        </p:grpSpPr>
        <p:sp>
          <p:nvSpPr>
            <p:cNvPr id="9" name="Line 8">
              <a:extLst>
                <a:ext uri="{FF2B5EF4-FFF2-40B4-BE49-F238E27FC236}">
                  <a16:creationId xmlns:a16="http://schemas.microsoft.com/office/drawing/2014/main" id="{84ED8293-E8A8-4AC9-84CB-F9FA8676F7A5}"/>
                </a:ext>
              </a:extLst>
            </p:cNvPr>
            <p:cNvSpPr>
              <a:spLocks noChangeShapeType="1"/>
            </p:cNvSpPr>
            <p:nvPr/>
          </p:nvSpPr>
          <p:spPr bwMode="auto">
            <a:xfrm>
              <a:off x="2506141" y="269133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89B70EFE-FC55-445A-A4F3-C91D6EEE404A}"/>
                </a:ext>
              </a:extLst>
            </p:cNvPr>
            <p:cNvSpPr>
              <a:spLocks noChangeShapeType="1"/>
            </p:cNvSpPr>
            <p:nvPr/>
          </p:nvSpPr>
          <p:spPr bwMode="auto">
            <a:xfrm>
              <a:off x="2506141" y="589173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27EC6C15-0B06-48CA-8908-A45FD7740590}"/>
                </a:ext>
              </a:extLst>
            </p:cNvPr>
            <p:cNvSpPr txBox="1">
              <a:spLocks noChangeArrowheads="1"/>
            </p:cNvSpPr>
            <p:nvPr/>
          </p:nvSpPr>
          <p:spPr bwMode="auto">
            <a:xfrm>
              <a:off x="2201341" y="269133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F</a:t>
              </a:r>
            </a:p>
          </p:txBody>
        </p:sp>
        <p:sp>
          <p:nvSpPr>
            <p:cNvPr id="14" name="Text Box 13">
              <a:extLst>
                <a:ext uri="{FF2B5EF4-FFF2-40B4-BE49-F238E27FC236}">
                  <a16:creationId xmlns:a16="http://schemas.microsoft.com/office/drawing/2014/main" id="{A64C9570-27C0-4369-8060-49922D07BD30}"/>
                </a:ext>
              </a:extLst>
            </p:cNvPr>
            <p:cNvSpPr txBox="1">
              <a:spLocks noChangeArrowheads="1"/>
            </p:cNvSpPr>
            <p:nvPr/>
          </p:nvSpPr>
          <p:spPr bwMode="auto">
            <a:xfrm>
              <a:off x="5954191" y="584410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Arial" panose="020B0604020202020204" pitchFamily="34" charset="0"/>
                  <a:cs typeface="Arial" panose="020B0604020202020204" pitchFamily="34" charset="0"/>
                </a:rPr>
                <a:t>X</a:t>
              </a:r>
            </a:p>
          </p:txBody>
        </p:sp>
        <p:sp>
          <p:nvSpPr>
            <p:cNvPr id="15" name="Text Box 14">
              <a:extLst>
                <a:ext uri="{FF2B5EF4-FFF2-40B4-BE49-F238E27FC236}">
                  <a16:creationId xmlns:a16="http://schemas.microsoft.com/office/drawing/2014/main" id="{7819DDEB-28A3-4165-AA20-2B2D9D4E551E}"/>
                </a:ext>
              </a:extLst>
            </p:cNvPr>
            <p:cNvSpPr txBox="1">
              <a:spLocks noChangeArrowheads="1"/>
            </p:cNvSpPr>
            <p:nvPr/>
          </p:nvSpPr>
          <p:spPr bwMode="auto">
            <a:xfrm>
              <a:off x="2277541" y="33771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8</a:t>
              </a:r>
            </a:p>
          </p:txBody>
        </p:sp>
        <p:sp>
          <p:nvSpPr>
            <p:cNvPr id="16" name="Text Box 15">
              <a:extLst>
                <a:ext uri="{FF2B5EF4-FFF2-40B4-BE49-F238E27FC236}">
                  <a16:creationId xmlns:a16="http://schemas.microsoft.com/office/drawing/2014/main" id="{4EC7DD26-6590-45C7-824B-BC1EDEC9600B}"/>
                </a:ext>
              </a:extLst>
            </p:cNvPr>
            <p:cNvSpPr txBox="1">
              <a:spLocks noChangeArrowheads="1"/>
            </p:cNvSpPr>
            <p:nvPr/>
          </p:nvSpPr>
          <p:spPr bwMode="auto">
            <a:xfrm>
              <a:off x="2277541" y="58155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7" name="Text Box 16">
              <a:extLst>
                <a:ext uri="{FF2B5EF4-FFF2-40B4-BE49-F238E27FC236}">
                  <a16:creationId xmlns:a16="http://schemas.microsoft.com/office/drawing/2014/main" id="{46BCA7E0-48C8-40E2-8B38-5092FFE34594}"/>
                </a:ext>
              </a:extLst>
            </p:cNvPr>
            <p:cNvSpPr txBox="1">
              <a:spLocks noChangeArrowheads="1"/>
            </p:cNvSpPr>
            <p:nvPr/>
          </p:nvSpPr>
          <p:spPr bwMode="auto">
            <a:xfrm>
              <a:off x="24299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8" name="Text Box 17">
              <a:extLst>
                <a:ext uri="{FF2B5EF4-FFF2-40B4-BE49-F238E27FC236}">
                  <a16:creationId xmlns:a16="http://schemas.microsoft.com/office/drawing/2014/main" id="{CB176FED-137C-46D6-AF96-A69E7BC98907}"/>
                </a:ext>
              </a:extLst>
            </p:cNvPr>
            <p:cNvSpPr txBox="1">
              <a:spLocks noChangeArrowheads="1"/>
            </p:cNvSpPr>
            <p:nvPr/>
          </p:nvSpPr>
          <p:spPr bwMode="auto">
            <a:xfrm>
              <a:off x="54017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1</a:t>
              </a:r>
            </a:p>
          </p:txBody>
        </p:sp>
        <p:sp>
          <p:nvSpPr>
            <p:cNvPr id="31" name="Line 30">
              <a:extLst>
                <a:ext uri="{FF2B5EF4-FFF2-40B4-BE49-F238E27FC236}">
                  <a16:creationId xmlns:a16="http://schemas.microsoft.com/office/drawing/2014/main" id="{8EEFDE58-CA4D-4269-85F3-691693A6F9D7}"/>
                </a:ext>
              </a:extLst>
            </p:cNvPr>
            <p:cNvSpPr>
              <a:spLocks noChangeShapeType="1"/>
            </p:cNvSpPr>
            <p:nvPr/>
          </p:nvSpPr>
          <p:spPr bwMode="auto">
            <a:xfrm>
              <a:off x="2506141" y="345333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a:extLst>
                <a:ext uri="{FF2B5EF4-FFF2-40B4-BE49-F238E27FC236}">
                  <a16:creationId xmlns:a16="http://schemas.microsoft.com/office/drawing/2014/main" id="{91825DD4-E5D0-4984-85CC-FC9282FC3881}"/>
                </a:ext>
              </a:extLst>
            </p:cNvPr>
            <p:cNvSpPr>
              <a:spLocks noChangeShapeType="1"/>
            </p:cNvSpPr>
            <p:nvPr/>
          </p:nvSpPr>
          <p:spPr bwMode="auto">
            <a:xfrm>
              <a:off x="2506141" y="589173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 name="Text Box 45">
            <a:extLst>
              <a:ext uri="{FF2B5EF4-FFF2-40B4-BE49-F238E27FC236}">
                <a16:creationId xmlns:a16="http://schemas.microsoft.com/office/drawing/2014/main" id="{51633E54-AA56-40B2-A2B0-758D2D2B898A}"/>
              </a:ext>
            </a:extLst>
          </p:cNvPr>
          <p:cNvSpPr txBox="1">
            <a:spLocks noChangeArrowheads="1"/>
          </p:cNvSpPr>
          <p:nvPr/>
        </p:nvSpPr>
        <p:spPr bwMode="auto">
          <a:xfrm>
            <a:off x="4246041" y="425819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a:t>
            </a:r>
          </a:p>
        </p:txBody>
      </p:sp>
      <p:sp>
        <p:nvSpPr>
          <p:cNvPr id="47" name="Text Box 46">
            <a:extLst>
              <a:ext uri="{FF2B5EF4-FFF2-40B4-BE49-F238E27FC236}">
                <a16:creationId xmlns:a16="http://schemas.microsoft.com/office/drawing/2014/main" id="{959F38DB-9F37-48B3-997D-1CE4F00371E9}"/>
              </a:ext>
            </a:extLst>
          </p:cNvPr>
          <p:cNvSpPr txBox="1">
            <a:spLocks noChangeArrowheads="1"/>
          </p:cNvSpPr>
          <p:nvPr/>
        </p:nvSpPr>
        <p:spPr bwMode="auto">
          <a:xfrm>
            <a:off x="5008041" y="349619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II</a:t>
            </a:r>
          </a:p>
        </p:txBody>
      </p:sp>
      <p:sp>
        <p:nvSpPr>
          <p:cNvPr id="55" name="TextBox 54">
            <a:extLst>
              <a:ext uri="{FF2B5EF4-FFF2-40B4-BE49-F238E27FC236}">
                <a16:creationId xmlns:a16="http://schemas.microsoft.com/office/drawing/2014/main" id="{4DBCD4DB-6E16-4868-9F4C-1353FEC7A29D}"/>
              </a:ext>
            </a:extLst>
          </p:cNvPr>
          <p:cNvSpPr txBox="1"/>
          <p:nvPr/>
        </p:nvSpPr>
        <p:spPr>
          <a:xfrm>
            <a:off x="9745410" y="6557963"/>
            <a:ext cx="1798890" cy="253916"/>
          </a:xfrm>
          <a:prstGeom prst="rect">
            <a:avLst/>
          </a:prstGeom>
          <a:noFill/>
        </p:spPr>
        <p:txBody>
          <a:bodyPr wrap="none" rtlCol="0">
            <a:spAutoFit/>
          </a:bodyPr>
          <a:lstStyle/>
          <a:p>
            <a:pPr algn="r"/>
            <a:r>
              <a:rPr lang="en-US" sz="1050" dirty="0">
                <a:latin typeface="Cambria" panose="02040503050406030204" pitchFamily="18" charset="0"/>
              </a:rPr>
              <a:t>[1] Ruiz &amp; Grossmann, 2010</a:t>
            </a:r>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124B3F7-0CC0-458E-8AC2-00BE55DA5C48}"/>
                  </a:ext>
                </a:extLst>
              </p:cNvPr>
              <p:cNvSpPr/>
              <p:nvPr/>
            </p:nvSpPr>
            <p:spPr>
              <a:xfrm>
                <a:off x="7007476" y="2447632"/>
                <a:ext cx="4216545" cy="3748270"/>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func>
                        <m:funcPr>
                          <m:ctrlPr>
                            <a:rPr lang="en-US" b="0" i="1" kern="0" smtClean="0">
                              <a:latin typeface="Cambria Math" panose="02040503050406030204" pitchFamily="18" charset="0"/>
                            </a:rPr>
                          </m:ctrlPr>
                        </m:funcPr>
                        <m:fName>
                          <m:r>
                            <m:rPr>
                              <m:sty m:val="p"/>
                            </m:rPr>
                            <a:rPr lang="en-US" b="0" i="0" kern="0" smtClean="0">
                              <a:latin typeface="Cambria Math" panose="02040503050406030204" pitchFamily="18" charset="0"/>
                            </a:rPr>
                            <m:t>max</m:t>
                          </m:r>
                        </m:fName>
                        <m:e>
                          <m:r>
                            <a:rPr lang="en-US" b="0" i="1" kern="0" smtClean="0">
                              <a:latin typeface="Cambria Math" panose="02040503050406030204" pitchFamily="18" charset="0"/>
                            </a:rPr>
                            <m:t>𝑍</m:t>
                          </m:r>
                        </m:e>
                      </m:func>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1</m:t>
                          </m:r>
                        </m:sub>
                      </m:sSub>
                      <m:r>
                        <a:rPr lang="en-US" b="0" i="1" kern="0" smtClean="0">
                          <a:latin typeface="Cambria Math" panose="02040503050406030204" pitchFamily="18" charset="0"/>
                        </a:rPr>
                        <m:t>𝐹𝑋</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2</m:t>
                          </m:r>
                        </m:sub>
                      </m:sSub>
                      <m:r>
                        <a:rPr lang="en-US" b="0" i="1" kern="0" smtClean="0">
                          <a:latin typeface="Cambria Math" panose="02040503050406030204" pitchFamily="18" charset="0"/>
                        </a:rPr>
                        <m:t>𝐹</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𝑟𝑥𝑛</m:t>
                          </m:r>
                        </m:sub>
                      </m:sSub>
                    </m:oMath>
                  </m:oMathPara>
                </a14:m>
                <a:endParaRPr lang="en-US" kern="0" dirty="0"/>
              </a:p>
              <a:p>
                <a:pPr>
                  <a:spcAft>
                    <a:spcPts val="600"/>
                  </a:spcAft>
                </a:pPr>
                <a14:m>
                  <m:oMathPara xmlns:m="http://schemas.openxmlformats.org/officeDocument/2006/math">
                    <m:oMathParaPr>
                      <m:jc m:val="left"/>
                    </m:oMathParaPr>
                    <m:oMath xmlns:m="http://schemas.openxmlformats.org/officeDocument/2006/math">
                      <m:r>
                        <m:rPr>
                          <m:nor/>
                        </m:rPr>
                        <a:rPr lang="en-US" kern="0">
                          <a:latin typeface="Cambria Math" panose="02040503050406030204" pitchFamily="18" charset="0"/>
                        </a:rPr>
                        <m:t>st</m:t>
                      </m:r>
                      <m:r>
                        <m:rPr>
                          <m:nor/>
                        </m:rPr>
                        <a:rPr lang="en-US" kern="0">
                          <a:latin typeface="Cambria Math" panose="02040503050406030204" pitchFamily="18" charset="0"/>
                        </a:rPr>
                        <m:t>. </m:t>
                      </m:r>
                      <m:r>
                        <a:rPr lang="en-US" i="1" kern="0">
                          <a:latin typeface="Cambria Math" panose="02040503050406030204" pitchFamily="18" charset="0"/>
                        </a:rPr>
                        <m:t> </m:t>
                      </m:r>
                      <m:r>
                        <a:rPr lang="en-US" b="1" i="1" kern="0" smtClean="0">
                          <a:solidFill>
                            <a:schemeClr val="accent2">
                              <a:lumMod val="75000"/>
                            </a:schemeClr>
                          </a:solidFill>
                          <a:latin typeface="Cambria Math" panose="02040503050406030204" pitchFamily="18" charset="0"/>
                        </a:rPr>
                        <m:t>𝑭𝑿</m:t>
                      </m:r>
                      <m:r>
                        <a:rPr lang="en-US" b="1" i="1" kern="0" smtClean="0">
                          <a:solidFill>
                            <a:schemeClr val="accent2">
                              <a:lumMod val="75000"/>
                            </a:schemeClr>
                          </a:solidFill>
                          <a:latin typeface="Cambria Math" panose="02040503050406030204" pitchFamily="18" charset="0"/>
                        </a:rPr>
                        <m:t>≤</m:t>
                      </m:r>
                      <m:r>
                        <a:rPr lang="en-US" b="1" i="1" kern="0" smtClean="0">
                          <a:solidFill>
                            <a:schemeClr val="accent2">
                              <a:lumMod val="75000"/>
                            </a:schemeClr>
                          </a:solidFill>
                          <a:latin typeface="Cambria Math" panose="02040503050406030204" pitchFamily="18" charset="0"/>
                        </a:rPr>
                        <m:t>𝒅</m:t>
                      </m:r>
                    </m:oMath>
                  </m:oMathPara>
                </a14:m>
                <a:endParaRPr lang="en-US" b="1" dirty="0">
                  <a:solidFill>
                    <a:schemeClr val="accent2">
                      <a:lumMod val="75000"/>
                    </a:schemeClr>
                  </a:solidFill>
                </a:endParaRPr>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e>
                            <m:e>
                              <m:r>
                                <a:rPr lang="en-US" b="1" i="1" smtClean="0">
                                  <a:solidFill>
                                    <a:srgbClr val="00279F"/>
                                  </a:solidFill>
                                  <a:latin typeface="Cambria Math" panose="02040503050406030204" pitchFamily="18" charset="0"/>
                                </a:rPr>
                                <m:t>𝑭</m:t>
                              </m:r>
                              <m:r>
                                <a:rPr lang="en-US" b="1" i="1" smtClean="0">
                                  <a:solidFill>
                                    <a:srgbClr val="00279F"/>
                                  </a:solidFill>
                                  <a:latin typeface="Cambria Math" panose="02040503050406030204" pitchFamily="18" charset="0"/>
                                </a:rPr>
                                <m:t>=</m:t>
                              </m:r>
                              <m:sSub>
                                <m:sSubPr>
                                  <m:ctrlPr>
                                    <a:rPr lang="en-US" b="1" i="1" smtClean="0">
                                      <a:solidFill>
                                        <a:srgbClr val="00279F"/>
                                      </a:solidFill>
                                      <a:latin typeface="Cambria Math" panose="02040503050406030204" pitchFamily="18" charset="0"/>
                                    </a:rPr>
                                  </m:ctrlPr>
                                </m:sSubPr>
                                <m:e>
                                  <m:r>
                                    <a:rPr lang="en-US" b="1" i="1" smtClean="0">
                                      <a:solidFill>
                                        <a:srgbClr val="00279F"/>
                                      </a:solidFill>
                                      <a:latin typeface="Cambria Math" panose="02040503050406030204" pitchFamily="18" charset="0"/>
                                    </a:rPr>
                                    <m:t>𝜶</m:t>
                                  </m:r>
                                </m:e>
                                <m:sub>
                                  <m:r>
                                    <a:rPr lang="en-US" b="1" i="1" smtClean="0">
                                      <a:solidFill>
                                        <a:srgbClr val="00279F"/>
                                      </a:solidFill>
                                      <a:latin typeface="Cambria Math" panose="02040503050406030204" pitchFamily="18" charset="0"/>
                                    </a:rPr>
                                    <m:t>𝑰</m:t>
                                  </m:r>
                                </m:sub>
                              </m:sSub>
                              <m:r>
                                <a:rPr lang="en-US" b="1" i="1" smtClean="0">
                                  <a:solidFill>
                                    <a:srgbClr val="00279F"/>
                                  </a:solidFill>
                                  <a:latin typeface="Cambria Math" panose="02040503050406030204" pitchFamily="18" charset="0"/>
                                </a:rPr>
                                <m:t>𝑿</m:t>
                              </m:r>
                              <m:r>
                                <a:rPr lang="en-US" b="1" i="1" smtClean="0">
                                  <a:solidFill>
                                    <a:srgbClr val="00279F"/>
                                  </a:solidFill>
                                  <a:latin typeface="Cambria Math" panose="02040503050406030204" pitchFamily="18" charset="0"/>
                                </a:rPr>
                                <m:t>+</m:t>
                              </m:r>
                              <m:sSub>
                                <m:sSubPr>
                                  <m:ctrlPr>
                                    <a:rPr lang="en-US" b="1" i="1" smtClean="0">
                                      <a:solidFill>
                                        <a:srgbClr val="00279F"/>
                                      </a:solidFill>
                                      <a:latin typeface="Cambria Math" panose="02040503050406030204" pitchFamily="18" charset="0"/>
                                    </a:rPr>
                                  </m:ctrlPr>
                                </m:sSubPr>
                                <m:e>
                                  <m:r>
                                    <a:rPr lang="en-US" b="1" i="1" smtClean="0">
                                      <a:solidFill>
                                        <a:srgbClr val="00279F"/>
                                      </a:solidFill>
                                      <a:latin typeface="Cambria Math" panose="02040503050406030204" pitchFamily="18" charset="0"/>
                                    </a:rPr>
                                    <m:t>𝜷</m:t>
                                  </m:r>
                                </m:e>
                                <m:sub>
                                  <m:r>
                                    <a:rPr lang="en-US" b="1" i="1" smtClean="0">
                                      <a:solidFill>
                                        <a:srgbClr val="00279F"/>
                                      </a:solidFill>
                                      <a:latin typeface="Cambria Math" panose="02040503050406030204" pitchFamily="18" charset="0"/>
                                    </a:rPr>
                                    <m:t>𝑰</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m:t>
                                  </m:r>
                                </m:sub>
                              </m:sSub>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e>
                            <m:e>
                              <m:r>
                                <a:rPr lang="en-US" b="1" i="1" smtClean="0">
                                  <a:solidFill>
                                    <a:srgbClr val="00279F"/>
                                  </a:solidFill>
                                  <a:latin typeface="Cambria Math" panose="02040503050406030204" pitchFamily="18" charset="0"/>
                                </a:rPr>
                                <m:t>𝑭</m:t>
                              </m:r>
                              <m:r>
                                <a:rPr lang="en-US" b="1" i="1" smtClean="0">
                                  <a:solidFill>
                                    <a:srgbClr val="00279F"/>
                                  </a:solidFill>
                                  <a:latin typeface="Cambria Math" panose="02040503050406030204" pitchFamily="18" charset="0"/>
                                </a:rPr>
                                <m:t>=</m:t>
                              </m:r>
                              <m:sSub>
                                <m:sSubPr>
                                  <m:ctrlPr>
                                    <a:rPr lang="en-US" b="1" i="1" smtClean="0">
                                      <a:solidFill>
                                        <a:srgbClr val="00279F"/>
                                      </a:solidFill>
                                      <a:latin typeface="Cambria Math" panose="02040503050406030204" pitchFamily="18" charset="0"/>
                                    </a:rPr>
                                  </m:ctrlPr>
                                </m:sSubPr>
                                <m:e>
                                  <m:r>
                                    <a:rPr lang="en-US" b="1" i="1" smtClean="0">
                                      <a:solidFill>
                                        <a:srgbClr val="00279F"/>
                                      </a:solidFill>
                                      <a:latin typeface="Cambria Math" panose="02040503050406030204" pitchFamily="18" charset="0"/>
                                    </a:rPr>
                                    <m:t>𝜶</m:t>
                                  </m:r>
                                </m:e>
                                <m:sub>
                                  <m:r>
                                    <a:rPr lang="en-US" b="1" i="1" smtClean="0">
                                      <a:solidFill>
                                        <a:srgbClr val="00279F"/>
                                      </a:solidFill>
                                      <a:latin typeface="Cambria Math" panose="02040503050406030204" pitchFamily="18" charset="0"/>
                                    </a:rPr>
                                    <m:t>𝑰𝑰</m:t>
                                  </m:r>
                                </m:sub>
                              </m:sSub>
                              <m:r>
                                <a:rPr lang="en-US" b="1" i="1" smtClean="0">
                                  <a:solidFill>
                                    <a:srgbClr val="00279F"/>
                                  </a:solidFill>
                                  <a:latin typeface="Cambria Math" panose="02040503050406030204" pitchFamily="18" charset="0"/>
                                </a:rPr>
                                <m:t>𝑿</m:t>
                              </m:r>
                              <m:r>
                                <a:rPr lang="en-US" b="1" i="1" smtClean="0">
                                  <a:solidFill>
                                    <a:srgbClr val="00279F"/>
                                  </a:solidFill>
                                  <a:latin typeface="Cambria Math" panose="02040503050406030204" pitchFamily="18" charset="0"/>
                                </a:rPr>
                                <m:t>+</m:t>
                              </m:r>
                              <m:sSub>
                                <m:sSubPr>
                                  <m:ctrlPr>
                                    <a:rPr lang="en-US" b="1" i="1" smtClean="0">
                                      <a:solidFill>
                                        <a:srgbClr val="00279F"/>
                                      </a:solidFill>
                                      <a:latin typeface="Cambria Math" panose="02040503050406030204" pitchFamily="18" charset="0"/>
                                    </a:rPr>
                                  </m:ctrlPr>
                                </m:sSubPr>
                                <m:e>
                                  <m:r>
                                    <a:rPr lang="en-US" b="1" i="1" smtClean="0">
                                      <a:solidFill>
                                        <a:srgbClr val="00279F"/>
                                      </a:solidFill>
                                      <a:latin typeface="Cambria Math" panose="02040503050406030204" pitchFamily="18" charset="0"/>
                                    </a:rPr>
                                    <m:t>𝜷</m:t>
                                  </m:r>
                                </m:e>
                                <m:sub>
                                  <m:r>
                                    <a:rPr lang="en-US" b="1" i="1" smtClean="0">
                                      <a:solidFill>
                                        <a:srgbClr val="00279F"/>
                                      </a:solidFill>
                                      <a:latin typeface="Cambria Math" panose="02040503050406030204" pitchFamily="18" charset="0"/>
                                    </a:rPr>
                                    <m:t>𝑰𝑰</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𝐼𝐼</m:t>
                                  </m:r>
                                </m:sub>
                              </m:sSub>
                            </m:e>
                          </m:eqArr>
                        </m:e>
                      </m:d>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bar>
                        <m:barPr>
                          <m:ctrlPr>
                            <a:rPr lang="en-US" b="0" i="1" smtClean="0">
                              <a:latin typeface="Cambria Math" panose="02040503050406030204" pitchFamily="18" charset="0"/>
                            </a:rPr>
                          </m:ctrlPr>
                        </m:barPr>
                        <m:e>
                          <m:r>
                            <a:rPr lang="en-US" b="0" i="1" smtClean="0">
                              <a:latin typeface="Cambria Math" panose="02040503050406030204" pitchFamily="18" charset="0"/>
                            </a:rPr>
                            <m:t>∨</m:t>
                          </m:r>
                        </m:e>
                      </m:ba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𝐿𝐵</m:t>
                          </m:r>
                        </m:sup>
                      </m:sSup>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𝑈𝐵</m:t>
                          </m:r>
                        </m:sup>
                      </m:sSup>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𝐹𝑎𝑙𝑠𝑒</m:t>
                          </m:r>
                        </m:e>
                      </m:d>
                    </m:oMath>
                  </m:oMathPara>
                </a14:m>
                <a:endParaRPr lang="en-US" dirty="0"/>
              </a:p>
              <a:p>
                <a:pPr>
                  <a:spcAft>
                    <a:spcPts val="600"/>
                  </a:spcAft>
                </a:pPr>
                <a:endParaRPr lang="en-US" dirty="0"/>
              </a:p>
            </p:txBody>
          </p:sp>
        </mc:Choice>
        <mc:Fallback xmlns="">
          <p:sp>
            <p:nvSpPr>
              <p:cNvPr id="92" name="Rectangle 91">
                <a:extLst>
                  <a:ext uri="{FF2B5EF4-FFF2-40B4-BE49-F238E27FC236}">
                    <a16:creationId xmlns:a16="http://schemas.microsoft.com/office/drawing/2014/main" id="{A124B3F7-0CC0-458E-8AC2-00BE55DA5C48}"/>
                  </a:ext>
                </a:extLst>
              </p:cNvPr>
              <p:cNvSpPr>
                <a:spLocks noRot="1" noChangeAspect="1" noMove="1" noResize="1" noEditPoints="1" noAdjustHandles="1" noChangeArrowheads="1" noChangeShapeType="1" noTextEdit="1"/>
              </p:cNvSpPr>
              <p:nvPr/>
            </p:nvSpPr>
            <p:spPr>
              <a:xfrm>
                <a:off x="7007476" y="2447632"/>
                <a:ext cx="4216545" cy="3748270"/>
              </a:xfrm>
              <a:prstGeom prst="rect">
                <a:avLst/>
              </a:prstGeom>
              <a:blipFill>
                <a:blip r:embed="rId2"/>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E1996AEF-F477-48EA-847E-CA19F22CBB60}"/>
              </a:ext>
            </a:extLst>
          </p:cNvPr>
          <p:cNvSpPr txBox="1"/>
          <p:nvPr/>
        </p:nvSpPr>
        <p:spPr>
          <a:xfrm>
            <a:off x="655205" y="4091475"/>
            <a:ext cx="1676806" cy="400110"/>
          </a:xfrm>
          <a:prstGeom prst="rect">
            <a:avLst/>
          </a:prstGeom>
          <a:noFill/>
        </p:spPr>
        <p:txBody>
          <a:bodyPr wrap="none" rtlCol="0">
            <a:spAutoFit/>
          </a:bodyPr>
          <a:lstStyle/>
          <a:p>
            <a:pPr algn="r"/>
            <a:r>
              <a:rPr lang="en-US" sz="2000" dirty="0">
                <a:latin typeface="Cambria" panose="02040503050406030204" pitchFamily="18" charset="0"/>
              </a:rPr>
              <a:t>Feed flowrate</a:t>
            </a:r>
          </a:p>
        </p:txBody>
      </p:sp>
      <p:sp>
        <p:nvSpPr>
          <p:cNvPr id="34" name="TextBox 33">
            <a:extLst>
              <a:ext uri="{FF2B5EF4-FFF2-40B4-BE49-F238E27FC236}">
                <a16:creationId xmlns:a16="http://schemas.microsoft.com/office/drawing/2014/main" id="{858DE0FC-6018-45B7-9AD9-8FE851750202}"/>
              </a:ext>
            </a:extLst>
          </p:cNvPr>
          <p:cNvSpPr txBox="1"/>
          <p:nvPr/>
        </p:nvSpPr>
        <p:spPr>
          <a:xfrm>
            <a:off x="3319443" y="6060006"/>
            <a:ext cx="1418593" cy="400110"/>
          </a:xfrm>
          <a:prstGeom prst="rect">
            <a:avLst/>
          </a:prstGeom>
          <a:noFill/>
        </p:spPr>
        <p:txBody>
          <a:bodyPr wrap="none" rtlCol="0">
            <a:spAutoFit/>
          </a:bodyPr>
          <a:lstStyle/>
          <a:p>
            <a:pPr algn="ctr"/>
            <a:r>
              <a:rPr lang="en-US" sz="2000" dirty="0">
                <a:latin typeface="Cambria" panose="02040503050406030204" pitchFamily="18" charset="0"/>
              </a:rPr>
              <a:t>Conversion</a:t>
            </a:r>
          </a:p>
        </p:txBody>
      </p:sp>
      <p:sp>
        <p:nvSpPr>
          <p:cNvPr id="35" name="Oval 34">
            <a:extLst>
              <a:ext uri="{FF2B5EF4-FFF2-40B4-BE49-F238E27FC236}">
                <a16:creationId xmlns:a16="http://schemas.microsoft.com/office/drawing/2014/main" id="{F6058706-38E5-4E70-B9D5-21607949B61C}"/>
              </a:ext>
            </a:extLst>
          </p:cNvPr>
          <p:cNvSpPr/>
          <p:nvPr/>
        </p:nvSpPr>
        <p:spPr bwMode="auto">
          <a:xfrm>
            <a:off x="4774405" y="4957762"/>
            <a:ext cx="152400" cy="152400"/>
          </a:xfrm>
          <a:prstGeom prst="ellipse">
            <a:avLst/>
          </a:prstGeom>
          <a:solidFill>
            <a:srgbClr val="ED823C"/>
          </a:solidFill>
          <a:ln w="28575" cap="flat" cmpd="sng" algn="ctr">
            <a:solidFill>
              <a:schemeClr val="tx1"/>
            </a:solidFill>
            <a:prstDash val="solid"/>
            <a:round/>
            <a:headEnd type="none"/>
            <a:tailEnd type="none"/>
          </a:ln>
          <a:effectLst/>
        </p:spPr>
        <p:txBody>
          <a:bodyPr rtlCol="0" anchor="ctr"/>
          <a:lstStyle/>
          <a:p>
            <a:pPr algn="ctr"/>
            <a:endParaRPr lang="en-US"/>
          </a:p>
        </p:txBody>
      </p:sp>
      <p:sp>
        <p:nvSpPr>
          <p:cNvPr id="36" name="Text Box 43">
            <a:extLst>
              <a:ext uri="{FF2B5EF4-FFF2-40B4-BE49-F238E27FC236}">
                <a16:creationId xmlns:a16="http://schemas.microsoft.com/office/drawing/2014/main" id="{B6BE56D2-83FA-4D53-A714-BDE1B509DA10}"/>
              </a:ext>
            </a:extLst>
          </p:cNvPr>
          <p:cNvSpPr txBox="1">
            <a:spLocks noChangeArrowheads="1"/>
          </p:cNvSpPr>
          <p:nvPr/>
        </p:nvSpPr>
        <p:spPr bwMode="auto">
          <a:xfrm>
            <a:off x="2702126" y="5400998"/>
            <a:ext cx="23839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i="1" dirty="0">
                <a:solidFill>
                  <a:srgbClr val="000000"/>
                </a:solidFill>
                <a:latin typeface="Arial" panose="020B0604020202020204" pitchFamily="34" charset="0"/>
                <a:cs typeface="Arial" panose="020B0604020202020204" pitchFamily="34" charset="0"/>
              </a:rPr>
              <a:t>Global optimum=1.01</a:t>
            </a:r>
          </a:p>
        </p:txBody>
      </p:sp>
      <p:sp>
        <p:nvSpPr>
          <p:cNvPr id="37" name="Line 44">
            <a:extLst>
              <a:ext uri="{FF2B5EF4-FFF2-40B4-BE49-F238E27FC236}">
                <a16:creationId xmlns:a16="http://schemas.microsoft.com/office/drawing/2014/main" id="{B4C01469-9C86-4C2A-BBFC-13C0706B9BAA}"/>
              </a:ext>
            </a:extLst>
          </p:cNvPr>
          <p:cNvSpPr>
            <a:spLocks noChangeShapeType="1"/>
          </p:cNvSpPr>
          <p:nvPr/>
        </p:nvSpPr>
        <p:spPr bwMode="auto">
          <a:xfrm flipV="1">
            <a:off x="3982712" y="5044005"/>
            <a:ext cx="791693" cy="3535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09426840"/>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xEl>
                                              <p:pRg st="2" end="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92">
                                            <p:txEl>
                                              <p:pRg st="3" end="3"/>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92">
                                            <p:txEl>
                                              <p:pRg st="4" end="4"/>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92">
                                            <p:txEl>
                                              <p:pRg st="5" end="5"/>
                                            </p:txEl>
                                          </p:spTgt>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92">
                                            <p:txEl>
                                              <p:pRg st="6" end="6"/>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4" grpId="0" uiExpand="1" build="p"/>
      <p:bldP spid="11" grpId="0" animBg="1"/>
      <p:bldP spid="12" grpId="0" animBg="1"/>
      <p:bldP spid="46" grpId="0"/>
      <p:bldP spid="47" grpId="0"/>
      <p:bldP spid="92" grpId="0" uiExpand="1" build="p"/>
      <p:bldP spid="33" grpId="0"/>
      <p:bldP spid="34" grpId="0"/>
      <p:bldP spid="35" grpId="0" animBg="1"/>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18</a:t>
            </a:fld>
            <a:endParaRPr lang="en-US" dirty="0"/>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124B3F7-0CC0-458E-8AC2-00BE55DA5C48}"/>
                  </a:ext>
                </a:extLst>
              </p:cNvPr>
              <p:cNvSpPr/>
              <p:nvPr/>
            </p:nvSpPr>
            <p:spPr>
              <a:xfrm>
                <a:off x="7007476" y="2447632"/>
                <a:ext cx="4216545" cy="3748270"/>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func>
                        <m:funcPr>
                          <m:ctrlPr>
                            <a:rPr lang="en-US" b="0" i="1" kern="0" smtClean="0">
                              <a:latin typeface="Cambria Math" panose="02040503050406030204" pitchFamily="18" charset="0"/>
                            </a:rPr>
                          </m:ctrlPr>
                        </m:funcPr>
                        <m:fName>
                          <m:r>
                            <m:rPr>
                              <m:sty m:val="p"/>
                            </m:rPr>
                            <a:rPr lang="en-US" b="0" i="0" kern="0" smtClean="0">
                              <a:latin typeface="Cambria Math" panose="02040503050406030204" pitchFamily="18" charset="0"/>
                            </a:rPr>
                            <m:t>max</m:t>
                          </m:r>
                        </m:fName>
                        <m:e>
                          <m:r>
                            <a:rPr lang="en-US" b="0" i="1" kern="0" smtClean="0">
                              <a:latin typeface="Cambria Math" panose="02040503050406030204" pitchFamily="18" charset="0"/>
                            </a:rPr>
                            <m:t>𝑍</m:t>
                          </m:r>
                        </m:e>
                      </m:func>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1</m:t>
                          </m:r>
                        </m:sub>
                      </m:sSub>
                      <m:r>
                        <a:rPr lang="en-US" b="0" i="1" kern="0" smtClean="0">
                          <a:latin typeface="Cambria Math" panose="02040503050406030204" pitchFamily="18" charset="0"/>
                        </a:rPr>
                        <m:t>𝐹𝑋</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2</m:t>
                          </m:r>
                        </m:sub>
                      </m:sSub>
                      <m:r>
                        <a:rPr lang="en-US" b="0" i="1" kern="0" smtClean="0">
                          <a:latin typeface="Cambria Math" panose="02040503050406030204" pitchFamily="18" charset="0"/>
                        </a:rPr>
                        <m:t>𝐹</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𝑟𝑥𝑛</m:t>
                          </m:r>
                        </m:sub>
                      </m:sSub>
                    </m:oMath>
                  </m:oMathPara>
                </a14:m>
                <a:endParaRPr lang="en-US" kern="0" dirty="0"/>
              </a:p>
              <a:p>
                <a:pPr>
                  <a:spcAft>
                    <a:spcPts val="600"/>
                  </a:spcAft>
                </a:pPr>
                <a14:m>
                  <m:oMathPara xmlns:m="http://schemas.openxmlformats.org/officeDocument/2006/math">
                    <m:oMathParaPr>
                      <m:jc m:val="left"/>
                    </m:oMathParaPr>
                    <m:oMath xmlns:m="http://schemas.openxmlformats.org/officeDocument/2006/math">
                      <m:r>
                        <m:rPr>
                          <m:nor/>
                        </m:rPr>
                        <a:rPr lang="en-US" kern="0">
                          <a:latin typeface="Cambria Math" panose="02040503050406030204" pitchFamily="18" charset="0"/>
                        </a:rPr>
                        <m:t>st</m:t>
                      </m:r>
                      <m:r>
                        <m:rPr>
                          <m:nor/>
                        </m:rPr>
                        <a:rPr lang="en-US" kern="0">
                          <a:latin typeface="Cambria Math" panose="02040503050406030204" pitchFamily="18" charset="0"/>
                        </a:rPr>
                        <m:t>. </m:t>
                      </m:r>
                      <m:r>
                        <a:rPr lang="en-US" i="1" kern="0">
                          <a:latin typeface="Cambria Math" panose="02040503050406030204" pitchFamily="18" charset="0"/>
                        </a:rPr>
                        <m:t> </m:t>
                      </m:r>
                      <m:r>
                        <a:rPr lang="en-US" b="0" i="1" kern="0" smtClean="0">
                          <a:latin typeface="Cambria Math" panose="02040503050406030204" pitchFamily="18" charset="0"/>
                        </a:rPr>
                        <m:t>𝐹𝑋</m:t>
                      </m:r>
                      <m:r>
                        <a:rPr lang="en-US" b="0" i="1" kern="0" smtClean="0">
                          <a:latin typeface="Cambria Math" panose="02040503050406030204" pitchFamily="18" charset="0"/>
                        </a:rPr>
                        <m:t>≤</m:t>
                      </m:r>
                      <m:r>
                        <a:rPr lang="en-US" b="0" i="1" kern="0" smtClean="0">
                          <a:latin typeface="Cambria Math" panose="02040503050406030204" pitchFamily="18" charset="0"/>
                        </a:rPr>
                        <m:t>𝑑</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m:t>
                                  </m:r>
                                </m:sub>
                              </m:sSub>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𝐼𝐼</m:t>
                                  </m:r>
                                </m:sub>
                              </m:sSub>
                            </m:e>
                          </m:eqArr>
                        </m:e>
                      </m:d>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bar>
                        <m:barPr>
                          <m:ctrlPr>
                            <a:rPr lang="en-US" b="0" i="1" smtClean="0">
                              <a:latin typeface="Cambria Math" panose="02040503050406030204" pitchFamily="18" charset="0"/>
                            </a:rPr>
                          </m:ctrlPr>
                        </m:barPr>
                        <m:e>
                          <m:r>
                            <a:rPr lang="en-US" b="0" i="1" smtClean="0">
                              <a:latin typeface="Cambria Math" panose="02040503050406030204" pitchFamily="18" charset="0"/>
                            </a:rPr>
                            <m:t>∨</m:t>
                          </m:r>
                        </m:e>
                      </m:ba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𝐿𝐵</m:t>
                          </m:r>
                        </m:sup>
                      </m:sSup>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𝑈𝐵</m:t>
                          </m:r>
                        </m:sup>
                      </m:sSup>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𝐹𝑎𝑙𝑠𝑒</m:t>
                          </m:r>
                        </m:e>
                      </m:d>
                    </m:oMath>
                  </m:oMathPara>
                </a14:m>
                <a:endParaRPr lang="en-US" dirty="0"/>
              </a:p>
              <a:p>
                <a:pPr>
                  <a:spcAft>
                    <a:spcPts val="600"/>
                  </a:spcAft>
                </a:pPr>
                <a:endParaRPr lang="en-US" dirty="0"/>
              </a:p>
            </p:txBody>
          </p:sp>
        </mc:Choice>
        <mc:Fallback xmlns="">
          <p:sp>
            <p:nvSpPr>
              <p:cNvPr id="92" name="Rectangle 91">
                <a:extLst>
                  <a:ext uri="{FF2B5EF4-FFF2-40B4-BE49-F238E27FC236}">
                    <a16:creationId xmlns:a16="http://schemas.microsoft.com/office/drawing/2014/main" id="{A124B3F7-0CC0-458E-8AC2-00BE55DA5C48}"/>
                  </a:ext>
                </a:extLst>
              </p:cNvPr>
              <p:cNvSpPr>
                <a:spLocks noRot="1" noChangeAspect="1" noMove="1" noResize="1" noEditPoints="1" noAdjustHandles="1" noChangeArrowheads="1" noChangeShapeType="1" noTextEdit="1"/>
              </p:cNvSpPr>
              <p:nvPr/>
            </p:nvSpPr>
            <p:spPr>
              <a:xfrm>
                <a:off x="7007476" y="2447632"/>
                <a:ext cx="4216545" cy="3748270"/>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FCAC39DA-06C7-4BA0-B264-EF243CEE98F1}"/>
              </a:ext>
            </a:extLst>
          </p:cNvPr>
          <p:cNvSpPr/>
          <p:nvPr/>
        </p:nvSpPr>
        <p:spPr>
          <a:xfrm>
            <a:off x="0" y="1737604"/>
            <a:ext cx="7162800" cy="4401205"/>
          </a:xfrm>
          <a:prstGeom prst="rect">
            <a:avLst/>
          </a:prstGeom>
        </p:spPr>
        <p:txBody>
          <a:bodyPr wrap="square">
            <a:spAutoFit/>
          </a:bodyPr>
          <a:lstStyle/>
          <a:p>
            <a:r>
              <a:rPr lang="en-US" sz="1400" dirty="0">
                <a:latin typeface="Consolas" panose="020B0609020204030204" pitchFamily="49" charset="0"/>
              </a:rPr>
              <a:t>m = </a:t>
            </a:r>
            <a:r>
              <a:rPr lang="en-US" sz="1400" dirty="0">
                <a:solidFill>
                  <a:srgbClr val="00279F"/>
                </a:solidFill>
                <a:latin typeface="Consolas" panose="020B0609020204030204" pitchFamily="49" charset="0"/>
              </a:rPr>
              <a:t>ConcreteModel</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m.</a:t>
            </a:r>
            <a:r>
              <a:rPr lang="en-US" sz="1400" dirty="0">
                <a:solidFill>
                  <a:schemeClr val="accent2">
                    <a:lumMod val="75000"/>
                  </a:schemeClr>
                </a:solidFill>
                <a:latin typeface="Consolas" panose="020B0609020204030204" pitchFamily="49" charset="0"/>
              </a:rPr>
              <a:t>F</a:t>
            </a:r>
            <a:r>
              <a:rPr lang="en-US" sz="1400" dirty="0">
                <a:latin typeface="Consolas" panose="020B0609020204030204" pitchFamily="49" charset="0"/>
              </a:rPr>
              <a:t> = </a:t>
            </a:r>
            <a:r>
              <a:rPr lang="en-US" sz="1400" dirty="0">
                <a:solidFill>
                  <a:srgbClr val="00279F"/>
                </a:solidFill>
                <a:latin typeface="Consolas" panose="020B0609020204030204" pitchFamily="49" charset="0"/>
              </a:rPr>
              <a:t>Var</a:t>
            </a:r>
            <a:r>
              <a:rPr lang="en-US" sz="1400" dirty="0">
                <a:latin typeface="Consolas" panose="020B0609020204030204" pitchFamily="49" charset="0"/>
              </a:rPr>
              <a:t>(</a:t>
            </a:r>
            <a:r>
              <a:rPr lang="en-US" sz="1400" dirty="0">
                <a:solidFill>
                  <a:schemeClr val="accent5">
                    <a:lumMod val="75000"/>
                  </a:schemeClr>
                </a:solidFill>
                <a:latin typeface="Consolas" panose="020B0609020204030204" pitchFamily="49" charset="0"/>
              </a:rPr>
              <a:t>bounds</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0</a:t>
            </a:r>
            <a:r>
              <a:rPr lang="en-US" sz="1400" dirty="0">
                <a:latin typeface="Consolas" panose="020B0609020204030204" pitchFamily="49" charset="0"/>
              </a:rPr>
              <a:t>, </a:t>
            </a:r>
            <a:r>
              <a:rPr lang="en-US" sz="1400" dirty="0">
                <a:solidFill>
                  <a:schemeClr val="accent6">
                    <a:lumMod val="75000"/>
                  </a:schemeClr>
                </a:solidFill>
                <a:latin typeface="Consolas" panose="020B0609020204030204" pitchFamily="49" charset="0"/>
              </a:rPr>
              <a:t>8</a:t>
            </a:r>
            <a:r>
              <a:rPr lang="en-US" sz="1400" dirty="0">
                <a:latin typeface="Consolas" panose="020B0609020204030204" pitchFamily="49" charset="0"/>
              </a:rPr>
              <a:t>), </a:t>
            </a:r>
            <a:r>
              <a:rPr lang="en-US" sz="1400" dirty="0">
                <a:solidFill>
                  <a:schemeClr val="accent5">
                    <a:lumMod val="75000"/>
                  </a:schemeClr>
                </a:solidFill>
                <a:latin typeface="Consolas" panose="020B0609020204030204" pitchFamily="49" charset="0"/>
              </a:rPr>
              <a:t>doc</a:t>
            </a:r>
            <a:r>
              <a:rPr lang="en-US" sz="1400" dirty="0">
                <a:latin typeface="Consolas" panose="020B0609020204030204" pitchFamily="49" charset="0"/>
              </a:rPr>
              <a:t>=</a:t>
            </a:r>
            <a:r>
              <a:rPr lang="en-US" sz="1400" dirty="0">
                <a:solidFill>
                  <a:schemeClr val="accent3">
                    <a:lumMod val="75000"/>
                  </a:schemeClr>
                </a:solidFill>
                <a:latin typeface="Consolas" panose="020B0609020204030204" pitchFamily="49" charset="0"/>
              </a:rPr>
              <a:t>"Flow into reactor"</a:t>
            </a:r>
            <a:r>
              <a:rPr lang="en-US" sz="1400" dirty="0">
                <a:latin typeface="Consolas" panose="020B0609020204030204" pitchFamily="49" charset="0"/>
              </a:rPr>
              <a:t>)</a:t>
            </a:r>
          </a:p>
          <a:p>
            <a:r>
              <a:rPr lang="en-US" sz="1400" dirty="0">
                <a:latin typeface="Consolas" panose="020B0609020204030204" pitchFamily="49" charset="0"/>
              </a:rPr>
              <a:t>m.</a:t>
            </a:r>
            <a:r>
              <a:rPr lang="en-US" sz="1400" dirty="0">
                <a:solidFill>
                  <a:schemeClr val="accent2">
                    <a:lumMod val="75000"/>
                  </a:schemeClr>
                </a:solidFill>
                <a:latin typeface="Consolas" panose="020B0609020204030204" pitchFamily="49" charset="0"/>
              </a:rPr>
              <a:t>X</a:t>
            </a:r>
            <a:r>
              <a:rPr lang="en-US" sz="1400" dirty="0">
                <a:latin typeface="Consolas" panose="020B0609020204030204" pitchFamily="49" charset="0"/>
              </a:rPr>
              <a:t> = </a:t>
            </a:r>
            <a:r>
              <a:rPr lang="en-US" sz="1400" dirty="0">
                <a:solidFill>
                  <a:srgbClr val="00279F"/>
                </a:solidFill>
                <a:latin typeface="Consolas" panose="020B0609020204030204" pitchFamily="49" charset="0"/>
              </a:rPr>
              <a:t>Var</a:t>
            </a:r>
            <a:r>
              <a:rPr lang="en-US" sz="1400" dirty="0">
                <a:latin typeface="Consolas" panose="020B0609020204030204" pitchFamily="49" charset="0"/>
              </a:rPr>
              <a:t>(</a:t>
            </a:r>
            <a:r>
              <a:rPr lang="en-US" sz="1400" dirty="0">
                <a:solidFill>
                  <a:schemeClr val="accent5">
                    <a:lumMod val="75000"/>
                  </a:schemeClr>
                </a:solidFill>
                <a:latin typeface="Consolas" panose="020B0609020204030204" pitchFamily="49" charset="0"/>
              </a:rPr>
              <a:t>bounds</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0</a:t>
            </a:r>
            <a:r>
              <a:rPr lang="en-US" sz="1400" dirty="0">
                <a:latin typeface="Consolas" panose="020B0609020204030204" pitchFamily="49" charset="0"/>
              </a:rPr>
              <a:t>, </a:t>
            </a:r>
            <a:r>
              <a:rPr lang="en-US" sz="1400" dirty="0">
                <a:solidFill>
                  <a:schemeClr val="accent6">
                    <a:lumMod val="75000"/>
                  </a:schemeClr>
                </a:solidFill>
                <a:latin typeface="Consolas" panose="020B0609020204030204" pitchFamily="49" charset="0"/>
              </a:rPr>
              <a:t>1</a:t>
            </a:r>
            <a:r>
              <a:rPr lang="en-US" sz="1400" dirty="0">
                <a:latin typeface="Consolas" panose="020B0609020204030204" pitchFamily="49" charset="0"/>
              </a:rPr>
              <a:t>), </a:t>
            </a:r>
            <a:r>
              <a:rPr lang="en-US" sz="1400" dirty="0">
                <a:solidFill>
                  <a:schemeClr val="accent5">
                    <a:lumMod val="75000"/>
                  </a:schemeClr>
                </a:solidFill>
                <a:latin typeface="Consolas" panose="020B0609020204030204" pitchFamily="49" charset="0"/>
              </a:rPr>
              <a:t>doc</a:t>
            </a:r>
            <a:r>
              <a:rPr lang="en-US" sz="1400" dirty="0">
                <a:latin typeface="Consolas" panose="020B0609020204030204" pitchFamily="49" charset="0"/>
              </a:rPr>
              <a:t>=</a:t>
            </a:r>
            <a:r>
              <a:rPr lang="en-US" sz="1400" dirty="0">
                <a:solidFill>
                  <a:schemeClr val="accent3">
                    <a:lumMod val="75000"/>
                  </a:schemeClr>
                </a:solidFill>
                <a:latin typeface="Consolas" panose="020B0609020204030204" pitchFamily="49" charset="0"/>
              </a:rPr>
              <a:t>"Reactor conversion"</a:t>
            </a:r>
            <a:r>
              <a:rPr lang="en-US" sz="1400" dirty="0">
                <a:latin typeface="Consolas" panose="020B0609020204030204" pitchFamily="49" charset="0"/>
              </a:rPr>
              <a:t>)</a:t>
            </a:r>
          </a:p>
          <a:p>
            <a:r>
              <a:rPr lang="en-US" sz="1400" dirty="0">
                <a:latin typeface="Consolas" panose="020B0609020204030204" pitchFamily="49" charset="0"/>
              </a:rPr>
              <a:t>m.</a:t>
            </a:r>
            <a:r>
              <a:rPr lang="en-US" sz="1400" dirty="0">
                <a:solidFill>
                  <a:schemeClr val="accent2">
                    <a:lumMod val="75000"/>
                  </a:schemeClr>
                </a:solidFill>
                <a:latin typeface="Consolas" panose="020B0609020204030204" pitchFamily="49" charset="0"/>
              </a:rPr>
              <a:t>C_rxn</a:t>
            </a:r>
            <a:r>
              <a:rPr lang="en-US" sz="1400" dirty="0">
                <a:latin typeface="Consolas" panose="020B0609020204030204" pitchFamily="49" charset="0"/>
              </a:rPr>
              <a:t> = </a:t>
            </a:r>
            <a:r>
              <a:rPr lang="en-US" sz="1400" dirty="0">
                <a:solidFill>
                  <a:srgbClr val="00279F"/>
                </a:solidFill>
                <a:latin typeface="Consolas" panose="020B0609020204030204" pitchFamily="49" charset="0"/>
              </a:rPr>
              <a:t>Var</a:t>
            </a:r>
            <a:r>
              <a:rPr lang="en-US" sz="1400" dirty="0">
                <a:latin typeface="Consolas" panose="020B0609020204030204" pitchFamily="49" charset="0"/>
              </a:rPr>
              <a:t>(</a:t>
            </a:r>
            <a:r>
              <a:rPr lang="en-US" sz="1400" dirty="0">
                <a:solidFill>
                  <a:schemeClr val="accent5">
                    <a:lumMod val="75000"/>
                  </a:schemeClr>
                </a:solidFill>
                <a:latin typeface="Consolas" panose="020B0609020204030204" pitchFamily="49" charset="0"/>
              </a:rPr>
              <a:t>bounds</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1.5</a:t>
            </a:r>
            <a:r>
              <a:rPr lang="en-US" sz="1400" dirty="0">
                <a:latin typeface="Consolas" panose="020B0609020204030204" pitchFamily="49" charset="0"/>
              </a:rPr>
              <a:t>, </a:t>
            </a:r>
            <a:r>
              <a:rPr lang="en-US" sz="1400" dirty="0">
                <a:solidFill>
                  <a:schemeClr val="accent6">
                    <a:lumMod val="75000"/>
                  </a:schemeClr>
                </a:solidFill>
                <a:latin typeface="Consolas" panose="020B0609020204030204" pitchFamily="49" charset="0"/>
              </a:rPr>
              <a:t>2.5</a:t>
            </a:r>
            <a:r>
              <a:rPr lang="en-US" sz="1400" dirty="0">
                <a:latin typeface="Consolas" panose="020B0609020204030204" pitchFamily="49" charset="0"/>
              </a:rPr>
              <a:t>), </a:t>
            </a:r>
            <a:r>
              <a:rPr lang="en-US" sz="1400" dirty="0">
                <a:solidFill>
                  <a:schemeClr val="accent5">
                    <a:lumMod val="75000"/>
                  </a:schemeClr>
                </a:solidFill>
                <a:latin typeface="Consolas" panose="020B0609020204030204" pitchFamily="49" charset="0"/>
              </a:rPr>
              <a:t>doc</a:t>
            </a:r>
            <a:r>
              <a:rPr lang="en-US" sz="1400" dirty="0">
                <a:latin typeface="Consolas" panose="020B0609020204030204" pitchFamily="49" charset="0"/>
              </a:rPr>
              <a:t>=</a:t>
            </a:r>
            <a:r>
              <a:rPr lang="en-US" sz="1400" dirty="0">
                <a:solidFill>
                  <a:schemeClr val="accent3">
                    <a:lumMod val="75000"/>
                  </a:schemeClr>
                </a:solidFill>
                <a:latin typeface="Consolas" panose="020B0609020204030204" pitchFamily="49" charset="0"/>
              </a:rPr>
              <a:t>"Cost of reactor"</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err="1">
                <a:latin typeface="Consolas" panose="020B0609020204030204" pitchFamily="49" charset="0"/>
              </a:rPr>
              <a:t>m.</a:t>
            </a:r>
            <a:r>
              <a:rPr lang="en-US" sz="1400" dirty="0" err="1">
                <a:solidFill>
                  <a:schemeClr val="accent2">
                    <a:lumMod val="75000"/>
                  </a:schemeClr>
                </a:solidFill>
                <a:latin typeface="Consolas" panose="020B0609020204030204" pitchFamily="49" charset="0"/>
              </a:rPr>
              <a:t>max_demand</a:t>
            </a:r>
            <a:r>
              <a:rPr lang="en-US" sz="1400" dirty="0">
                <a:solidFill>
                  <a:schemeClr val="accent2">
                    <a:lumMod val="75000"/>
                  </a:schemeClr>
                </a:solidFill>
                <a:latin typeface="Consolas" panose="020B0609020204030204" pitchFamily="49" charset="0"/>
              </a:rPr>
              <a:t> </a:t>
            </a:r>
            <a:r>
              <a:rPr lang="en-US" sz="1400" dirty="0">
                <a:latin typeface="Consolas" panose="020B0609020204030204" pitchFamily="49" charset="0"/>
              </a:rPr>
              <a:t>= </a:t>
            </a:r>
            <a:r>
              <a:rPr lang="en-US" sz="1400" dirty="0">
                <a:solidFill>
                  <a:srgbClr val="00279F"/>
                </a:solidFill>
                <a:latin typeface="Consolas" panose="020B0609020204030204" pitchFamily="49" charset="0"/>
              </a:rPr>
              <a:t>Constraint</a:t>
            </a:r>
            <a:r>
              <a:rPr lang="en-US" sz="1400" dirty="0">
                <a:latin typeface="Consolas" panose="020B0609020204030204" pitchFamily="49" charset="0"/>
              </a:rPr>
              <a:t>(</a:t>
            </a:r>
            <a:r>
              <a:rPr lang="en-US" sz="1400" dirty="0">
                <a:solidFill>
                  <a:schemeClr val="accent5">
                    <a:lumMod val="75000"/>
                  </a:schemeClr>
                </a:solidFill>
                <a:latin typeface="Consolas" panose="020B0609020204030204" pitchFamily="49" charset="0"/>
              </a:rPr>
              <a:t>expr</a:t>
            </a:r>
            <a:r>
              <a:rPr lang="en-US" sz="1400" dirty="0">
                <a:latin typeface="Consolas" panose="020B0609020204030204" pitchFamily="49" charset="0"/>
              </a:rPr>
              <a:t>=m.</a:t>
            </a:r>
            <a:r>
              <a:rPr lang="en-US" sz="1400" dirty="0">
                <a:solidFill>
                  <a:schemeClr val="accent2">
                    <a:lumMod val="75000"/>
                  </a:schemeClr>
                </a:solidFill>
                <a:latin typeface="Consolas" panose="020B0609020204030204" pitchFamily="49" charset="0"/>
              </a:rPr>
              <a:t>F</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X</a:t>
            </a:r>
            <a:r>
              <a:rPr lang="en-US" sz="1400" dirty="0">
                <a:latin typeface="Consolas" panose="020B0609020204030204" pitchFamily="49" charset="0"/>
              </a:rPr>
              <a:t> &lt;= </a:t>
            </a:r>
            <a:r>
              <a:rPr lang="en-US" sz="1400" dirty="0" err="1">
                <a:latin typeface="Consolas" panose="020B0609020204030204" pitchFamily="49" charset="0"/>
              </a:rPr>
              <a:t>m.</a:t>
            </a:r>
            <a:r>
              <a:rPr lang="en-US" sz="1400" dirty="0" err="1">
                <a:solidFill>
                  <a:schemeClr val="accent2">
                    <a:lumMod val="75000"/>
                  </a:schemeClr>
                </a:solidFill>
                <a:latin typeface="Consolas" panose="020B0609020204030204" pitchFamily="49" charset="0"/>
              </a:rPr>
              <a:t>d</a:t>
            </a:r>
            <a:r>
              <a:rPr lang="en-US" sz="1400" dirty="0">
                <a:latin typeface="Consolas" panose="020B0609020204030204" pitchFamily="49" charset="0"/>
              </a:rPr>
              <a:t>, </a:t>
            </a:r>
            <a:r>
              <a:rPr lang="en-US" sz="1400" dirty="0">
                <a:solidFill>
                  <a:schemeClr val="accent5">
                    <a:lumMod val="75000"/>
                  </a:schemeClr>
                </a:solidFill>
                <a:latin typeface="Consolas" panose="020B0609020204030204" pitchFamily="49" charset="0"/>
              </a:rPr>
              <a:t>doc</a:t>
            </a:r>
            <a:r>
              <a:rPr lang="en-US" sz="1400" dirty="0">
                <a:latin typeface="Consolas" panose="020B0609020204030204" pitchFamily="49" charset="0"/>
              </a:rPr>
              <a:t>=</a:t>
            </a:r>
            <a:r>
              <a:rPr lang="en-US" sz="1400" dirty="0">
                <a:solidFill>
                  <a:schemeClr val="accent3">
                    <a:lumMod val="75000"/>
                  </a:schemeClr>
                </a:solidFill>
                <a:latin typeface="Consolas" panose="020B0609020204030204" pitchFamily="49" charset="0"/>
              </a:rPr>
              <a:t>"product demand"</a:t>
            </a:r>
            <a:r>
              <a:rPr lang="en-US" sz="1400" dirty="0">
                <a:latin typeface="Consolas" panose="020B0609020204030204" pitchFamily="49" charset="0"/>
              </a:rPr>
              <a:t>)</a:t>
            </a:r>
          </a:p>
          <a:p>
            <a:r>
              <a:rPr lang="en-US" sz="1400" dirty="0">
                <a:latin typeface="Consolas" panose="020B0609020204030204" pitchFamily="49" charset="0"/>
              </a:rPr>
              <a:t>m.</a:t>
            </a:r>
            <a:r>
              <a:rPr lang="en-US" sz="1400" dirty="0">
                <a:solidFill>
                  <a:schemeClr val="accent2">
                    <a:lumMod val="75000"/>
                  </a:schemeClr>
                </a:solidFill>
                <a:latin typeface="Consolas" panose="020B0609020204030204" pitchFamily="49" charset="0"/>
              </a:rPr>
              <a:t>reactor_choice</a:t>
            </a:r>
            <a:r>
              <a:rPr lang="en-US" sz="1400" dirty="0">
                <a:latin typeface="Consolas" panose="020B0609020204030204" pitchFamily="49" charset="0"/>
              </a:rPr>
              <a:t> = </a:t>
            </a:r>
            <a:r>
              <a:rPr lang="en-US" sz="1400" dirty="0">
                <a:solidFill>
                  <a:srgbClr val="00279F"/>
                </a:solidFill>
                <a:latin typeface="Consolas" panose="020B0609020204030204" pitchFamily="49" charset="0"/>
              </a:rPr>
              <a:t>Disjunction</a:t>
            </a:r>
            <a:r>
              <a:rPr lang="en-US" sz="1400" dirty="0">
                <a:latin typeface="Consolas" panose="020B0609020204030204" pitchFamily="49" charset="0"/>
              </a:rPr>
              <a:t>(</a:t>
            </a:r>
            <a:r>
              <a:rPr lang="en-US" sz="1400" dirty="0">
                <a:solidFill>
                  <a:schemeClr val="accent5">
                    <a:lumMod val="75000"/>
                  </a:schemeClr>
                </a:solidFill>
                <a:latin typeface="Consolas" panose="020B0609020204030204" pitchFamily="49" charset="0"/>
              </a:rPr>
              <a:t>expr</a:t>
            </a:r>
            <a:r>
              <a:rPr lang="en-US" sz="1400" dirty="0">
                <a:latin typeface="Consolas" panose="020B0609020204030204" pitchFamily="49" charset="0"/>
              </a:rPr>
              <a:t>=[</a:t>
            </a:r>
          </a:p>
          <a:p>
            <a:r>
              <a:rPr lang="en-US" sz="1400" dirty="0">
                <a:latin typeface="Consolas" panose="020B0609020204030204" pitchFamily="49" charset="0"/>
              </a:rPr>
              <a:t>    </a:t>
            </a:r>
            <a:r>
              <a:rPr lang="en-US" sz="1400" i="1" dirty="0">
                <a:solidFill>
                  <a:schemeClr val="tx1">
                    <a:lumMod val="50000"/>
                    <a:lumOff val="50000"/>
                  </a:schemeClr>
                </a:solidFill>
                <a:latin typeface="Consolas" panose="020B0609020204030204" pitchFamily="49" charset="0"/>
              </a:rPr>
              <a:t># Disjunct 1: Choose reactor I</a:t>
            </a:r>
          </a:p>
          <a:p>
            <a:r>
              <a:rPr lang="en-US" sz="1400" dirty="0">
                <a:latin typeface="Consolas" panose="020B0609020204030204" pitchFamily="49" charset="0"/>
              </a:rPr>
              <a:t>    [m.</a:t>
            </a:r>
            <a:r>
              <a:rPr lang="en-US" sz="1400" dirty="0">
                <a:solidFill>
                  <a:schemeClr val="accent2">
                    <a:lumMod val="75000"/>
                  </a:schemeClr>
                </a:solidFill>
                <a:latin typeface="Consolas" panose="020B0609020204030204" pitchFamily="49" charset="0"/>
              </a:rPr>
              <a:t>F</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alpha</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X</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beta</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m.</a:t>
            </a:r>
            <a:r>
              <a:rPr lang="en-US" sz="1400" dirty="0">
                <a:solidFill>
                  <a:schemeClr val="accent2">
                    <a:lumMod val="75000"/>
                  </a:schemeClr>
                </a:solidFill>
                <a:latin typeface="Consolas" panose="020B0609020204030204" pitchFamily="49" charset="0"/>
              </a:rPr>
              <a:t>X_LB</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a:t>
            </a:r>
            <a:r>
              <a:rPr lang="en-US" sz="1400" dirty="0">
                <a:latin typeface="Consolas" panose="020B0609020204030204" pitchFamily="49" charset="0"/>
              </a:rPr>
              <a:t>] &lt;= m.</a:t>
            </a:r>
            <a:r>
              <a:rPr lang="en-US" sz="1400" dirty="0">
                <a:solidFill>
                  <a:schemeClr val="accent2">
                    <a:lumMod val="75000"/>
                  </a:schemeClr>
                </a:solidFill>
                <a:latin typeface="Consolas" panose="020B0609020204030204" pitchFamily="49" charset="0"/>
              </a:rPr>
              <a:t>X</a:t>
            </a:r>
            <a:r>
              <a:rPr lang="en-US" sz="1400" dirty="0">
                <a:latin typeface="Consolas" panose="020B0609020204030204" pitchFamily="49" charset="0"/>
              </a:rPr>
              <a:t>, m.</a:t>
            </a:r>
            <a:r>
              <a:rPr lang="en-US" sz="1400" dirty="0">
                <a:solidFill>
                  <a:schemeClr val="accent2">
                    <a:lumMod val="75000"/>
                  </a:schemeClr>
                </a:solidFill>
                <a:latin typeface="Consolas" panose="020B0609020204030204" pitchFamily="49" charset="0"/>
              </a:rPr>
              <a:t>X</a:t>
            </a:r>
            <a:r>
              <a:rPr lang="en-US" sz="1400" dirty="0">
                <a:latin typeface="Consolas" panose="020B0609020204030204" pitchFamily="49" charset="0"/>
              </a:rPr>
              <a:t> &lt;= m.</a:t>
            </a:r>
            <a:r>
              <a:rPr lang="en-US" sz="1400" dirty="0">
                <a:solidFill>
                  <a:schemeClr val="accent2">
                    <a:lumMod val="75000"/>
                  </a:schemeClr>
                </a:solidFill>
                <a:latin typeface="Consolas" panose="020B0609020204030204" pitchFamily="49" charset="0"/>
              </a:rPr>
              <a:t>X_UB</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m.</a:t>
            </a:r>
            <a:r>
              <a:rPr lang="en-US" sz="1400" dirty="0">
                <a:solidFill>
                  <a:schemeClr val="accent2">
                    <a:lumMod val="75000"/>
                  </a:schemeClr>
                </a:solidFill>
                <a:latin typeface="Consolas" panose="020B0609020204030204" pitchFamily="49" charset="0"/>
              </a:rPr>
              <a:t>C_rxn</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c</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a:t>
            </a:r>
            <a:r>
              <a:rPr lang="en-US" sz="1400" i="1" dirty="0">
                <a:solidFill>
                  <a:schemeClr val="tx1">
                    <a:lumMod val="50000"/>
                    <a:lumOff val="50000"/>
                  </a:schemeClr>
                </a:solidFill>
                <a:latin typeface="Consolas" panose="020B0609020204030204" pitchFamily="49" charset="0"/>
              </a:rPr>
              <a:t># Disjunct 2: Choose reactor II</a:t>
            </a:r>
          </a:p>
          <a:p>
            <a:r>
              <a:rPr lang="en-US" sz="1400" dirty="0">
                <a:latin typeface="Consolas" panose="020B0609020204030204" pitchFamily="49" charset="0"/>
              </a:rPr>
              <a:t>    [m.</a:t>
            </a:r>
            <a:r>
              <a:rPr lang="en-US" sz="1400" dirty="0">
                <a:solidFill>
                  <a:schemeClr val="accent2">
                    <a:lumMod val="75000"/>
                  </a:schemeClr>
                </a:solidFill>
                <a:latin typeface="Consolas" panose="020B0609020204030204" pitchFamily="49" charset="0"/>
              </a:rPr>
              <a:t>F</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alpha</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'II'</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X</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beta</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'II'</a:t>
            </a:r>
            <a:r>
              <a:rPr lang="en-US" sz="1400" dirty="0">
                <a:latin typeface="Consolas" panose="020B0609020204030204" pitchFamily="49" charset="0"/>
              </a:rPr>
              <a:t>],</a:t>
            </a:r>
          </a:p>
          <a:p>
            <a:r>
              <a:rPr lang="en-US" sz="1400" dirty="0">
                <a:latin typeface="Consolas" panose="020B0609020204030204" pitchFamily="49" charset="0"/>
              </a:rPr>
              <a:t>     m.</a:t>
            </a:r>
            <a:r>
              <a:rPr lang="en-US" sz="1400" dirty="0">
                <a:solidFill>
                  <a:schemeClr val="accent2">
                    <a:lumMod val="75000"/>
                  </a:schemeClr>
                </a:solidFill>
                <a:latin typeface="Consolas" panose="020B0609020204030204" pitchFamily="49" charset="0"/>
              </a:rPr>
              <a:t>X_LB</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'II'</a:t>
            </a:r>
            <a:r>
              <a:rPr lang="en-US" sz="1400" dirty="0">
                <a:latin typeface="Consolas" panose="020B0609020204030204" pitchFamily="49" charset="0"/>
              </a:rPr>
              <a:t>] &lt;= m.</a:t>
            </a:r>
            <a:r>
              <a:rPr lang="en-US" sz="1400" dirty="0">
                <a:solidFill>
                  <a:schemeClr val="accent2">
                    <a:lumMod val="75000"/>
                  </a:schemeClr>
                </a:solidFill>
                <a:latin typeface="Consolas" panose="020B0609020204030204" pitchFamily="49" charset="0"/>
              </a:rPr>
              <a:t>X</a:t>
            </a:r>
            <a:r>
              <a:rPr lang="en-US" sz="1400" dirty="0">
                <a:latin typeface="Consolas" panose="020B0609020204030204" pitchFamily="49" charset="0"/>
              </a:rPr>
              <a:t>, m.</a:t>
            </a:r>
            <a:r>
              <a:rPr lang="en-US" sz="1400" dirty="0">
                <a:solidFill>
                  <a:schemeClr val="accent2">
                    <a:lumMod val="75000"/>
                  </a:schemeClr>
                </a:solidFill>
                <a:latin typeface="Consolas" panose="020B0609020204030204" pitchFamily="49" charset="0"/>
              </a:rPr>
              <a:t>X</a:t>
            </a:r>
            <a:r>
              <a:rPr lang="en-US" sz="1400" dirty="0">
                <a:latin typeface="Consolas" panose="020B0609020204030204" pitchFamily="49" charset="0"/>
              </a:rPr>
              <a:t> &lt;= m.</a:t>
            </a:r>
            <a:r>
              <a:rPr lang="en-US" sz="1400" dirty="0">
                <a:solidFill>
                  <a:schemeClr val="accent2">
                    <a:lumMod val="75000"/>
                  </a:schemeClr>
                </a:solidFill>
                <a:latin typeface="Consolas" panose="020B0609020204030204" pitchFamily="49" charset="0"/>
              </a:rPr>
              <a:t>X_UB</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'II'</a:t>
            </a:r>
            <a:r>
              <a:rPr lang="en-US" sz="1400" dirty="0">
                <a:latin typeface="Consolas" panose="020B0609020204030204" pitchFamily="49" charset="0"/>
              </a:rPr>
              <a:t>],</a:t>
            </a:r>
          </a:p>
          <a:p>
            <a:r>
              <a:rPr lang="en-US" sz="1400" dirty="0">
                <a:latin typeface="Consolas" panose="020B0609020204030204" pitchFamily="49" charset="0"/>
              </a:rPr>
              <a:t>     m.</a:t>
            </a:r>
            <a:r>
              <a:rPr lang="en-US" sz="1400" dirty="0">
                <a:solidFill>
                  <a:schemeClr val="accent2">
                    <a:lumMod val="75000"/>
                  </a:schemeClr>
                </a:solidFill>
                <a:latin typeface="Consolas" panose="020B0609020204030204" pitchFamily="49" charset="0"/>
              </a:rPr>
              <a:t>C_rxn</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c</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'II'</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chemeClr val="accent5">
                    <a:lumMod val="75000"/>
                  </a:schemeClr>
                </a:solidFill>
                <a:latin typeface="Consolas" panose="020B0609020204030204" pitchFamily="49" charset="0"/>
              </a:rPr>
              <a:t>xor</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True</a:t>
            </a:r>
            <a:r>
              <a:rPr lang="en-US" sz="1400" dirty="0">
                <a:latin typeface="Consolas" panose="020B0609020204030204" pitchFamily="49" charset="0"/>
              </a:rPr>
              <a:t>)  </a:t>
            </a:r>
            <a:r>
              <a:rPr lang="en-US" sz="1400" i="1" dirty="0">
                <a:solidFill>
                  <a:schemeClr val="tx1">
                    <a:lumMod val="50000"/>
                    <a:lumOff val="50000"/>
                  </a:schemeClr>
                </a:solidFill>
                <a:latin typeface="Consolas" panose="020B0609020204030204" pitchFamily="49" charset="0"/>
              </a:rPr>
              <a:t># xor=True is optional. Here for clarity.</a:t>
            </a:r>
          </a:p>
          <a:p>
            <a:endParaRPr lang="en-US" sz="1400" dirty="0">
              <a:latin typeface="Consolas" panose="020B0609020204030204" pitchFamily="49" charset="0"/>
            </a:endParaRPr>
          </a:p>
          <a:p>
            <a:r>
              <a:rPr lang="en-US" sz="1400" dirty="0">
                <a:latin typeface="Consolas" panose="020B0609020204030204" pitchFamily="49" charset="0"/>
              </a:rPr>
              <a:t>m.</a:t>
            </a:r>
            <a:r>
              <a:rPr lang="en-US" sz="1400" dirty="0">
                <a:solidFill>
                  <a:schemeClr val="accent2">
                    <a:lumMod val="75000"/>
                  </a:schemeClr>
                </a:solidFill>
                <a:latin typeface="Consolas" panose="020B0609020204030204" pitchFamily="49" charset="0"/>
              </a:rPr>
              <a:t>profit</a:t>
            </a:r>
            <a:r>
              <a:rPr lang="en-US" sz="1400" dirty="0">
                <a:latin typeface="Consolas" panose="020B0609020204030204" pitchFamily="49" charset="0"/>
              </a:rPr>
              <a:t> = </a:t>
            </a:r>
            <a:r>
              <a:rPr lang="en-US" sz="1400" dirty="0">
                <a:solidFill>
                  <a:srgbClr val="00279F"/>
                </a:solidFill>
                <a:latin typeface="Consolas" panose="020B0609020204030204" pitchFamily="49" charset="0"/>
              </a:rPr>
              <a:t>Objective</a:t>
            </a:r>
            <a:r>
              <a:rPr lang="en-US" sz="1400" dirty="0">
                <a:latin typeface="Consolas" panose="020B0609020204030204" pitchFamily="49" charset="0"/>
              </a:rPr>
              <a:t>(</a:t>
            </a:r>
          </a:p>
          <a:p>
            <a:r>
              <a:rPr lang="en-US" sz="1400" dirty="0">
                <a:solidFill>
                  <a:schemeClr val="accent5">
                    <a:lumMod val="75000"/>
                  </a:schemeClr>
                </a:solidFill>
                <a:latin typeface="Consolas" panose="020B0609020204030204" pitchFamily="49" charset="0"/>
              </a:rPr>
              <a:t>    expr</a:t>
            </a:r>
            <a:r>
              <a:rPr lang="en-US" sz="1400" dirty="0">
                <a:latin typeface="Consolas" panose="020B0609020204030204" pitchFamily="49" charset="0"/>
              </a:rPr>
              <a:t>=m.</a:t>
            </a:r>
            <a:r>
              <a:rPr lang="en-US" sz="1400" dirty="0">
                <a:solidFill>
                  <a:schemeClr val="accent2">
                    <a:lumMod val="75000"/>
                  </a:schemeClr>
                </a:solidFill>
                <a:latin typeface="Consolas" panose="020B0609020204030204" pitchFamily="49" charset="0"/>
              </a:rPr>
              <a:t>c</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1</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F</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X</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c</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2</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F</a:t>
            </a:r>
            <a:r>
              <a:rPr lang="en-US" sz="1400" dirty="0">
                <a:latin typeface="Consolas" panose="020B0609020204030204" pitchFamily="49" charset="0"/>
              </a:rPr>
              <a:t> - m.</a:t>
            </a:r>
            <a:r>
              <a:rPr lang="en-US" sz="1400" dirty="0">
                <a:solidFill>
                  <a:schemeClr val="accent2">
                    <a:lumMod val="75000"/>
                  </a:schemeClr>
                </a:solidFill>
                <a:latin typeface="Consolas" panose="020B0609020204030204" pitchFamily="49" charset="0"/>
              </a:rPr>
              <a:t>C_rxn</a:t>
            </a:r>
            <a:r>
              <a:rPr lang="en-US" sz="1400" dirty="0">
                <a:latin typeface="Consolas" panose="020B0609020204030204" pitchFamily="49" charset="0"/>
              </a:rPr>
              <a:t>, </a:t>
            </a:r>
            <a:r>
              <a:rPr lang="en-US" sz="1400" dirty="0">
                <a:solidFill>
                  <a:schemeClr val="accent5">
                    <a:lumMod val="75000"/>
                  </a:schemeClr>
                </a:solidFill>
                <a:latin typeface="Consolas" panose="020B0609020204030204" pitchFamily="49" charset="0"/>
              </a:rPr>
              <a:t>sense</a:t>
            </a:r>
            <a:r>
              <a:rPr lang="en-US" sz="1400" dirty="0">
                <a:latin typeface="Consolas" panose="020B0609020204030204" pitchFamily="49" charset="0"/>
              </a:rPr>
              <a:t>=</a:t>
            </a:r>
            <a:r>
              <a:rPr lang="en-US" sz="1400" dirty="0">
                <a:solidFill>
                  <a:schemeClr val="accent6">
                    <a:lumMod val="75000"/>
                  </a:schemeClr>
                </a:solidFill>
                <a:latin typeface="Consolas" panose="020B0609020204030204" pitchFamily="49" charset="0"/>
              </a:rPr>
              <a:t>maximize</a:t>
            </a:r>
            <a:r>
              <a:rPr lang="en-US" sz="1400" dirty="0">
                <a:latin typeface="Consolas" panose="020B0609020204030204" pitchFamily="49" charset="0"/>
              </a:rPr>
              <a:t>)</a:t>
            </a:r>
          </a:p>
        </p:txBody>
      </p:sp>
      <p:sp>
        <p:nvSpPr>
          <p:cNvPr id="33" name="TextBox 32">
            <a:extLst>
              <a:ext uri="{FF2B5EF4-FFF2-40B4-BE49-F238E27FC236}">
                <a16:creationId xmlns:a16="http://schemas.microsoft.com/office/drawing/2014/main" id="{2D11F97F-1B77-48A9-96D1-68C769B1B03F}"/>
              </a:ext>
            </a:extLst>
          </p:cNvPr>
          <p:cNvSpPr txBox="1"/>
          <p:nvPr/>
        </p:nvSpPr>
        <p:spPr>
          <a:xfrm>
            <a:off x="1981200" y="6557963"/>
            <a:ext cx="4158511" cy="253916"/>
          </a:xfrm>
          <a:prstGeom prst="rect">
            <a:avLst/>
          </a:prstGeom>
          <a:noFill/>
        </p:spPr>
        <p:txBody>
          <a:bodyPr wrap="none" rtlCol="0">
            <a:spAutoFit/>
          </a:bodyPr>
          <a:lstStyle/>
          <a:p>
            <a:r>
              <a:rPr lang="en-US" sz="1050" dirty="0">
                <a:latin typeface="Cambria" panose="02040503050406030204" pitchFamily="18" charset="0"/>
              </a:rPr>
              <a:t>Full code for example can be found in </a:t>
            </a:r>
            <a:r>
              <a:rPr lang="en-US" sz="1050" dirty="0" err="1">
                <a:latin typeface="Cambria" panose="02040503050406030204" pitchFamily="18" charset="0"/>
              </a:rPr>
              <a:t>pyomo.examples.gdp</a:t>
            </a:r>
            <a:r>
              <a:rPr lang="en-US" sz="1050" dirty="0">
                <a:latin typeface="Cambria" panose="02040503050406030204" pitchFamily="18" charset="0"/>
              </a:rPr>
              <a:t> on </a:t>
            </a:r>
            <a:r>
              <a:rPr lang="en-US" sz="1050" dirty="0" err="1">
                <a:latin typeface="Cambria" panose="02040503050406030204" pitchFamily="18" charset="0"/>
              </a:rPr>
              <a:t>Github</a:t>
            </a:r>
            <a:endParaRPr lang="en-US" sz="1050" dirty="0">
              <a:latin typeface="Cambria" panose="02040503050406030204" pitchFamily="18" charset="0"/>
            </a:endParaRPr>
          </a:p>
        </p:txBody>
      </p:sp>
      <p:pic>
        <p:nvPicPr>
          <p:cNvPr id="34" name="Picture 33" descr="Pyomo_NewBlue.png">
            <a:extLst>
              <a:ext uri="{FF2B5EF4-FFF2-40B4-BE49-F238E27FC236}">
                <a16:creationId xmlns:a16="http://schemas.microsoft.com/office/drawing/2014/main" id="{23668E5A-CF23-4990-8326-0B8E265F41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4628" y="1007181"/>
            <a:ext cx="2438400" cy="68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4BDB8629-0793-4A21-87F7-8A31D9E7F538}"/>
              </a:ext>
            </a:extLst>
          </p:cNvPr>
          <p:cNvSpPr txBox="1"/>
          <p:nvPr/>
        </p:nvSpPr>
        <p:spPr>
          <a:xfrm>
            <a:off x="9745410" y="6557963"/>
            <a:ext cx="1798890" cy="253916"/>
          </a:xfrm>
          <a:prstGeom prst="rect">
            <a:avLst/>
          </a:prstGeom>
          <a:noFill/>
        </p:spPr>
        <p:txBody>
          <a:bodyPr wrap="none" rtlCol="0">
            <a:spAutoFit/>
          </a:bodyPr>
          <a:lstStyle/>
          <a:p>
            <a:pPr algn="r"/>
            <a:r>
              <a:rPr lang="en-US" sz="1050" dirty="0">
                <a:latin typeface="Cambria" panose="02040503050406030204" pitchFamily="18" charset="0"/>
              </a:rPr>
              <a:t>[1] Ruiz &amp; Grossmann, 2010</a:t>
            </a:r>
          </a:p>
        </p:txBody>
      </p:sp>
    </p:spTree>
    <p:extLst>
      <p:ext uri="{BB962C8B-B14F-4D97-AF65-F5344CB8AC3E}">
        <p14:creationId xmlns:p14="http://schemas.microsoft.com/office/powerpoint/2010/main" val="716103831"/>
      </p:ext>
    </p:extLst>
  </p:cSld>
  <p:clrMapOvr>
    <a:masterClrMapping/>
  </p:clrMapOvr>
  <p:transition spd="med"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19</a:t>
            </a:fld>
            <a:endParaRPr lang="en-US" dirty="0"/>
          </a:p>
        </p:txBody>
      </p:sp>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a:t>Basic step: intersection of disjunctions towards Disjunctive Normal Form</a:t>
            </a:r>
          </a:p>
          <a:p>
            <a:r>
              <a:rPr lang="en-US" sz="2000" kern="0" dirty="0"/>
              <a:t>Tightens continuous relaxation of GDP</a:t>
            </a:r>
          </a:p>
          <a:p>
            <a:r>
              <a:rPr lang="en-US" sz="2000" kern="0" dirty="0"/>
              <a:t>Optimal reactor selection example [1]</a:t>
            </a:r>
            <a:endParaRPr lang="en-US" sz="1800" kern="0" dirty="0"/>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124B3F7-0CC0-458E-8AC2-00BE55DA5C48}"/>
                  </a:ext>
                </a:extLst>
              </p:cNvPr>
              <p:cNvSpPr/>
              <p:nvPr/>
            </p:nvSpPr>
            <p:spPr>
              <a:xfrm>
                <a:off x="7007476" y="2447632"/>
                <a:ext cx="4216545" cy="3748270"/>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func>
                        <m:funcPr>
                          <m:ctrlPr>
                            <a:rPr lang="en-US" b="0" i="1" kern="0" smtClean="0">
                              <a:latin typeface="Cambria Math" panose="02040503050406030204" pitchFamily="18" charset="0"/>
                            </a:rPr>
                          </m:ctrlPr>
                        </m:funcPr>
                        <m:fName>
                          <m:r>
                            <m:rPr>
                              <m:sty m:val="p"/>
                            </m:rPr>
                            <a:rPr lang="en-US" b="0" i="0" kern="0" smtClean="0">
                              <a:latin typeface="Cambria Math" panose="02040503050406030204" pitchFamily="18" charset="0"/>
                            </a:rPr>
                            <m:t>max</m:t>
                          </m:r>
                        </m:fName>
                        <m:e>
                          <m:r>
                            <a:rPr lang="en-US" b="0" i="1" kern="0" smtClean="0">
                              <a:latin typeface="Cambria Math" panose="02040503050406030204" pitchFamily="18" charset="0"/>
                            </a:rPr>
                            <m:t>𝑍</m:t>
                          </m:r>
                        </m:e>
                      </m:func>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1</m:t>
                          </m:r>
                        </m:sub>
                      </m:sSub>
                      <m:r>
                        <a:rPr lang="en-US" b="1" i="1" kern="0" smtClean="0">
                          <a:solidFill>
                            <a:srgbClr val="00279F"/>
                          </a:solidFill>
                          <a:latin typeface="Cambria Math" panose="02040503050406030204" pitchFamily="18" charset="0"/>
                        </a:rPr>
                        <m:t>𝑭𝑿</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2</m:t>
                          </m:r>
                        </m:sub>
                      </m:sSub>
                      <m:r>
                        <a:rPr lang="en-US" b="0" i="1" kern="0" smtClean="0">
                          <a:latin typeface="Cambria Math" panose="02040503050406030204" pitchFamily="18" charset="0"/>
                        </a:rPr>
                        <m:t>𝐹</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𝑟𝑥𝑛</m:t>
                          </m:r>
                        </m:sub>
                      </m:sSub>
                    </m:oMath>
                  </m:oMathPara>
                </a14:m>
                <a:endParaRPr lang="en-US" kern="0" dirty="0"/>
              </a:p>
              <a:p>
                <a:pPr>
                  <a:spcAft>
                    <a:spcPts val="600"/>
                  </a:spcAft>
                </a:pPr>
                <a14:m>
                  <m:oMathPara xmlns:m="http://schemas.openxmlformats.org/officeDocument/2006/math">
                    <m:oMathParaPr>
                      <m:jc m:val="left"/>
                    </m:oMathParaPr>
                    <m:oMath xmlns:m="http://schemas.openxmlformats.org/officeDocument/2006/math">
                      <m:r>
                        <m:rPr>
                          <m:nor/>
                        </m:rPr>
                        <a:rPr lang="en-US" kern="0">
                          <a:latin typeface="Cambria Math" panose="02040503050406030204" pitchFamily="18" charset="0"/>
                        </a:rPr>
                        <m:t>st</m:t>
                      </m:r>
                      <m:r>
                        <m:rPr>
                          <m:nor/>
                        </m:rPr>
                        <a:rPr lang="en-US" kern="0">
                          <a:latin typeface="Cambria Math" panose="02040503050406030204" pitchFamily="18" charset="0"/>
                        </a:rPr>
                        <m:t>. </m:t>
                      </m:r>
                      <m:r>
                        <a:rPr lang="en-US" i="1" kern="0">
                          <a:latin typeface="Cambria Math" panose="02040503050406030204" pitchFamily="18" charset="0"/>
                        </a:rPr>
                        <m:t> </m:t>
                      </m:r>
                      <m:r>
                        <a:rPr lang="en-US" b="1" i="1" kern="0" smtClean="0">
                          <a:solidFill>
                            <a:srgbClr val="00279F"/>
                          </a:solidFill>
                          <a:latin typeface="Cambria Math" panose="02040503050406030204" pitchFamily="18" charset="0"/>
                        </a:rPr>
                        <m:t>𝑭𝑿</m:t>
                      </m:r>
                      <m:r>
                        <a:rPr lang="en-US" b="0" i="1" kern="0" smtClean="0">
                          <a:latin typeface="Cambria Math" panose="02040503050406030204" pitchFamily="18" charset="0"/>
                        </a:rPr>
                        <m:t>≤</m:t>
                      </m:r>
                      <m:r>
                        <a:rPr lang="en-US" b="0" i="1" kern="0" smtClean="0">
                          <a:latin typeface="Cambria Math" panose="02040503050406030204" pitchFamily="18" charset="0"/>
                        </a:rPr>
                        <m:t>𝑑</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m:t>
                                  </m:r>
                                </m:sub>
                              </m:sSub>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𝐼𝐼</m:t>
                                  </m:r>
                                </m:sub>
                              </m:sSub>
                            </m:e>
                          </m:eqArr>
                        </m:e>
                      </m:d>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bar>
                        <m:barPr>
                          <m:ctrlPr>
                            <a:rPr lang="en-US" b="0" i="1" smtClean="0">
                              <a:latin typeface="Cambria Math" panose="02040503050406030204" pitchFamily="18" charset="0"/>
                            </a:rPr>
                          </m:ctrlPr>
                        </m:barPr>
                        <m:e>
                          <m:r>
                            <a:rPr lang="en-US" b="0" i="1" smtClean="0">
                              <a:latin typeface="Cambria Math" panose="02040503050406030204" pitchFamily="18" charset="0"/>
                            </a:rPr>
                            <m:t>∨</m:t>
                          </m:r>
                        </m:e>
                      </m:ba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𝐿𝐵</m:t>
                          </m:r>
                        </m:sup>
                      </m:sSup>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𝑈𝐵</m:t>
                          </m:r>
                        </m:sup>
                      </m:sSup>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𝐹𝑎𝑙𝑠𝑒</m:t>
                          </m:r>
                        </m:e>
                      </m:d>
                    </m:oMath>
                  </m:oMathPara>
                </a14:m>
                <a:endParaRPr lang="en-US" dirty="0"/>
              </a:p>
              <a:p>
                <a:pPr>
                  <a:spcAft>
                    <a:spcPts val="600"/>
                  </a:spcAft>
                </a:pPr>
                <a:endParaRPr lang="en-US" dirty="0"/>
              </a:p>
            </p:txBody>
          </p:sp>
        </mc:Choice>
        <mc:Fallback xmlns="">
          <p:sp>
            <p:nvSpPr>
              <p:cNvPr id="92" name="Rectangle 91">
                <a:extLst>
                  <a:ext uri="{FF2B5EF4-FFF2-40B4-BE49-F238E27FC236}">
                    <a16:creationId xmlns:a16="http://schemas.microsoft.com/office/drawing/2014/main" id="{A124B3F7-0CC0-458E-8AC2-00BE55DA5C48}"/>
                  </a:ext>
                </a:extLst>
              </p:cNvPr>
              <p:cNvSpPr>
                <a:spLocks noRot="1" noChangeAspect="1" noMove="1" noResize="1" noEditPoints="1" noAdjustHandles="1" noChangeArrowheads="1" noChangeShapeType="1" noTextEdit="1"/>
              </p:cNvSpPr>
              <p:nvPr/>
            </p:nvSpPr>
            <p:spPr>
              <a:xfrm>
                <a:off x="7007476" y="2447632"/>
                <a:ext cx="4216545" cy="3748270"/>
              </a:xfrm>
              <a:prstGeom prst="rect">
                <a:avLst/>
              </a:prstGeom>
              <a:blipFill>
                <a:blip r:embed="rId2"/>
                <a:stretch>
                  <a:fillRect/>
                </a:stretch>
              </a:blipFill>
            </p:spPr>
            <p:txBody>
              <a:bodyPr/>
              <a:lstStyle/>
              <a:p>
                <a:r>
                  <a:rPr lang="en-US">
                    <a:noFill/>
                  </a:rPr>
                  <a:t> </a:t>
                </a:r>
              </a:p>
            </p:txBody>
          </p:sp>
        </mc:Fallback>
      </mc:AlternateContent>
      <p:sp>
        <p:nvSpPr>
          <p:cNvPr id="34" name="Freeform: Shape 33">
            <a:extLst>
              <a:ext uri="{FF2B5EF4-FFF2-40B4-BE49-F238E27FC236}">
                <a16:creationId xmlns:a16="http://schemas.microsoft.com/office/drawing/2014/main" id="{BFAF2D3B-50FC-4431-80E4-F88EBB3BBC31}"/>
              </a:ext>
            </a:extLst>
          </p:cNvPr>
          <p:cNvSpPr/>
          <p:nvPr/>
        </p:nvSpPr>
        <p:spPr bwMode="auto">
          <a:xfrm>
            <a:off x="2517289" y="3490165"/>
            <a:ext cx="3022899" cy="2405026"/>
          </a:xfrm>
          <a:custGeom>
            <a:avLst/>
            <a:gdLst>
              <a:gd name="connsiteX0" fmla="*/ 0 w 3022899"/>
              <a:gd name="connsiteY0" fmla="*/ 0 h 2398956"/>
              <a:gd name="connsiteX1" fmla="*/ 10758 w 3022899"/>
              <a:gd name="connsiteY1" fmla="*/ 2388198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117450 h 2516406"/>
              <a:gd name="connsiteX1" fmla="*/ 10758 w 3022899"/>
              <a:gd name="connsiteY1" fmla="*/ 2516405 h 2516406"/>
              <a:gd name="connsiteX2" fmla="*/ 3022899 w 3022899"/>
              <a:gd name="connsiteY2" fmla="*/ 2516406 h 2516406"/>
              <a:gd name="connsiteX3" fmla="*/ 3022899 w 3022899"/>
              <a:gd name="connsiteY3" fmla="*/ 1720340 h 2516406"/>
              <a:gd name="connsiteX4" fmla="*/ 1344706 w 3022899"/>
              <a:gd name="connsiteY4" fmla="*/ 1257761 h 2516406"/>
              <a:gd name="connsiteX5" fmla="*/ 279699 w 3022899"/>
              <a:gd name="connsiteY5" fmla="*/ 461695 h 2516406"/>
              <a:gd name="connsiteX6" fmla="*/ 0 w 3022899"/>
              <a:gd name="connsiteY6" fmla="*/ 117450 h 2516406"/>
              <a:gd name="connsiteX0" fmla="*/ 0 w 3022899"/>
              <a:gd name="connsiteY0" fmla="*/ 203624 h 2602580"/>
              <a:gd name="connsiteX1" fmla="*/ 10758 w 3022899"/>
              <a:gd name="connsiteY1" fmla="*/ 2602579 h 2602580"/>
              <a:gd name="connsiteX2" fmla="*/ 3022899 w 3022899"/>
              <a:gd name="connsiteY2" fmla="*/ 2602580 h 2602580"/>
              <a:gd name="connsiteX3" fmla="*/ 3022899 w 3022899"/>
              <a:gd name="connsiteY3" fmla="*/ 1806514 h 2602580"/>
              <a:gd name="connsiteX4" fmla="*/ 1344706 w 3022899"/>
              <a:gd name="connsiteY4" fmla="*/ 1343935 h 2602580"/>
              <a:gd name="connsiteX5" fmla="*/ 785309 w 3022899"/>
              <a:gd name="connsiteY5" fmla="*/ 203624 h 2602580"/>
              <a:gd name="connsiteX6" fmla="*/ 0 w 3022899"/>
              <a:gd name="connsiteY6" fmla="*/ 203624 h 2602580"/>
              <a:gd name="connsiteX0" fmla="*/ 0 w 3022899"/>
              <a:gd name="connsiteY0" fmla="*/ 153808 h 2552764"/>
              <a:gd name="connsiteX1" fmla="*/ 10758 w 3022899"/>
              <a:gd name="connsiteY1" fmla="*/ 2552763 h 2552764"/>
              <a:gd name="connsiteX2" fmla="*/ 3022899 w 3022899"/>
              <a:gd name="connsiteY2" fmla="*/ 2552764 h 2552764"/>
              <a:gd name="connsiteX3" fmla="*/ 3022899 w 3022899"/>
              <a:gd name="connsiteY3" fmla="*/ 1756698 h 2552764"/>
              <a:gd name="connsiteX4" fmla="*/ 1344706 w 3022899"/>
              <a:gd name="connsiteY4" fmla="*/ 1294119 h 2552764"/>
              <a:gd name="connsiteX5" fmla="*/ 785309 w 3022899"/>
              <a:gd name="connsiteY5" fmla="*/ 153808 h 2552764"/>
              <a:gd name="connsiteX6" fmla="*/ 0 w 3022899"/>
              <a:gd name="connsiteY6" fmla="*/ 153808 h 2552764"/>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581374 w 3022899"/>
              <a:gd name="connsiteY4" fmla="*/ 1253958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581374 w 3022899"/>
              <a:gd name="connsiteY4" fmla="*/ 1253958 h 2405026"/>
              <a:gd name="connsiteX5" fmla="*/ 785309 w 3022899"/>
              <a:gd name="connsiteY5" fmla="*/ 6070 h 2405026"/>
              <a:gd name="connsiteX6" fmla="*/ 0 w 3022899"/>
              <a:gd name="connsiteY6" fmla="*/ 6070 h 240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2899" h="2405026">
                <a:moveTo>
                  <a:pt x="0" y="6070"/>
                </a:moveTo>
                <a:lnTo>
                  <a:pt x="10758" y="2405025"/>
                </a:lnTo>
                <a:lnTo>
                  <a:pt x="3022899" y="2405026"/>
                </a:lnTo>
                <a:lnTo>
                  <a:pt x="3022899" y="1608960"/>
                </a:lnTo>
                <a:cubicBezTo>
                  <a:pt x="2485016" y="1616131"/>
                  <a:pt x="2162287" y="1537243"/>
                  <a:pt x="1581374" y="1253958"/>
                </a:cubicBezTo>
                <a:cubicBezTo>
                  <a:pt x="1124174" y="1044184"/>
                  <a:pt x="826547" y="486578"/>
                  <a:pt x="785309" y="6070"/>
                </a:cubicBezTo>
                <a:cubicBezTo>
                  <a:pt x="518160" y="-1102"/>
                  <a:pt x="367552" y="-2895"/>
                  <a:pt x="0" y="6070"/>
                </a:cubicBezTo>
                <a:close/>
              </a:path>
            </a:pathLst>
          </a:custGeom>
          <a:solidFill>
            <a:schemeClr val="bg1">
              <a:lumMod val="85000"/>
            </a:schemeClr>
          </a:solidFill>
          <a:ln w="28575" cap="flat" cmpd="sng" algn="ctr">
            <a:solidFill>
              <a:schemeClr val="tx1"/>
            </a:solidFill>
            <a:prstDash val="solid"/>
            <a:round/>
            <a:headEnd type="none"/>
            <a:tailEnd type="none"/>
          </a:ln>
          <a:effectLst/>
        </p:spPr>
        <p:txBody>
          <a:bodyPr rtlCol="0" anchor="ctr"/>
          <a:lstStyle/>
          <a:p>
            <a:pPr algn="ctr"/>
            <a:endParaRPr lang="en-US"/>
          </a:p>
        </p:txBody>
      </p:sp>
      <p:sp>
        <p:nvSpPr>
          <p:cNvPr id="35" name="Line 8">
            <a:extLst>
              <a:ext uri="{FF2B5EF4-FFF2-40B4-BE49-F238E27FC236}">
                <a16:creationId xmlns:a16="http://schemas.microsoft.com/office/drawing/2014/main" id="{46E46788-F258-4206-A2E6-D5A7E10FF0AC}"/>
              </a:ext>
            </a:extLst>
          </p:cNvPr>
          <p:cNvSpPr>
            <a:spLocks noChangeShapeType="1"/>
          </p:cNvSpPr>
          <p:nvPr/>
        </p:nvSpPr>
        <p:spPr bwMode="auto">
          <a:xfrm>
            <a:off x="2506141" y="269133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9">
            <a:extLst>
              <a:ext uri="{FF2B5EF4-FFF2-40B4-BE49-F238E27FC236}">
                <a16:creationId xmlns:a16="http://schemas.microsoft.com/office/drawing/2014/main" id="{CC0AFE2A-C0A7-4803-BC01-8368A33A5FDD}"/>
              </a:ext>
            </a:extLst>
          </p:cNvPr>
          <p:cNvSpPr>
            <a:spLocks noChangeShapeType="1"/>
          </p:cNvSpPr>
          <p:nvPr/>
        </p:nvSpPr>
        <p:spPr bwMode="auto">
          <a:xfrm>
            <a:off x="2506141" y="589173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
            <a:extLst>
              <a:ext uri="{FF2B5EF4-FFF2-40B4-BE49-F238E27FC236}">
                <a16:creationId xmlns:a16="http://schemas.microsoft.com/office/drawing/2014/main" id="{70F33C11-E8E7-4C6B-A8E8-EF9DFA17707B}"/>
              </a:ext>
            </a:extLst>
          </p:cNvPr>
          <p:cNvSpPr>
            <a:spLocks noChangeShapeType="1"/>
          </p:cNvSpPr>
          <p:nvPr/>
        </p:nvSpPr>
        <p:spPr bwMode="auto">
          <a:xfrm>
            <a:off x="4649266" y="3472380"/>
            <a:ext cx="9144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1">
            <a:extLst>
              <a:ext uri="{FF2B5EF4-FFF2-40B4-BE49-F238E27FC236}">
                <a16:creationId xmlns:a16="http://schemas.microsoft.com/office/drawing/2014/main" id="{5129F2A2-6A6D-42F6-80AF-26B0300CFE60}"/>
              </a:ext>
            </a:extLst>
          </p:cNvPr>
          <p:cNvSpPr>
            <a:spLocks noChangeShapeType="1"/>
          </p:cNvSpPr>
          <p:nvPr/>
        </p:nvSpPr>
        <p:spPr bwMode="auto">
          <a:xfrm>
            <a:off x="3106216" y="3643830"/>
            <a:ext cx="228600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Text Box 12">
            <a:extLst>
              <a:ext uri="{FF2B5EF4-FFF2-40B4-BE49-F238E27FC236}">
                <a16:creationId xmlns:a16="http://schemas.microsoft.com/office/drawing/2014/main" id="{A7E5CEAB-6C4B-4377-95A9-1FB2CEB35D88}"/>
              </a:ext>
            </a:extLst>
          </p:cNvPr>
          <p:cNvSpPr txBox="1">
            <a:spLocks noChangeArrowheads="1"/>
          </p:cNvSpPr>
          <p:nvPr/>
        </p:nvSpPr>
        <p:spPr bwMode="auto">
          <a:xfrm>
            <a:off x="2201341" y="269133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F</a:t>
            </a:r>
          </a:p>
        </p:txBody>
      </p:sp>
      <p:sp>
        <p:nvSpPr>
          <p:cNvPr id="40" name="Text Box 13">
            <a:extLst>
              <a:ext uri="{FF2B5EF4-FFF2-40B4-BE49-F238E27FC236}">
                <a16:creationId xmlns:a16="http://schemas.microsoft.com/office/drawing/2014/main" id="{AEDFEBE6-449F-4C24-ADD5-9AA02D50173C}"/>
              </a:ext>
            </a:extLst>
          </p:cNvPr>
          <p:cNvSpPr txBox="1">
            <a:spLocks noChangeArrowheads="1"/>
          </p:cNvSpPr>
          <p:nvPr/>
        </p:nvSpPr>
        <p:spPr bwMode="auto">
          <a:xfrm>
            <a:off x="5954191" y="584410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X</a:t>
            </a:r>
          </a:p>
        </p:txBody>
      </p:sp>
      <p:sp>
        <p:nvSpPr>
          <p:cNvPr id="41" name="Text Box 14">
            <a:extLst>
              <a:ext uri="{FF2B5EF4-FFF2-40B4-BE49-F238E27FC236}">
                <a16:creationId xmlns:a16="http://schemas.microsoft.com/office/drawing/2014/main" id="{AA152894-3DB7-4067-AB70-1149A1B86930}"/>
              </a:ext>
            </a:extLst>
          </p:cNvPr>
          <p:cNvSpPr txBox="1">
            <a:spLocks noChangeArrowheads="1"/>
          </p:cNvSpPr>
          <p:nvPr/>
        </p:nvSpPr>
        <p:spPr bwMode="auto">
          <a:xfrm>
            <a:off x="2277541" y="33771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8</a:t>
            </a:r>
          </a:p>
        </p:txBody>
      </p:sp>
      <p:sp>
        <p:nvSpPr>
          <p:cNvPr id="42" name="Text Box 15">
            <a:extLst>
              <a:ext uri="{FF2B5EF4-FFF2-40B4-BE49-F238E27FC236}">
                <a16:creationId xmlns:a16="http://schemas.microsoft.com/office/drawing/2014/main" id="{E8230080-457B-48BF-90FA-C48C2316D398}"/>
              </a:ext>
            </a:extLst>
          </p:cNvPr>
          <p:cNvSpPr txBox="1">
            <a:spLocks noChangeArrowheads="1"/>
          </p:cNvSpPr>
          <p:nvPr/>
        </p:nvSpPr>
        <p:spPr bwMode="auto">
          <a:xfrm>
            <a:off x="2277541" y="58155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43" name="Text Box 16">
            <a:extLst>
              <a:ext uri="{FF2B5EF4-FFF2-40B4-BE49-F238E27FC236}">
                <a16:creationId xmlns:a16="http://schemas.microsoft.com/office/drawing/2014/main" id="{E4F1A687-91CB-4E7A-A7BA-B7CE1D58FC88}"/>
              </a:ext>
            </a:extLst>
          </p:cNvPr>
          <p:cNvSpPr txBox="1">
            <a:spLocks noChangeArrowheads="1"/>
          </p:cNvSpPr>
          <p:nvPr/>
        </p:nvSpPr>
        <p:spPr bwMode="auto">
          <a:xfrm>
            <a:off x="24299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44" name="Text Box 17">
            <a:extLst>
              <a:ext uri="{FF2B5EF4-FFF2-40B4-BE49-F238E27FC236}">
                <a16:creationId xmlns:a16="http://schemas.microsoft.com/office/drawing/2014/main" id="{52A86029-190C-4A5B-894F-0069FCA27260}"/>
              </a:ext>
            </a:extLst>
          </p:cNvPr>
          <p:cNvSpPr txBox="1">
            <a:spLocks noChangeArrowheads="1"/>
          </p:cNvSpPr>
          <p:nvPr/>
        </p:nvSpPr>
        <p:spPr bwMode="auto">
          <a:xfrm>
            <a:off x="54017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1</a:t>
            </a:r>
          </a:p>
        </p:txBody>
      </p:sp>
      <p:sp>
        <p:nvSpPr>
          <p:cNvPr id="45" name="Line 30">
            <a:extLst>
              <a:ext uri="{FF2B5EF4-FFF2-40B4-BE49-F238E27FC236}">
                <a16:creationId xmlns:a16="http://schemas.microsoft.com/office/drawing/2014/main" id="{E1895A75-670C-4726-936D-041D4BEC944B}"/>
              </a:ext>
            </a:extLst>
          </p:cNvPr>
          <p:cNvSpPr>
            <a:spLocks noChangeShapeType="1"/>
          </p:cNvSpPr>
          <p:nvPr/>
        </p:nvSpPr>
        <p:spPr bwMode="auto">
          <a:xfrm>
            <a:off x="2506141" y="345333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31">
            <a:extLst>
              <a:ext uri="{FF2B5EF4-FFF2-40B4-BE49-F238E27FC236}">
                <a16:creationId xmlns:a16="http://schemas.microsoft.com/office/drawing/2014/main" id="{A7897596-CE5A-40D7-9D35-EBC6CB0DDA0A}"/>
              </a:ext>
            </a:extLst>
          </p:cNvPr>
          <p:cNvSpPr>
            <a:spLocks noChangeShapeType="1"/>
          </p:cNvSpPr>
          <p:nvPr/>
        </p:nvSpPr>
        <p:spPr bwMode="auto">
          <a:xfrm>
            <a:off x="2506141" y="589173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Text Box 45">
            <a:extLst>
              <a:ext uri="{FF2B5EF4-FFF2-40B4-BE49-F238E27FC236}">
                <a16:creationId xmlns:a16="http://schemas.microsoft.com/office/drawing/2014/main" id="{5B901D44-EA62-42BB-9CA9-0C70EDFBD244}"/>
              </a:ext>
            </a:extLst>
          </p:cNvPr>
          <p:cNvSpPr txBox="1">
            <a:spLocks noChangeArrowheads="1"/>
          </p:cNvSpPr>
          <p:nvPr/>
        </p:nvSpPr>
        <p:spPr bwMode="auto">
          <a:xfrm>
            <a:off x="4246041" y="425819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a:t>
            </a:r>
          </a:p>
        </p:txBody>
      </p:sp>
      <p:sp>
        <p:nvSpPr>
          <p:cNvPr id="48" name="Text Box 46">
            <a:extLst>
              <a:ext uri="{FF2B5EF4-FFF2-40B4-BE49-F238E27FC236}">
                <a16:creationId xmlns:a16="http://schemas.microsoft.com/office/drawing/2014/main" id="{FEE9A7C6-9C9D-440B-8669-07D57889313F}"/>
              </a:ext>
            </a:extLst>
          </p:cNvPr>
          <p:cNvSpPr txBox="1">
            <a:spLocks noChangeArrowheads="1"/>
          </p:cNvSpPr>
          <p:nvPr/>
        </p:nvSpPr>
        <p:spPr bwMode="auto">
          <a:xfrm>
            <a:off x="5008041" y="349619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II</a:t>
            </a:r>
          </a:p>
        </p:txBody>
      </p:sp>
      <p:sp>
        <p:nvSpPr>
          <p:cNvPr id="50" name="Rectangle 49">
            <a:extLst>
              <a:ext uri="{FF2B5EF4-FFF2-40B4-BE49-F238E27FC236}">
                <a16:creationId xmlns:a16="http://schemas.microsoft.com/office/drawing/2014/main" id="{8E718F61-0035-43AB-85FC-E2743B267E29}"/>
              </a:ext>
            </a:extLst>
          </p:cNvPr>
          <p:cNvSpPr/>
          <p:nvPr/>
        </p:nvSpPr>
        <p:spPr>
          <a:xfrm>
            <a:off x="304800" y="3053280"/>
            <a:ext cx="6506692" cy="307777"/>
          </a:xfrm>
          <a:prstGeom prst="rect">
            <a:avLst/>
          </a:prstGeom>
          <a:solidFill>
            <a:schemeClr val="bg1"/>
          </a:solidFill>
          <a:ln w="19050">
            <a:solidFill>
              <a:srgbClr val="00279F"/>
            </a:solidFill>
          </a:ln>
        </p:spPr>
        <p:txBody>
          <a:bodyPr wrap="square">
            <a:spAutoFit/>
          </a:bodyPr>
          <a:lstStyle/>
          <a:p>
            <a:pPr algn="ctr"/>
            <a:r>
              <a:rPr lang="en-US" sz="1400" dirty="0" err="1">
                <a:solidFill>
                  <a:srgbClr val="00279F"/>
                </a:solidFill>
                <a:latin typeface="Consolas" panose="020B0609020204030204" pitchFamily="49" charset="0"/>
              </a:rPr>
              <a:t>TransformationFactory</a:t>
            </a:r>
            <a:r>
              <a:rPr lang="en-US" sz="1400" dirty="0">
                <a:latin typeface="Consolas" panose="020B0609020204030204" pitchFamily="49" charset="0"/>
              </a:rPr>
              <a:t>(</a:t>
            </a:r>
            <a:r>
              <a:rPr lang="en-US" sz="1400" dirty="0">
                <a:solidFill>
                  <a:schemeClr val="accent3">
                    <a:lumMod val="75000"/>
                  </a:schemeClr>
                </a:solidFill>
                <a:latin typeface="Consolas" panose="020B0609020204030204" pitchFamily="49" charset="0"/>
              </a:rPr>
              <a:t>‘</a:t>
            </a:r>
            <a:r>
              <a:rPr lang="en-US" sz="1400" dirty="0" err="1">
                <a:solidFill>
                  <a:schemeClr val="accent3">
                    <a:lumMod val="75000"/>
                  </a:schemeClr>
                </a:solidFill>
                <a:latin typeface="Consolas" panose="020B0609020204030204" pitchFamily="49" charset="0"/>
              </a:rPr>
              <a:t>contrib.mccormick_bilinear</a:t>
            </a:r>
            <a:r>
              <a:rPr lang="en-US" sz="1400" dirty="0">
                <a:solidFill>
                  <a:schemeClr val="accent3">
                    <a:lumMod val="75000"/>
                  </a:schemeClr>
                </a:solidFill>
                <a:latin typeface="Consolas" panose="020B0609020204030204" pitchFamily="49" charset="0"/>
              </a:rPr>
              <a:t>’</a:t>
            </a:r>
            <a:r>
              <a:rPr lang="en-US" sz="1400" dirty="0">
                <a:latin typeface="Consolas" panose="020B0609020204030204" pitchFamily="49" charset="0"/>
              </a:rPr>
              <a:t>).</a:t>
            </a:r>
            <a:r>
              <a:rPr lang="en-US" sz="1400" dirty="0" err="1">
                <a:solidFill>
                  <a:schemeClr val="accent2">
                    <a:lumMod val="75000"/>
                  </a:schemeClr>
                </a:solidFill>
                <a:latin typeface="Consolas" panose="020B0609020204030204" pitchFamily="49" charset="0"/>
              </a:rPr>
              <a:t>apply_to</a:t>
            </a:r>
            <a:r>
              <a:rPr lang="en-US" sz="1400" dirty="0">
                <a:latin typeface="Consolas" panose="020B0609020204030204" pitchFamily="49" charset="0"/>
              </a:rPr>
              <a:t>(m)</a:t>
            </a:r>
            <a:r>
              <a:rPr lang="en-US" sz="1400" baseline="30000" dirty="0">
                <a:latin typeface="Consolas" panose="020B0609020204030204" pitchFamily="49" charset="0"/>
              </a:rPr>
              <a:t>*</a:t>
            </a:r>
          </a:p>
        </p:txBody>
      </p:sp>
      <p:sp>
        <p:nvSpPr>
          <p:cNvPr id="51" name="TextBox 50">
            <a:extLst>
              <a:ext uri="{FF2B5EF4-FFF2-40B4-BE49-F238E27FC236}">
                <a16:creationId xmlns:a16="http://schemas.microsoft.com/office/drawing/2014/main" id="{6B21912B-AB65-4462-95BA-4B840519D053}"/>
              </a:ext>
            </a:extLst>
          </p:cNvPr>
          <p:cNvSpPr txBox="1"/>
          <p:nvPr/>
        </p:nvSpPr>
        <p:spPr>
          <a:xfrm>
            <a:off x="1905000" y="6557963"/>
            <a:ext cx="2281394" cy="253916"/>
          </a:xfrm>
          <a:prstGeom prst="rect">
            <a:avLst/>
          </a:prstGeom>
          <a:noFill/>
        </p:spPr>
        <p:txBody>
          <a:bodyPr wrap="none" rtlCol="0">
            <a:spAutoFit/>
          </a:bodyPr>
          <a:lstStyle/>
          <a:p>
            <a:r>
              <a:rPr lang="en-US" sz="1050" baseline="30000" dirty="0">
                <a:latin typeface="Cambria" panose="02040503050406030204" pitchFamily="18" charset="0"/>
              </a:rPr>
              <a:t>*</a:t>
            </a:r>
            <a:r>
              <a:rPr lang="en-US" sz="1050" dirty="0">
                <a:latin typeface="Cambria" panose="02040503050406030204" pitchFamily="18" charset="0"/>
              </a:rPr>
              <a:t>Transformation not yet generalized</a:t>
            </a:r>
          </a:p>
        </p:txBody>
      </p:sp>
      <p:sp>
        <p:nvSpPr>
          <p:cNvPr id="52" name="TextBox 51">
            <a:extLst>
              <a:ext uri="{FF2B5EF4-FFF2-40B4-BE49-F238E27FC236}">
                <a16:creationId xmlns:a16="http://schemas.microsoft.com/office/drawing/2014/main" id="{49680FB5-59FF-43B3-969C-20F753DE9AF7}"/>
              </a:ext>
            </a:extLst>
          </p:cNvPr>
          <p:cNvSpPr txBox="1"/>
          <p:nvPr/>
        </p:nvSpPr>
        <p:spPr>
          <a:xfrm>
            <a:off x="10101276" y="2590800"/>
            <a:ext cx="1138453" cy="400110"/>
          </a:xfrm>
          <a:prstGeom prst="rect">
            <a:avLst/>
          </a:prstGeom>
          <a:noFill/>
        </p:spPr>
        <p:txBody>
          <a:bodyPr wrap="none" rtlCol="0">
            <a:spAutoFit/>
          </a:bodyPr>
          <a:lstStyle/>
          <a:p>
            <a:r>
              <a:rPr lang="en-US" sz="2000" b="1" dirty="0">
                <a:solidFill>
                  <a:srgbClr val="00279F"/>
                </a:solidFill>
                <a:latin typeface="Cambria" panose="02040503050406030204" pitchFamily="18" charset="0"/>
              </a:rPr>
              <a:t>Bilinear</a:t>
            </a:r>
          </a:p>
        </p:txBody>
      </p:sp>
      <p:sp>
        <p:nvSpPr>
          <p:cNvPr id="33" name="TextBox 32">
            <a:extLst>
              <a:ext uri="{FF2B5EF4-FFF2-40B4-BE49-F238E27FC236}">
                <a16:creationId xmlns:a16="http://schemas.microsoft.com/office/drawing/2014/main" id="{3350851C-6D11-488E-A861-8193053987EC}"/>
              </a:ext>
            </a:extLst>
          </p:cNvPr>
          <p:cNvSpPr txBox="1"/>
          <p:nvPr/>
        </p:nvSpPr>
        <p:spPr>
          <a:xfrm>
            <a:off x="9745410" y="6557963"/>
            <a:ext cx="1798890" cy="253916"/>
          </a:xfrm>
          <a:prstGeom prst="rect">
            <a:avLst/>
          </a:prstGeom>
          <a:noFill/>
        </p:spPr>
        <p:txBody>
          <a:bodyPr wrap="none" rtlCol="0">
            <a:spAutoFit/>
          </a:bodyPr>
          <a:lstStyle/>
          <a:p>
            <a:pPr algn="r"/>
            <a:r>
              <a:rPr lang="en-US" sz="1050" dirty="0">
                <a:latin typeface="Cambria" panose="02040503050406030204" pitchFamily="18" charset="0"/>
              </a:rPr>
              <a:t>[1] Ruiz &amp; Grossmann, 2010</a:t>
            </a:r>
          </a:p>
        </p:txBody>
      </p:sp>
    </p:spTree>
    <p:extLst>
      <p:ext uri="{BB962C8B-B14F-4D97-AF65-F5344CB8AC3E}">
        <p14:creationId xmlns:p14="http://schemas.microsoft.com/office/powerpoint/2010/main" val="399960025"/>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6E1-ADCC-43C8-9728-039EB0FC5219}"/>
              </a:ext>
            </a:extLst>
          </p:cNvPr>
          <p:cNvSpPr>
            <a:spLocks noGrp="1"/>
          </p:cNvSpPr>
          <p:nvPr>
            <p:ph type="title"/>
          </p:nvPr>
        </p:nvSpPr>
        <p:spPr/>
        <p:txBody>
          <a:bodyPr/>
          <a:lstStyle/>
          <a:p>
            <a:r>
              <a:rPr lang="en-US" dirty="0"/>
              <a:t>Optimization software – what do we want?</a:t>
            </a:r>
          </a:p>
        </p:txBody>
      </p:sp>
      <p:sp>
        <p:nvSpPr>
          <p:cNvPr id="3" name="Slide Number Placeholder 2">
            <a:extLst>
              <a:ext uri="{FF2B5EF4-FFF2-40B4-BE49-F238E27FC236}">
                <a16:creationId xmlns:a16="http://schemas.microsoft.com/office/drawing/2014/main" id="{2D1E87C5-9987-46F5-A342-311D08BEE2C6}"/>
              </a:ext>
            </a:extLst>
          </p:cNvPr>
          <p:cNvSpPr>
            <a:spLocks noGrp="1"/>
          </p:cNvSpPr>
          <p:nvPr>
            <p:ph type="sldNum" sz="quarter" idx="4"/>
          </p:nvPr>
        </p:nvSpPr>
        <p:spPr/>
        <p:txBody>
          <a:bodyPr/>
          <a:lstStyle/>
          <a:p>
            <a:fld id="{41B67AC3-44BE-1249-A8B0-A1E33CC73C33}" type="slidenum">
              <a:rPr lang="en-US" smtClean="0"/>
              <a:t>2</a:t>
            </a:fld>
            <a:endParaRPr lang="en-US"/>
          </a:p>
        </p:txBody>
      </p:sp>
      <p:sp>
        <p:nvSpPr>
          <p:cNvPr id="5" name="Content Placeholder 1">
            <a:extLst>
              <a:ext uri="{FF2B5EF4-FFF2-40B4-BE49-F238E27FC236}">
                <a16:creationId xmlns:a16="http://schemas.microsoft.com/office/drawing/2014/main" id="{474AB4B7-0EE9-4716-82C8-1964D3B7E4F6}"/>
              </a:ext>
            </a:extLst>
          </p:cNvPr>
          <p:cNvSpPr txBox="1">
            <a:spLocks/>
          </p:cNvSpPr>
          <p:nvPr/>
        </p:nvSpPr>
        <p:spPr>
          <a:xfrm>
            <a:off x="3516528" y="1143000"/>
            <a:ext cx="4800600" cy="2132524"/>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To solve </a:t>
            </a:r>
            <a:r>
              <a:rPr lang="en-US" b="1" kern="0" dirty="0"/>
              <a:t>real problems</a:t>
            </a:r>
          </a:p>
          <a:p>
            <a:r>
              <a:rPr lang="en-US" kern="0" dirty="0"/>
              <a:t>To make </a:t>
            </a:r>
            <a:r>
              <a:rPr lang="en-US" b="1" kern="0" dirty="0">
                <a:solidFill>
                  <a:srgbClr val="800000"/>
                </a:solidFill>
              </a:rPr>
              <a:t>strategic</a:t>
            </a:r>
            <a:r>
              <a:rPr lang="en-US" kern="0" dirty="0"/>
              <a:t> decisions</a:t>
            </a:r>
          </a:p>
          <a:p>
            <a:pPr lvl="1"/>
            <a:r>
              <a:rPr lang="en-US" kern="0" dirty="0"/>
              <a:t>Solve optimization problems</a:t>
            </a:r>
          </a:p>
          <a:p>
            <a:pPr lvl="1"/>
            <a:r>
              <a:rPr lang="en-US" kern="0" dirty="0"/>
              <a:t>Understand </a:t>
            </a:r>
            <a:r>
              <a:rPr lang="en-US" b="1" kern="0" dirty="0">
                <a:solidFill>
                  <a:srgbClr val="800000"/>
                </a:solidFill>
              </a:rPr>
              <a:t>intuition</a:t>
            </a:r>
            <a:r>
              <a:rPr lang="en-US" kern="0" dirty="0"/>
              <a:t> behind solution</a:t>
            </a:r>
          </a:p>
          <a:p>
            <a:pPr lvl="1"/>
            <a:endParaRPr lang="en-US" kern="0" dirty="0"/>
          </a:p>
        </p:txBody>
      </p:sp>
      <p:sp>
        <p:nvSpPr>
          <p:cNvPr id="6" name="Rectangle 5">
            <a:extLst>
              <a:ext uri="{FF2B5EF4-FFF2-40B4-BE49-F238E27FC236}">
                <a16:creationId xmlns:a16="http://schemas.microsoft.com/office/drawing/2014/main" id="{616BC272-DDB1-423C-837B-6BF8A7C36E9B}"/>
              </a:ext>
            </a:extLst>
          </p:cNvPr>
          <p:cNvSpPr/>
          <p:nvPr/>
        </p:nvSpPr>
        <p:spPr>
          <a:xfrm>
            <a:off x="1154328" y="1256270"/>
            <a:ext cx="2362200" cy="369332"/>
          </a:xfrm>
          <a:prstGeom prst="rect">
            <a:avLst/>
          </a:prstGeom>
        </p:spPr>
        <p:txBody>
          <a:bodyPr wrap="square">
            <a:spAutoFit/>
          </a:bodyPr>
          <a:lstStyle/>
          <a:p>
            <a:pPr algn="ctr"/>
            <a:r>
              <a:rPr lang="en-US" b="1" dirty="0">
                <a:solidFill>
                  <a:srgbClr val="00279F"/>
                </a:solidFill>
              </a:rPr>
              <a:t>Why optimize?</a:t>
            </a:r>
          </a:p>
        </p:txBody>
      </p:sp>
      <p:grpSp>
        <p:nvGrpSpPr>
          <p:cNvPr id="7" name="Group 6">
            <a:extLst>
              <a:ext uri="{FF2B5EF4-FFF2-40B4-BE49-F238E27FC236}">
                <a16:creationId xmlns:a16="http://schemas.microsoft.com/office/drawing/2014/main" id="{54392C88-F9EC-4789-8316-D369EF41C6A5}"/>
              </a:ext>
            </a:extLst>
          </p:cNvPr>
          <p:cNvGrpSpPr/>
          <p:nvPr/>
        </p:nvGrpSpPr>
        <p:grpSpPr>
          <a:xfrm>
            <a:off x="1268628" y="3031229"/>
            <a:ext cx="2133600" cy="1273501"/>
            <a:chOff x="1268628" y="3031229"/>
            <a:chExt cx="2133600" cy="1273501"/>
          </a:xfrm>
        </p:grpSpPr>
        <p:sp>
          <p:nvSpPr>
            <p:cNvPr id="8" name="Rectangle 7">
              <a:extLst>
                <a:ext uri="{FF2B5EF4-FFF2-40B4-BE49-F238E27FC236}">
                  <a16:creationId xmlns:a16="http://schemas.microsoft.com/office/drawing/2014/main" id="{3041B37D-E803-434C-B4E1-05E49FE0E74A}"/>
                </a:ext>
              </a:extLst>
            </p:cNvPr>
            <p:cNvSpPr/>
            <p:nvPr/>
          </p:nvSpPr>
          <p:spPr bwMode="auto">
            <a:xfrm>
              <a:off x="1268628" y="3031229"/>
              <a:ext cx="2133600" cy="421474"/>
            </a:xfrm>
            <a:prstGeom prst="rect">
              <a:avLst/>
            </a:prstGeom>
            <a:noFill/>
            <a:ln w="28575" cap="flat" cmpd="sng" algn="ctr">
              <a:noFill/>
              <a:prstDash val="solid"/>
              <a:round/>
              <a:headEnd type="none"/>
              <a:tailEnd type="none"/>
            </a:ln>
            <a:effectLst/>
          </p:spPr>
          <p:txBody>
            <a:bodyPr rtlCol="0" anchor="ctr"/>
            <a:lstStyle/>
            <a:p>
              <a:pPr algn="ctr"/>
              <a:r>
                <a:rPr lang="en-US" dirty="0">
                  <a:solidFill>
                    <a:srgbClr val="00279F"/>
                  </a:solidFill>
                </a:rPr>
                <a:t>Supply chain</a:t>
              </a:r>
            </a:p>
          </p:txBody>
        </p:sp>
        <p:pic>
          <p:nvPicPr>
            <p:cNvPr id="12" name="Picture 11">
              <a:extLst>
                <a:ext uri="{FF2B5EF4-FFF2-40B4-BE49-F238E27FC236}">
                  <a16:creationId xmlns:a16="http://schemas.microsoft.com/office/drawing/2014/main" id="{BB43D79E-0FE0-4403-99C3-A33C2F8AF6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8628" y="3439758"/>
              <a:ext cx="864972" cy="864972"/>
            </a:xfrm>
            <a:prstGeom prst="rect">
              <a:avLst/>
            </a:prstGeom>
          </p:spPr>
        </p:pic>
        <p:pic>
          <p:nvPicPr>
            <p:cNvPr id="14" name="Picture 13">
              <a:extLst>
                <a:ext uri="{FF2B5EF4-FFF2-40B4-BE49-F238E27FC236}">
                  <a16:creationId xmlns:a16="http://schemas.microsoft.com/office/drawing/2014/main" id="{26E19935-C7A9-4305-969F-3000608408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8124" y="3695972"/>
              <a:ext cx="866440" cy="607862"/>
            </a:xfrm>
            <a:prstGeom prst="rect">
              <a:avLst/>
            </a:prstGeom>
          </p:spPr>
        </p:pic>
        <p:sp>
          <p:nvSpPr>
            <p:cNvPr id="15" name="Arrow: Right 14">
              <a:extLst>
                <a:ext uri="{FF2B5EF4-FFF2-40B4-BE49-F238E27FC236}">
                  <a16:creationId xmlns:a16="http://schemas.microsoft.com/office/drawing/2014/main" id="{31D3C574-AC6C-490C-8B95-AC305210E865}"/>
                </a:ext>
              </a:extLst>
            </p:cNvPr>
            <p:cNvSpPr/>
            <p:nvPr/>
          </p:nvSpPr>
          <p:spPr bwMode="auto">
            <a:xfrm>
              <a:off x="2182254" y="3885603"/>
              <a:ext cx="267216" cy="228600"/>
            </a:xfrm>
            <a:prstGeom prst="rightArrow">
              <a:avLst/>
            </a:prstGeom>
            <a:solidFill>
              <a:schemeClr val="tx1"/>
            </a:solidFill>
            <a:ln w="28575" cap="flat" cmpd="sng" algn="ctr">
              <a:noFill/>
              <a:prstDash val="solid"/>
              <a:round/>
              <a:headEnd type="none"/>
              <a:tailEnd type="none"/>
            </a:ln>
            <a:effectLst/>
          </p:spPr>
          <p:txBody>
            <a:bodyPr rtlCol="0" anchor="ctr"/>
            <a:lstStyle/>
            <a:p>
              <a:pPr algn="ctr"/>
              <a:endParaRPr lang="en-US"/>
            </a:p>
          </p:txBody>
        </p:sp>
      </p:grpSp>
      <p:grpSp>
        <p:nvGrpSpPr>
          <p:cNvPr id="13" name="Group 12">
            <a:extLst>
              <a:ext uri="{FF2B5EF4-FFF2-40B4-BE49-F238E27FC236}">
                <a16:creationId xmlns:a16="http://schemas.microsoft.com/office/drawing/2014/main" id="{0C1A4AAD-F7B7-4C6C-9946-6B84DF9E9E6A}"/>
              </a:ext>
            </a:extLst>
          </p:cNvPr>
          <p:cNvGrpSpPr/>
          <p:nvPr/>
        </p:nvGrpSpPr>
        <p:grpSpPr>
          <a:xfrm>
            <a:off x="3766752" y="3031229"/>
            <a:ext cx="2133600" cy="1332169"/>
            <a:chOff x="3766752" y="3031229"/>
            <a:chExt cx="2133600" cy="1332169"/>
          </a:xfrm>
        </p:grpSpPr>
        <p:sp>
          <p:nvSpPr>
            <p:cNvPr id="9" name="Rectangle 8">
              <a:extLst>
                <a:ext uri="{FF2B5EF4-FFF2-40B4-BE49-F238E27FC236}">
                  <a16:creationId xmlns:a16="http://schemas.microsoft.com/office/drawing/2014/main" id="{3B73F9D1-33C9-4108-BE95-0CCE8D47AF5A}"/>
                </a:ext>
              </a:extLst>
            </p:cNvPr>
            <p:cNvSpPr/>
            <p:nvPr/>
          </p:nvSpPr>
          <p:spPr bwMode="auto">
            <a:xfrm>
              <a:off x="3766752" y="3031229"/>
              <a:ext cx="2133600" cy="408529"/>
            </a:xfrm>
            <a:prstGeom prst="rect">
              <a:avLst/>
            </a:prstGeom>
            <a:noFill/>
            <a:ln w="28575" cap="flat" cmpd="sng" algn="ctr">
              <a:noFill/>
              <a:prstDash val="solid"/>
              <a:round/>
              <a:headEnd type="none"/>
              <a:tailEnd type="none"/>
            </a:ln>
            <a:effectLst/>
          </p:spPr>
          <p:txBody>
            <a:bodyPr rtlCol="0" anchor="ctr"/>
            <a:lstStyle/>
            <a:p>
              <a:pPr algn="ctr"/>
              <a:r>
                <a:rPr lang="en-US" dirty="0">
                  <a:solidFill>
                    <a:srgbClr val="00279F"/>
                  </a:solidFill>
                </a:rPr>
                <a:t>Scheduling</a:t>
              </a:r>
            </a:p>
          </p:txBody>
        </p:sp>
        <p:pic>
          <p:nvPicPr>
            <p:cNvPr id="1026" name="Picture 2" descr="https://upload.wikimedia.org/wikipedia/commons/thumb/a/a3/HEB_project_flow_icon_02_charts_and_calendar.svg/480px-HEB_project_flow_icon_02_charts_and_calendar.svg.png">
              <a:extLst>
                <a:ext uri="{FF2B5EF4-FFF2-40B4-BE49-F238E27FC236}">
                  <a16:creationId xmlns:a16="http://schemas.microsoft.com/office/drawing/2014/main" id="{2A808D25-8573-4413-91ED-D911FC820DBB}"/>
                </a:ext>
              </a:extLst>
            </p:cNvPr>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3766753" y="3481950"/>
              <a:ext cx="881448" cy="8814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antt chart icon">
              <a:extLst>
                <a:ext uri="{FF2B5EF4-FFF2-40B4-BE49-F238E27FC236}">
                  <a16:creationId xmlns:a16="http://schemas.microsoft.com/office/drawing/2014/main" id="{9A043C74-276C-4FDC-97D8-899A919B6207}"/>
                </a:ext>
              </a:extLst>
            </p:cNvPr>
            <p:cNvPicPr>
              <a:picLocks noChangeAspect="1" noChangeArrowheads="1"/>
            </p:cNvPicPr>
            <p:nvPr/>
          </p:nvPicPr>
          <p:blipFill rotWithShape="1">
            <a:blip r:embed="rId5"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l="20881" t="27012" r="21088" b="27512"/>
            <a:stretch/>
          </p:blipFill>
          <p:spPr bwMode="auto">
            <a:xfrm>
              <a:off x="4783814" y="3486732"/>
              <a:ext cx="1056607" cy="828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928A9CDB-ACE5-4FDC-B3BB-8320F8DB513D}"/>
              </a:ext>
            </a:extLst>
          </p:cNvPr>
          <p:cNvGrpSpPr/>
          <p:nvPr/>
        </p:nvGrpSpPr>
        <p:grpSpPr>
          <a:xfrm>
            <a:off x="6264876" y="3031229"/>
            <a:ext cx="2133600" cy="1272605"/>
            <a:chOff x="6264876" y="3031229"/>
            <a:chExt cx="2133600" cy="1272605"/>
          </a:xfrm>
        </p:grpSpPr>
        <p:sp>
          <p:nvSpPr>
            <p:cNvPr id="10" name="Rectangle 9">
              <a:extLst>
                <a:ext uri="{FF2B5EF4-FFF2-40B4-BE49-F238E27FC236}">
                  <a16:creationId xmlns:a16="http://schemas.microsoft.com/office/drawing/2014/main" id="{CAC8DDF4-D77E-418A-B676-A0FCF7D218FD}"/>
                </a:ext>
              </a:extLst>
            </p:cNvPr>
            <p:cNvSpPr/>
            <p:nvPr/>
          </p:nvSpPr>
          <p:spPr bwMode="auto">
            <a:xfrm>
              <a:off x="6264876" y="3031229"/>
              <a:ext cx="2133600" cy="408529"/>
            </a:xfrm>
            <a:prstGeom prst="rect">
              <a:avLst/>
            </a:prstGeom>
            <a:noFill/>
            <a:ln w="28575" cap="flat" cmpd="sng" algn="ctr">
              <a:noFill/>
              <a:prstDash val="solid"/>
              <a:round/>
              <a:headEnd type="none"/>
              <a:tailEnd type="none"/>
            </a:ln>
            <a:effectLst/>
          </p:spPr>
          <p:txBody>
            <a:bodyPr rtlCol="0" anchor="ctr"/>
            <a:lstStyle/>
            <a:p>
              <a:pPr algn="ctr"/>
              <a:r>
                <a:rPr lang="en-US" dirty="0">
                  <a:solidFill>
                    <a:srgbClr val="00279F"/>
                  </a:solidFill>
                </a:rPr>
                <a:t>Inventory planning</a:t>
              </a:r>
            </a:p>
          </p:txBody>
        </p:sp>
        <p:pic>
          <p:nvPicPr>
            <p:cNvPr id="1030" name="Picture 6" descr="Image result for boxes icon">
              <a:extLst>
                <a:ext uri="{FF2B5EF4-FFF2-40B4-BE49-F238E27FC236}">
                  <a16:creationId xmlns:a16="http://schemas.microsoft.com/office/drawing/2014/main" id="{EAE17E82-2720-4356-9FCD-8461D0ED324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0800" y="3498588"/>
              <a:ext cx="805246" cy="8052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warehouse icon">
              <a:extLst>
                <a:ext uri="{FF2B5EF4-FFF2-40B4-BE49-F238E27FC236}">
                  <a16:creationId xmlns:a16="http://schemas.microsoft.com/office/drawing/2014/main" id="{89FBAB0B-CDBB-4703-AFEE-DB5923DE1E7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78915" y="3518793"/>
              <a:ext cx="695002" cy="69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79F52666-0442-49D8-AD02-77EC93C330C1}"/>
              </a:ext>
            </a:extLst>
          </p:cNvPr>
          <p:cNvGrpSpPr/>
          <p:nvPr/>
        </p:nvGrpSpPr>
        <p:grpSpPr>
          <a:xfrm>
            <a:off x="8763000" y="3030227"/>
            <a:ext cx="2133600" cy="1208582"/>
            <a:chOff x="8763000" y="3030227"/>
            <a:chExt cx="2133600" cy="1208582"/>
          </a:xfrm>
        </p:grpSpPr>
        <p:sp>
          <p:nvSpPr>
            <p:cNvPr id="11" name="Rectangle 10">
              <a:extLst>
                <a:ext uri="{FF2B5EF4-FFF2-40B4-BE49-F238E27FC236}">
                  <a16:creationId xmlns:a16="http://schemas.microsoft.com/office/drawing/2014/main" id="{91D73E1D-F1C9-4125-AB19-5FF472CAB34C}"/>
                </a:ext>
              </a:extLst>
            </p:cNvPr>
            <p:cNvSpPr/>
            <p:nvPr/>
          </p:nvSpPr>
          <p:spPr bwMode="auto">
            <a:xfrm>
              <a:off x="8763000" y="3030227"/>
              <a:ext cx="2133600" cy="409532"/>
            </a:xfrm>
            <a:prstGeom prst="rect">
              <a:avLst/>
            </a:prstGeom>
            <a:noFill/>
            <a:ln w="28575" cap="flat" cmpd="sng" algn="ctr">
              <a:noFill/>
              <a:prstDash val="solid"/>
              <a:round/>
              <a:headEnd type="none"/>
              <a:tailEnd type="none"/>
            </a:ln>
            <a:effectLst/>
          </p:spPr>
          <p:txBody>
            <a:bodyPr rtlCol="0" anchor="ctr"/>
            <a:lstStyle/>
            <a:p>
              <a:pPr algn="ctr"/>
              <a:r>
                <a:rPr lang="en-US" dirty="0">
                  <a:solidFill>
                    <a:srgbClr val="00279F"/>
                  </a:solidFill>
                </a:rPr>
                <a:t>Facility location</a:t>
              </a:r>
            </a:p>
          </p:txBody>
        </p:sp>
        <p:pic>
          <p:nvPicPr>
            <p:cNvPr id="18" name="Picture 17">
              <a:extLst>
                <a:ext uri="{FF2B5EF4-FFF2-40B4-BE49-F238E27FC236}">
                  <a16:creationId xmlns:a16="http://schemas.microsoft.com/office/drawing/2014/main" id="{F3FD1B0C-2288-411D-94DD-C64811F121D6}"/>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9177168" y="3481950"/>
              <a:ext cx="1330740" cy="756859"/>
            </a:xfrm>
            <a:prstGeom prst="rect">
              <a:avLst/>
            </a:prstGeom>
          </p:spPr>
        </p:pic>
      </p:grpSp>
      <p:grpSp>
        <p:nvGrpSpPr>
          <p:cNvPr id="20" name="Group 19">
            <a:extLst>
              <a:ext uri="{FF2B5EF4-FFF2-40B4-BE49-F238E27FC236}">
                <a16:creationId xmlns:a16="http://schemas.microsoft.com/office/drawing/2014/main" id="{81063DA6-53BF-4ABD-A21F-02EBE07E7CCC}"/>
              </a:ext>
            </a:extLst>
          </p:cNvPr>
          <p:cNvGrpSpPr/>
          <p:nvPr/>
        </p:nvGrpSpPr>
        <p:grpSpPr>
          <a:xfrm>
            <a:off x="8763000" y="1363474"/>
            <a:ext cx="2133600" cy="1233893"/>
            <a:chOff x="8763000" y="1363474"/>
            <a:chExt cx="2133600" cy="1233893"/>
          </a:xfrm>
        </p:grpSpPr>
        <p:sp>
          <p:nvSpPr>
            <p:cNvPr id="4" name="Rectangle 3">
              <a:extLst>
                <a:ext uri="{FF2B5EF4-FFF2-40B4-BE49-F238E27FC236}">
                  <a16:creationId xmlns:a16="http://schemas.microsoft.com/office/drawing/2014/main" id="{FAB3866F-F036-4026-A05D-2092A91CB516}"/>
                </a:ext>
              </a:extLst>
            </p:cNvPr>
            <p:cNvSpPr/>
            <p:nvPr/>
          </p:nvSpPr>
          <p:spPr bwMode="auto">
            <a:xfrm>
              <a:off x="8763000" y="1363474"/>
              <a:ext cx="2133600" cy="411480"/>
            </a:xfrm>
            <a:prstGeom prst="rect">
              <a:avLst/>
            </a:prstGeom>
            <a:noFill/>
            <a:ln w="28575" cap="flat" cmpd="sng" algn="ctr">
              <a:noFill/>
              <a:prstDash val="solid"/>
              <a:round/>
              <a:headEnd type="none"/>
              <a:tailEnd type="none"/>
            </a:ln>
            <a:effectLst/>
          </p:spPr>
          <p:txBody>
            <a:bodyPr rtlCol="0" anchor="ctr"/>
            <a:lstStyle/>
            <a:p>
              <a:pPr algn="ctr"/>
              <a:r>
                <a:rPr lang="en-US" dirty="0">
                  <a:solidFill>
                    <a:srgbClr val="00279F"/>
                  </a:solidFill>
                </a:rPr>
                <a:t>Process synthesis</a:t>
              </a:r>
            </a:p>
          </p:txBody>
        </p:sp>
        <p:grpSp>
          <p:nvGrpSpPr>
            <p:cNvPr id="19" name="Group 18">
              <a:extLst>
                <a:ext uri="{FF2B5EF4-FFF2-40B4-BE49-F238E27FC236}">
                  <a16:creationId xmlns:a16="http://schemas.microsoft.com/office/drawing/2014/main" id="{8C67D055-B699-4A88-8CF3-C09CAE45911B}"/>
                </a:ext>
              </a:extLst>
            </p:cNvPr>
            <p:cNvGrpSpPr/>
            <p:nvPr/>
          </p:nvGrpSpPr>
          <p:grpSpPr>
            <a:xfrm>
              <a:off x="9068574" y="1826241"/>
              <a:ext cx="1444086" cy="771126"/>
              <a:chOff x="2081454" y="3579844"/>
              <a:chExt cx="3017503" cy="1471743"/>
            </a:xfrm>
          </p:grpSpPr>
          <p:sp>
            <p:nvSpPr>
              <p:cNvPr id="23" name="Flowchart: Manual Operation 22">
                <a:extLst>
                  <a:ext uri="{FF2B5EF4-FFF2-40B4-BE49-F238E27FC236}">
                    <a16:creationId xmlns:a16="http://schemas.microsoft.com/office/drawing/2014/main" id="{6B25112C-BB63-4A11-8632-44EEF76B4C5F}"/>
                  </a:ext>
                </a:extLst>
              </p:cNvPr>
              <p:cNvSpPr/>
              <p:nvPr/>
            </p:nvSpPr>
            <p:spPr bwMode="auto">
              <a:xfrm rot="16200000">
                <a:off x="2568678" y="4359465"/>
                <a:ext cx="391847" cy="366062"/>
              </a:xfrm>
              <a:prstGeom prst="flowChartManualOperatio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p:txBody>
          </p:sp>
          <p:sp>
            <p:nvSpPr>
              <p:cNvPr id="24" name="Rectangle 23">
                <a:extLst>
                  <a:ext uri="{FF2B5EF4-FFF2-40B4-BE49-F238E27FC236}">
                    <a16:creationId xmlns:a16="http://schemas.microsoft.com/office/drawing/2014/main" id="{3B5F68F4-58BF-4F63-AE66-9818D5892E7E}"/>
                  </a:ext>
                </a:extLst>
              </p:cNvPr>
              <p:cNvSpPr/>
              <p:nvPr/>
            </p:nvSpPr>
            <p:spPr bwMode="auto">
              <a:xfrm>
                <a:off x="3185318" y="4460874"/>
                <a:ext cx="452713" cy="1632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p:txBody>
          </p:sp>
          <p:sp>
            <p:nvSpPr>
              <p:cNvPr id="25" name="Rounded Rectangle 26">
                <a:extLst>
                  <a:ext uri="{FF2B5EF4-FFF2-40B4-BE49-F238E27FC236}">
                    <a16:creationId xmlns:a16="http://schemas.microsoft.com/office/drawing/2014/main" id="{96A6845F-C824-4479-84B4-32135C4273EB}"/>
                  </a:ext>
                </a:extLst>
              </p:cNvPr>
              <p:cNvSpPr/>
              <p:nvPr/>
            </p:nvSpPr>
            <p:spPr bwMode="auto">
              <a:xfrm>
                <a:off x="4419600" y="4218646"/>
                <a:ext cx="299455" cy="647699"/>
              </a:xfrm>
              <a:prstGeom prst="roundRect">
                <a:avLst>
                  <a:gd name="adj" fmla="val 38772"/>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p:txBody>
          </p:sp>
          <p:sp>
            <p:nvSpPr>
              <p:cNvPr id="26" name="Flowchart: Collate 25">
                <a:extLst>
                  <a:ext uri="{FF2B5EF4-FFF2-40B4-BE49-F238E27FC236}">
                    <a16:creationId xmlns:a16="http://schemas.microsoft.com/office/drawing/2014/main" id="{90BAF2A6-AC4A-4AD9-A191-E33B834E5950}"/>
                  </a:ext>
                </a:extLst>
              </p:cNvPr>
              <p:cNvSpPr/>
              <p:nvPr/>
            </p:nvSpPr>
            <p:spPr bwMode="auto">
              <a:xfrm rot="16200000">
                <a:off x="3947192" y="4387810"/>
                <a:ext cx="163247" cy="309375"/>
              </a:xfrm>
              <a:prstGeom prst="flowChartCollat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p:txBody>
          </p:sp>
          <p:sp>
            <p:nvSpPr>
              <p:cNvPr id="27" name="Flowchart: Manual Operation 26">
                <a:extLst>
                  <a:ext uri="{FF2B5EF4-FFF2-40B4-BE49-F238E27FC236}">
                    <a16:creationId xmlns:a16="http://schemas.microsoft.com/office/drawing/2014/main" id="{7442FDF5-2508-42F5-BC6A-DEAA04DC0913}"/>
                  </a:ext>
                </a:extLst>
              </p:cNvPr>
              <p:cNvSpPr/>
              <p:nvPr/>
            </p:nvSpPr>
            <p:spPr bwMode="auto">
              <a:xfrm rot="5400000">
                <a:off x="3607499" y="3592737"/>
                <a:ext cx="391847" cy="366062"/>
              </a:xfrm>
              <a:prstGeom prst="flowChartManualOperatio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p:txBody>
          </p:sp>
          <p:cxnSp>
            <p:nvCxnSpPr>
              <p:cNvPr id="28" name="Straight Arrow Connector 27">
                <a:extLst>
                  <a:ext uri="{FF2B5EF4-FFF2-40B4-BE49-F238E27FC236}">
                    <a16:creationId xmlns:a16="http://schemas.microsoft.com/office/drawing/2014/main" id="{471CFB8B-1D33-464C-88F6-7A1AAC05036A}"/>
                  </a:ext>
                </a:extLst>
              </p:cNvPr>
              <p:cNvCxnSpPr>
                <a:endCxn id="23" idx="0"/>
              </p:cNvCxnSpPr>
              <p:nvPr/>
            </p:nvCxnSpPr>
            <p:spPr bwMode="auto">
              <a:xfrm>
                <a:off x="2081454" y="4542495"/>
                <a:ext cx="500117" cy="1"/>
              </a:xfrm>
              <a:prstGeom prst="straightConnector1">
                <a:avLst/>
              </a:prstGeom>
              <a:noFill/>
              <a:ln w="19050" cap="flat" cmpd="sng" algn="ctr">
                <a:solidFill>
                  <a:schemeClr val="tx1"/>
                </a:solidFill>
                <a:prstDash val="solid"/>
                <a:round/>
                <a:headEnd type="none"/>
                <a:tailEnd type="triangle"/>
              </a:ln>
              <a:effectLst/>
            </p:spPr>
          </p:cxnSp>
          <p:cxnSp>
            <p:nvCxnSpPr>
              <p:cNvPr id="29" name="Straight Arrow Connector 28">
                <a:extLst>
                  <a:ext uri="{FF2B5EF4-FFF2-40B4-BE49-F238E27FC236}">
                    <a16:creationId xmlns:a16="http://schemas.microsoft.com/office/drawing/2014/main" id="{4A0227B8-E7EB-420C-A1B1-EC22F895B3D2}"/>
                  </a:ext>
                </a:extLst>
              </p:cNvPr>
              <p:cNvCxnSpPr>
                <a:stCxn id="23" idx="2"/>
                <a:endCxn id="24" idx="1"/>
              </p:cNvCxnSpPr>
              <p:nvPr/>
            </p:nvCxnSpPr>
            <p:spPr bwMode="auto">
              <a:xfrm>
                <a:off x="2947633" y="4542496"/>
                <a:ext cx="237685" cy="2"/>
              </a:xfrm>
              <a:prstGeom prst="straightConnector1">
                <a:avLst/>
              </a:prstGeom>
              <a:noFill/>
              <a:ln w="19050" cap="flat" cmpd="sng" algn="ctr">
                <a:solidFill>
                  <a:schemeClr val="tx1"/>
                </a:solidFill>
                <a:prstDash val="solid"/>
                <a:round/>
                <a:headEnd type="none"/>
                <a:tailEnd type="triangle"/>
              </a:ln>
              <a:effectLst/>
            </p:spPr>
          </p:cxnSp>
          <p:cxnSp>
            <p:nvCxnSpPr>
              <p:cNvPr id="30" name="Straight Arrow Connector 29">
                <a:extLst>
                  <a:ext uri="{FF2B5EF4-FFF2-40B4-BE49-F238E27FC236}">
                    <a16:creationId xmlns:a16="http://schemas.microsoft.com/office/drawing/2014/main" id="{4ED0446D-8D18-4AC8-943C-680CF8E4F2A5}"/>
                  </a:ext>
                </a:extLst>
              </p:cNvPr>
              <p:cNvCxnSpPr>
                <a:stCxn id="24" idx="3"/>
                <a:endCxn id="26" idx="0"/>
              </p:cNvCxnSpPr>
              <p:nvPr/>
            </p:nvCxnSpPr>
            <p:spPr bwMode="auto">
              <a:xfrm flipV="1">
                <a:off x="3638031" y="4542497"/>
                <a:ext cx="236097" cy="1"/>
              </a:xfrm>
              <a:prstGeom prst="straightConnector1">
                <a:avLst/>
              </a:prstGeom>
              <a:noFill/>
              <a:ln w="19050" cap="flat" cmpd="sng" algn="ctr">
                <a:solidFill>
                  <a:schemeClr val="tx1"/>
                </a:solidFill>
                <a:prstDash val="solid"/>
                <a:round/>
                <a:headEnd type="none"/>
                <a:tailEnd type="triangle"/>
              </a:ln>
              <a:effectLst/>
            </p:spPr>
          </p:cxnSp>
          <p:cxnSp>
            <p:nvCxnSpPr>
              <p:cNvPr id="31" name="Straight Arrow Connector 30">
                <a:extLst>
                  <a:ext uri="{FF2B5EF4-FFF2-40B4-BE49-F238E27FC236}">
                    <a16:creationId xmlns:a16="http://schemas.microsoft.com/office/drawing/2014/main" id="{0B0D64AE-978E-42A6-BE8B-315DD1C8B5A7}"/>
                  </a:ext>
                </a:extLst>
              </p:cNvPr>
              <p:cNvCxnSpPr>
                <a:stCxn id="26" idx="2"/>
                <a:endCxn id="25" idx="1"/>
              </p:cNvCxnSpPr>
              <p:nvPr/>
            </p:nvCxnSpPr>
            <p:spPr bwMode="auto">
              <a:xfrm flipV="1">
                <a:off x="4183503" y="4542496"/>
                <a:ext cx="236097" cy="1"/>
              </a:xfrm>
              <a:prstGeom prst="straightConnector1">
                <a:avLst/>
              </a:prstGeom>
              <a:noFill/>
              <a:ln w="19050" cap="flat" cmpd="sng" algn="ctr">
                <a:solidFill>
                  <a:schemeClr val="tx1"/>
                </a:solidFill>
                <a:prstDash val="solid"/>
                <a:round/>
                <a:headEnd type="none"/>
                <a:tailEnd type="triangle"/>
              </a:ln>
              <a:effectLst/>
            </p:spPr>
          </p:cxnSp>
          <p:cxnSp>
            <p:nvCxnSpPr>
              <p:cNvPr id="32" name="Elbow Connector 34">
                <a:extLst>
                  <a:ext uri="{FF2B5EF4-FFF2-40B4-BE49-F238E27FC236}">
                    <a16:creationId xmlns:a16="http://schemas.microsoft.com/office/drawing/2014/main" id="{47121843-8402-4273-BF7E-94B41230B57F}"/>
                  </a:ext>
                </a:extLst>
              </p:cNvPr>
              <p:cNvCxnSpPr>
                <a:stCxn id="25" idx="0"/>
                <a:endCxn id="27" idx="0"/>
              </p:cNvCxnSpPr>
              <p:nvPr/>
            </p:nvCxnSpPr>
            <p:spPr bwMode="auto">
              <a:xfrm rot="16200000" flipV="1">
                <a:off x="4056453" y="3705771"/>
                <a:ext cx="442877" cy="582874"/>
              </a:xfrm>
              <a:prstGeom prst="bentConnector2">
                <a:avLst/>
              </a:prstGeom>
              <a:noFill/>
              <a:ln w="19050" cap="flat" cmpd="sng" algn="ctr">
                <a:solidFill>
                  <a:schemeClr val="tx1"/>
                </a:solidFill>
                <a:prstDash val="solid"/>
                <a:round/>
                <a:headEnd type="none"/>
                <a:tailEnd type="triangle"/>
              </a:ln>
              <a:effectLst/>
            </p:spPr>
          </p:cxnSp>
          <p:cxnSp>
            <p:nvCxnSpPr>
              <p:cNvPr id="33" name="Elbow Connector 35">
                <a:extLst>
                  <a:ext uri="{FF2B5EF4-FFF2-40B4-BE49-F238E27FC236}">
                    <a16:creationId xmlns:a16="http://schemas.microsoft.com/office/drawing/2014/main" id="{3C6B5461-74E2-4095-8CDA-8EF09A241D98}"/>
                  </a:ext>
                </a:extLst>
              </p:cNvPr>
              <p:cNvCxnSpPr>
                <a:stCxn id="25" idx="0"/>
              </p:cNvCxnSpPr>
              <p:nvPr/>
            </p:nvCxnSpPr>
            <p:spPr bwMode="auto">
              <a:xfrm rot="5400000" flipH="1" flipV="1">
                <a:off x="4589852" y="3755244"/>
                <a:ext cx="442878" cy="483926"/>
              </a:xfrm>
              <a:prstGeom prst="bentConnector2">
                <a:avLst/>
              </a:prstGeom>
              <a:noFill/>
              <a:ln w="19050" cap="flat" cmpd="sng" algn="ctr">
                <a:solidFill>
                  <a:schemeClr val="tx1"/>
                </a:solidFill>
                <a:prstDash val="solid"/>
                <a:round/>
                <a:headEnd type="none"/>
                <a:tailEnd type="triangle"/>
              </a:ln>
              <a:effectLst/>
            </p:spPr>
          </p:cxnSp>
          <p:cxnSp>
            <p:nvCxnSpPr>
              <p:cNvPr id="34" name="Elbow Connector 36">
                <a:extLst>
                  <a:ext uri="{FF2B5EF4-FFF2-40B4-BE49-F238E27FC236}">
                    <a16:creationId xmlns:a16="http://schemas.microsoft.com/office/drawing/2014/main" id="{534B93C9-17EA-40BD-BEEB-4A41076A15C6}"/>
                  </a:ext>
                </a:extLst>
              </p:cNvPr>
              <p:cNvCxnSpPr>
                <a:stCxn id="25" idx="2"/>
              </p:cNvCxnSpPr>
              <p:nvPr/>
            </p:nvCxnSpPr>
            <p:spPr bwMode="auto">
              <a:xfrm rot="16200000" flipH="1">
                <a:off x="4741521" y="4694151"/>
                <a:ext cx="185243" cy="529629"/>
              </a:xfrm>
              <a:prstGeom prst="bentConnector2">
                <a:avLst/>
              </a:prstGeom>
              <a:noFill/>
              <a:ln w="19050" cap="flat" cmpd="sng" algn="ctr">
                <a:solidFill>
                  <a:schemeClr val="tx1"/>
                </a:solidFill>
                <a:prstDash val="solid"/>
                <a:round/>
                <a:headEnd type="none"/>
                <a:tailEnd type="triangle"/>
              </a:ln>
              <a:effectLst/>
            </p:spPr>
          </p:cxnSp>
          <p:cxnSp>
            <p:nvCxnSpPr>
              <p:cNvPr id="35" name="Elbow Connector 37">
                <a:extLst>
                  <a:ext uri="{FF2B5EF4-FFF2-40B4-BE49-F238E27FC236}">
                    <a16:creationId xmlns:a16="http://schemas.microsoft.com/office/drawing/2014/main" id="{71550B29-30B2-40AC-B91B-F3F094267F47}"/>
                  </a:ext>
                </a:extLst>
              </p:cNvPr>
              <p:cNvCxnSpPr>
                <a:stCxn id="27" idx="2"/>
              </p:cNvCxnSpPr>
              <p:nvPr/>
            </p:nvCxnSpPr>
            <p:spPr bwMode="auto">
              <a:xfrm rot="10800000" flipV="1">
                <a:off x="3055156" y="3775769"/>
                <a:ext cx="565236" cy="766726"/>
              </a:xfrm>
              <a:prstGeom prst="bentConnector2">
                <a:avLst/>
              </a:prstGeom>
              <a:noFill/>
              <a:ln w="19050" cap="flat" cmpd="sng" algn="ctr">
                <a:solidFill>
                  <a:schemeClr val="tx1"/>
                </a:solidFill>
                <a:prstDash val="solid"/>
                <a:round/>
                <a:headEnd type="none"/>
                <a:tailEnd type="triangle"/>
              </a:ln>
              <a:effectLst/>
            </p:spPr>
          </p:cxnSp>
        </p:grpSp>
      </p:gr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5A750F0A-BC1C-4E3A-91FD-06A62BBDB1F8}"/>
                  </a:ext>
                </a:extLst>
              </p:cNvPr>
              <p:cNvSpPr/>
              <p:nvPr/>
            </p:nvSpPr>
            <p:spPr>
              <a:xfrm>
                <a:off x="2579988" y="4755686"/>
                <a:ext cx="7032024" cy="1277273"/>
              </a:xfrm>
              <a:prstGeom prst="rect">
                <a:avLst/>
              </a:prstGeom>
            </p:spPr>
            <p:txBody>
              <a:bodyPr wrap="square">
                <a:spAutoFit/>
              </a:bodyPr>
              <a:lstStyle/>
              <a:p>
                <a:pPr>
                  <a:spcAft>
                    <a:spcPts val="600"/>
                  </a:spcAft>
                </a:pPr>
                <a:r>
                  <a:rPr lang="en-US" altLang="en-US" dirty="0"/>
                  <a:t>Real problems involve </a:t>
                </a:r>
                <a:r>
                  <a:rPr lang="en-US" altLang="en-US" b="1" dirty="0"/>
                  <a:t>discrete decisions</a:t>
                </a:r>
              </a:p>
              <a:p>
                <a:pPr lvl="1">
                  <a:tabLst>
                    <a:tab pos="3028950" algn="l"/>
                  </a:tabLst>
                </a:pPr>
                <a:r>
                  <a:rPr lang="en-US" altLang="en-US" dirty="0"/>
                  <a:t>Sequencing decisions:	</a:t>
                </a:r>
                <a14:m>
                  <m:oMath xmlns:m="http://schemas.openxmlformats.org/officeDocument/2006/math">
                    <m:r>
                      <a:rPr lang="en-US" altLang="en-US" i="1" dirty="0" smtClean="0">
                        <a:latin typeface="Cambria Math" panose="02040503050406030204" pitchFamily="18" charset="0"/>
                      </a:rPr>
                      <m:t>𝑥</m:t>
                    </m:r>
                  </m:oMath>
                </a14:m>
                <a:r>
                  <a:rPr lang="en-US" altLang="en-US" dirty="0"/>
                  <a:t> ends before </a:t>
                </a:r>
                <a14:m>
                  <m:oMath xmlns:m="http://schemas.openxmlformats.org/officeDocument/2006/math">
                    <m:r>
                      <a:rPr lang="en-US" altLang="en-US" i="1" dirty="0" smtClean="0">
                        <a:latin typeface="Cambria Math" panose="02040503050406030204" pitchFamily="18" charset="0"/>
                      </a:rPr>
                      <m:t>𝑦</m:t>
                    </m:r>
                  </m:oMath>
                </a14:m>
                <a:r>
                  <a:rPr lang="en-US" altLang="en-US" dirty="0"/>
                  <a:t> or </a:t>
                </a:r>
                <a14:m>
                  <m:oMath xmlns:m="http://schemas.openxmlformats.org/officeDocument/2006/math">
                    <m:r>
                      <a:rPr lang="en-US" altLang="en-US" i="1" dirty="0" smtClean="0">
                        <a:latin typeface="Cambria Math" panose="02040503050406030204" pitchFamily="18" charset="0"/>
                      </a:rPr>
                      <m:t>𝑦</m:t>
                    </m:r>
                  </m:oMath>
                </a14:m>
                <a:r>
                  <a:rPr lang="en-US" altLang="en-US" dirty="0"/>
                  <a:t> ends before </a:t>
                </a:r>
                <a14:m>
                  <m:oMath xmlns:m="http://schemas.openxmlformats.org/officeDocument/2006/math">
                    <m:r>
                      <a:rPr lang="en-US" altLang="en-US" i="1" dirty="0" smtClean="0">
                        <a:latin typeface="Cambria Math" panose="02040503050406030204" pitchFamily="18" charset="0"/>
                      </a:rPr>
                      <m:t>𝑥</m:t>
                    </m:r>
                  </m:oMath>
                </a14:m>
                <a:endParaRPr lang="en-US" altLang="en-US" dirty="0"/>
              </a:p>
              <a:p>
                <a:pPr lvl="1">
                  <a:tabLst>
                    <a:tab pos="3028950" algn="l"/>
                  </a:tabLst>
                </a:pPr>
                <a:r>
                  <a:rPr lang="en-US" altLang="en-US" dirty="0"/>
                  <a:t>Switching decisions: 	a process unit is built or not</a:t>
                </a:r>
              </a:p>
              <a:p>
                <a:pPr lvl="1">
                  <a:tabLst>
                    <a:tab pos="3028950" algn="l"/>
                  </a:tabLst>
                </a:pPr>
                <a:r>
                  <a:rPr lang="en-US" altLang="en-US" dirty="0"/>
                  <a:t>Alternative selection:	selecting from a set of pricing policies</a:t>
                </a:r>
              </a:p>
            </p:txBody>
          </p:sp>
        </mc:Choice>
        <mc:Fallback xmlns="">
          <p:sp>
            <p:nvSpPr>
              <p:cNvPr id="37" name="Rectangle 36">
                <a:extLst>
                  <a:ext uri="{FF2B5EF4-FFF2-40B4-BE49-F238E27FC236}">
                    <a16:creationId xmlns:a16="http://schemas.microsoft.com/office/drawing/2014/main" id="{5A750F0A-BC1C-4E3A-91FD-06A62BBDB1F8}"/>
                  </a:ext>
                </a:extLst>
              </p:cNvPr>
              <p:cNvSpPr>
                <a:spLocks noRot="1" noChangeAspect="1" noMove="1" noResize="1" noEditPoints="1" noAdjustHandles="1" noChangeArrowheads="1" noChangeShapeType="1" noTextEdit="1"/>
              </p:cNvSpPr>
              <p:nvPr/>
            </p:nvSpPr>
            <p:spPr>
              <a:xfrm>
                <a:off x="2579988" y="4755686"/>
                <a:ext cx="7032024" cy="1277273"/>
              </a:xfrm>
              <a:prstGeom prst="rect">
                <a:avLst/>
              </a:prstGeom>
              <a:blipFill>
                <a:blip r:embed="rId9"/>
                <a:stretch>
                  <a:fillRect l="-693" t="-2381" r="-607" b="-6667"/>
                </a:stretch>
              </a:blipFill>
            </p:spPr>
            <p:txBody>
              <a:bodyPr/>
              <a:lstStyle/>
              <a:p>
                <a:r>
                  <a:rPr lang="en-US">
                    <a:noFill/>
                  </a:rPr>
                  <a:t> </a:t>
                </a:r>
              </a:p>
            </p:txBody>
          </p:sp>
        </mc:Fallback>
      </mc:AlternateContent>
    </p:spTree>
    <p:extLst>
      <p:ext uri="{BB962C8B-B14F-4D97-AF65-F5344CB8AC3E}">
        <p14:creationId xmlns:p14="http://schemas.microsoft.com/office/powerpoint/2010/main" val="175764330"/>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5B75ADB5-7788-4FBF-A05B-DBD2C2159E10}"/>
              </a:ext>
            </a:extLst>
          </p:cNvPr>
          <p:cNvSpPr/>
          <p:nvPr/>
        </p:nvSpPr>
        <p:spPr bwMode="auto">
          <a:xfrm>
            <a:off x="2517289" y="3490165"/>
            <a:ext cx="3022899" cy="2405026"/>
          </a:xfrm>
          <a:custGeom>
            <a:avLst/>
            <a:gdLst>
              <a:gd name="connsiteX0" fmla="*/ 0 w 3022899"/>
              <a:gd name="connsiteY0" fmla="*/ 0 h 2398956"/>
              <a:gd name="connsiteX1" fmla="*/ 10758 w 3022899"/>
              <a:gd name="connsiteY1" fmla="*/ 2388198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117450 h 2516406"/>
              <a:gd name="connsiteX1" fmla="*/ 10758 w 3022899"/>
              <a:gd name="connsiteY1" fmla="*/ 2516405 h 2516406"/>
              <a:gd name="connsiteX2" fmla="*/ 3022899 w 3022899"/>
              <a:gd name="connsiteY2" fmla="*/ 2516406 h 2516406"/>
              <a:gd name="connsiteX3" fmla="*/ 3022899 w 3022899"/>
              <a:gd name="connsiteY3" fmla="*/ 1720340 h 2516406"/>
              <a:gd name="connsiteX4" fmla="*/ 1344706 w 3022899"/>
              <a:gd name="connsiteY4" fmla="*/ 1257761 h 2516406"/>
              <a:gd name="connsiteX5" fmla="*/ 279699 w 3022899"/>
              <a:gd name="connsiteY5" fmla="*/ 461695 h 2516406"/>
              <a:gd name="connsiteX6" fmla="*/ 0 w 3022899"/>
              <a:gd name="connsiteY6" fmla="*/ 117450 h 2516406"/>
              <a:gd name="connsiteX0" fmla="*/ 0 w 3022899"/>
              <a:gd name="connsiteY0" fmla="*/ 203624 h 2602580"/>
              <a:gd name="connsiteX1" fmla="*/ 10758 w 3022899"/>
              <a:gd name="connsiteY1" fmla="*/ 2602579 h 2602580"/>
              <a:gd name="connsiteX2" fmla="*/ 3022899 w 3022899"/>
              <a:gd name="connsiteY2" fmla="*/ 2602580 h 2602580"/>
              <a:gd name="connsiteX3" fmla="*/ 3022899 w 3022899"/>
              <a:gd name="connsiteY3" fmla="*/ 1806514 h 2602580"/>
              <a:gd name="connsiteX4" fmla="*/ 1344706 w 3022899"/>
              <a:gd name="connsiteY4" fmla="*/ 1343935 h 2602580"/>
              <a:gd name="connsiteX5" fmla="*/ 785309 w 3022899"/>
              <a:gd name="connsiteY5" fmla="*/ 203624 h 2602580"/>
              <a:gd name="connsiteX6" fmla="*/ 0 w 3022899"/>
              <a:gd name="connsiteY6" fmla="*/ 203624 h 2602580"/>
              <a:gd name="connsiteX0" fmla="*/ 0 w 3022899"/>
              <a:gd name="connsiteY0" fmla="*/ 153808 h 2552764"/>
              <a:gd name="connsiteX1" fmla="*/ 10758 w 3022899"/>
              <a:gd name="connsiteY1" fmla="*/ 2552763 h 2552764"/>
              <a:gd name="connsiteX2" fmla="*/ 3022899 w 3022899"/>
              <a:gd name="connsiteY2" fmla="*/ 2552764 h 2552764"/>
              <a:gd name="connsiteX3" fmla="*/ 3022899 w 3022899"/>
              <a:gd name="connsiteY3" fmla="*/ 1756698 h 2552764"/>
              <a:gd name="connsiteX4" fmla="*/ 1344706 w 3022899"/>
              <a:gd name="connsiteY4" fmla="*/ 1294119 h 2552764"/>
              <a:gd name="connsiteX5" fmla="*/ 785309 w 3022899"/>
              <a:gd name="connsiteY5" fmla="*/ 153808 h 2552764"/>
              <a:gd name="connsiteX6" fmla="*/ 0 w 3022899"/>
              <a:gd name="connsiteY6" fmla="*/ 153808 h 2552764"/>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581374 w 3022899"/>
              <a:gd name="connsiteY4" fmla="*/ 1253958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581374 w 3022899"/>
              <a:gd name="connsiteY4" fmla="*/ 1253958 h 2405026"/>
              <a:gd name="connsiteX5" fmla="*/ 785309 w 3022899"/>
              <a:gd name="connsiteY5" fmla="*/ 6070 h 2405026"/>
              <a:gd name="connsiteX6" fmla="*/ 0 w 3022899"/>
              <a:gd name="connsiteY6" fmla="*/ 6070 h 240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2899" h="2405026">
                <a:moveTo>
                  <a:pt x="0" y="6070"/>
                </a:moveTo>
                <a:lnTo>
                  <a:pt x="10758" y="2405025"/>
                </a:lnTo>
                <a:lnTo>
                  <a:pt x="3022899" y="2405026"/>
                </a:lnTo>
                <a:lnTo>
                  <a:pt x="3022899" y="1608960"/>
                </a:lnTo>
                <a:cubicBezTo>
                  <a:pt x="2485016" y="1616131"/>
                  <a:pt x="2162287" y="1537243"/>
                  <a:pt x="1581374" y="1253958"/>
                </a:cubicBezTo>
                <a:cubicBezTo>
                  <a:pt x="1124174" y="1044184"/>
                  <a:pt x="826547" y="486578"/>
                  <a:pt x="785309" y="6070"/>
                </a:cubicBezTo>
                <a:cubicBezTo>
                  <a:pt x="518160" y="-1102"/>
                  <a:pt x="367552" y="-2895"/>
                  <a:pt x="0" y="6070"/>
                </a:cubicBezTo>
                <a:close/>
              </a:path>
            </a:pathLst>
          </a:custGeom>
          <a:solidFill>
            <a:schemeClr val="bg1">
              <a:lumMod val="85000"/>
            </a:schemeClr>
          </a:solidFill>
          <a:ln w="28575" cap="flat" cmpd="sng" algn="ctr">
            <a:solidFill>
              <a:schemeClr val="tx1"/>
            </a:solidFill>
            <a:prstDash val="solid"/>
            <a:round/>
            <a:headEnd type="none"/>
            <a:tailEnd type="none"/>
          </a:ln>
          <a:effectLst/>
        </p:spPr>
        <p:txBody>
          <a:bodyPr rtlCol="0" anchor="ctr"/>
          <a:lstStyle/>
          <a:p>
            <a:pPr algn="ctr"/>
            <a:endParaRPr lang="en-US"/>
          </a:p>
        </p:txBody>
      </p:sp>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20</a:t>
            </a:fld>
            <a:endParaRPr lang="en-US" dirty="0"/>
          </a:p>
        </p:txBody>
      </p:sp>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a:t>Basic step: intersection of disjunctions towards Disjunctive Normal Form</a:t>
            </a:r>
          </a:p>
          <a:p>
            <a:r>
              <a:rPr lang="en-US" sz="2000" kern="0" dirty="0"/>
              <a:t>Tightens continuous relaxation of GDP</a:t>
            </a:r>
          </a:p>
          <a:p>
            <a:r>
              <a:rPr lang="en-US" sz="2000" kern="0" dirty="0"/>
              <a:t>Optimal reactor selection example [1]</a:t>
            </a:r>
            <a:endParaRPr lang="en-US" sz="1800" kern="0" dirty="0"/>
          </a:p>
        </p:txBody>
      </p:sp>
      <p:sp>
        <p:nvSpPr>
          <p:cNvPr id="9" name="Line 8">
            <a:extLst>
              <a:ext uri="{FF2B5EF4-FFF2-40B4-BE49-F238E27FC236}">
                <a16:creationId xmlns:a16="http://schemas.microsoft.com/office/drawing/2014/main" id="{84ED8293-E8A8-4AC9-84CB-F9FA8676F7A5}"/>
              </a:ext>
            </a:extLst>
          </p:cNvPr>
          <p:cNvSpPr>
            <a:spLocks noChangeShapeType="1"/>
          </p:cNvSpPr>
          <p:nvPr/>
        </p:nvSpPr>
        <p:spPr bwMode="auto">
          <a:xfrm>
            <a:off x="2506141" y="269133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89B70EFE-FC55-445A-A4F3-C91D6EEE404A}"/>
              </a:ext>
            </a:extLst>
          </p:cNvPr>
          <p:cNvSpPr>
            <a:spLocks noChangeShapeType="1"/>
          </p:cNvSpPr>
          <p:nvPr/>
        </p:nvSpPr>
        <p:spPr bwMode="auto">
          <a:xfrm>
            <a:off x="2506141" y="589173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a:extLst>
              <a:ext uri="{FF2B5EF4-FFF2-40B4-BE49-F238E27FC236}">
                <a16:creationId xmlns:a16="http://schemas.microsoft.com/office/drawing/2014/main" id="{7B64B5A9-DD38-4F24-B04E-23AFA6872486}"/>
              </a:ext>
            </a:extLst>
          </p:cNvPr>
          <p:cNvSpPr>
            <a:spLocks noChangeShapeType="1"/>
          </p:cNvSpPr>
          <p:nvPr/>
        </p:nvSpPr>
        <p:spPr bwMode="auto">
          <a:xfrm>
            <a:off x="4649266" y="3472380"/>
            <a:ext cx="9144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a:extLst>
              <a:ext uri="{FF2B5EF4-FFF2-40B4-BE49-F238E27FC236}">
                <a16:creationId xmlns:a16="http://schemas.microsoft.com/office/drawing/2014/main" id="{C1398F43-C4B8-4936-A31C-D81CD7126169}"/>
              </a:ext>
            </a:extLst>
          </p:cNvPr>
          <p:cNvSpPr>
            <a:spLocks noChangeShapeType="1"/>
          </p:cNvSpPr>
          <p:nvPr/>
        </p:nvSpPr>
        <p:spPr bwMode="auto">
          <a:xfrm>
            <a:off x="3106216" y="3643830"/>
            <a:ext cx="228600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27EC6C15-0B06-48CA-8908-A45FD7740590}"/>
              </a:ext>
            </a:extLst>
          </p:cNvPr>
          <p:cNvSpPr txBox="1">
            <a:spLocks noChangeArrowheads="1"/>
          </p:cNvSpPr>
          <p:nvPr/>
        </p:nvSpPr>
        <p:spPr bwMode="auto">
          <a:xfrm>
            <a:off x="2201341" y="269133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F</a:t>
            </a:r>
          </a:p>
        </p:txBody>
      </p:sp>
      <p:sp>
        <p:nvSpPr>
          <p:cNvPr id="14" name="Text Box 13">
            <a:extLst>
              <a:ext uri="{FF2B5EF4-FFF2-40B4-BE49-F238E27FC236}">
                <a16:creationId xmlns:a16="http://schemas.microsoft.com/office/drawing/2014/main" id="{A64C9570-27C0-4369-8060-49922D07BD30}"/>
              </a:ext>
            </a:extLst>
          </p:cNvPr>
          <p:cNvSpPr txBox="1">
            <a:spLocks noChangeArrowheads="1"/>
          </p:cNvSpPr>
          <p:nvPr/>
        </p:nvSpPr>
        <p:spPr bwMode="auto">
          <a:xfrm>
            <a:off x="5954191" y="584410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X</a:t>
            </a:r>
          </a:p>
        </p:txBody>
      </p:sp>
      <p:sp>
        <p:nvSpPr>
          <p:cNvPr id="15" name="Text Box 14">
            <a:extLst>
              <a:ext uri="{FF2B5EF4-FFF2-40B4-BE49-F238E27FC236}">
                <a16:creationId xmlns:a16="http://schemas.microsoft.com/office/drawing/2014/main" id="{7819DDEB-28A3-4165-AA20-2B2D9D4E551E}"/>
              </a:ext>
            </a:extLst>
          </p:cNvPr>
          <p:cNvSpPr txBox="1">
            <a:spLocks noChangeArrowheads="1"/>
          </p:cNvSpPr>
          <p:nvPr/>
        </p:nvSpPr>
        <p:spPr bwMode="auto">
          <a:xfrm>
            <a:off x="2277541" y="33771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8</a:t>
            </a:r>
          </a:p>
        </p:txBody>
      </p:sp>
      <p:sp>
        <p:nvSpPr>
          <p:cNvPr id="16" name="Text Box 15">
            <a:extLst>
              <a:ext uri="{FF2B5EF4-FFF2-40B4-BE49-F238E27FC236}">
                <a16:creationId xmlns:a16="http://schemas.microsoft.com/office/drawing/2014/main" id="{4EC7DD26-6590-45C7-824B-BC1EDEC9600B}"/>
              </a:ext>
            </a:extLst>
          </p:cNvPr>
          <p:cNvSpPr txBox="1">
            <a:spLocks noChangeArrowheads="1"/>
          </p:cNvSpPr>
          <p:nvPr/>
        </p:nvSpPr>
        <p:spPr bwMode="auto">
          <a:xfrm>
            <a:off x="2277541" y="58155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7" name="Text Box 16">
            <a:extLst>
              <a:ext uri="{FF2B5EF4-FFF2-40B4-BE49-F238E27FC236}">
                <a16:creationId xmlns:a16="http://schemas.microsoft.com/office/drawing/2014/main" id="{46BCA7E0-48C8-40E2-8B38-5092FFE34594}"/>
              </a:ext>
            </a:extLst>
          </p:cNvPr>
          <p:cNvSpPr txBox="1">
            <a:spLocks noChangeArrowheads="1"/>
          </p:cNvSpPr>
          <p:nvPr/>
        </p:nvSpPr>
        <p:spPr bwMode="auto">
          <a:xfrm>
            <a:off x="24299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8" name="Text Box 17">
            <a:extLst>
              <a:ext uri="{FF2B5EF4-FFF2-40B4-BE49-F238E27FC236}">
                <a16:creationId xmlns:a16="http://schemas.microsoft.com/office/drawing/2014/main" id="{CB176FED-137C-46D6-AF96-A69E7BC98907}"/>
              </a:ext>
            </a:extLst>
          </p:cNvPr>
          <p:cNvSpPr txBox="1">
            <a:spLocks noChangeArrowheads="1"/>
          </p:cNvSpPr>
          <p:nvPr/>
        </p:nvSpPr>
        <p:spPr bwMode="auto">
          <a:xfrm>
            <a:off x="54017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1</a:t>
            </a:r>
          </a:p>
        </p:txBody>
      </p:sp>
      <p:sp>
        <p:nvSpPr>
          <p:cNvPr id="31" name="Line 30">
            <a:extLst>
              <a:ext uri="{FF2B5EF4-FFF2-40B4-BE49-F238E27FC236}">
                <a16:creationId xmlns:a16="http://schemas.microsoft.com/office/drawing/2014/main" id="{8EEFDE58-CA4D-4269-85F3-691693A6F9D7}"/>
              </a:ext>
            </a:extLst>
          </p:cNvPr>
          <p:cNvSpPr>
            <a:spLocks noChangeShapeType="1"/>
          </p:cNvSpPr>
          <p:nvPr/>
        </p:nvSpPr>
        <p:spPr bwMode="auto">
          <a:xfrm>
            <a:off x="2506141" y="345333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a:extLst>
              <a:ext uri="{FF2B5EF4-FFF2-40B4-BE49-F238E27FC236}">
                <a16:creationId xmlns:a16="http://schemas.microsoft.com/office/drawing/2014/main" id="{91825DD4-E5D0-4984-85CC-FC9282FC3881}"/>
              </a:ext>
            </a:extLst>
          </p:cNvPr>
          <p:cNvSpPr>
            <a:spLocks noChangeShapeType="1"/>
          </p:cNvSpPr>
          <p:nvPr/>
        </p:nvSpPr>
        <p:spPr bwMode="auto">
          <a:xfrm>
            <a:off x="2506141" y="589173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45">
            <a:extLst>
              <a:ext uri="{FF2B5EF4-FFF2-40B4-BE49-F238E27FC236}">
                <a16:creationId xmlns:a16="http://schemas.microsoft.com/office/drawing/2014/main" id="{51633E54-AA56-40B2-A2B0-758D2D2B898A}"/>
              </a:ext>
            </a:extLst>
          </p:cNvPr>
          <p:cNvSpPr txBox="1">
            <a:spLocks noChangeArrowheads="1"/>
          </p:cNvSpPr>
          <p:nvPr/>
        </p:nvSpPr>
        <p:spPr bwMode="auto">
          <a:xfrm>
            <a:off x="4246041" y="425819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a:t>
            </a:r>
          </a:p>
        </p:txBody>
      </p:sp>
      <p:sp>
        <p:nvSpPr>
          <p:cNvPr id="47" name="Text Box 46">
            <a:extLst>
              <a:ext uri="{FF2B5EF4-FFF2-40B4-BE49-F238E27FC236}">
                <a16:creationId xmlns:a16="http://schemas.microsoft.com/office/drawing/2014/main" id="{959F38DB-9F37-48B3-997D-1CE4F00371E9}"/>
              </a:ext>
            </a:extLst>
          </p:cNvPr>
          <p:cNvSpPr txBox="1">
            <a:spLocks noChangeArrowheads="1"/>
          </p:cNvSpPr>
          <p:nvPr/>
        </p:nvSpPr>
        <p:spPr bwMode="auto">
          <a:xfrm>
            <a:off x="5008041" y="349619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II</a:t>
            </a:r>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124B3F7-0CC0-458E-8AC2-00BE55DA5C48}"/>
                  </a:ext>
                </a:extLst>
              </p:cNvPr>
              <p:cNvSpPr/>
              <p:nvPr/>
            </p:nvSpPr>
            <p:spPr>
              <a:xfrm>
                <a:off x="7007476" y="2447632"/>
                <a:ext cx="4216545" cy="4396460"/>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func>
                        <m:funcPr>
                          <m:ctrlPr>
                            <a:rPr lang="en-US" b="0" i="1" kern="0" smtClean="0">
                              <a:latin typeface="Cambria Math" panose="02040503050406030204" pitchFamily="18" charset="0"/>
                            </a:rPr>
                          </m:ctrlPr>
                        </m:funcPr>
                        <m:fName>
                          <m:r>
                            <m:rPr>
                              <m:sty m:val="p"/>
                            </m:rPr>
                            <a:rPr lang="en-US" b="0" i="0" kern="0" smtClean="0">
                              <a:latin typeface="Cambria Math" panose="02040503050406030204" pitchFamily="18" charset="0"/>
                            </a:rPr>
                            <m:t>max</m:t>
                          </m:r>
                        </m:fName>
                        <m:e>
                          <m:r>
                            <a:rPr lang="en-US" b="0" i="1" kern="0" smtClean="0">
                              <a:latin typeface="Cambria Math" panose="02040503050406030204" pitchFamily="18" charset="0"/>
                            </a:rPr>
                            <m:t>𝑍</m:t>
                          </m:r>
                        </m:e>
                      </m:func>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1</m:t>
                          </m:r>
                        </m:sub>
                      </m:sSub>
                      <m:r>
                        <a:rPr lang="en-US" b="1" i="1" kern="0" smtClean="0">
                          <a:solidFill>
                            <a:srgbClr val="00279F"/>
                          </a:solidFill>
                          <a:latin typeface="Cambria Math" panose="02040503050406030204" pitchFamily="18" charset="0"/>
                        </a:rPr>
                        <m:t>𝑷</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2</m:t>
                          </m:r>
                        </m:sub>
                      </m:sSub>
                      <m:r>
                        <a:rPr lang="en-US" b="0" i="1" kern="0" smtClean="0">
                          <a:latin typeface="Cambria Math" panose="02040503050406030204" pitchFamily="18" charset="0"/>
                        </a:rPr>
                        <m:t>𝐹</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𝑟𝑥𝑛</m:t>
                          </m:r>
                        </m:sub>
                      </m:sSub>
                    </m:oMath>
                  </m:oMathPara>
                </a14:m>
                <a:endParaRPr lang="en-US" kern="0" dirty="0"/>
              </a:p>
              <a:p>
                <a:pPr>
                  <a:spcAft>
                    <a:spcPts val="600"/>
                  </a:spcAft>
                </a:pPr>
                <a14:m>
                  <m:oMathPara xmlns:m="http://schemas.openxmlformats.org/officeDocument/2006/math">
                    <m:oMathParaPr>
                      <m:jc m:val="left"/>
                    </m:oMathParaPr>
                    <m:oMath xmlns:m="http://schemas.openxmlformats.org/officeDocument/2006/math">
                      <m:r>
                        <m:rPr>
                          <m:nor/>
                        </m:rPr>
                        <a:rPr lang="en-US" kern="0">
                          <a:latin typeface="Cambria Math" panose="02040503050406030204" pitchFamily="18" charset="0"/>
                        </a:rPr>
                        <m:t>st</m:t>
                      </m:r>
                      <m:r>
                        <m:rPr>
                          <m:nor/>
                        </m:rPr>
                        <a:rPr lang="en-US" kern="0">
                          <a:latin typeface="Cambria Math" panose="02040503050406030204" pitchFamily="18" charset="0"/>
                        </a:rPr>
                        <m:t>. </m:t>
                      </m:r>
                      <m:r>
                        <a:rPr lang="en-US" i="1" kern="0">
                          <a:latin typeface="Cambria Math" panose="02040503050406030204" pitchFamily="18" charset="0"/>
                        </a:rPr>
                        <m:t> </m:t>
                      </m:r>
                      <m:r>
                        <a:rPr lang="en-US" b="1" i="1" kern="0" smtClean="0">
                          <a:solidFill>
                            <a:srgbClr val="00279F"/>
                          </a:solidFill>
                          <a:latin typeface="Cambria Math" panose="02040503050406030204" pitchFamily="18" charset="0"/>
                        </a:rPr>
                        <m:t>𝑷</m:t>
                      </m:r>
                      <m:r>
                        <a:rPr lang="en-US" b="0" i="1" kern="0" smtClean="0">
                          <a:latin typeface="Cambria Math" panose="02040503050406030204" pitchFamily="18" charset="0"/>
                        </a:rPr>
                        <m:t>≤</m:t>
                      </m:r>
                      <m:r>
                        <a:rPr lang="en-US" b="0" i="1" kern="0" smtClean="0">
                          <a:latin typeface="Cambria Math" panose="02040503050406030204" pitchFamily="18" charset="0"/>
                        </a:rPr>
                        <m:t>𝑑</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r>
                        <a:rPr lang="en-US" b="1" i="1" smtClean="0">
                          <a:solidFill>
                            <a:srgbClr val="00279F"/>
                          </a:solidFill>
                          <a:latin typeface="Cambria Math" panose="02040503050406030204" pitchFamily="18" charset="0"/>
                        </a:rPr>
                        <m:t>𝑷</m:t>
                      </m:r>
                      <m:r>
                        <a:rPr lang="en-US" b="1" i="1" smtClean="0">
                          <a:solidFill>
                            <a:srgbClr val="00279F"/>
                          </a:solidFill>
                          <a:latin typeface="Cambria Math" panose="02040503050406030204" pitchFamily="18" charset="0"/>
                        </a:rPr>
                        <m:t>≤</m:t>
                      </m:r>
                      <m:sSup>
                        <m:sSupPr>
                          <m:ctrlPr>
                            <a:rPr lang="en-US" b="1" i="1" smtClean="0">
                              <a:solidFill>
                                <a:srgbClr val="00279F"/>
                              </a:solidFill>
                              <a:latin typeface="Cambria Math" panose="02040503050406030204" pitchFamily="18" charset="0"/>
                            </a:rPr>
                          </m:ctrlPr>
                        </m:sSupPr>
                        <m:e>
                          <m:r>
                            <a:rPr lang="en-US" b="1" i="1" smtClean="0">
                              <a:solidFill>
                                <a:srgbClr val="00279F"/>
                              </a:solidFill>
                              <a:latin typeface="Cambria Math" panose="02040503050406030204" pitchFamily="18" charset="0"/>
                            </a:rPr>
                            <m:t>𝑭</m:t>
                          </m:r>
                        </m:e>
                        <m:sup>
                          <m:r>
                            <a:rPr lang="en-US" b="1" i="1" smtClean="0">
                              <a:solidFill>
                                <a:srgbClr val="00279F"/>
                              </a:solidFill>
                              <a:latin typeface="Cambria Math" panose="02040503050406030204" pitchFamily="18" charset="0"/>
                            </a:rPr>
                            <m:t>𝑳𝑩</m:t>
                          </m:r>
                        </m:sup>
                      </m:sSup>
                      <m:r>
                        <a:rPr lang="en-US" b="1" i="1" smtClean="0">
                          <a:solidFill>
                            <a:srgbClr val="00279F"/>
                          </a:solidFill>
                          <a:latin typeface="Cambria Math" panose="02040503050406030204" pitchFamily="18" charset="0"/>
                        </a:rPr>
                        <m:t>𝑿</m:t>
                      </m:r>
                      <m:r>
                        <a:rPr lang="en-US" b="1" i="1" smtClean="0">
                          <a:solidFill>
                            <a:srgbClr val="00279F"/>
                          </a:solidFill>
                          <a:latin typeface="Cambria Math" panose="02040503050406030204" pitchFamily="18" charset="0"/>
                        </a:rPr>
                        <m:t>+</m:t>
                      </m:r>
                      <m:r>
                        <a:rPr lang="en-US" b="1" i="1" smtClean="0">
                          <a:solidFill>
                            <a:srgbClr val="00279F"/>
                          </a:solidFill>
                          <a:latin typeface="Cambria Math" panose="02040503050406030204" pitchFamily="18" charset="0"/>
                        </a:rPr>
                        <m:t>𝑭</m:t>
                      </m:r>
                      <m:sSup>
                        <m:sSupPr>
                          <m:ctrlPr>
                            <a:rPr lang="en-US" b="1" i="1" smtClean="0">
                              <a:solidFill>
                                <a:srgbClr val="00279F"/>
                              </a:solidFill>
                              <a:latin typeface="Cambria Math" panose="02040503050406030204" pitchFamily="18" charset="0"/>
                            </a:rPr>
                          </m:ctrlPr>
                        </m:sSupPr>
                        <m:e>
                          <m:r>
                            <a:rPr lang="en-US" b="1" i="1" smtClean="0">
                              <a:solidFill>
                                <a:srgbClr val="00279F"/>
                              </a:solidFill>
                              <a:latin typeface="Cambria Math" panose="02040503050406030204" pitchFamily="18" charset="0"/>
                            </a:rPr>
                            <m:t>𝑿</m:t>
                          </m:r>
                        </m:e>
                        <m:sup>
                          <m:r>
                            <a:rPr lang="en-US" b="1" i="1" smtClean="0">
                              <a:solidFill>
                                <a:srgbClr val="00279F"/>
                              </a:solidFill>
                              <a:latin typeface="Cambria Math" panose="02040503050406030204" pitchFamily="18" charset="0"/>
                            </a:rPr>
                            <m:t>𝑼𝑩</m:t>
                          </m:r>
                        </m:sup>
                      </m:sSup>
                      <m:r>
                        <a:rPr lang="en-US" b="1" i="1" smtClean="0">
                          <a:solidFill>
                            <a:srgbClr val="00279F"/>
                          </a:solidFill>
                          <a:latin typeface="Cambria Math" panose="02040503050406030204" pitchFamily="18" charset="0"/>
                        </a:rPr>
                        <m:t>−</m:t>
                      </m:r>
                      <m:sSup>
                        <m:sSupPr>
                          <m:ctrlPr>
                            <a:rPr lang="en-US" b="1" i="1" smtClean="0">
                              <a:solidFill>
                                <a:srgbClr val="00279F"/>
                              </a:solidFill>
                              <a:latin typeface="Cambria Math" panose="02040503050406030204" pitchFamily="18" charset="0"/>
                            </a:rPr>
                          </m:ctrlPr>
                        </m:sSupPr>
                        <m:e>
                          <m:r>
                            <a:rPr lang="en-US" b="1" i="1" smtClean="0">
                              <a:solidFill>
                                <a:srgbClr val="00279F"/>
                              </a:solidFill>
                              <a:latin typeface="Cambria Math" panose="02040503050406030204" pitchFamily="18" charset="0"/>
                            </a:rPr>
                            <m:t>𝑭</m:t>
                          </m:r>
                        </m:e>
                        <m:sup>
                          <m:r>
                            <a:rPr lang="en-US" b="1" i="1" smtClean="0">
                              <a:solidFill>
                                <a:srgbClr val="00279F"/>
                              </a:solidFill>
                              <a:latin typeface="Cambria Math" panose="02040503050406030204" pitchFamily="18" charset="0"/>
                            </a:rPr>
                            <m:t>𝑳𝑩</m:t>
                          </m:r>
                        </m:sup>
                      </m:sSup>
                      <m:sSup>
                        <m:sSupPr>
                          <m:ctrlPr>
                            <a:rPr lang="en-US" b="1" i="1" smtClean="0">
                              <a:solidFill>
                                <a:srgbClr val="00279F"/>
                              </a:solidFill>
                              <a:latin typeface="Cambria Math" panose="02040503050406030204" pitchFamily="18" charset="0"/>
                            </a:rPr>
                          </m:ctrlPr>
                        </m:sSupPr>
                        <m:e>
                          <m:r>
                            <a:rPr lang="en-US" b="1" i="1" smtClean="0">
                              <a:solidFill>
                                <a:srgbClr val="00279F"/>
                              </a:solidFill>
                              <a:latin typeface="Cambria Math" panose="02040503050406030204" pitchFamily="18" charset="0"/>
                            </a:rPr>
                            <m:t>𝑿</m:t>
                          </m:r>
                        </m:e>
                        <m:sup>
                          <m:r>
                            <a:rPr lang="en-US" b="1" i="1" smtClean="0">
                              <a:solidFill>
                                <a:srgbClr val="00279F"/>
                              </a:solidFill>
                              <a:latin typeface="Cambria Math" panose="02040503050406030204" pitchFamily="18" charset="0"/>
                            </a:rPr>
                            <m:t>𝑼𝑩</m:t>
                          </m:r>
                        </m:sup>
                      </m:sSup>
                    </m:oMath>
                  </m:oMathPara>
                </a14:m>
                <a:endParaRPr lang="en-US" b="1" dirty="0">
                  <a:solidFill>
                    <a:srgbClr val="00279F"/>
                  </a:solidFill>
                </a:endParaRPr>
              </a:p>
              <a:p>
                <a:pPr>
                  <a:spcAft>
                    <a:spcPts val="600"/>
                  </a:spcAft>
                </a:pPr>
                <a14:m>
                  <m:oMathPara xmlns:m="http://schemas.openxmlformats.org/officeDocument/2006/math">
                    <m:oMathParaPr>
                      <m:jc m:val="left"/>
                    </m:oMathParaPr>
                    <m:oMath xmlns:m="http://schemas.openxmlformats.org/officeDocument/2006/math">
                      <m:r>
                        <a:rPr lang="en-US" b="1" i="1" smtClean="0">
                          <a:solidFill>
                            <a:srgbClr val="00279F"/>
                          </a:solidFill>
                          <a:latin typeface="Cambria Math" panose="02040503050406030204" pitchFamily="18" charset="0"/>
                        </a:rPr>
                        <m:t>𝑷</m:t>
                      </m:r>
                      <m:r>
                        <a:rPr lang="en-US" b="1" i="1" smtClean="0">
                          <a:solidFill>
                            <a:srgbClr val="00279F"/>
                          </a:solidFill>
                          <a:latin typeface="Cambria Math" panose="02040503050406030204" pitchFamily="18" charset="0"/>
                        </a:rPr>
                        <m:t>≤</m:t>
                      </m:r>
                      <m:sSup>
                        <m:sSupPr>
                          <m:ctrlPr>
                            <a:rPr lang="en-US" b="1" i="1" smtClean="0">
                              <a:solidFill>
                                <a:srgbClr val="00279F"/>
                              </a:solidFill>
                              <a:latin typeface="Cambria Math" panose="02040503050406030204" pitchFamily="18" charset="0"/>
                            </a:rPr>
                          </m:ctrlPr>
                        </m:sSupPr>
                        <m:e>
                          <m:r>
                            <a:rPr lang="en-US" b="1" i="1" smtClean="0">
                              <a:solidFill>
                                <a:srgbClr val="00279F"/>
                              </a:solidFill>
                              <a:latin typeface="Cambria Math" panose="02040503050406030204" pitchFamily="18" charset="0"/>
                            </a:rPr>
                            <m:t>𝑭</m:t>
                          </m:r>
                        </m:e>
                        <m:sup>
                          <m:r>
                            <a:rPr lang="en-US" b="1" i="1" smtClean="0">
                              <a:solidFill>
                                <a:srgbClr val="00279F"/>
                              </a:solidFill>
                              <a:latin typeface="Cambria Math" panose="02040503050406030204" pitchFamily="18" charset="0"/>
                            </a:rPr>
                            <m:t>𝑼𝑩</m:t>
                          </m:r>
                        </m:sup>
                      </m:sSup>
                      <m:r>
                        <a:rPr lang="en-US" b="1" i="1" smtClean="0">
                          <a:solidFill>
                            <a:srgbClr val="00279F"/>
                          </a:solidFill>
                          <a:latin typeface="Cambria Math" panose="02040503050406030204" pitchFamily="18" charset="0"/>
                        </a:rPr>
                        <m:t>𝑿</m:t>
                      </m:r>
                      <m:r>
                        <a:rPr lang="en-US" b="1" i="1" smtClean="0">
                          <a:solidFill>
                            <a:srgbClr val="00279F"/>
                          </a:solidFill>
                          <a:latin typeface="Cambria Math" panose="02040503050406030204" pitchFamily="18" charset="0"/>
                        </a:rPr>
                        <m:t>+</m:t>
                      </m:r>
                      <m:r>
                        <a:rPr lang="en-US" b="1" i="1" smtClean="0">
                          <a:solidFill>
                            <a:srgbClr val="00279F"/>
                          </a:solidFill>
                          <a:latin typeface="Cambria Math" panose="02040503050406030204" pitchFamily="18" charset="0"/>
                        </a:rPr>
                        <m:t>𝑭</m:t>
                      </m:r>
                      <m:sSup>
                        <m:sSupPr>
                          <m:ctrlPr>
                            <a:rPr lang="en-US" b="1" i="1" smtClean="0">
                              <a:solidFill>
                                <a:srgbClr val="00279F"/>
                              </a:solidFill>
                              <a:latin typeface="Cambria Math" panose="02040503050406030204" pitchFamily="18" charset="0"/>
                            </a:rPr>
                          </m:ctrlPr>
                        </m:sSupPr>
                        <m:e>
                          <m:r>
                            <a:rPr lang="en-US" b="1" i="1" smtClean="0">
                              <a:solidFill>
                                <a:srgbClr val="00279F"/>
                              </a:solidFill>
                              <a:latin typeface="Cambria Math" panose="02040503050406030204" pitchFamily="18" charset="0"/>
                            </a:rPr>
                            <m:t>𝑿</m:t>
                          </m:r>
                        </m:e>
                        <m:sup>
                          <m:r>
                            <a:rPr lang="en-US" b="1" i="1" smtClean="0">
                              <a:solidFill>
                                <a:srgbClr val="00279F"/>
                              </a:solidFill>
                              <a:latin typeface="Cambria Math" panose="02040503050406030204" pitchFamily="18" charset="0"/>
                            </a:rPr>
                            <m:t>𝑳𝑩</m:t>
                          </m:r>
                        </m:sup>
                      </m:sSup>
                      <m:r>
                        <a:rPr lang="en-US" b="1" i="1" smtClean="0">
                          <a:solidFill>
                            <a:srgbClr val="00279F"/>
                          </a:solidFill>
                          <a:latin typeface="Cambria Math" panose="02040503050406030204" pitchFamily="18" charset="0"/>
                        </a:rPr>
                        <m:t>−</m:t>
                      </m:r>
                      <m:sSup>
                        <m:sSupPr>
                          <m:ctrlPr>
                            <a:rPr lang="en-US" b="1" i="1" smtClean="0">
                              <a:solidFill>
                                <a:srgbClr val="00279F"/>
                              </a:solidFill>
                              <a:latin typeface="Cambria Math" panose="02040503050406030204" pitchFamily="18" charset="0"/>
                            </a:rPr>
                          </m:ctrlPr>
                        </m:sSupPr>
                        <m:e>
                          <m:r>
                            <a:rPr lang="en-US" b="1" i="1" smtClean="0">
                              <a:solidFill>
                                <a:srgbClr val="00279F"/>
                              </a:solidFill>
                              <a:latin typeface="Cambria Math" panose="02040503050406030204" pitchFamily="18" charset="0"/>
                            </a:rPr>
                            <m:t>𝑭</m:t>
                          </m:r>
                        </m:e>
                        <m:sup>
                          <m:r>
                            <a:rPr lang="en-US" b="1" i="1" smtClean="0">
                              <a:solidFill>
                                <a:srgbClr val="00279F"/>
                              </a:solidFill>
                              <a:latin typeface="Cambria Math" panose="02040503050406030204" pitchFamily="18" charset="0"/>
                            </a:rPr>
                            <m:t>𝑼𝑩</m:t>
                          </m:r>
                        </m:sup>
                      </m:sSup>
                      <m:sSup>
                        <m:sSupPr>
                          <m:ctrlPr>
                            <a:rPr lang="en-US" b="1" i="1" smtClean="0">
                              <a:solidFill>
                                <a:srgbClr val="00279F"/>
                              </a:solidFill>
                              <a:latin typeface="Cambria Math" panose="02040503050406030204" pitchFamily="18" charset="0"/>
                            </a:rPr>
                          </m:ctrlPr>
                        </m:sSupPr>
                        <m:e>
                          <m:r>
                            <a:rPr lang="en-US" b="1" i="1" smtClean="0">
                              <a:solidFill>
                                <a:srgbClr val="00279F"/>
                              </a:solidFill>
                              <a:latin typeface="Cambria Math" panose="02040503050406030204" pitchFamily="18" charset="0"/>
                            </a:rPr>
                            <m:t>𝑿</m:t>
                          </m:r>
                        </m:e>
                        <m:sup>
                          <m:r>
                            <a:rPr lang="en-US" b="1" i="1" smtClean="0">
                              <a:solidFill>
                                <a:srgbClr val="00279F"/>
                              </a:solidFill>
                              <a:latin typeface="Cambria Math" panose="02040503050406030204" pitchFamily="18" charset="0"/>
                            </a:rPr>
                            <m:t>𝑳𝑩</m:t>
                          </m:r>
                        </m:sup>
                      </m:sSup>
                    </m:oMath>
                  </m:oMathPara>
                </a14:m>
                <a:endParaRPr lang="en-US" b="1" dirty="0">
                  <a:solidFill>
                    <a:srgbClr val="00279F"/>
                  </a:solidFill>
                </a:endParaRPr>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m:t>
                                  </m:r>
                                </m:sub>
                              </m:sSub>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𝐼𝐼</m:t>
                                  </m:r>
                                </m:sub>
                              </m:sSub>
                            </m:e>
                          </m:eqArr>
                        </m:e>
                      </m:d>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bar>
                        <m:barPr>
                          <m:ctrlPr>
                            <a:rPr lang="en-US" i="1">
                              <a:latin typeface="Cambria Math" panose="02040503050406030204" pitchFamily="18" charset="0"/>
                            </a:rPr>
                          </m:ctrlPr>
                        </m:barPr>
                        <m:e>
                          <m:r>
                            <a:rPr lang="en-US" i="1">
                              <a:latin typeface="Cambria Math" panose="02040503050406030204" pitchFamily="18" charset="0"/>
                            </a:rPr>
                            <m:t>∨</m:t>
                          </m:r>
                        </m:e>
                      </m:ba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𝐼𝐼</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𝐿𝐵</m:t>
                          </m:r>
                        </m:sup>
                      </m:sSup>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𝑈𝐵</m:t>
                          </m:r>
                        </m:sup>
                      </m:sSup>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𝐹𝑎𝑙𝑠𝑒</m:t>
                          </m:r>
                        </m:e>
                      </m:d>
                    </m:oMath>
                  </m:oMathPara>
                </a14:m>
                <a:endParaRPr lang="en-US" dirty="0"/>
              </a:p>
              <a:p>
                <a:pPr>
                  <a:spcAft>
                    <a:spcPts val="600"/>
                  </a:spcAft>
                </a:pPr>
                <a:endParaRPr lang="en-US" dirty="0"/>
              </a:p>
            </p:txBody>
          </p:sp>
        </mc:Choice>
        <mc:Fallback xmlns="">
          <p:sp>
            <p:nvSpPr>
              <p:cNvPr id="92" name="Rectangle 91">
                <a:extLst>
                  <a:ext uri="{FF2B5EF4-FFF2-40B4-BE49-F238E27FC236}">
                    <a16:creationId xmlns:a16="http://schemas.microsoft.com/office/drawing/2014/main" id="{A124B3F7-0CC0-458E-8AC2-00BE55DA5C48}"/>
                  </a:ext>
                </a:extLst>
              </p:cNvPr>
              <p:cNvSpPr>
                <a:spLocks noRot="1" noChangeAspect="1" noMove="1" noResize="1" noEditPoints="1" noAdjustHandles="1" noChangeArrowheads="1" noChangeShapeType="1" noTextEdit="1"/>
              </p:cNvSpPr>
              <p:nvPr/>
            </p:nvSpPr>
            <p:spPr>
              <a:xfrm>
                <a:off x="7007476" y="2447632"/>
                <a:ext cx="4216545" cy="4396460"/>
              </a:xfrm>
              <a:prstGeom prst="rect">
                <a:avLst/>
              </a:prstGeom>
              <a:blipFill>
                <a:blip r:embed="rId2"/>
                <a:stretch>
                  <a:fillRect/>
                </a:stretch>
              </a:blipFill>
            </p:spPr>
            <p:txBody>
              <a:bodyPr/>
              <a:lstStyle/>
              <a:p>
                <a:r>
                  <a:rPr lang="en-US">
                    <a:noFill/>
                  </a:rPr>
                  <a:t> </a:t>
                </a:r>
              </a:p>
            </p:txBody>
          </p:sp>
        </mc:Fallback>
      </mc:AlternateContent>
      <p:sp>
        <p:nvSpPr>
          <p:cNvPr id="30" name="Line 11">
            <a:extLst>
              <a:ext uri="{FF2B5EF4-FFF2-40B4-BE49-F238E27FC236}">
                <a16:creationId xmlns:a16="http://schemas.microsoft.com/office/drawing/2014/main" id="{53BD9AF2-4296-4683-8586-11363E416035}"/>
              </a:ext>
            </a:extLst>
          </p:cNvPr>
          <p:cNvSpPr>
            <a:spLocks noChangeShapeType="1"/>
          </p:cNvSpPr>
          <p:nvPr/>
        </p:nvSpPr>
        <p:spPr bwMode="auto">
          <a:xfrm>
            <a:off x="3276600" y="3496193"/>
            <a:ext cx="2258491" cy="1609206"/>
          </a:xfrm>
          <a:prstGeom prst="line">
            <a:avLst/>
          </a:prstGeom>
          <a:noFill/>
          <a:ln w="5715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TextBox 33">
            <a:extLst>
              <a:ext uri="{FF2B5EF4-FFF2-40B4-BE49-F238E27FC236}">
                <a16:creationId xmlns:a16="http://schemas.microsoft.com/office/drawing/2014/main" id="{21EFD2CA-B61E-482A-9995-8A51B2548EB6}"/>
              </a:ext>
            </a:extLst>
          </p:cNvPr>
          <p:cNvSpPr txBox="1"/>
          <p:nvPr/>
        </p:nvSpPr>
        <p:spPr>
          <a:xfrm>
            <a:off x="1905000" y="6557963"/>
            <a:ext cx="2281394" cy="253916"/>
          </a:xfrm>
          <a:prstGeom prst="rect">
            <a:avLst/>
          </a:prstGeom>
          <a:noFill/>
        </p:spPr>
        <p:txBody>
          <a:bodyPr wrap="none" rtlCol="0">
            <a:spAutoFit/>
          </a:bodyPr>
          <a:lstStyle/>
          <a:p>
            <a:r>
              <a:rPr lang="en-US" sz="1050" baseline="30000" dirty="0">
                <a:latin typeface="Cambria" panose="02040503050406030204" pitchFamily="18" charset="0"/>
              </a:rPr>
              <a:t>*</a:t>
            </a:r>
            <a:r>
              <a:rPr lang="en-US" sz="1050" dirty="0">
                <a:latin typeface="Cambria" panose="02040503050406030204" pitchFamily="18" charset="0"/>
              </a:rPr>
              <a:t>Transformation not yet generalized</a:t>
            </a:r>
          </a:p>
        </p:txBody>
      </p:sp>
      <p:sp>
        <p:nvSpPr>
          <p:cNvPr id="33" name="TextBox 32">
            <a:extLst>
              <a:ext uri="{FF2B5EF4-FFF2-40B4-BE49-F238E27FC236}">
                <a16:creationId xmlns:a16="http://schemas.microsoft.com/office/drawing/2014/main" id="{CA176E07-C210-4F3C-97C0-244ECEF3F072}"/>
              </a:ext>
            </a:extLst>
          </p:cNvPr>
          <p:cNvSpPr txBox="1"/>
          <p:nvPr/>
        </p:nvSpPr>
        <p:spPr>
          <a:xfrm>
            <a:off x="9745410" y="6557963"/>
            <a:ext cx="1798890" cy="253916"/>
          </a:xfrm>
          <a:prstGeom prst="rect">
            <a:avLst/>
          </a:prstGeom>
          <a:noFill/>
        </p:spPr>
        <p:txBody>
          <a:bodyPr wrap="none" rtlCol="0">
            <a:spAutoFit/>
          </a:bodyPr>
          <a:lstStyle/>
          <a:p>
            <a:pPr algn="r"/>
            <a:r>
              <a:rPr lang="en-US" sz="1050" dirty="0">
                <a:latin typeface="Cambria" panose="02040503050406030204" pitchFamily="18" charset="0"/>
              </a:rPr>
              <a:t>[1] Ruiz &amp; Grossmann, 2010</a:t>
            </a:r>
          </a:p>
        </p:txBody>
      </p:sp>
    </p:spTree>
    <p:extLst>
      <p:ext uri="{BB962C8B-B14F-4D97-AF65-F5344CB8AC3E}">
        <p14:creationId xmlns:p14="http://schemas.microsoft.com/office/powerpoint/2010/main" val="2863704067"/>
      </p:ext>
    </p:extLst>
  </p:cSld>
  <p:clrMapOvr>
    <a:masterClrMapping/>
  </p:clrMapOvr>
  <p:transition spd="med"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5B75ADB5-7788-4FBF-A05B-DBD2C2159E10}"/>
              </a:ext>
            </a:extLst>
          </p:cNvPr>
          <p:cNvSpPr/>
          <p:nvPr/>
        </p:nvSpPr>
        <p:spPr bwMode="auto">
          <a:xfrm>
            <a:off x="2517289" y="3493047"/>
            <a:ext cx="3022899" cy="2402144"/>
          </a:xfrm>
          <a:custGeom>
            <a:avLst/>
            <a:gdLst>
              <a:gd name="connsiteX0" fmla="*/ 0 w 3022899"/>
              <a:gd name="connsiteY0" fmla="*/ 0 h 2398956"/>
              <a:gd name="connsiteX1" fmla="*/ 10758 w 3022899"/>
              <a:gd name="connsiteY1" fmla="*/ 2388198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117450 h 2516406"/>
              <a:gd name="connsiteX1" fmla="*/ 10758 w 3022899"/>
              <a:gd name="connsiteY1" fmla="*/ 2516405 h 2516406"/>
              <a:gd name="connsiteX2" fmla="*/ 3022899 w 3022899"/>
              <a:gd name="connsiteY2" fmla="*/ 2516406 h 2516406"/>
              <a:gd name="connsiteX3" fmla="*/ 3022899 w 3022899"/>
              <a:gd name="connsiteY3" fmla="*/ 1720340 h 2516406"/>
              <a:gd name="connsiteX4" fmla="*/ 1344706 w 3022899"/>
              <a:gd name="connsiteY4" fmla="*/ 1257761 h 2516406"/>
              <a:gd name="connsiteX5" fmla="*/ 279699 w 3022899"/>
              <a:gd name="connsiteY5" fmla="*/ 461695 h 2516406"/>
              <a:gd name="connsiteX6" fmla="*/ 0 w 3022899"/>
              <a:gd name="connsiteY6" fmla="*/ 117450 h 2516406"/>
              <a:gd name="connsiteX0" fmla="*/ 0 w 3022899"/>
              <a:gd name="connsiteY0" fmla="*/ 203624 h 2602580"/>
              <a:gd name="connsiteX1" fmla="*/ 10758 w 3022899"/>
              <a:gd name="connsiteY1" fmla="*/ 2602579 h 2602580"/>
              <a:gd name="connsiteX2" fmla="*/ 3022899 w 3022899"/>
              <a:gd name="connsiteY2" fmla="*/ 2602580 h 2602580"/>
              <a:gd name="connsiteX3" fmla="*/ 3022899 w 3022899"/>
              <a:gd name="connsiteY3" fmla="*/ 1806514 h 2602580"/>
              <a:gd name="connsiteX4" fmla="*/ 1344706 w 3022899"/>
              <a:gd name="connsiteY4" fmla="*/ 1343935 h 2602580"/>
              <a:gd name="connsiteX5" fmla="*/ 785309 w 3022899"/>
              <a:gd name="connsiteY5" fmla="*/ 203624 h 2602580"/>
              <a:gd name="connsiteX6" fmla="*/ 0 w 3022899"/>
              <a:gd name="connsiteY6" fmla="*/ 203624 h 2602580"/>
              <a:gd name="connsiteX0" fmla="*/ 0 w 3022899"/>
              <a:gd name="connsiteY0" fmla="*/ 153808 h 2552764"/>
              <a:gd name="connsiteX1" fmla="*/ 10758 w 3022899"/>
              <a:gd name="connsiteY1" fmla="*/ 2552763 h 2552764"/>
              <a:gd name="connsiteX2" fmla="*/ 3022899 w 3022899"/>
              <a:gd name="connsiteY2" fmla="*/ 2552764 h 2552764"/>
              <a:gd name="connsiteX3" fmla="*/ 3022899 w 3022899"/>
              <a:gd name="connsiteY3" fmla="*/ 1756698 h 2552764"/>
              <a:gd name="connsiteX4" fmla="*/ 1344706 w 3022899"/>
              <a:gd name="connsiteY4" fmla="*/ 1294119 h 2552764"/>
              <a:gd name="connsiteX5" fmla="*/ 785309 w 3022899"/>
              <a:gd name="connsiteY5" fmla="*/ 153808 h 2552764"/>
              <a:gd name="connsiteX6" fmla="*/ 0 w 3022899"/>
              <a:gd name="connsiteY6" fmla="*/ 153808 h 2552764"/>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581374 w 3022899"/>
              <a:gd name="connsiteY4" fmla="*/ 1253958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3188 h 2402144"/>
              <a:gd name="connsiteX1" fmla="*/ 10758 w 3022899"/>
              <a:gd name="connsiteY1" fmla="*/ 2402143 h 2402144"/>
              <a:gd name="connsiteX2" fmla="*/ 3022899 w 3022899"/>
              <a:gd name="connsiteY2" fmla="*/ 2402144 h 2402144"/>
              <a:gd name="connsiteX3" fmla="*/ 3022899 w 3022899"/>
              <a:gd name="connsiteY3" fmla="*/ 1606078 h 2402144"/>
              <a:gd name="connsiteX4" fmla="*/ 785309 w 3022899"/>
              <a:gd name="connsiteY4" fmla="*/ 3188 h 2402144"/>
              <a:gd name="connsiteX5" fmla="*/ 0 w 3022899"/>
              <a:gd name="connsiteY5" fmla="*/ 3188 h 2402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2899" h="2402144">
                <a:moveTo>
                  <a:pt x="0" y="3188"/>
                </a:moveTo>
                <a:lnTo>
                  <a:pt x="10758" y="2402143"/>
                </a:lnTo>
                <a:lnTo>
                  <a:pt x="3022899" y="2402144"/>
                </a:lnTo>
                <a:lnTo>
                  <a:pt x="3022899" y="1606078"/>
                </a:lnTo>
                <a:lnTo>
                  <a:pt x="785309" y="3188"/>
                </a:lnTo>
                <a:cubicBezTo>
                  <a:pt x="518160" y="-3984"/>
                  <a:pt x="392654" y="3188"/>
                  <a:pt x="0" y="3188"/>
                </a:cubicBezTo>
                <a:close/>
              </a:path>
            </a:pathLst>
          </a:custGeom>
          <a:solidFill>
            <a:schemeClr val="bg1">
              <a:lumMod val="85000"/>
            </a:schemeClr>
          </a:solidFill>
          <a:ln w="28575" cap="flat" cmpd="sng" algn="ctr">
            <a:solidFill>
              <a:schemeClr val="tx1"/>
            </a:solidFill>
            <a:prstDash val="solid"/>
            <a:round/>
            <a:headEnd type="none"/>
            <a:tailEnd type="none"/>
          </a:ln>
          <a:effectLst/>
        </p:spPr>
        <p:txBody>
          <a:bodyPr rtlCol="0" anchor="ctr"/>
          <a:lstStyle/>
          <a:p>
            <a:pPr algn="ctr"/>
            <a:endParaRPr lang="en-US"/>
          </a:p>
        </p:txBody>
      </p:sp>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21</a:t>
            </a:fld>
            <a:endParaRPr lang="en-US" dirty="0"/>
          </a:p>
        </p:txBody>
      </p:sp>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a:t>Basic step: intersection of disjunctions towards Disjunctive Normal Form</a:t>
            </a:r>
          </a:p>
          <a:p>
            <a:r>
              <a:rPr lang="en-US" sz="2000" kern="0" dirty="0"/>
              <a:t>Tightens continuous relaxation of GDP</a:t>
            </a:r>
          </a:p>
          <a:p>
            <a:r>
              <a:rPr lang="en-US" sz="2000" kern="0" dirty="0"/>
              <a:t>Optimal reactor selection example [1]</a:t>
            </a:r>
            <a:endParaRPr lang="en-US" sz="1800" kern="0" dirty="0"/>
          </a:p>
        </p:txBody>
      </p:sp>
      <p:sp>
        <p:nvSpPr>
          <p:cNvPr id="9" name="Line 8">
            <a:extLst>
              <a:ext uri="{FF2B5EF4-FFF2-40B4-BE49-F238E27FC236}">
                <a16:creationId xmlns:a16="http://schemas.microsoft.com/office/drawing/2014/main" id="{84ED8293-E8A8-4AC9-84CB-F9FA8676F7A5}"/>
              </a:ext>
            </a:extLst>
          </p:cNvPr>
          <p:cNvSpPr>
            <a:spLocks noChangeShapeType="1"/>
          </p:cNvSpPr>
          <p:nvPr/>
        </p:nvSpPr>
        <p:spPr bwMode="auto">
          <a:xfrm>
            <a:off x="2506141" y="269133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89B70EFE-FC55-445A-A4F3-C91D6EEE404A}"/>
              </a:ext>
            </a:extLst>
          </p:cNvPr>
          <p:cNvSpPr>
            <a:spLocks noChangeShapeType="1"/>
          </p:cNvSpPr>
          <p:nvPr/>
        </p:nvSpPr>
        <p:spPr bwMode="auto">
          <a:xfrm>
            <a:off x="2506141" y="589173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a:extLst>
              <a:ext uri="{FF2B5EF4-FFF2-40B4-BE49-F238E27FC236}">
                <a16:creationId xmlns:a16="http://schemas.microsoft.com/office/drawing/2014/main" id="{7B64B5A9-DD38-4F24-B04E-23AFA6872486}"/>
              </a:ext>
            </a:extLst>
          </p:cNvPr>
          <p:cNvSpPr>
            <a:spLocks noChangeShapeType="1"/>
          </p:cNvSpPr>
          <p:nvPr/>
        </p:nvSpPr>
        <p:spPr bwMode="auto">
          <a:xfrm>
            <a:off x="4649266" y="3472380"/>
            <a:ext cx="9144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a:extLst>
              <a:ext uri="{FF2B5EF4-FFF2-40B4-BE49-F238E27FC236}">
                <a16:creationId xmlns:a16="http://schemas.microsoft.com/office/drawing/2014/main" id="{C1398F43-C4B8-4936-A31C-D81CD7126169}"/>
              </a:ext>
            </a:extLst>
          </p:cNvPr>
          <p:cNvSpPr>
            <a:spLocks noChangeShapeType="1"/>
          </p:cNvSpPr>
          <p:nvPr/>
        </p:nvSpPr>
        <p:spPr bwMode="auto">
          <a:xfrm>
            <a:off x="3106216" y="3643830"/>
            <a:ext cx="228600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27EC6C15-0B06-48CA-8908-A45FD7740590}"/>
              </a:ext>
            </a:extLst>
          </p:cNvPr>
          <p:cNvSpPr txBox="1">
            <a:spLocks noChangeArrowheads="1"/>
          </p:cNvSpPr>
          <p:nvPr/>
        </p:nvSpPr>
        <p:spPr bwMode="auto">
          <a:xfrm>
            <a:off x="2201341" y="269133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F</a:t>
            </a:r>
          </a:p>
        </p:txBody>
      </p:sp>
      <p:sp>
        <p:nvSpPr>
          <p:cNvPr id="14" name="Text Box 13">
            <a:extLst>
              <a:ext uri="{FF2B5EF4-FFF2-40B4-BE49-F238E27FC236}">
                <a16:creationId xmlns:a16="http://schemas.microsoft.com/office/drawing/2014/main" id="{A64C9570-27C0-4369-8060-49922D07BD30}"/>
              </a:ext>
            </a:extLst>
          </p:cNvPr>
          <p:cNvSpPr txBox="1">
            <a:spLocks noChangeArrowheads="1"/>
          </p:cNvSpPr>
          <p:nvPr/>
        </p:nvSpPr>
        <p:spPr bwMode="auto">
          <a:xfrm>
            <a:off x="5954191" y="584410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X</a:t>
            </a:r>
          </a:p>
        </p:txBody>
      </p:sp>
      <p:sp>
        <p:nvSpPr>
          <p:cNvPr id="15" name="Text Box 14">
            <a:extLst>
              <a:ext uri="{FF2B5EF4-FFF2-40B4-BE49-F238E27FC236}">
                <a16:creationId xmlns:a16="http://schemas.microsoft.com/office/drawing/2014/main" id="{7819DDEB-28A3-4165-AA20-2B2D9D4E551E}"/>
              </a:ext>
            </a:extLst>
          </p:cNvPr>
          <p:cNvSpPr txBox="1">
            <a:spLocks noChangeArrowheads="1"/>
          </p:cNvSpPr>
          <p:nvPr/>
        </p:nvSpPr>
        <p:spPr bwMode="auto">
          <a:xfrm>
            <a:off x="2277541" y="33771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8</a:t>
            </a:r>
          </a:p>
        </p:txBody>
      </p:sp>
      <p:sp>
        <p:nvSpPr>
          <p:cNvPr id="16" name="Text Box 15">
            <a:extLst>
              <a:ext uri="{FF2B5EF4-FFF2-40B4-BE49-F238E27FC236}">
                <a16:creationId xmlns:a16="http://schemas.microsoft.com/office/drawing/2014/main" id="{4EC7DD26-6590-45C7-824B-BC1EDEC9600B}"/>
              </a:ext>
            </a:extLst>
          </p:cNvPr>
          <p:cNvSpPr txBox="1">
            <a:spLocks noChangeArrowheads="1"/>
          </p:cNvSpPr>
          <p:nvPr/>
        </p:nvSpPr>
        <p:spPr bwMode="auto">
          <a:xfrm>
            <a:off x="2277541" y="58155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7" name="Text Box 16">
            <a:extLst>
              <a:ext uri="{FF2B5EF4-FFF2-40B4-BE49-F238E27FC236}">
                <a16:creationId xmlns:a16="http://schemas.microsoft.com/office/drawing/2014/main" id="{46BCA7E0-48C8-40E2-8B38-5092FFE34594}"/>
              </a:ext>
            </a:extLst>
          </p:cNvPr>
          <p:cNvSpPr txBox="1">
            <a:spLocks noChangeArrowheads="1"/>
          </p:cNvSpPr>
          <p:nvPr/>
        </p:nvSpPr>
        <p:spPr bwMode="auto">
          <a:xfrm>
            <a:off x="24299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8" name="Text Box 17">
            <a:extLst>
              <a:ext uri="{FF2B5EF4-FFF2-40B4-BE49-F238E27FC236}">
                <a16:creationId xmlns:a16="http://schemas.microsoft.com/office/drawing/2014/main" id="{CB176FED-137C-46D6-AF96-A69E7BC98907}"/>
              </a:ext>
            </a:extLst>
          </p:cNvPr>
          <p:cNvSpPr txBox="1">
            <a:spLocks noChangeArrowheads="1"/>
          </p:cNvSpPr>
          <p:nvPr/>
        </p:nvSpPr>
        <p:spPr bwMode="auto">
          <a:xfrm>
            <a:off x="54017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1</a:t>
            </a:r>
          </a:p>
        </p:txBody>
      </p:sp>
      <p:sp>
        <p:nvSpPr>
          <p:cNvPr id="31" name="Line 30">
            <a:extLst>
              <a:ext uri="{FF2B5EF4-FFF2-40B4-BE49-F238E27FC236}">
                <a16:creationId xmlns:a16="http://schemas.microsoft.com/office/drawing/2014/main" id="{8EEFDE58-CA4D-4269-85F3-691693A6F9D7}"/>
              </a:ext>
            </a:extLst>
          </p:cNvPr>
          <p:cNvSpPr>
            <a:spLocks noChangeShapeType="1"/>
          </p:cNvSpPr>
          <p:nvPr/>
        </p:nvSpPr>
        <p:spPr bwMode="auto">
          <a:xfrm>
            <a:off x="2506141" y="345333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a:extLst>
              <a:ext uri="{FF2B5EF4-FFF2-40B4-BE49-F238E27FC236}">
                <a16:creationId xmlns:a16="http://schemas.microsoft.com/office/drawing/2014/main" id="{91825DD4-E5D0-4984-85CC-FC9282FC3881}"/>
              </a:ext>
            </a:extLst>
          </p:cNvPr>
          <p:cNvSpPr>
            <a:spLocks noChangeShapeType="1"/>
          </p:cNvSpPr>
          <p:nvPr/>
        </p:nvSpPr>
        <p:spPr bwMode="auto">
          <a:xfrm>
            <a:off x="2506141" y="589173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Text Box 46">
            <a:extLst>
              <a:ext uri="{FF2B5EF4-FFF2-40B4-BE49-F238E27FC236}">
                <a16:creationId xmlns:a16="http://schemas.microsoft.com/office/drawing/2014/main" id="{959F38DB-9F37-48B3-997D-1CE4F00371E9}"/>
              </a:ext>
            </a:extLst>
          </p:cNvPr>
          <p:cNvSpPr txBox="1">
            <a:spLocks noChangeArrowheads="1"/>
          </p:cNvSpPr>
          <p:nvPr/>
        </p:nvSpPr>
        <p:spPr bwMode="auto">
          <a:xfrm>
            <a:off x="5008041" y="349619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II</a:t>
            </a:r>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124B3F7-0CC0-458E-8AC2-00BE55DA5C48}"/>
                  </a:ext>
                </a:extLst>
              </p:cNvPr>
              <p:cNvSpPr/>
              <p:nvPr/>
            </p:nvSpPr>
            <p:spPr>
              <a:xfrm>
                <a:off x="7007476" y="2447632"/>
                <a:ext cx="4216545" cy="4396460"/>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func>
                        <m:funcPr>
                          <m:ctrlPr>
                            <a:rPr lang="en-US" b="0" i="1" kern="0" smtClean="0">
                              <a:latin typeface="Cambria Math" panose="02040503050406030204" pitchFamily="18" charset="0"/>
                            </a:rPr>
                          </m:ctrlPr>
                        </m:funcPr>
                        <m:fName>
                          <m:r>
                            <m:rPr>
                              <m:sty m:val="p"/>
                            </m:rPr>
                            <a:rPr lang="en-US" b="0" i="0" kern="0" smtClean="0">
                              <a:latin typeface="Cambria Math" panose="02040503050406030204" pitchFamily="18" charset="0"/>
                            </a:rPr>
                            <m:t>max</m:t>
                          </m:r>
                        </m:fName>
                        <m:e>
                          <m:r>
                            <a:rPr lang="en-US" b="0" i="1" kern="0" smtClean="0">
                              <a:latin typeface="Cambria Math" panose="02040503050406030204" pitchFamily="18" charset="0"/>
                            </a:rPr>
                            <m:t>𝑍</m:t>
                          </m:r>
                        </m:e>
                      </m:func>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1</m:t>
                          </m:r>
                        </m:sub>
                      </m:sSub>
                      <m:r>
                        <a:rPr lang="en-US" b="0" i="1" kern="0" smtClean="0">
                          <a:solidFill>
                            <a:schemeClr val="tx1"/>
                          </a:solidFill>
                          <a:latin typeface="Cambria Math" panose="02040503050406030204" pitchFamily="18" charset="0"/>
                        </a:rPr>
                        <m:t>𝑃</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2</m:t>
                          </m:r>
                        </m:sub>
                      </m:sSub>
                      <m:r>
                        <a:rPr lang="en-US" b="0" i="1" kern="0" smtClean="0">
                          <a:latin typeface="Cambria Math" panose="02040503050406030204" pitchFamily="18" charset="0"/>
                        </a:rPr>
                        <m:t>𝐹</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𝑟𝑥𝑛</m:t>
                          </m:r>
                        </m:sub>
                      </m:sSub>
                    </m:oMath>
                  </m:oMathPara>
                </a14:m>
                <a:endParaRPr lang="en-US" kern="0" dirty="0"/>
              </a:p>
              <a:p>
                <a:pPr>
                  <a:spcAft>
                    <a:spcPts val="600"/>
                  </a:spcAft>
                </a:pPr>
                <a14:m>
                  <m:oMathPara xmlns:m="http://schemas.openxmlformats.org/officeDocument/2006/math">
                    <m:oMathParaPr>
                      <m:jc m:val="left"/>
                    </m:oMathParaPr>
                    <m:oMath xmlns:m="http://schemas.openxmlformats.org/officeDocument/2006/math">
                      <m:r>
                        <m:rPr>
                          <m:nor/>
                        </m:rPr>
                        <a:rPr lang="en-US" kern="0">
                          <a:latin typeface="Cambria Math" panose="02040503050406030204" pitchFamily="18" charset="0"/>
                        </a:rPr>
                        <m:t>st</m:t>
                      </m:r>
                      <m:r>
                        <m:rPr>
                          <m:nor/>
                        </m:rPr>
                        <a:rPr lang="en-US" kern="0">
                          <a:latin typeface="Cambria Math" panose="02040503050406030204" pitchFamily="18" charset="0"/>
                        </a:rPr>
                        <m:t>. </m:t>
                      </m:r>
                      <m:r>
                        <a:rPr lang="en-US" i="1" kern="0">
                          <a:latin typeface="Cambria Math" panose="02040503050406030204" pitchFamily="18" charset="0"/>
                        </a:rPr>
                        <m:t> </m:t>
                      </m:r>
                      <m:r>
                        <a:rPr lang="en-US" b="0" i="1" kern="0" smtClean="0">
                          <a:solidFill>
                            <a:schemeClr val="tx1"/>
                          </a:solidFill>
                          <a:latin typeface="Cambria Math" panose="02040503050406030204" pitchFamily="18" charset="0"/>
                        </a:rPr>
                        <m:t>𝑃</m:t>
                      </m:r>
                      <m:r>
                        <a:rPr lang="en-US" b="0" i="1" kern="0" smtClean="0">
                          <a:latin typeface="Cambria Math" panose="02040503050406030204" pitchFamily="18" charset="0"/>
                        </a:rPr>
                        <m:t>≤</m:t>
                      </m:r>
                      <m:r>
                        <a:rPr lang="en-US" b="0" i="1" kern="0" smtClean="0">
                          <a:latin typeface="Cambria Math" panose="02040503050406030204" pitchFamily="18" charset="0"/>
                        </a:rPr>
                        <m:t>𝑑</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𝐹</m:t>
                          </m:r>
                        </m:e>
                        <m:sup>
                          <m:r>
                            <a:rPr lang="en-US" b="0" i="1" smtClean="0">
                              <a:solidFill>
                                <a:schemeClr val="tx1"/>
                              </a:solidFill>
                              <a:latin typeface="Cambria Math" panose="02040503050406030204" pitchFamily="18" charset="0"/>
                            </a:rPr>
                            <m:t>𝐿𝐵</m:t>
                          </m:r>
                        </m:sup>
                      </m:sSup>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𝑋</m:t>
                          </m:r>
                        </m:e>
                        <m:sup>
                          <m:r>
                            <a:rPr lang="en-US" b="0" i="1" smtClean="0">
                              <a:solidFill>
                                <a:schemeClr val="tx1"/>
                              </a:solidFill>
                              <a:latin typeface="Cambria Math" panose="02040503050406030204" pitchFamily="18" charset="0"/>
                            </a:rPr>
                            <m:t>𝑈𝐵</m:t>
                          </m:r>
                        </m:sup>
                      </m:sSup>
                      <m:r>
                        <a:rPr lang="en-US" b="0" i="1" smtClean="0">
                          <a:solidFill>
                            <a:schemeClr val="tx1"/>
                          </a:solidFill>
                          <a:latin typeface="Cambria Math" panose="02040503050406030204" pitchFamily="18" charset="0"/>
                        </a:rPr>
                        <m:t>−</m:t>
                      </m:r>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𝐹</m:t>
                          </m:r>
                        </m:e>
                        <m:sup>
                          <m:r>
                            <a:rPr lang="en-US" b="0" i="1" smtClean="0">
                              <a:solidFill>
                                <a:schemeClr val="tx1"/>
                              </a:solidFill>
                              <a:latin typeface="Cambria Math" panose="02040503050406030204" pitchFamily="18" charset="0"/>
                            </a:rPr>
                            <m:t>𝐿𝐵</m:t>
                          </m:r>
                        </m:sup>
                      </m:sSup>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𝑋</m:t>
                          </m:r>
                        </m:e>
                        <m:sup>
                          <m:r>
                            <a:rPr lang="en-US" b="0" i="1" smtClean="0">
                              <a:solidFill>
                                <a:schemeClr val="tx1"/>
                              </a:solidFill>
                              <a:latin typeface="Cambria Math" panose="02040503050406030204" pitchFamily="18" charset="0"/>
                            </a:rPr>
                            <m:t>𝑈𝐵</m:t>
                          </m:r>
                        </m:sup>
                      </m:sSup>
                    </m:oMath>
                  </m:oMathPara>
                </a14:m>
                <a:endParaRPr lang="en-US" dirty="0">
                  <a:solidFill>
                    <a:schemeClr val="tx1"/>
                  </a:solidFill>
                </a:endParaRPr>
              </a:p>
              <a:p>
                <a:pPr>
                  <a:spcAft>
                    <a:spcPts val="600"/>
                  </a:spcAft>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𝐹</m:t>
                          </m:r>
                        </m:e>
                        <m:sup>
                          <m:r>
                            <a:rPr lang="en-US" b="0" i="1" smtClean="0">
                              <a:solidFill>
                                <a:schemeClr val="tx1"/>
                              </a:solidFill>
                              <a:latin typeface="Cambria Math" panose="02040503050406030204" pitchFamily="18" charset="0"/>
                            </a:rPr>
                            <m:t>𝑈𝐵</m:t>
                          </m:r>
                        </m:sup>
                      </m:sSup>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𝑋</m:t>
                          </m:r>
                        </m:e>
                        <m:sup>
                          <m:r>
                            <a:rPr lang="en-US" b="0" i="1" smtClean="0">
                              <a:solidFill>
                                <a:schemeClr val="tx1"/>
                              </a:solidFill>
                              <a:latin typeface="Cambria Math" panose="02040503050406030204" pitchFamily="18" charset="0"/>
                            </a:rPr>
                            <m:t>𝐿𝐵</m:t>
                          </m:r>
                        </m:sup>
                      </m:sSup>
                      <m:r>
                        <a:rPr lang="en-US" b="0" i="1" smtClean="0">
                          <a:solidFill>
                            <a:schemeClr val="tx1"/>
                          </a:solidFill>
                          <a:latin typeface="Cambria Math" panose="02040503050406030204" pitchFamily="18" charset="0"/>
                        </a:rPr>
                        <m:t>−</m:t>
                      </m:r>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𝐹</m:t>
                          </m:r>
                        </m:e>
                        <m:sup>
                          <m:r>
                            <a:rPr lang="en-US" b="0" i="1" smtClean="0">
                              <a:solidFill>
                                <a:schemeClr val="tx1"/>
                              </a:solidFill>
                              <a:latin typeface="Cambria Math" panose="02040503050406030204" pitchFamily="18" charset="0"/>
                            </a:rPr>
                            <m:t>𝑈𝐵</m:t>
                          </m:r>
                        </m:sup>
                      </m:sSup>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𝑋</m:t>
                          </m:r>
                        </m:e>
                        <m:sup>
                          <m:r>
                            <a:rPr lang="en-US" b="0" i="1" smtClean="0">
                              <a:solidFill>
                                <a:schemeClr val="tx1"/>
                              </a:solidFill>
                              <a:latin typeface="Cambria Math" panose="02040503050406030204" pitchFamily="18" charset="0"/>
                            </a:rPr>
                            <m:t>𝐿𝐵</m:t>
                          </m:r>
                        </m:sup>
                      </m:sSup>
                    </m:oMath>
                  </m:oMathPara>
                </a14:m>
                <a:endParaRPr lang="en-US" dirty="0">
                  <a:solidFill>
                    <a:schemeClr val="tx1"/>
                  </a:solidFill>
                </a:endParaRPr>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m:t>
                                  </m:r>
                                </m:sub>
                              </m:sSub>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𝐼𝐼</m:t>
                                  </m:r>
                                </m:sub>
                              </m:sSub>
                            </m:e>
                          </m:eqArr>
                        </m:e>
                      </m:d>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bar>
                        <m:barPr>
                          <m:ctrlPr>
                            <a:rPr lang="en-US" i="1">
                              <a:latin typeface="Cambria Math" panose="02040503050406030204" pitchFamily="18" charset="0"/>
                            </a:rPr>
                          </m:ctrlPr>
                        </m:barPr>
                        <m:e>
                          <m:r>
                            <a:rPr lang="en-US" i="1">
                              <a:latin typeface="Cambria Math" panose="02040503050406030204" pitchFamily="18" charset="0"/>
                            </a:rPr>
                            <m:t>∨</m:t>
                          </m:r>
                        </m:e>
                      </m:ba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𝐼𝐼</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𝐿𝐵</m:t>
                          </m:r>
                        </m:sup>
                      </m:sSup>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𝑈𝐵</m:t>
                          </m:r>
                        </m:sup>
                      </m:sSup>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𝐹𝑎𝑙𝑠𝑒</m:t>
                          </m:r>
                        </m:e>
                      </m:d>
                    </m:oMath>
                  </m:oMathPara>
                </a14:m>
                <a:endParaRPr lang="en-US" dirty="0"/>
              </a:p>
              <a:p>
                <a:pPr>
                  <a:spcAft>
                    <a:spcPts val="600"/>
                  </a:spcAft>
                </a:pPr>
                <a:endParaRPr lang="en-US" dirty="0"/>
              </a:p>
            </p:txBody>
          </p:sp>
        </mc:Choice>
        <mc:Fallback xmlns="">
          <p:sp>
            <p:nvSpPr>
              <p:cNvPr id="92" name="Rectangle 91">
                <a:extLst>
                  <a:ext uri="{FF2B5EF4-FFF2-40B4-BE49-F238E27FC236}">
                    <a16:creationId xmlns:a16="http://schemas.microsoft.com/office/drawing/2014/main" id="{A124B3F7-0CC0-458E-8AC2-00BE55DA5C48}"/>
                  </a:ext>
                </a:extLst>
              </p:cNvPr>
              <p:cNvSpPr>
                <a:spLocks noRot="1" noChangeAspect="1" noMove="1" noResize="1" noEditPoints="1" noAdjustHandles="1" noChangeArrowheads="1" noChangeShapeType="1" noTextEdit="1"/>
              </p:cNvSpPr>
              <p:nvPr/>
            </p:nvSpPr>
            <p:spPr>
              <a:xfrm>
                <a:off x="7007476" y="2447632"/>
                <a:ext cx="4216545" cy="4396460"/>
              </a:xfrm>
              <a:prstGeom prst="rect">
                <a:avLst/>
              </a:prstGeom>
              <a:blipFill>
                <a:blip r:embed="rId2"/>
                <a:stretch>
                  <a:fillRect/>
                </a:stretch>
              </a:blipFill>
            </p:spPr>
            <p:txBody>
              <a:bodyPr/>
              <a:lstStyle/>
              <a:p>
                <a:r>
                  <a:rPr lang="en-US">
                    <a:noFill/>
                  </a:rPr>
                  <a:t> </a:t>
                </a:r>
              </a:p>
            </p:txBody>
          </p:sp>
        </mc:Fallback>
      </mc:AlternateContent>
      <p:sp>
        <p:nvSpPr>
          <p:cNvPr id="33" name="Line 11">
            <a:extLst>
              <a:ext uri="{FF2B5EF4-FFF2-40B4-BE49-F238E27FC236}">
                <a16:creationId xmlns:a16="http://schemas.microsoft.com/office/drawing/2014/main" id="{BB89560F-F3E7-44CE-BF41-8ABA08F441A5}"/>
              </a:ext>
            </a:extLst>
          </p:cNvPr>
          <p:cNvSpPr>
            <a:spLocks noChangeShapeType="1"/>
          </p:cNvSpPr>
          <p:nvPr/>
        </p:nvSpPr>
        <p:spPr bwMode="auto">
          <a:xfrm flipH="1">
            <a:off x="3106216" y="3468920"/>
            <a:ext cx="1557302" cy="171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1">
            <a:extLst>
              <a:ext uri="{FF2B5EF4-FFF2-40B4-BE49-F238E27FC236}">
                <a16:creationId xmlns:a16="http://schemas.microsoft.com/office/drawing/2014/main" id="{D8985825-D866-4F01-B384-5B81192A2613}"/>
              </a:ext>
            </a:extLst>
          </p:cNvPr>
          <p:cNvSpPr>
            <a:spLocks noChangeShapeType="1"/>
          </p:cNvSpPr>
          <p:nvPr/>
        </p:nvSpPr>
        <p:spPr bwMode="auto">
          <a:xfrm flipH="1">
            <a:off x="5392216" y="4386780"/>
            <a:ext cx="171450" cy="10858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Freeform: Shape 4">
            <a:extLst>
              <a:ext uri="{FF2B5EF4-FFF2-40B4-BE49-F238E27FC236}">
                <a16:creationId xmlns:a16="http://schemas.microsoft.com/office/drawing/2014/main" id="{D806AD8C-1409-43F3-837A-4FCC78A35B04}"/>
              </a:ext>
            </a:extLst>
          </p:cNvPr>
          <p:cNvSpPr/>
          <p:nvPr/>
        </p:nvSpPr>
        <p:spPr bwMode="auto">
          <a:xfrm>
            <a:off x="3119718" y="3603812"/>
            <a:ext cx="2334409" cy="1861073"/>
          </a:xfrm>
          <a:custGeom>
            <a:avLst/>
            <a:gdLst>
              <a:gd name="connsiteX0" fmla="*/ 0 w 2334409"/>
              <a:gd name="connsiteY0" fmla="*/ 43030 h 1861073"/>
              <a:gd name="connsiteX1" fmla="*/ 333487 w 2334409"/>
              <a:gd name="connsiteY1" fmla="*/ 0 h 1861073"/>
              <a:gd name="connsiteX2" fmla="*/ 2334409 w 2334409"/>
              <a:gd name="connsiteY2" fmla="*/ 1441524 h 1861073"/>
              <a:gd name="connsiteX3" fmla="*/ 2269863 w 2334409"/>
              <a:gd name="connsiteY3" fmla="*/ 1861073 h 1861073"/>
              <a:gd name="connsiteX4" fmla="*/ 0 w 2334409"/>
              <a:gd name="connsiteY4" fmla="*/ 4303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4409" h="1861073">
                <a:moveTo>
                  <a:pt x="0" y="43030"/>
                </a:moveTo>
                <a:lnTo>
                  <a:pt x="333487" y="0"/>
                </a:lnTo>
                <a:lnTo>
                  <a:pt x="2334409" y="1441524"/>
                </a:lnTo>
                <a:lnTo>
                  <a:pt x="2269863" y="1861073"/>
                </a:lnTo>
                <a:lnTo>
                  <a:pt x="0" y="43030"/>
                </a:lnTo>
                <a:close/>
              </a:path>
            </a:pathLst>
          </a:custGeom>
          <a:solidFill>
            <a:srgbClr val="C0504D"/>
          </a:solidFill>
          <a:ln w="28575" cap="flat" cmpd="sng" algn="ctr">
            <a:solidFill>
              <a:schemeClr val="accent2"/>
            </a:solidFill>
            <a:prstDash val="solid"/>
            <a:round/>
            <a:headEnd type="none"/>
            <a:tailEnd type="none"/>
          </a:ln>
          <a:effectLst/>
        </p:spPr>
        <p:txBody>
          <a:bodyPr rtlCol="0" anchor="ctr"/>
          <a:lstStyle/>
          <a:p>
            <a:pPr algn="ctr"/>
            <a:endParaRPr lang="en-US"/>
          </a:p>
        </p:txBody>
      </p:sp>
      <p:sp>
        <p:nvSpPr>
          <p:cNvPr id="46" name="Text Box 45">
            <a:extLst>
              <a:ext uri="{FF2B5EF4-FFF2-40B4-BE49-F238E27FC236}">
                <a16:creationId xmlns:a16="http://schemas.microsoft.com/office/drawing/2014/main" id="{51633E54-AA56-40B2-A2B0-758D2D2B898A}"/>
              </a:ext>
            </a:extLst>
          </p:cNvPr>
          <p:cNvSpPr txBox="1">
            <a:spLocks noChangeArrowheads="1"/>
          </p:cNvSpPr>
          <p:nvPr/>
        </p:nvSpPr>
        <p:spPr bwMode="auto">
          <a:xfrm>
            <a:off x="4246041" y="425819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a:t>
            </a:r>
          </a:p>
        </p:txBody>
      </p:sp>
      <p:sp>
        <p:nvSpPr>
          <p:cNvPr id="35" name="Text Box 43">
            <a:extLst>
              <a:ext uri="{FF2B5EF4-FFF2-40B4-BE49-F238E27FC236}">
                <a16:creationId xmlns:a16="http://schemas.microsoft.com/office/drawing/2014/main" id="{B1C5FC1B-321A-46BD-9811-A8550314541D}"/>
              </a:ext>
            </a:extLst>
          </p:cNvPr>
          <p:cNvSpPr txBox="1">
            <a:spLocks noChangeArrowheads="1"/>
          </p:cNvSpPr>
          <p:nvPr/>
        </p:nvSpPr>
        <p:spPr bwMode="auto">
          <a:xfrm>
            <a:off x="2526665" y="4804102"/>
            <a:ext cx="1898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i="1" dirty="0">
                <a:solidFill>
                  <a:srgbClr val="000000"/>
                </a:solidFill>
                <a:latin typeface="Arial" panose="020B0604020202020204" pitchFamily="34" charset="0"/>
                <a:cs typeface="Arial" panose="020B0604020202020204" pitchFamily="34" charset="0"/>
              </a:rPr>
              <a:t>    Relaxation</a:t>
            </a:r>
          </a:p>
          <a:p>
            <a:r>
              <a:rPr lang="en-US" altLang="en-US" i="1" dirty="0">
                <a:solidFill>
                  <a:srgbClr val="000000"/>
                </a:solidFill>
                <a:latin typeface="Arial" panose="020B0604020202020204" pitchFamily="34" charset="0"/>
                <a:cs typeface="Arial" panose="020B0604020202020204" pitchFamily="34" charset="0"/>
              </a:rPr>
              <a:t>(No Basic Steps)</a:t>
            </a:r>
          </a:p>
        </p:txBody>
      </p:sp>
      <p:sp>
        <p:nvSpPr>
          <p:cNvPr id="36" name="Line 44">
            <a:extLst>
              <a:ext uri="{FF2B5EF4-FFF2-40B4-BE49-F238E27FC236}">
                <a16:creationId xmlns:a16="http://schemas.microsoft.com/office/drawing/2014/main" id="{98261238-18A0-4A28-83B9-486A68F767F1}"/>
              </a:ext>
            </a:extLst>
          </p:cNvPr>
          <p:cNvSpPr>
            <a:spLocks noChangeShapeType="1"/>
          </p:cNvSpPr>
          <p:nvPr/>
        </p:nvSpPr>
        <p:spPr bwMode="auto">
          <a:xfrm flipV="1">
            <a:off x="3338767" y="4317984"/>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TextBox 36">
            <a:extLst>
              <a:ext uri="{FF2B5EF4-FFF2-40B4-BE49-F238E27FC236}">
                <a16:creationId xmlns:a16="http://schemas.microsoft.com/office/drawing/2014/main" id="{09AB1C10-F39E-4954-B168-61A87BC9052B}"/>
              </a:ext>
            </a:extLst>
          </p:cNvPr>
          <p:cNvSpPr txBox="1"/>
          <p:nvPr/>
        </p:nvSpPr>
        <p:spPr>
          <a:xfrm>
            <a:off x="9745410" y="6557963"/>
            <a:ext cx="1798890" cy="253916"/>
          </a:xfrm>
          <a:prstGeom prst="rect">
            <a:avLst/>
          </a:prstGeom>
          <a:noFill/>
        </p:spPr>
        <p:txBody>
          <a:bodyPr wrap="none" rtlCol="0">
            <a:spAutoFit/>
          </a:bodyPr>
          <a:lstStyle/>
          <a:p>
            <a:pPr algn="r"/>
            <a:r>
              <a:rPr lang="en-US" sz="1050" dirty="0">
                <a:latin typeface="Cambria" panose="02040503050406030204" pitchFamily="18" charset="0"/>
              </a:rPr>
              <a:t>[1] Ruiz &amp; Grossmann, 2010</a:t>
            </a:r>
          </a:p>
        </p:txBody>
      </p:sp>
      <p:sp>
        <p:nvSpPr>
          <p:cNvPr id="38" name="Oval 37">
            <a:extLst>
              <a:ext uri="{FF2B5EF4-FFF2-40B4-BE49-F238E27FC236}">
                <a16:creationId xmlns:a16="http://schemas.microsoft.com/office/drawing/2014/main" id="{64A0D79F-2D44-45EA-BB09-6279BD04C59F}"/>
              </a:ext>
            </a:extLst>
          </p:cNvPr>
          <p:cNvSpPr/>
          <p:nvPr/>
        </p:nvSpPr>
        <p:spPr bwMode="auto">
          <a:xfrm>
            <a:off x="5393563" y="4968698"/>
            <a:ext cx="152400" cy="152400"/>
          </a:xfrm>
          <a:prstGeom prst="ellipse">
            <a:avLst/>
          </a:prstGeom>
          <a:solidFill>
            <a:srgbClr val="ED823C"/>
          </a:solidFill>
          <a:ln w="28575" cap="flat" cmpd="sng" algn="ctr">
            <a:solidFill>
              <a:schemeClr val="tx1"/>
            </a:solidFill>
            <a:prstDash val="solid"/>
            <a:round/>
            <a:headEnd type="none"/>
            <a:tailEnd type="none"/>
          </a:ln>
          <a:effectLst/>
        </p:spPr>
        <p:txBody>
          <a:bodyPr rtlCol="0" anchor="ctr"/>
          <a:lstStyle/>
          <a:p>
            <a:pPr algn="ctr"/>
            <a:endParaRPr lang="en-US"/>
          </a:p>
        </p:txBody>
      </p:sp>
      <p:sp>
        <p:nvSpPr>
          <p:cNvPr id="39" name="Text Box 43">
            <a:extLst>
              <a:ext uri="{FF2B5EF4-FFF2-40B4-BE49-F238E27FC236}">
                <a16:creationId xmlns:a16="http://schemas.microsoft.com/office/drawing/2014/main" id="{5D8B364A-B46D-41F3-B951-00C2BDFF2B34}"/>
              </a:ext>
            </a:extLst>
          </p:cNvPr>
          <p:cNvSpPr txBox="1">
            <a:spLocks noChangeArrowheads="1"/>
          </p:cNvSpPr>
          <p:nvPr/>
        </p:nvSpPr>
        <p:spPr bwMode="auto">
          <a:xfrm>
            <a:off x="3307285" y="6133046"/>
            <a:ext cx="25891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i="1" dirty="0">
                <a:solidFill>
                  <a:srgbClr val="000000"/>
                </a:solidFill>
                <a:latin typeface="Arial" panose="020B0604020202020204" pitchFamily="34" charset="0"/>
                <a:cs typeface="Arial" panose="020B0604020202020204" pitchFamily="34" charset="0"/>
              </a:rPr>
              <a:t>Relaxed objective=1.48</a:t>
            </a:r>
          </a:p>
        </p:txBody>
      </p:sp>
      <p:sp>
        <p:nvSpPr>
          <p:cNvPr id="40" name="Line 44">
            <a:extLst>
              <a:ext uri="{FF2B5EF4-FFF2-40B4-BE49-F238E27FC236}">
                <a16:creationId xmlns:a16="http://schemas.microsoft.com/office/drawing/2014/main" id="{249E4417-8A45-43F6-A417-5DB3CECD61DC}"/>
              </a:ext>
            </a:extLst>
          </p:cNvPr>
          <p:cNvSpPr>
            <a:spLocks noChangeShapeType="1"/>
          </p:cNvSpPr>
          <p:nvPr/>
        </p:nvSpPr>
        <p:spPr bwMode="auto">
          <a:xfrm flipV="1">
            <a:off x="4663518" y="5121098"/>
            <a:ext cx="749473" cy="10146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58919597"/>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5" grpId="0"/>
      <p:bldP spid="38" grpId="0" animBg="1"/>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5B75ADB5-7788-4FBF-A05B-DBD2C2159E10}"/>
              </a:ext>
            </a:extLst>
          </p:cNvPr>
          <p:cNvSpPr/>
          <p:nvPr/>
        </p:nvSpPr>
        <p:spPr bwMode="auto">
          <a:xfrm>
            <a:off x="2517289" y="3493047"/>
            <a:ext cx="3022899" cy="2402144"/>
          </a:xfrm>
          <a:custGeom>
            <a:avLst/>
            <a:gdLst>
              <a:gd name="connsiteX0" fmla="*/ 0 w 3022899"/>
              <a:gd name="connsiteY0" fmla="*/ 0 h 2398956"/>
              <a:gd name="connsiteX1" fmla="*/ 10758 w 3022899"/>
              <a:gd name="connsiteY1" fmla="*/ 2388198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117450 h 2516406"/>
              <a:gd name="connsiteX1" fmla="*/ 10758 w 3022899"/>
              <a:gd name="connsiteY1" fmla="*/ 2516405 h 2516406"/>
              <a:gd name="connsiteX2" fmla="*/ 3022899 w 3022899"/>
              <a:gd name="connsiteY2" fmla="*/ 2516406 h 2516406"/>
              <a:gd name="connsiteX3" fmla="*/ 3022899 w 3022899"/>
              <a:gd name="connsiteY3" fmla="*/ 1720340 h 2516406"/>
              <a:gd name="connsiteX4" fmla="*/ 1344706 w 3022899"/>
              <a:gd name="connsiteY4" fmla="*/ 1257761 h 2516406"/>
              <a:gd name="connsiteX5" fmla="*/ 279699 w 3022899"/>
              <a:gd name="connsiteY5" fmla="*/ 461695 h 2516406"/>
              <a:gd name="connsiteX6" fmla="*/ 0 w 3022899"/>
              <a:gd name="connsiteY6" fmla="*/ 117450 h 2516406"/>
              <a:gd name="connsiteX0" fmla="*/ 0 w 3022899"/>
              <a:gd name="connsiteY0" fmla="*/ 203624 h 2602580"/>
              <a:gd name="connsiteX1" fmla="*/ 10758 w 3022899"/>
              <a:gd name="connsiteY1" fmla="*/ 2602579 h 2602580"/>
              <a:gd name="connsiteX2" fmla="*/ 3022899 w 3022899"/>
              <a:gd name="connsiteY2" fmla="*/ 2602580 h 2602580"/>
              <a:gd name="connsiteX3" fmla="*/ 3022899 w 3022899"/>
              <a:gd name="connsiteY3" fmla="*/ 1806514 h 2602580"/>
              <a:gd name="connsiteX4" fmla="*/ 1344706 w 3022899"/>
              <a:gd name="connsiteY4" fmla="*/ 1343935 h 2602580"/>
              <a:gd name="connsiteX5" fmla="*/ 785309 w 3022899"/>
              <a:gd name="connsiteY5" fmla="*/ 203624 h 2602580"/>
              <a:gd name="connsiteX6" fmla="*/ 0 w 3022899"/>
              <a:gd name="connsiteY6" fmla="*/ 203624 h 2602580"/>
              <a:gd name="connsiteX0" fmla="*/ 0 w 3022899"/>
              <a:gd name="connsiteY0" fmla="*/ 153808 h 2552764"/>
              <a:gd name="connsiteX1" fmla="*/ 10758 w 3022899"/>
              <a:gd name="connsiteY1" fmla="*/ 2552763 h 2552764"/>
              <a:gd name="connsiteX2" fmla="*/ 3022899 w 3022899"/>
              <a:gd name="connsiteY2" fmla="*/ 2552764 h 2552764"/>
              <a:gd name="connsiteX3" fmla="*/ 3022899 w 3022899"/>
              <a:gd name="connsiteY3" fmla="*/ 1756698 h 2552764"/>
              <a:gd name="connsiteX4" fmla="*/ 1344706 w 3022899"/>
              <a:gd name="connsiteY4" fmla="*/ 1294119 h 2552764"/>
              <a:gd name="connsiteX5" fmla="*/ 785309 w 3022899"/>
              <a:gd name="connsiteY5" fmla="*/ 153808 h 2552764"/>
              <a:gd name="connsiteX6" fmla="*/ 0 w 3022899"/>
              <a:gd name="connsiteY6" fmla="*/ 153808 h 2552764"/>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581374 w 3022899"/>
              <a:gd name="connsiteY4" fmla="*/ 1253958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3188 h 2402144"/>
              <a:gd name="connsiteX1" fmla="*/ 10758 w 3022899"/>
              <a:gd name="connsiteY1" fmla="*/ 2402143 h 2402144"/>
              <a:gd name="connsiteX2" fmla="*/ 3022899 w 3022899"/>
              <a:gd name="connsiteY2" fmla="*/ 2402144 h 2402144"/>
              <a:gd name="connsiteX3" fmla="*/ 3022899 w 3022899"/>
              <a:gd name="connsiteY3" fmla="*/ 1606078 h 2402144"/>
              <a:gd name="connsiteX4" fmla="*/ 785309 w 3022899"/>
              <a:gd name="connsiteY4" fmla="*/ 3188 h 2402144"/>
              <a:gd name="connsiteX5" fmla="*/ 0 w 3022899"/>
              <a:gd name="connsiteY5" fmla="*/ 3188 h 2402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2899" h="2402144">
                <a:moveTo>
                  <a:pt x="0" y="3188"/>
                </a:moveTo>
                <a:lnTo>
                  <a:pt x="10758" y="2402143"/>
                </a:lnTo>
                <a:lnTo>
                  <a:pt x="3022899" y="2402144"/>
                </a:lnTo>
                <a:lnTo>
                  <a:pt x="3022899" y="1606078"/>
                </a:lnTo>
                <a:lnTo>
                  <a:pt x="785309" y="3188"/>
                </a:lnTo>
                <a:cubicBezTo>
                  <a:pt x="518160" y="-3984"/>
                  <a:pt x="392654" y="3188"/>
                  <a:pt x="0" y="3188"/>
                </a:cubicBezTo>
                <a:close/>
              </a:path>
            </a:pathLst>
          </a:custGeom>
          <a:solidFill>
            <a:schemeClr val="bg1">
              <a:lumMod val="85000"/>
            </a:schemeClr>
          </a:solidFill>
          <a:ln w="28575" cap="flat" cmpd="sng" algn="ctr">
            <a:solidFill>
              <a:schemeClr val="tx1"/>
            </a:solidFill>
            <a:prstDash val="solid"/>
            <a:round/>
            <a:headEnd type="none"/>
            <a:tailEnd type="none"/>
          </a:ln>
          <a:effectLst/>
        </p:spPr>
        <p:txBody>
          <a:bodyPr rtlCol="0" anchor="ctr"/>
          <a:lstStyle/>
          <a:p>
            <a:pPr algn="ctr"/>
            <a:endParaRPr lang="en-US"/>
          </a:p>
        </p:txBody>
      </p:sp>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22</a:t>
            </a:fld>
            <a:endParaRPr lang="en-US" dirty="0"/>
          </a:p>
        </p:txBody>
      </p:sp>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a:t>Basic step: intersection of disjunctions towards Disjunctive Normal Form</a:t>
            </a:r>
          </a:p>
          <a:p>
            <a:r>
              <a:rPr lang="en-US" sz="2000" kern="0" dirty="0"/>
              <a:t>Tightens continuous relaxation of GDP</a:t>
            </a:r>
          </a:p>
          <a:p>
            <a:r>
              <a:rPr lang="en-US" sz="2000" kern="0" dirty="0"/>
              <a:t>Optimal reactor selection example [1]</a:t>
            </a:r>
            <a:endParaRPr lang="en-US" sz="1800" kern="0" dirty="0"/>
          </a:p>
        </p:txBody>
      </p:sp>
      <p:sp>
        <p:nvSpPr>
          <p:cNvPr id="9" name="Line 8">
            <a:extLst>
              <a:ext uri="{FF2B5EF4-FFF2-40B4-BE49-F238E27FC236}">
                <a16:creationId xmlns:a16="http://schemas.microsoft.com/office/drawing/2014/main" id="{84ED8293-E8A8-4AC9-84CB-F9FA8676F7A5}"/>
              </a:ext>
            </a:extLst>
          </p:cNvPr>
          <p:cNvSpPr>
            <a:spLocks noChangeShapeType="1"/>
          </p:cNvSpPr>
          <p:nvPr/>
        </p:nvSpPr>
        <p:spPr bwMode="auto">
          <a:xfrm>
            <a:off x="2506141" y="269133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89B70EFE-FC55-445A-A4F3-C91D6EEE404A}"/>
              </a:ext>
            </a:extLst>
          </p:cNvPr>
          <p:cNvSpPr>
            <a:spLocks noChangeShapeType="1"/>
          </p:cNvSpPr>
          <p:nvPr/>
        </p:nvSpPr>
        <p:spPr bwMode="auto">
          <a:xfrm>
            <a:off x="2506141" y="589173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a:extLst>
              <a:ext uri="{FF2B5EF4-FFF2-40B4-BE49-F238E27FC236}">
                <a16:creationId xmlns:a16="http://schemas.microsoft.com/office/drawing/2014/main" id="{7B64B5A9-DD38-4F24-B04E-23AFA6872486}"/>
              </a:ext>
            </a:extLst>
          </p:cNvPr>
          <p:cNvSpPr>
            <a:spLocks noChangeShapeType="1"/>
          </p:cNvSpPr>
          <p:nvPr/>
        </p:nvSpPr>
        <p:spPr bwMode="auto">
          <a:xfrm>
            <a:off x="4649266" y="3472380"/>
            <a:ext cx="9144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a:extLst>
              <a:ext uri="{FF2B5EF4-FFF2-40B4-BE49-F238E27FC236}">
                <a16:creationId xmlns:a16="http://schemas.microsoft.com/office/drawing/2014/main" id="{C1398F43-C4B8-4936-A31C-D81CD7126169}"/>
              </a:ext>
            </a:extLst>
          </p:cNvPr>
          <p:cNvSpPr>
            <a:spLocks noChangeShapeType="1"/>
          </p:cNvSpPr>
          <p:nvPr/>
        </p:nvSpPr>
        <p:spPr bwMode="auto">
          <a:xfrm>
            <a:off x="3106216" y="3643830"/>
            <a:ext cx="228600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27EC6C15-0B06-48CA-8908-A45FD7740590}"/>
              </a:ext>
            </a:extLst>
          </p:cNvPr>
          <p:cNvSpPr txBox="1">
            <a:spLocks noChangeArrowheads="1"/>
          </p:cNvSpPr>
          <p:nvPr/>
        </p:nvSpPr>
        <p:spPr bwMode="auto">
          <a:xfrm>
            <a:off x="2201341" y="269133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F</a:t>
            </a:r>
          </a:p>
        </p:txBody>
      </p:sp>
      <p:sp>
        <p:nvSpPr>
          <p:cNvPr id="14" name="Text Box 13">
            <a:extLst>
              <a:ext uri="{FF2B5EF4-FFF2-40B4-BE49-F238E27FC236}">
                <a16:creationId xmlns:a16="http://schemas.microsoft.com/office/drawing/2014/main" id="{A64C9570-27C0-4369-8060-49922D07BD30}"/>
              </a:ext>
            </a:extLst>
          </p:cNvPr>
          <p:cNvSpPr txBox="1">
            <a:spLocks noChangeArrowheads="1"/>
          </p:cNvSpPr>
          <p:nvPr/>
        </p:nvSpPr>
        <p:spPr bwMode="auto">
          <a:xfrm>
            <a:off x="5954191" y="584410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X</a:t>
            </a:r>
          </a:p>
        </p:txBody>
      </p:sp>
      <p:sp>
        <p:nvSpPr>
          <p:cNvPr id="15" name="Text Box 14">
            <a:extLst>
              <a:ext uri="{FF2B5EF4-FFF2-40B4-BE49-F238E27FC236}">
                <a16:creationId xmlns:a16="http://schemas.microsoft.com/office/drawing/2014/main" id="{7819DDEB-28A3-4165-AA20-2B2D9D4E551E}"/>
              </a:ext>
            </a:extLst>
          </p:cNvPr>
          <p:cNvSpPr txBox="1">
            <a:spLocks noChangeArrowheads="1"/>
          </p:cNvSpPr>
          <p:nvPr/>
        </p:nvSpPr>
        <p:spPr bwMode="auto">
          <a:xfrm>
            <a:off x="2277541" y="33771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8</a:t>
            </a:r>
          </a:p>
        </p:txBody>
      </p:sp>
      <p:sp>
        <p:nvSpPr>
          <p:cNvPr id="16" name="Text Box 15">
            <a:extLst>
              <a:ext uri="{FF2B5EF4-FFF2-40B4-BE49-F238E27FC236}">
                <a16:creationId xmlns:a16="http://schemas.microsoft.com/office/drawing/2014/main" id="{4EC7DD26-6590-45C7-824B-BC1EDEC9600B}"/>
              </a:ext>
            </a:extLst>
          </p:cNvPr>
          <p:cNvSpPr txBox="1">
            <a:spLocks noChangeArrowheads="1"/>
          </p:cNvSpPr>
          <p:nvPr/>
        </p:nvSpPr>
        <p:spPr bwMode="auto">
          <a:xfrm>
            <a:off x="2277541" y="58155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7" name="Text Box 16">
            <a:extLst>
              <a:ext uri="{FF2B5EF4-FFF2-40B4-BE49-F238E27FC236}">
                <a16:creationId xmlns:a16="http://schemas.microsoft.com/office/drawing/2014/main" id="{46BCA7E0-48C8-40E2-8B38-5092FFE34594}"/>
              </a:ext>
            </a:extLst>
          </p:cNvPr>
          <p:cNvSpPr txBox="1">
            <a:spLocks noChangeArrowheads="1"/>
          </p:cNvSpPr>
          <p:nvPr/>
        </p:nvSpPr>
        <p:spPr bwMode="auto">
          <a:xfrm>
            <a:off x="24299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8" name="Text Box 17">
            <a:extLst>
              <a:ext uri="{FF2B5EF4-FFF2-40B4-BE49-F238E27FC236}">
                <a16:creationId xmlns:a16="http://schemas.microsoft.com/office/drawing/2014/main" id="{CB176FED-137C-46D6-AF96-A69E7BC98907}"/>
              </a:ext>
            </a:extLst>
          </p:cNvPr>
          <p:cNvSpPr txBox="1">
            <a:spLocks noChangeArrowheads="1"/>
          </p:cNvSpPr>
          <p:nvPr/>
        </p:nvSpPr>
        <p:spPr bwMode="auto">
          <a:xfrm>
            <a:off x="54017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1</a:t>
            </a:r>
          </a:p>
        </p:txBody>
      </p:sp>
      <p:sp>
        <p:nvSpPr>
          <p:cNvPr id="31" name="Line 30">
            <a:extLst>
              <a:ext uri="{FF2B5EF4-FFF2-40B4-BE49-F238E27FC236}">
                <a16:creationId xmlns:a16="http://schemas.microsoft.com/office/drawing/2014/main" id="{8EEFDE58-CA4D-4269-85F3-691693A6F9D7}"/>
              </a:ext>
            </a:extLst>
          </p:cNvPr>
          <p:cNvSpPr>
            <a:spLocks noChangeShapeType="1"/>
          </p:cNvSpPr>
          <p:nvPr/>
        </p:nvSpPr>
        <p:spPr bwMode="auto">
          <a:xfrm>
            <a:off x="2506141" y="345333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a:extLst>
              <a:ext uri="{FF2B5EF4-FFF2-40B4-BE49-F238E27FC236}">
                <a16:creationId xmlns:a16="http://schemas.microsoft.com/office/drawing/2014/main" id="{91825DD4-E5D0-4984-85CC-FC9282FC3881}"/>
              </a:ext>
            </a:extLst>
          </p:cNvPr>
          <p:cNvSpPr>
            <a:spLocks noChangeShapeType="1"/>
          </p:cNvSpPr>
          <p:nvPr/>
        </p:nvSpPr>
        <p:spPr bwMode="auto">
          <a:xfrm>
            <a:off x="2506141" y="589173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45">
            <a:extLst>
              <a:ext uri="{FF2B5EF4-FFF2-40B4-BE49-F238E27FC236}">
                <a16:creationId xmlns:a16="http://schemas.microsoft.com/office/drawing/2014/main" id="{51633E54-AA56-40B2-A2B0-758D2D2B898A}"/>
              </a:ext>
            </a:extLst>
          </p:cNvPr>
          <p:cNvSpPr txBox="1">
            <a:spLocks noChangeArrowheads="1"/>
          </p:cNvSpPr>
          <p:nvPr/>
        </p:nvSpPr>
        <p:spPr bwMode="auto">
          <a:xfrm>
            <a:off x="4246041" y="425819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a:t>
            </a:r>
          </a:p>
        </p:txBody>
      </p:sp>
      <p:sp>
        <p:nvSpPr>
          <p:cNvPr id="47" name="Text Box 46">
            <a:extLst>
              <a:ext uri="{FF2B5EF4-FFF2-40B4-BE49-F238E27FC236}">
                <a16:creationId xmlns:a16="http://schemas.microsoft.com/office/drawing/2014/main" id="{959F38DB-9F37-48B3-997D-1CE4F00371E9}"/>
              </a:ext>
            </a:extLst>
          </p:cNvPr>
          <p:cNvSpPr txBox="1">
            <a:spLocks noChangeArrowheads="1"/>
          </p:cNvSpPr>
          <p:nvPr/>
        </p:nvSpPr>
        <p:spPr bwMode="auto">
          <a:xfrm>
            <a:off x="5008041" y="349619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II</a:t>
            </a:r>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124B3F7-0CC0-458E-8AC2-00BE55DA5C48}"/>
                  </a:ext>
                </a:extLst>
              </p:cNvPr>
              <p:cNvSpPr/>
              <p:nvPr/>
            </p:nvSpPr>
            <p:spPr>
              <a:xfrm>
                <a:off x="7007476" y="2447632"/>
                <a:ext cx="4216545" cy="4396460"/>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func>
                        <m:funcPr>
                          <m:ctrlPr>
                            <a:rPr lang="en-US" b="0" i="1" kern="0" smtClean="0">
                              <a:latin typeface="Cambria Math" panose="02040503050406030204" pitchFamily="18" charset="0"/>
                            </a:rPr>
                          </m:ctrlPr>
                        </m:funcPr>
                        <m:fName>
                          <m:r>
                            <m:rPr>
                              <m:sty m:val="p"/>
                            </m:rPr>
                            <a:rPr lang="en-US" b="0" i="0" kern="0" smtClean="0">
                              <a:latin typeface="Cambria Math" panose="02040503050406030204" pitchFamily="18" charset="0"/>
                            </a:rPr>
                            <m:t>max</m:t>
                          </m:r>
                        </m:fName>
                        <m:e>
                          <m:r>
                            <a:rPr lang="en-US" b="0" i="1" kern="0" smtClean="0">
                              <a:latin typeface="Cambria Math" panose="02040503050406030204" pitchFamily="18" charset="0"/>
                            </a:rPr>
                            <m:t>𝑍</m:t>
                          </m:r>
                        </m:e>
                      </m:func>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1</m:t>
                          </m:r>
                        </m:sub>
                      </m:sSub>
                      <m:r>
                        <a:rPr lang="en-US" b="0" i="1" kern="0" smtClean="0">
                          <a:solidFill>
                            <a:schemeClr val="tx1"/>
                          </a:solidFill>
                          <a:latin typeface="Cambria Math" panose="02040503050406030204" pitchFamily="18" charset="0"/>
                        </a:rPr>
                        <m:t>𝑃</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2</m:t>
                          </m:r>
                        </m:sub>
                      </m:sSub>
                      <m:r>
                        <a:rPr lang="en-US" b="0" i="1" kern="0" smtClean="0">
                          <a:latin typeface="Cambria Math" panose="02040503050406030204" pitchFamily="18" charset="0"/>
                        </a:rPr>
                        <m:t>𝐹</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𝑟𝑥𝑛</m:t>
                          </m:r>
                        </m:sub>
                      </m:sSub>
                    </m:oMath>
                  </m:oMathPara>
                </a14:m>
                <a:endParaRPr lang="en-US" kern="0" dirty="0"/>
              </a:p>
              <a:p>
                <a:pPr>
                  <a:spcAft>
                    <a:spcPts val="600"/>
                  </a:spcAft>
                </a:pPr>
                <a14:m>
                  <m:oMathPara xmlns:m="http://schemas.openxmlformats.org/officeDocument/2006/math">
                    <m:oMathParaPr>
                      <m:jc m:val="left"/>
                    </m:oMathParaPr>
                    <m:oMath xmlns:m="http://schemas.openxmlformats.org/officeDocument/2006/math">
                      <m:r>
                        <m:rPr>
                          <m:nor/>
                        </m:rPr>
                        <a:rPr lang="en-US" kern="0">
                          <a:latin typeface="Cambria Math" panose="02040503050406030204" pitchFamily="18" charset="0"/>
                        </a:rPr>
                        <m:t>st</m:t>
                      </m:r>
                      <m:r>
                        <m:rPr>
                          <m:nor/>
                        </m:rPr>
                        <a:rPr lang="en-US" kern="0">
                          <a:latin typeface="Cambria Math" panose="02040503050406030204" pitchFamily="18" charset="0"/>
                        </a:rPr>
                        <m:t>. </m:t>
                      </m:r>
                      <m:r>
                        <a:rPr lang="en-US" i="1" kern="0">
                          <a:latin typeface="Cambria Math" panose="02040503050406030204" pitchFamily="18" charset="0"/>
                        </a:rPr>
                        <m:t> </m:t>
                      </m:r>
                      <m:r>
                        <a:rPr lang="en-US" b="0" i="1" kern="0" smtClean="0">
                          <a:solidFill>
                            <a:schemeClr val="accent2">
                              <a:lumMod val="75000"/>
                            </a:schemeClr>
                          </a:solidFill>
                          <a:latin typeface="Cambria Math" panose="02040503050406030204" pitchFamily="18" charset="0"/>
                        </a:rPr>
                        <m:t>𝑃</m:t>
                      </m:r>
                      <m:r>
                        <a:rPr lang="en-US" b="0" i="1" kern="0" smtClean="0">
                          <a:solidFill>
                            <a:schemeClr val="accent2">
                              <a:lumMod val="75000"/>
                            </a:schemeClr>
                          </a:solidFill>
                          <a:latin typeface="Cambria Math" panose="02040503050406030204" pitchFamily="18" charset="0"/>
                        </a:rPr>
                        <m:t>≤</m:t>
                      </m:r>
                      <m:r>
                        <a:rPr lang="en-US" b="0" i="1" kern="0" smtClean="0">
                          <a:solidFill>
                            <a:schemeClr val="accent2">
                              <a:lumMod val="75000"/>
                            </a:schemeClr>
                          </a:solidFill>
                          <a:latin typeface="Cambria Math" panose="02040503050406030204" pitchFamily="18" charset="0"/>
                        </a:rPr>
                        <m:t>𝑑</m:t>
                      </m:r>
                    </m:oMath>
                  </m:oMathPara>
                </a14:m>
                <a:endParaRPr lang="en-US" dirty="0">
                  <a:solidFill>
                    <a:schemeClr val="accent2">
                      <a:lumMod val="75000"/>
                    </a:schemeClr>
                  </a:solidFill>
                </a:endParaRPr>
              </a:p>
              <a:p>
                <a:pPr>
                  <a:spcAft>
                    <a:spcPts val="600"/>
                  </a:spcAft>
                </a:pPr>
                <a14:m>
                  <m:oMathPara xmlns:m="http://schemas.openxmlformats.org/officeDocument/2006/math">
                    <m:oMathParaPr>
                      <m:jc m:val="left"/>
                    </m:oMathParaPr>
                    <m:oMath xmlns:m="http://schemas.openxmlformats.org/officeDocument/2006/math">
                      <m:r>
                        <a:rPr lang="en-US" b="0" i="1" smtClean="0">
                          <a:solidFill>
                            <a:schemeClr val="accent2">
                              <a:lumMod val="75000"/>
                            </a:schemeClr>
                          </a:solidFill>
                          <a:latin typeface="Cambria Math" panose="02040503050406030204" pitchFamily="18" charset="0"/>
                        </a:rPr>
                        <m:t>𝑃</m:t>
                      </m:r>
                      <m:r>
                        <a:rPr lang="en-US" b="0" i="1" smtClean="0">
                          <a:solidFill>
                            <a:schemeClr val="accent2">
                              <a:lumMod val="75000"/>
                            </a:schemeClr>
                          </a:solidFill>
                          <a:latin typeface="Cambria Math" panose="02040503050406030204" pitchFamily="18" charset="0"/>
                        </a:rPr>
                        <m:t>≤</m:t>
                      </m:r>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𝐹</m:t>
                          </m:r>
                        </m:e>
                        <m:sup>
                          <m:r>
                            <a:rPr lang="en-US" b="0" i="1" smtClean="0">
                              <a:solidFill>
                                <a:schemeClr val="accent2">
                                  <a:lumMod val="75000"/>
                                </a:schemeClr>
                              </a:solidFill>
                              <a:latin typeface="Cambria Math" panose="02040503050406030204" pitchFamily="18" charset="0"/>
                            </a:rPr>
                            <m:t>𝐿𝐵</m:t>
                          </m:r>
                        </m:sup>
                      </m:sSup>
                      <m:r>
                        <a:rPr lang="en-US" b="0" i="1" smtClean="0">
                          <a:solidFill>
                            <a:schemeClr val="accent2">
                              <a:lumMod val="75000"/>
                            </a:schemeClr>
                          </a:solidFill>
                          <a:latin typeface="Cambria Math" panose="02040503050406030204" pitchFamily="18" charset="0"/>
                        </a:rPr>
                        <m:t>𝑋</m:t>
                      </m:r>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𝐹</m:t>
                      </m:r>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𝑋</m:t>
                          </m:r>
                        </m:e>
                        <m:sup>
                          <m:r>
                            <a:rPr lang="en-US" b="0" i="1" smtClean="0">
                              <a:solidFill>
                                <a:schemeClr val="accent2">
                                  <a:lumMod val="75000"/>
                                </a:schemeClr>
                              </a:solidFill>
                              <a:latin typeface="Cambria Math" panose="02040503050406030204" pitchFamily="18" charset="0"/>
                            </a:rPr>
                            <m:t>𝑈𝐵</m:t>
                          </m:r>
                        </m:sup>
                      </m:sSup>
                      <m:r>
                        <a:rPr lang="en-US" b="0" i="1" smtClean="0">
                          <a:solidFill>
                            <a:schemeClr val="accent2">
                              <a:lumMod val="75000"/>
                            </a:schemeClr>
                          </a:solidFill>
                          <a:latin typeface="Cambria Math" panose="02040503050406030204" pitchFamily="18" charset="0"/>
                        </a:rPr>
                        <m:t>−</m:t>
                      </m:r>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𝐹</m:t>
                          </m:r>
                        </m:e>
                        <m:sup>
                          <m:r>
                            <a:rPr lang="en-US" b="0" i="1" smtClean="0">
                              <a:solidFill>
                                <a:schemeClr val="accent2">
                                  <a:lumMod val="75000"/>
                                </a:schemeClr>
                              </a:solidFill>
                              <a:latin typeface="Cambria Math" panose="02040503050406030204" pitchFamily="18" charset="0"/>
                            </a:rPr>
                            <m:t>𝐿𝐵</m:t>
                          </m:r>
                        </m:sup>
                      </m:sSup>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𝑋</m:t>
                          </m:r>
                        </m:e>
                        <m:sup>
                          <m:r>
                            <a:rPr lang="en-US" b="0" i="1" smtClean="0">
                              <a:solidFill>
                                <a:schemeClr val="accent2">
                                  <a:lumMod val="75000"/>
                                </a:schemeClr>
                              </a:solidFill>
                              <a:latin typeface="Cambria Math" panose="02040503050406030204" pitchFamily="18" charset="0"/>
                            </a:rPr>
                            <m:t>𝑈𝐵</m:t>
                          </m:r>
                        </m:sup>
                      </m:sSup>
                    </m:oMath>
                  </m:oMathPara>
                </a14:m>
                <a:endParaRPr lang="en-US" dirty="0">
                  <a:solidFill>
                    <a:schemeClr val="accent2">
                      <a:lumMod val="75000"/>
                    </a:schemeClr>
                  </a:solidFill>
                </a:endParaRPr>
              </a:p>
              <a:p>
                <a:pPr>
                  <a:spcAft>
                    <a:spcPts val="600"/>
                  </a:spcAft>
                </a:pPr>
                <a14:m>
                  <m:oMathPara xmlns:m="http://schemas.openxmlformats.org/officeDocument/2006/math">
                    <m:oMathParaPr>
                      <m:jc m:val="left"/>
                    </m:oMathParaPr>
                    <m:oMath xmlns:m="http://schemas.openxmlformats.org/officeDocument/2006/math">
                      <m:r>
                        <a:rPr lang="en-US" b="0" i="1" smtClean="0">
                          <a:solidFill>
                            <a:schemeClr val="accent2">
                              <a:lumMod val="75000"/>
                            </a:schemeClr>
                          </a:solidFill>
                          <a:latin typeface="Cambria Math" panose="02040503050406030204" pitchFamily="18" charset="0"/>
                        </a:rPr>
                        <m:t>𝑃</m:t>
                      </m:r>
                      <m:r>
                        <a:rPr lang="en-US" b="0" i="1" smtClean="0">
                          <a:solidFill>
                            <a:schemeClr val="accent2">
                              <a:lumMod val="75000"/>
                            </a:schemeClr>
                          </a:solidFill>
                          <a:latin typeface="Cambria Math" panose="02040503050406030204" pitchFamily="18" charset="0"/>
                        </a:rPr>
                        <m:t>≤</m:t>
                      </m:r>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𝐹</m:t>
                          </m:r>
                        </m:e>
                        <m:sup>
                          <m:r>
                            <a:rPr lang="en-US" b="0" i="1" smtClean="0">
                              <a:solidFill>
                                <a:schemeClr val="accent2">
                                  <a:lumMod val="75000"/>
                                </a:schemeClr>
                              </a:solidFill>
                              <a:latin typeface="Cambria Math" panose="02040503050406030204" pitchFamily="18" charset="0"/>
                            </a:rPr>
                            <m:t>𝑈𝐵</m:t>
                          </m:r>
                        </m:sup>
                      </m:sSup>
                      <m:r>
                        <a:rPr lang="en-US" b="0" i="1" smtClean="0">
                          <a:solidFill>
                            <a:schemeClr val="accent2">
                              <a:lumMod val="75000"/>
                            </a:schemeClr>
                          </a:solidFill>
                          <a:latin typeface="Cambria Math" panose="02040503050406030204" pitchFamily="18" charset="0"/>
                        </a:rPr>
                        <m:t>𝑋</m:t>
                      </m:r>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𝐹</m:t>
                      </m:r>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𝑋</m:t>
                          </m:r>
                        </m:e>
                        <m:sup>
                          <m:r>
                            <a:rPr lang="en-US" b="0" i="1" smtClean="0">
                              <a:solidFill>
                                <a:schemeClr val="accent2">
                                  <a:lumMod val="75000"/>
                                </a:schemeClr>
                              </a:solidFill>
                              <a:latin typeface="Cambria Math" panose="02040503050406030204" pitchFamily="18" charset="0"/>
                            </a:rPr>
                            <m:t>𝐿𝐵</m:t>
                          </m:r>
                        </m:sup>
                      </m:sSup>
                      <m:r>
                        <a:rPr lang="en-US" b="0" i="1" smtClean="0">
                          <a:solidFill>
                            <a:schemeClr val="accent2">
                              <a:lumMod val="75000"/>
                            </a:schemeClr>
                          </a:solidFill>
                          <a:latin typeface="Cambria Math" panose="02040503050406030204" pitchFamily="18" charset="0"/>
                        </a:rPr>
                        <m:t>−</m:t>
                      </m:r>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𝐹</m:t>
                          </m:r>
                        </m:e>
                        <m:sup>
                          <m:r>
                            <a:rPr lang="en-US" b="0" i="1" smtClean="0">
                              <a:solidFill>
                                <a:schemeClr val="accent2">
                                  <a:lumMod val="75000"/>
                                </a:schemeClr>
                              </a:solidFill>
                              <a:latin typeface="Cambria Math" panose="02040503050406030204" pitchFamily="18" charset="0"/>
                            </a:rPr>
                            <m:t>𝑈𝐵</m:t>
                          </m:r>
                        </m:sup>
                      </m:sSup>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𝑋</m:t>
                          </m:r>
                        </m:e>
                        <m:sup>
                          <m:r>
                            <a:rPr lang="en-US" b="0" i="1" smtClean="0">
                              <a:solidFill>
                                <a:schemeClr val="accent2">
                                  <a:lumMod val="75000"/>
                                </a:schemeClr>
                              </a:solidFill>
                              <a:latin typeface="Cambria Math" panose="02040503050406030204" pitchFamily="18" charset="0"/>
                            </a:rPr>
                            <m:t>𝐿𝐵</m:t>
                          </m:r>
                        </m:sup>
                      </m:sSup>
                    </m:oMath>
                  </m:oMathPara>
                </a14:m>
                <a:endParaRPr lang="en-US" dirty="0">
                  <a:solidFill>
                    <a:schemeClr val="accent2">
                      <a:lumMod val="75000"/>
                    </a:schemeClr>
                  </a:solidFill>
                </a:endParaRPr>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i="1" smtClean="0">
                              <a:solidFill>
                                <a:schemeClr val="accent2">
                                  <a:lumMod val="75000"/>
                                </a:schemeClr>
                              </a:solidFill>
                              <a:latin typeface="Cambria Math" panose="02040503050406030204" pitchFamily="18" charset="0"/>
                            </a:rPr>
                          </m:ctrlPr>
                        </m:dPr>
                        <m:e>
                          <m:eqArr>
                            <m:eqArrPr>
                              <m:ctrlPr>
                                <a:rPr lang="en-US" b="0" i="1" smtClean="0">
                                  <a:solidFill>
                                    <a:schemeClr val="accent2">
                                      <a:lumMod val="75000"/>
                                    </a:schemeClr>
                                  </a:solidFill>
                                  <a:latin typeface="Cambria Math" panose="02040503050406030204" pitchFamily="18" charset="0"/>
                                </a:rPr>
                              </m:ctrlPr>
                            </m:eqArrPr>
                            <m:e>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𝑌</m:t>
                                  </m:r>
                                </m:e>
                                <m:sub>
                                  <m:r>
                                    <a:rPr lang="en-US" b="0" i="1" smtClean="0">
                                      <a:solidFill>
                                        <a:schemeClr val="accent2">
                                          <a:lumMod val="75000"/>
                                        </a:schemeClr>
                                      </a:solidFill>
                                      <a:latin typeface="Cambria Math" panose="02040503050406030204" pitchFamily="18" charset="0"/>
                                    </a:rPr>
                                    <m:t>𝐼</m:t>
                                  </m:r>
                                </m:sub>
                              </m:sSub>
                            </m:e>
                            <m:e>
                              <m:r>
                                <a:rPr lang="en-US" b="0" i="1" smtClean="0">
                                  <a:solidFill>
                                    <a:schemeClr val="accent2">
                                      <a:lumMod val="75000"/>
                                    </a:schemeClr>
                                  </a:solidFill>
                                  <a:latin typeface="Cambria Math" panose="02040503050406030204" pitchFamily="18" charset="0"/>
                                </a:rPr>
                                <m:t>𝐹</m:t>
                              </m:r>
                              <m:r>
                                <a:rPr lang="en-US" b="0" i="1" smtClean="0">
                                  <a:solidFill>
                                    <a:schemeClr val="accent2">
                                      <a:lumMod val="75000"/>
                                    </a:schemeClr>
                                  </a:solidFill>
                                  <a:latin typeface="Cambria Math" panose="02040503050406030204" pitchFamily="18" charset="0"/>
                                </a:rPr>
                                <m:t>=</m:t>
                              </m:r>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𝛼</m:t>
                                  </m:r>
                                </m:e>
                                <m:sub>
                                  <m:r>
                                    <a:rPr lang="en-US" b="0" i="1" smtClean="0">
                                      <a:solidFill>
                                        <a:schemeClr val="accent2">
                                          <a:lumMod val="75000"/>
                                        </a:schemeClr>
                                      </a:solidFill>
                                      <a:latin typeface="Cambria Math" panose="02040503050406030204" pitchFamily="18" charset="0"/>
                                    </a:rPr>
                                    <m:t>𝐼</m:t>
                                  </m:r>
                                </m:sub>
                              </m:sSub>
                              <m:r>
                                <a:rPr lang="en-US" b="0" i="1" smtClean="0">
                                  <a:solidFill>
                                    <a:schemeClr val="accent2">
                                      <a:lumMod val="75000"/>
                                    </a:schemeClr>
                                  </a:solidFill>
                                  <a:latin typeface="Cambria Math" panose="02040503050406030204" pitchFamily="18" charset="0"/>
                                </a:rPr>
                                <m:t>𝑋</m:t>
                              </m:r>
                              <m:r>
                                <a:rPr lang="en-US" b="0" i="1" smtClean="0">
                                  <a:solidFill>
                                    <a:schemeClr val="accent2">
                                      <a:lumMod val="75000"/>
                                    </a:schemeClr>
                                  </a:solidFill>
                                  <a:latin typeface="Cambria Math" panose="02040503050406030204" pitchFamily="18" charset="0"/>
                                </a:rPr>
                                <m:t>+</m:t>
                              </m:r>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𝛽</m:t>
                                  </m:r>
                                </m:e>
                                <m:sub>
                                  <m:r>
                                    <a:rPr lang="en-US" b="0" i="1" smtClean="0">
                                      <a:solidFill>
                                        <a:schemeClr val="accent2">
                                          <a:lumMod val="75000"/>
                                        </a:schemeClr>
                                      </a:solidFill>
                                      <a:latin typeface="Cambria Math" panose="02040503050406030204" pitchFamily="18" charset="0"/>
                                    </a:rPr>
                                    <m:t>𝐼</m:t>
                                  </m:r>
                                </m:sub>
                              </m:sSub>
                            </m:e>
                            <m:e>
                              <m:sSubSup>
                                <m:sSubSupPr>
                                  <m:ctrlPr>
                                    <a:rPr lang="en-US" b="0" i="1" smtClean="0">
                                      <a:solidFill>
                                        <a:schemeClr val="accent2">
                                          <a:lumMod val="75000"/>
                                        </a:schemeClr>
                                      </a:solidFill>
                                      <a:latin typeface="Cambria Math" panose="02040503050406030204" pitchFamily="18" charset="0"/>
                                    </a:rPr>
                                  </m:ctrlPr>
                                </m:sSubSupPr>
                                <m:e>
                                  <m:r>
                                    <a:rPr lang="en-US" b="0" i="1" smtClean="0">
                                      <a:solidFill>
                                        <a:schemeClr val="accent2">
                                          <a:lumMod val="75000"/>
                                        </a:schemeClr>
                                      </a:solidFill>
                                      <a:latin typeface="Cambria Math" panose="02040503050406030204" pitchFamily="18" charset="0"/>
                                    </a:rPr>
                                    <m:t>𝑋</m:t>
                                  </m:r>
                                </m:e>
                                <m:sub>
                                  <m:r>
                                    <a:rPr lang="en-US" b="0" i="1" smtClean="0">
                                      <a:solidFill>
                                        <a:schemeClr val="accent2">
                                          <a:lumMod val="75000"/>
                                        </a:schemeClr>
                                      </a:solidFill>
                                      <a:latin typeface="Cambria Math" panose="02040503050406030204" pitchFamily="18" charset="0"/>
                                    </a:rPr>
                                    <m:t>𝐼</m:t>
                                  </m:r>
                                </m:sub>
                                <m:sup>
                                  <m:r>
                                    <a:rPr lang="en-US" b="0" i="1" smtClean="0">
                                      <a:solidFill>
                                        <a:schemeClr val="accent2">
                                          <a:lumMod val="75000"/>
                                        </a:schemeClr>
                                      </a:solidFill>
                                      <a:latin typeface="Cambria Math" panose="02040503050406030204" pitchFamily="18" charset="0"/>
                                    </a:rPr>
                                    <m:t>𝐿𝐵</m:t>
                                  </m:r>
                                </m:sup>
                              </m:sSubSup>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𝑋</m:t>
                              </m:r>
                              <m:r>
                                <a:rPr lang="en-US" b="0" i="1" smtClean="0">
                                  <a:solidFill>
                                    <a:schemeClr val="accent2">
                                      <a:lumMod val="75000"/>
                                    </a:schemeClr>
                                  </a:solidFill>
                                  <a:latin typeface="Cambria Math" panose="02040503050406030204" pitchFamily="18" charset="0"/>
                                </a:rPr>
                                <m:t>≤</m:t>
                              </m:r>
                              <m:sSubSup>
                                <m:sSubSupPr>
                                  <m:ctrlPr>
                                    <a:rPr lang="en-US" b="0" i="1" smtClean="0">
                                      <a:solidFill>
                                        <a:schemeClr val="accent2">
                                          <a:lumMod val="75000"/>
                                        </a:schemeClr>
                                      </a:solidFill>
                                      <a:latin typeface="Cambria Math" panose="02040503050406030204" pitchFamily="18" charset="0"/>
                                    </a:rPr>
                                  </m:ctrlPr>
                                </m:sSubSupPr>
                                <m:e>
                                  <m:r>
                                    <a:rPr lang="en-US" b="0" i="1" smtClean="0">
                                      <a:solidFill>
                                        <a:schemeClr val="accent2">
                                          <a:lumMod val="75000"/>
                                        </a:schemeClr>
                                      </a:solidFill>
                                      <a:latin typeface="Cambria Math" panose="02040503050406030204" pitchFamily="18" charset="0"/>
                                    </a:rPr>
                                    <m:t>𝑋</m:t>
                                  </m:r>
                                </m:e>
                                <m:sub>
                                  <m:r>
                                    <a:rPr lang="en-US" b="0" i="1" smtClean="0">
                                      <a:solidFill>
                                        <a:schemeClr val="accent2">
                                          <a:lumMod val="75000"/>
                                        </a:schemeClr>
                                      </a:solidFill>
                                      <a:latin typeface="Cambria Math" panose="02040503050406030204" pitchFamily="18" charset="0"/>
                                    </a:rPr>
                                    <m:t>𝐼</m:t>
                                  </m:r>
                                </m:sub>
                                <m:sup>
                                  <m:r>
                                    <a:rPr lang="en-US" b="0" i="1" smtClean="0">
                                      <a:solidFill>
                                        <a:schemeClr val="accent2">
                                          <a:lumMod val="75000"/>
                                        </a:schemeClr>
                                      </a:solidFill>
                                      <a:latin typeface="Cambria Math" panose="02040503050406030204" pitchFamily="18" charset="0"/>
                                    </a:rPr>
                                    <m:t>𝑈𝐵</m:t>
                                  </m:r>
                                </m:sup>
                              </m:sSubSup>
                            </m:e>
                            <m:e>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𝐶</m:t>
                                  </m:r>
                                </m:e>
                                <m:sub>
                                  <m:r>
                                    <a:rPr lang="en-US" b="0" i="1" smtClean="0">
                                      <a:solidFill>
                                        <a:schemeClr val="accent2">
                                          <a:lumMod val="75000"/>
                                        </a:schemeClr>
                                      </a:solidFill>
                                      <a:latin typeface="Cambria Math" panose="02040503050406030204" pitchFamily="18" charset="0"/>
                                    </a:rPr>
                                    <m:t>𝑟𝑥𝑛</m:t>
                                  </m:r>
                                </m:sub>
                              </m:sSub>
                              <m:r>
                                <a:rPr lang="en-US" b="0" i="1" smtClean="0">
                                  <a:solidFill>
                                    <a:schemeClr val="accent2">
                                      <a:lumMod val="75000"/>
                                    </a:schemeClr>
                                  </a:solidFill>
                                  <a:latin typeface="Cambria Math" panose="02040503050406030204" pitchFamily="18" charset="0"/>
                                </a:rPr>
                                <m:t>=</m:t>
                              </m:r>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𝑐</m:t>
                                  </m:r>
                                </m:e>
                                <m:sub>
                                  <m:r>
                                    <a:rPr lang="en-US" b="0" i="1" smtClean="0">
                                      <a:solidFill>
                                        <a:schemeClr val="accent2">
                                          <a:lumMod val="75000"/>
                                        </a:schemeClr>
                                      </a:solidFill>
                                      <a:latin typeface="Cambria Math" panose="02040503050406030204" pitchFamily="18" charset="0"/>
                                    </a:rPr>
                                    <m:t>𝐼</m:t>
                                  </m:r>
                                </m:sub>
                              </m:sSub>
                            </m:e>
                          </m:eqArr>
                        </m:e>
                      </m:d>
                      <m:r>
                        <a:rPr lang="en-US" b="0" i="1" smtClean="0">
                          <a:solidFill>
                            <a:schemeClr val="accent2">
                              <a:lumMod val="75000"/>
                            </a:schemeClr>
                          </a:solidFill>
                          <a:latin typeface="Cambria Math" panose="02040503050406030204" pitchFamily="18" charset="0"/>
                        </a:rPr>
                        <m:t>∨</m:t>
                      </m:r>
                      <m:d>
                        <m:dPr>
                          <m:begChr m:val="["/>
                          <m:endChr m:val="]"/>
                          <m:ctrlPr>
                            <a:rPr lang="en-US" b="0" i="1" smtClean="0">
                              <a:solidFill>
                                <a:schemeClr val="accent2">
                                  <a:lumMod val="75000"/>
                                </a:schemeClr>
                              </a:solidFill>
                              <a:latin typeface="Cambria Math" panose="02040503050406030204" pitchFamily="18" charset="0"/>
                            </a:rPr>
                          </m:ctrlPr>
                        </m:dPr>
                        <m:e>
                          <m:eqArr>
                            <m:eqArrPr>
                              <m:ctrlPr>
                                <a:rPr lang="en-US" b="0" i="1" smtClean="0">
                                  <a:solidFill>
                                    <a:schemeClr val="accent2">
                                      <a:lumMod val="75000"/>
                                    </a:schemeClr>
                                  </a:solidFill>
                                  <a:latin typeface="Cambria Math" panose="02040503050406030204" pitchFamily="18" charset="0"/>
                                </a:rPr>
                              </m:ctrlPr>
                            </m:eqArrPr>
                            <m:e>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𝑌</m:t>
                                  </m:r>
                                </m:e>
                                <m:sub>
                                  <m:r>
                                    <a:rPr lang="en-US" b="0" i="1" smtClean="0">
                                      <a:solidFill>
                                        <a:schemeClr val="accent2">
                                          <a:lumMod val="75000"/>
                                        </a:schemeClr>
                                      </a:solidFill>
                                      <a:latin typeface="Cambria Math" panose="02040503050406030204" pitchFamily="18" charset="0"/>
                                    </a:rPr>
                                    <m:t>𝐼𝐼</m:t>
                                  </m:r>
                                </m:sub>
                              </m:sSub>
                            </m:e>
                            <m:e>
                              <m:r>
                                <a:rPr lang="en-US" b="0" i="1" smtClean="0">
                                  <a:solidFill>
                                    <a:schemeClr val="accent2">
                                      <a:lumMod val="75000"/>
                                    </a:schemeClr>
                                  </a:solidFill>
                                  <a:latin typeface="Cambria Math" panose="02040503050406030204" pitchFamily="18" charset="0"/>
                                </a:rPr>
                                <m:t>𝐹</m:t>
                              </m:r>
                              <m:r>
                                <a:rPr lang="en-US" b="0" i="1" smtClean="0">
                                  <a:solidFill>
                                    <a:schemeClr val="accent2">
                                      <a:lumMod val="75000"/>
                                    </a:schemeClr>
                                  </a:solidFill>
                                  <a:latin typeface="Cambria Math" panose="02040503050406030204" pitchFamily="18" charset="0"/>
                                </a:rPr>
                                <m:t>=</m:t>
                              </m:r>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𝛼</m:t>
                                  </m:r>
                                </m:e>
                                <m:sub>
                                  <m:r>
                                    <a:rPr lang="en-US" b="0" i="1" smtClean="0">
                                      <a:solidFill>
                                        <a:schemeClr val="accent2">
                                          <a:lumMod val="75000"/>
                                        </a:schemeClr>
                                      </a:solidFill>
                                      <a:latin typeface="Cambria Math" panose="02040503050406030204" pitchFamily="18" charset="0"/>
                                    </a:rPr>
                                    <m:t>𝐼𝐼</m:t>
                                  </m:r>
                                </m:sub>
                              </m:sSub>
                              <m:r>
                                <a:rPr lang="en-US" b="0" i="1" smtClean="0">
                                  <a:solidFill>
                                    <a:schemeClr val="accent2">
                                      <a:lumMod val="75000"/>
                                    </a:schemeClr>
                                  </a:solidFill>
                                  <a:latin typeface="Cambria Math" panose="02040503050406030204" pitchFamily="18" charset="0"/>
                                </a:rPr>
                                <m:t>𝑋</m:t>
                              </m:r>
                              <m:r>
                                <a:rPr lang="en-US" b="0" i="1" smtClean="0">
                                  <a:solidFill>
                                    <a:schemeClr val="accent2">
                                      <a:lumMod val="75000"/>
                                    </a:schemeClr>
                                  </a:solidFill>
                                  <a:latin typeface="Cambria Math" panose="02040503050406030204" pitchFamily="18" charset="0"/>
                                </a:rPr>
                                <m:t>+</m:t>
                              </m:r>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𝛽</m:t>
                                  </m:r>
                                </m:e>
                                <m:sub>
                                  <m:r>
                                    <a:rPr lang="en-US" b="0" i="1" smtClean="0">
                                      <a:solidFill>
                                        <a:schemeClr val="accent2">
                                          <a:lumMod val="75000"/>
                                        </a:schemeClr>
                                      </a:solidFill>
                                      <a:latin typeface="Cambria Math" panose="02040503050406030204" pitchFamily="18" charset="0"/>
                                    </a:rPr>
                                    <m:t>𝐼𝐼</m:t>
                                  </m:r>
                                </m:sub>
                              </m:sSub>
                            </m:e>
                            <m:e>
                              <m:sSubSup>
                                <m:sSubSupPr>
                                  <m:ctrlPr>
                                    <a:rPr lang="en-US" b="0" i="1" smtClean="0">
                                      <a:solidFill>
                                        <a:schemeClr val="accent2">
                                          <a:lumMod val="75000"/>
                                        </a:schemeClr>
                                      </a:solidFill>
                                      <a:latin typeface="Cambria Math" panose="02040503050406030204" pitchFamily="18" charset="0"/>
                                    </a:rPr>
                                  </m:ctrlPr>
                                </m:sSubSupPr>
                                <m:e>
                                  <m:r>
                                    <a:rPr lang="en-US" b="0" i="1" smtClean="0">
                                      <a:solidFill>
                                        <a:schemeClr val="accent2">
                                          <a:lumMod val="75000"/>
                                        </a:schemeClr>
                                      </a:solidFill>
                                      <a:latin typeface="Cambria Math" panose="02040503050406030204" pitchFamily="18" charset="0"/>
                                    </a:rPr>
                                    <m:t>𝑋</m:t>
                                  </m:r>
                                </m:e>
                                <m:sub>
                                  <m:r>
                                    <a:rPr lang="en-US" b="0" i="1" smtClean="0">
                                      <a:solidFill>
                                        <a:schemeClr val="accent2">
                                          <a:lumMod val="75000"/>
                                        </a:schemeClr>
                                      </a:solidFill>
                                      <a:latin typeface="Cambria Math" panose="02040503050406030204" pitchFamily="18" charset="0"/>
                                    </a:rPr>
                                    <m:t>𝐼𝐼</m:t>
                                  </m:r>
                                </m:sub>
                                <m:sup>
                                  <m:r>
                                    <a:rPr lang="en-US" b="0" i="1" smtClean="0">
                                      <a:solidFill>
                                        <a:schemeClr val="accent2">
                                          <a:lumMod val="75000"/>
                                        </a:schemeClr>
                                      </a:solidFill>
                                      <a:latin typeface="Cambria Math" panose="02040503050406030204" pitchFamily="18" charset="0"/>
                                    </a:rPr>
                                    <m:t>𝐿𝐵</m:t>
                                  </m:r>
                                </m:sup>
                              </m:sSubSup>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𝑋</m:t>
                              </m:r>
                              <m:r>
                                <a:rPr lang="en-US" b="0" i="1" smtClean="0">
                                  <a:solidFill>
                                    <a:schemeClr val="accent2">
                                      <a:lumMod val="75000"/>
                                    </a:schemeClr>
                                  </a:solidFill>
                                  <a:latin typeface="Cambria Math" panose="02040503050406030204" pitchFamily="18" charset="0"/>
                                </a:rPr>
                                <m:t>≤</m:t>
                              </m:r>
                              <m:sSubSup>
                                <m:sSubSupPr>
                                  <m:ctrlPr>
                                    <a:rPr lang="en-US" b="0" i="1" smtClean="0">
                                      <a:solidFill>
                                        <a:schemeClr val="accent2">
                                          <a:lumMod val="75000"/>
                                        </a:schemeClr>
                                      </a:solidFill>
                                      <a:latin typeface="Cambria Math" panose="02040503050406030204" pitchFamily="18" charset="0"/>
                                    </a:rPr>
                                  </m:ctrlPr>
                                </m:sSubSupPr>
                                <m:e>
                                  <m:r>
                                    <a:rPr lang="en-US" b="0" i="1" smtClean="0">
                                      <a:solidFill>
                                        <a:schemeClr val="accent2">
                                          <a:lumMod val="75000"/>
                                        </a:schemeClr>
                                      </a:solidFill>
                                      <a:latin typeface="Cambria Math" panose="02040503050406030204" pitchFamily="18" charset="0"/>
                                    </a:rPr>
                                    <m:t>𝑋</m:t>
                                  </m:r>
                                </m:e>
                                <m:sub>
                                  <m:r>
                                    <a:rPr lang="en-US" b="0" i="1" smtClean="0">
                                      <a:solidFill>
                                        <a:schemeClr val="accent2">
                                          <a:lumMod val="75000"/>
                                        </a:schemeClr>
                                      </a:solidFill>
                                      <a:latin typeface="Cambria Math" panose="02040503050406030204" pitchFamily="18" charset="0"/>
                                    </a:rPr>
                                    <m:t>𝐼𝐼</m:t>
                                  </m:r>
                                </m:sub>
                                <m:sup>
                                  <m:r>
                                    <a:rPr lang="en-US" b="0" i="1" smtClean="0">
                                      <a:solidFill>
                                        <a:schemeClr val="accent2">
                                          <a:lumMod val="75000"/>
                                        </a:schemeClr>
                                      </a:solidFill>
                                      <a:latin typeface="Cambria Math" panose="02040503050406030204" pitchFamily="18" charset="0"/>
                                    </a:rPr>
                                    <m:t>𝑈𝐵</m:t>
                                  </m:r>
                                </m:sup>
                              </m:sSubSup>
                            </m:e>
                            <m:e>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𝐶</m:t>
                                  </m:r>
                                </m:e>
                                <m:sub>
                                  <m:r>
                                    <a:rPr lang="en-US" b="0" i="1" smtClean="0">
                                      <a:solidFill>
                                        <a:schemeClr val="accent2">
                                          <a:lumMod val="75000"/>
                                        </a:schemeClr>
                                      </a:solidFill>
                                      <a:latin typeface="Cambria Math" panose="02040503050406030204" pitchFamily="18" charset="0"/>
                                    </a:rPr>
                                    <m:t>𝑟𝑥𝑛</m:t>
                                  </m:r>
                                </m:sub>
                              </m:sSub>
                              <m:r>
                                <a:rPr lang="en-US" b="0" i="1" smtClean="0">
                                  <a:solidFill>
                                    <a:schemeClr val="accent2">
                                      <a:lumMod val="75000"/>
                                    </a:schemeClr>
                                  </a:solidFill>
                                  <a:latin typeface="Cambria Math" panose="02040503050406030204" pitchFamily="18" charset="0"/>
                                </a:rPr>
                                <m:t>=</m:t>
                              </m:r>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𝑐</m:t>
                                  </m:r>
                                </m:e>
                                <m:sub>
                                  <m:r>
                                    <a:rPr lang="en-US" b="0" i="1" smtClean="0">
                                      <a:solidFill>
                                        <a:schemeClr val="accent2">
                                          <a:lumMod val="75000"/>
                                        </a:schemeClr>
                                      </a:solidFill>
                                      <a:latin typeface="Cambria Math" panose="02040503050406030204" pitchFamily="18" charset="0"/>
                                    </a:rPr>
                                    <m:t>𝐼𝐼</m:t>
                                  </m:r>
                                </m:sub>
                              </m:sSub>
                            </m:e>
                          </m:eqArr>
                        </m:e>
                      </m:d>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bar>
                        <m:barPr>
                          <m:ctrlPr>
                            <a:rPr lang="en-US" i="1">
                              <a:latin typeface="Cambria Math" panose="02040503050406030204" pitchFamily="18" charset="0"/>
                            </a:rPr>
                          </m:ctrlPr>
                        </m:barPr>
                        <m:e>
                          <m:r>
                            <a:rPr lang="en-US" i="1">
                              <a:latin typeface="Cambria Math" panose="02040503050406030204" pitchFamily="18" charset="0"/>
                            </a:rPr>
                            <m:t>∨</m:t>
                          </m:r>
                        </m:e>
                      </m:ba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𝐼𝐼</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𝐿𝐵</m:t>
                          </m:r>
                        </m:sup>
                      </m:sSup>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𝑈𝐵</m:t>
                          </m:r>
                        </m:sup>
                      </m:sSup>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𝐹𝑎𝑙𝑠𝑒</m:t>
                          </m:r>
                        </m:e>
                      </m:d>
                    </m:oMath>
                  </m:oMathPara>
                </a14:m>
                <a:endParaRPr lang="en-US" dirty="0"/>
              </a:p>
              <a:p>
                <a:pPr>
                  <a:spcAft>
                    <a:spcPts val="600"/>
                  </a:spcAft>
                </a:pPr>
                <a:endParaRPr lang="en-US" dirty="0"/>
              </a:p>
            </p:txBody>
          </p:sp>
        </mc:Choice>
        <mc:Fallback xmlns="">
          <p:sp>
            <p:nvSpPr>
              <p:cNvPr id="92" name="Rectangle 91">
                <a:extLst>
                  <a:ext uri="{FF2B5EF4-FFF2-40B4-BE49-F238E27FC236}">
                    <a16:creationId xmlns:a16="http://schemas.microsoft.com/office/drawing/2014/main" id="{A124B3F7-0CC0-458E-8AC2-00BE55DA5C48}"/>
                  </a:ext>
                </a:extLst>
              </p:cNvPr>
              <p:cNvSpPr>
                <a:spLocks noRot="1" noChangeAspect="1" noMove="1" noResize="1" noEditPoints="1" noAdjustHandles="1" noChangeArrowheads="1" noChangeShapeType="1" noTextEdit="1"/>
              </p:cNvSpPr>
              <p:nvPr/>
            </p:nvSpPr>
            <p:spPr>
              <a:xfrm>
                <a:off x="7007476" y="2447632"/>
                <a:ext cx="4216545" cy="4396460"/>
              </a:xfrm>
              <a:prstGeom prst="rect">
                <a:avLst/>
              </a:prstGeom>
              <a:blipFill>
                <a:blip r:embed="rId2"/>
                <a:stretch>
                  <a:fillRect/>
                </a:stretch>
              </a:blipFill>
            </p:spPr>
            <p:txBody>
              <a:bodyPr/>
              <a:lstStyle/>
              <a:p>
                <a:r>
                  <a:rPr lang="en-US">
                    <a:noFill/>
                  </a:rPr>
                  <a:t> </a:t>
                </a:r>
              </a:p>
            </p:txBody>
          </p:sp>
        </mc:Fallback>
      </mc:AlternateContent>
      <p:sp>
        <p:nvSpPr>
          <p:cNvPr id="33" name="Line 11">
            <a:extLst>
              <a:ext uri="{FF2B5EF4-FFF2-40B4-BE49-F238E27FC236}">
                <a16:creationId xmlns:a16="http://schemas.microsoft.com/office/drawing/2014/main" id="{BB89560F-F3E7-44CE-BF41-8ABA08F441A5}"/>
              </a:ext>
            </a:extLst>
          </p:cNvPr>
          <p:cNvSpPr>
            <a:spLocks noChangeShapeType="1"/>
          </p:cNvSpPr>
          <p:nvPr/>
        </p:nvSpPr>
        <p:spPr bwMode="auto">
          <a:xfrm flipH="1">
            <a:off x="3106216" y="3468920"/>
            <a:ext cx="1557302" cy="171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1">
            <a:extLst>
              <a:ext uri="{FF2B5EF4-FFF2-40B4-BE49-F238E27FC236}">
                <a16:creationId xmlns:a16="http://schemas.microsoft.com/office/drawing/2014/main" id="{D8985825-D866-4F01-B384-5B81192A2613}"/>
              </a:ext>
            </a:extLst>
          </p:cNvPr>
          <p:cNvSpPr>
            <a:spLocks noChangeShapeType="1"/>
          </p:cNvSpPr>
          <p:nvPr/>
        </p:nvSpPr>
        <p:spPr bwMode="auto">
          <a:xfrm flipH="1">
            <a:off x="5392216" y="4386780"/>
            <a:ext cx="171450" cy="10858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34">
            <a:extLst>
              <a:ext uri="{FF2B5EF4-FFF2-40B4-BE49-F238E27FC236}">
                <a16:creationId xmlns:a16="http://schemas.microsoft.com/office/drawing/2014/main" id="{C6C04B0E-5926-4FFE-A70E-004C3EC0B687}"/>
              </a:ext>
            </a:extLst>
          </p:cNvPr>
          <p:cNvSpPr/>
          <p:nvPr/>
        </p:nvSpPr>
        <p:spPr>
          <a:xfrm>
            <a:off x="1757232" y="3088761"/>
            <a:ext cx="4212370" cy="738664"/>
          </a:xfrm>
          <a:prstGeom prst="rect">
            <a:avLst/>
          </a:prstGeom>
          <a:solidFill>
            <a:schemeClr val="bg1"/>
          </a:solidFill>
          <a:ln w="19050">
            <a:solidFill>
              <a:srgbClr val="00279F"/>
            </a:solidFill>
          </a:ln>
        </p:spPr>
        <p:txBody>
          <a:bodyPr wrap="square">
            <a:spAutoFit/>
          </a:bodyPr>
          <a:lstStyle/>
          <a:p>
            <a:r>
              <a:rPr lang="en-US" sz="1400" dirty="0" err="1">
                <a:latin typeface="Consolas" panose="020B0609020204030204" pitchFamily="49" charset="0"/>
              </a:rPr>
              <a:t>m.new_basic_step</a:t>
            </a:r>
            <a:r>
              <a:rPr lang="en-US" sz="1400" dirty="0">
                <a:latin typeface="Consolas" panose="020B0609020204030204" pitchFamily="49" charset="0"/>
              </a:rPr>
              <a:t> = </a:t>
            </a:r>
            <a:r>
              <a:rPr lang="en-US" sz="1400" dirty="0" err="1">
                <a:solidFill>
                  <a:srgbClr val="00279F"/>
                </a:solidFill>
                <a:latin typeface="Consolas" panose="020B0609020204030204" pitchFamily="49" charset="0"/>
              </a:rPr>
              <a:t>apply_basic_step</a:t>
            </a:r>
            <a:r>
              <a:rPr lang="en-US" sz="1400" dirty="0">
                <a:latin typeface="Consolas" panose="020B0609020204030204" pitchFamily="49" charset="0"/>
              </a:rPr>
              <a:t>(</a:t>
            </a:r>
          </a:p>
          <a:p>
            <a:r>
              <a:rPr lang="en-US" sz="1400" dirty="0">
                <a:latin typeface="Consolas" panose="020B0609020204030204" pitchFamily="49" charset="0"/>
              </a:rPr>
              <a:t>    m.</a:t>
            </a:r>
            <a:r>
              <a:rPr lang="en-US" sz="1400" dirty="0">
                <a:solidFill>
                  <a:schemeClr val="accent2">
                    <a:lumMod val="75000"/>
                  </a:schemeClr>
                </a:solidFill>
                <a:latin typeface="Consolas" panose="020B0609020204030204" pitchFamily="49" charset="0"/>
              </a:rPr>
              <a:t>reactor_choice</a:t>
            </a:r>
            <a:r>
              <a:rPr lang="en-US" sz="1400" dirty="0">
                <a:latin typeface="Consolas" panose="020B0609020204030204" pitchFamily="49" charset="0"/>
              </a:rPr>
              <a:t>, </a:t>
            </a:r>
            <a:r>
              <a:rPr lang="en-US" sz="1400" dirty="0" err="1">
                <a:latin typeface="Consolas" panose="020B0609020204030204" pitchFamily="49" charset="0"/>
              </a:rPr>
              <a:t>m.</a:t>
            </a:r>
            <a:r>
              <a:rPr lang="en-US" sz="1400" dirty="0" err="1">
                <a:solidFill>
                  <a:schemeClr val="accent2">
                    <a:lumMod val="75000"/>
                  </a:schemeClr>
                </a:solidFill>
                <a:latin typeface="Consolas" panose="020B0609020204030204" pitchFamily="49" charset="0"/>
              </a:rPr>
              <a:t>max_demand</a:t>
            </a:r>
            <a:r>
              <a:rPr lang="en-US" sz="1400" dirty="0">
                <a:latin typeface="Consolas" panose="020B0609020204030204" pitchFamily="49" charset="0"/>
              </a:rPr>
              <a:t>,</a:t>
            </a:r>
          </a:p>
          <a:p>
            <a:r>
              <a:rPr lang="en-US" sz="1400" dirty="0">
                <a:solidFill>
                  <a:schemeClr val="accent2">
                    <a:lumMod val="75000"/>
                  </a:schemeClr>
                </a:solidFill>
                <a:latin typeface="Consolas" panose="020B0609020204030204" pitchFamily="49" charset="0"/>
              </a:rPr>
              <a:t>    </a:t>
            </a:r>
            <a:r>
              <a:rPr lang="en-US" sz="1400" dirty="0" err="1">
                <a:latin typeface="Consolas" panose="020B0609020204030204" pitchFamily="49" charset="0"/>
              </a:rPr>
              <a:t>m.</a:t>
            </a:r>
            <a:r>
              <a:rPr lang="en-US" sz="1400" dirty="0" err="1">
                <a:solidFill>
                  <a:schemeClr val="accent2">
                    <a:lumMod val="75000"/>
                  </a:schemeClr>
                </a:solidFill>
                <a:latin typeface="Consolas" panose="020B0609020204030204" pitchFamily="49" charset="0"/>
              </a:rPr>
              <a:t>mccormick</a:t>
            </a:r>
            <a:r>
              <a:rPr lang="en-US" sz="1400" dirty="0">
                <a:solidFill>
                  <a:schemeClr val="accent2">
                    <a:lumMod val="75000"/>
                  </a:schemeClr>
                </a:solidFill>
                <a:latin typeface="Consolas" panose="020B0609020204030204" pitchFamily="49" charset="0"/>
              </a:rPr>
              <a:t>[1]</a:t>
            </a:r>
            <a:r>
              <a:rPr lang="en-US" sz="1400" dirty="0">
                <a:latin typeface="Consolas" panose="020B0609020204030204" pitchFamily="49" charset="0"/>
              </a:rPr>
              <a:t>, </a:t>
            </a:r>
            <a:r>
              <a:rPr lang="en-US" sz="1400" dirty="0" err="1">
                <a:latin typeface="Consolas" panose="020B0609020204030204" pitchFamily="49" charset="0"/>
              </a:rPr>
              <a:t>m.</a:t>
            </a:r>
            <a:r>
              <a:rPr lang="en-US" sz="1400" dirty="0" err="1">
                <a:solidFill>
                  <a:schemeClr val="accent2">
                    <a:lumMod val="75000"/>
                  </a:schemeClr>
                </a:solidFill>
                <a:latin typeface="Consolas" panose="020B0609020204030204" pitchFamily="49" charset="0"/>
              </a:rPr>
              <a:t>mccormick</a:t>
            </a:r>
            <a:r>
              <a:rPr lang="en-US" sz="1400" dirty="0">
                <a:solidFill>
                  <a:schemeClr val="accent2">
                    <a:lumMod val="75000"/>
                  </a:schemeClr>
                </a:solidFill>
                <a:latin typeface="Consolas" panose="020B0609020204030204" pitchFamily="49" charset="0"/>
              </a:rPr>
              <a:t>[2]</a:t>
            </a:r>
            <a:r>
              <a:rPr lang="en-US" sz="1400" dirty="0">
                <a:latin typeface="Consolas" panose="020B0609020204030204" pitchFamily="49" charset="0"/>
              </a:rPr>
              <a:t>)</a:t>
            </a:r>
          </a:p>
        </p:txBody>
      </p:sp>
      <p:sp>
        <p:nvSpPr>
          <p:cNvPr id="36" name="TextBox 35">
            <a:extLst>
              <a:ext uri="{FF2B5EF4-FFF2-40B4-BE49-F238E27FC236}">
                <a16:creationId xmlns:a16="http://schemas.microsoft.com/office/drawing/2014/main" id="{039DFD73-6FE9-432E-830B-9A46B6EC1670}"/>
              </a:ext>
            </a:extLst>
          </p:cNvPr>
          <p:cNvSpPr txBox="1"/>
          <p:nvPr/>
        </p:nvSpPr>
        <p:spPr>
          <a:xfrm>
            <a:off x="9745410" y="6557963"/>
            <a:ext cx="1798890" cy="253916"/>
          </a:xfrm>
          <a:prstGeom prst="rect">
            <a:avLst/>
          </a:prstGeom>
          <a:noFill/>
        </p:spPr>
        <p:txBody>
          <a:bodyPr wrap="none" rtlCol="0">
            <a:spAutoFit/>
          </a:bodyPr>
          <a:lstStyle/>
          <a:p>
            <a:pPr algn="r"/>
            <a:r>
              <a:rPr lang="en-US" sz="1050" dirty="0">
                <a:latin typeface="Cambria" panose="02040503050406030204" pitchFamily="18" charset="0"/>
              </a:rPr>
              <a:t>[1] Ruiz &amp; Grossmann, 2010</a:t>
            </a:r>
          </a:p>
        </p:txBody>
      </p:sp>
    </p:spTree>
    <p:extLst>
      <p:ext uri="{BB962C8B-B14F-4D97-AF65-F5344CB8AC3E}">
        <p14:creationId xmlns:p14="http://schemas.microsoft.com/office/powerpoint/2010/main" val="453530683"/>
      </p:ext>
    </p:extLst>
  </p:cSld>
  <p:clrMapOvr>
    <a:masterClrMapping/>
  </p:clrMapOvr>
  <p:transition spd="med"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5B75ADB5-7788-4FBF-A05B-DBD2C2159E10}"/>
              </a:ext>
            </a:extLst>
          </p:cNvPr>
          <p:cNvSpPr/>
          <p:nvPr/>
        </p:nvSpPr>
        <p:spPr bwMode="auto">
          <a:xfrm>
            <a:off x="2517289" y="3493047"/>
            <a:ext cx="3022899" cy="2402144"/>
          </a:xfrm>
          <a:custGeom>
            <a:avLst/>
            <a:gdLst>
              <a:gd name="connsiteX0" fmla="*/ 0 w 3022899"/>
              <a:gd name="connsiteY0" fmla="*/ 0 h 2398956"/>
              <a:gd name="connsiteX1" fmla="*/ 10758 w 3022899"/>
              <a:gd name="connsiteY1" fmla="*/ 2388198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117450 h 2516406"/>
              <a:gd name="connsiteX1" fmla="*/ 10758 w 3022899"/>
              <a:gd name="connsiteY1" fmla="*/ 2516405 h 2516406"/>
              <a:gd name="connsiteX2" fmla="*/ 3022899 w 3022899"/>
              <a:gd name="connsiteY2" fmla="*/ 2516406 h 2516406"/>
              <a:gd name="connsiteX3" fmla="*/ 3022899 w 3022899"/>
              <a:gd name="connsiteY3" fmla="*/ 1720340 h 2516406"/>
              <a:gd name="connsiteX4" fmla="*/ 1344706 w 3022899"/>
              <a:gd name="connsiteY4" fmla="*/ 1257761 h 2516406"/>
              <a:gd name="connsiteX5" fmla="*/ 279699 w 3022899"/>
              <a:gd name="connsiteY5" fmla="*/ 461695 h 2516406"/>
              <a:gd name="connsiteX6" fmla="*/ 0 w 3022899"/>
              <a:gd name="connsiteY6" fmla="*/ 117450 h 2516406"/>
              <a:gd name="connsiteX0" fmla="*/ 0 w 3022899"/>
              <a:gd name="connsiteY0" fmla="*/ 203624 h 2602580"/>
              <a:gd name="connsiteX1" fmla="*/ 10758 w 3022899"/>
              <a:gd name="connsiteY1" fmla="*/ 2602579 h 2602580"/>
              <a:gd name="connsiteX2" fmla="*/ 3022899 w 3022899"/>
              <a:gd name="connsiteY2" fmla="*/ 2602580 h 2602580"/>
              <a:gd name="connsiteX3" fmla="*/ 3022899 w 3022899"/>
              <a:gd name="connsiteY3" fmla="*/ 1806514 h 2602580"/>
              <a:gd name="connsiteX4" fmla="*/ 1344706 w 3022899"/>
              <a:gd name="connsiteY4" fmla="*/ 1343935 h 2602580"/>
              <a:gd name="connsiteX5" fmla="*/ 785309 w 3022899"/>
              <a:gd name="connsiteY5" fmla="*/ 203624 h 2602580"/>
              <a:gd name="connsiteX6" fmla="*/ 0 w 3022899"/>
              <a:gd name="connsiteY6" fmla="*/ 203624 h 2602580"/>
              <a:gd name="connsiteX0" fmla="*/ 0 w 3022899"/>
              <a:gd name="connsiteY0" fmla="*/ 153808 h 2552764"/>
              <a:gd name="connsiteX1" fmla="*/ 10758 w 3022899"/>
              <a:gd name="connsiteY1" fmla="*/ 2552763 h 2552764"/>
              <a:gd name="connsiteX2" fmla="*/ 3022899 w 3022899"/>
              <a:gd name="connsiteY2" fmla="*/ 2552764 h 2552764"/>
              <a:gd name="connsiteX3" fmla="*/ 3022899 w 3022899"/>
              <a:gd name="connsiteY3" fmla="*/ 1756698 h 2552764"/>
              <a:gd name="connsiteX4" fmla="*/ 1344706 w 3022899"/>
              <a:gd name="connsiteY4" fmla="*/ 1294119 h 2552764"/>
              <a:gd name="connsiteX5" fmla="*/ 785309 w 3022899"/>
              <a:gd name="connsiteY5" fmla="*/ 153808 h 2552764"/>
              <a:gd name="connsiteX6" fmla="*/ 0 w 3022899"/>
              <a:gd name="connsiteY6" fmla="*/ 153808 h 2552764"/>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581374 w 3022899"/>
              <a:gd name="connsiteY4" fmla="*/ 1253958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3188 h 2402144"/>
              <a:gd name="connsiteX1" fmla="*/ 10758 w 3022899"/>
              <a:gd name="connsiteY1" fmla="*/ 2402143 h 2402144"/>
              <a:gd name="connsiteX2" fmla="*/ 3022899 w 3022899"/>
              <a:gd name="connsiteY2" fmla="*/ 2402144 h 2402144"/>
              <a:gd name="connsiteX3" fmla="*/ 3022899 w 3022899"/>
              <a:gd name="connsiteY3" fmla="*/ 1606078 h 2402144"/>
              <a:gd name="connsiteX4" fmla="*/ 785309 w 3022899"/>
              <a:gd name="connsiteY4" fmla="*/ 3188 h 2402144"/>
              <a:gd name="connsiteX5" fmla="*/ 0 w 3022899"/>
              <a:gd name="connsiteY5" fmla="*/ 3188 h 2402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2899" h="2402144">
                <a:moveTo>
                  <a:pt x="0" y="3188"/>
                </a:moveTo>
                <a:lnTo>
                  <a:pt x="10758" y="2402143"/>
                </a:lnTo>
                <a:lnTo>
                  <a:pt x="3022899" y="2402144"/>
                </a:lnTo>
                <a:lnTo>
                  <a:pt x="3022899" y="1606078"/>
                </a:lnTo>
                <a:lnTo>
                  <a:pt x="785309" y="3188"/>
                </a:lnTo>
                <a:cubicBezTo>
                  <a:pt x="518160" y="-3984"/>
                  <a:pt x="392654" y="3188"/>
                  <a:pt x="0" y="3188"/>
                </a:cubicBezTo>
                <a:close/>
              </a:path>
            </a:pathLst>
          </a:custGeom>
          <a:solidFill>
            <a:schemeClr val="bg1">
              <a:lumMod val="85000"/>
            </a:schemeClr>
          </a:solidFill>
          <a:ln w="28575" cap="flat" cmpd="sng" algn="ctr">
            <a:solidFill>
              <a:schemeClr val="tx1"/>
            </a:solidFill>
            <a:prstDash val="solid"/>
            <a:round/>
            <a:headEnd type="none"/>
            <a:tailEnd type="none"/>
          </a:ln>
          <a:effectLst/>
        </p:spPr>
        <p:txBody>
          <a:bodyPr rtlCol="0" anchor="ctr"/>
          <a:lstStyle/>
          <a:p>
            <a:pPr algn="ctr"/>
            <a:endParaRPr lang="en-US"/>
          </a:p>
        </p:txBody>
      </p:sp>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23</a:t>
            </a:fld>
            <a:endParaRPr lang="en-US" dirty="0"/>
          </a:p>
        </p:txBody>
      </p:sp>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a:t>Basic step: intersection of disjunctions towards Disjunctive Normal Form</a:t>
            </a:r>
          </a:p>
          <a:p>
            <a:r>
              <a:rPr lang="en-US" sz="2000" kern="0" dirty="0"/>
              <a:t>Tightens continuous relaxation of GDP</a:t>
            </a:r>
          </a:p>
          <a:p>
            <a:r>
              <a:rPr lang="en-US" sz="2000" kern="0" dirty="0"/>
              <a:t>Optimal reactor selection example [1]</a:t>
            </a:r>
            <a:endParaRPr lang="en-US" sz="1800" kern="0" dirty="0"/>
          </a:p>
        </p:txBody>
      </p:sp>
      <p:sp>
        <p:nvSpPr>
          <p:cNvPr id="9" name="Line 8">
            <a:extLst>
              <a:ext uri="{FF2B5EF4-FFF2-40B4-BE49-F238E27FC236}">
                <a16:creationId xmlns:a16="http://schemas.microsoft.com/office/drawing/2014/main" id="{84ED8293-E8A8-4AC9-84CB-F9FA8676F7A5}"/>
              </a:ext>
            </a:extLst>
          </p:cNvPr>
          <p:cNvSpPr>
            <a:spLocks noChangeShapeType="1"/>
          </p:cNvSpPr>
          <p:nvPr/>
        </p:nvSpPr>
        <p:spPr bwMode="auto">
          <a:xfrm>
            <a:off x="2506141" y="269133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89B70EFE-FC55-445A-A4F3-C91D6EEE404A}"/>
              </a:ext>
            </a:extLst>
          </p:cNvPr>
          <p:cNvSpPr>
            <a:spLocks noChangeShapeType="1"/>
          </p:cNvSpPr>
          <p:nvPr/>
        </p:nvSpPr>
        <p:spPr bwMode="auto">
          <a:xfrm>
            <a:off x="2506141" y="589173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a:extLst>
              <a:ext uri="{FF2B5EF4-FFF2-40B4-BE49-F238E27FC236}">
                <a16:creationId xmlns:a16="http://schemas.microsoft.com/office/drawing/2014/main" id="{7B64B5A9-DD38-4F24-B04E-23AFA6872486}"/>
              </a:ext>
            </a:extLst>
          </p:cNvPr>
          <p:cNvSpPr>
            <a:spLocks noChangeShapeType="1"/>
          </p:cNvSpPr>
          <p:nvPr/>
        </p:nvSpPr>
        <p:spPr bwMode="auto">
          <a:xfrm>
            <a:off x="4649266" y="3472380"/>
            <a:ext cx="9144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a:extLst>
              <a:ext uri="{FF2B5EF4-FFF2-40B4-BE49-F238E27FC236}">
                <a16:creationId xmlns:a16="http://schemas.microsoft.com/office/drawing/2014/main" id="{C1398F43-C4B8-4936-A31C-D81CD7126169}"/>
              </a:ext>
            </a:extLst>
          </p:cNvPr>
          <p:cNvSpPr>
            <a:spLocks noChangeShapeType="1"/>
          </p:cNvSpPr>
          <p:nvPr/>
        </p:nvSpPr>
        <p:spPr bwMode="auto">
          <a:xfrm>
            <a:off x="3106216" y="3643830"/>
            <a:ext cx="228600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27EC6C15-0B06-48CA-8908-A45FD7740590}"/>
              </a:ext>
            </a:extLst>
          </p:cNvPr>
          <p:cNvSpPr txBox="1">
            <a:spLocks noChangeArrowheads="1"/>
          </p:cNvSpPr>
          <p:nvPr/>
        </p:nvSpPr>
        <p:spPr bwMode="auto">
          <a:xfrm>
            <a:off x="2201341" y="269133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F</a:t>
            </a:r>
          </a:p>
        </p:txBody>
      </p:sp>
      <p:sp>
        <p:nvSpPr>
          <p:cNvPr id="14" name="Text Box 13">
            <a:extLst>
              <a:ext uri="{FF2B5EF4-FFF2-40B4-BE49-F238E27FC236}">
                <a16:creationId xmlns:a16="http://schemas.microsoft.com/office/drawing/2014/main" id="{A64C9570-27C0-4369-8060-49922D07BD30}"/>
              </a:ext>
            </a:extLst>
          </p:cNvPr>
          <p:cNvSpPr txBox="1">
            <a:spLocks noChangeArrowheads="1"/>
          </p:cNvSpPr>
          <p:nvPr/>
        </p:nvSpPr>
        <p:spPr bwMode="auto">
          <a:xfrm>
            <a:off x="5954191" y="584410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X</a:t>
            </a:r>
          </a:p>
        </p:txBody>
      </p:sp>
      <p:sp>
        <p:nvSpPr>
          <p:cNvPr id="15" name="Text Box 14">
            <a:extLst>
              <a:ext uri="{FF2B5EF4-FFF2-40B4-BE49-F238E27FC236}">
                <a16:creationId xmlns:a16="http://schemas.microsoft.com/office/drawing/2014/main" id="{7819DDEB-28A3-4165-AA20-2B2D9D4E551E}"/>
              </a:ext>
            </a:extLst>
          </p:cNvPr>
          <p:cNvSpPr txBox="1">
            <a:spLocks noChangeArrowheads="1"/>
          </p:cNvSpPr>
          <p:nvPr/>
        </p:nvSpPr>
        <p:spPr bwMode="auto">
          <a:xfrm>
            <a:off x="2277541" y="33771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8</a:t>
            </a:r>
          </a:p>
        </p:txBody>
      </p:sp>
      <p:sp>
        <p:nvSpPr>
          <p:cNvPr id="16" name="Text Box 15">
            <a:extLst>
              <a:ext uri="{FF2B5EF4-FFF2-40B4-BE49-F238E27FC236}">
                <a16:creationId xmlns:a16="http://schemas.microsoft.com/office/drawing/2014/main" id="{4EC7DD26-6590-45C7-824B-BC1EDEC9600B}"/>
              </a:ext>
            </a:extLst>
          </p:cNvPr>
          <p:cNvSpPr txBox="1">
            <a:spLocks noChangeArrowheads="1"/>
          </p:cNvSpPr>
          <p:nvPr/>
        </p:nvSpPr>
        <p:spPr bwMode="auto">
          <a:xfrm>
            <a:off x="2277541" y="58155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7" name="Text Box 16">
            <a:extLst>
              <a:ext uri="{FF2B5EF4-FFF2-40B4-BE49-F238E27FC236}">
                <a16:creationId xmlns:a16="http://schemas.microsoft.com/office/drawing/2014/main" id="{46BCA7E0-48C8-40E2-8B38-5092FFE34594}"/>
              </a:ext>
            </a:extLst>
          </p:cNvPr>
          <p:cNvSpPr txBox="1">
            <a:spLocks noChangeArrowheads="1"/>
          </p:cNvSpPr>
          <p:nvPr/>
        </p:nvSpPr>
        <p:spPr bwMode="auto">
          <a:xfrm>
            <a:off x="24299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8" name="Text Box 17">
            <a:extLst>
              <a:ext uri="{FF2B5EF4-FFF2-40B4-BE49-F238E27FC236}">
                <a16:creationId xmlns:a16="http://schemas.microsoft.com/office/drawing/2014/main" id="{CB176FED-137C-46D6-AF96-A69E7BC98907}"/>
              </a:ext>
            </a:extLst>
          </p:cNvPr>
          <p:cNvSpPr txBox="1">
            <a:spLocks noChangeArrowheads="1"/>
          </p:cNvSpPr>
          <p:nvPr/>
        </p:nvSpPr>
        <p:spPr bwMode="auto">
          <a:xfrm>
            <a:off x="54017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1</a:t>
            </a:r>
          </a:p>
        </p:txBody>
      </p:sp>
      <p:sp>
        <p:nvSpPr>
          <p:cNvPr id="31" name="Line 30">
            <a:extLst>
              <a:ext uri="{FF2B5EF4-FFF2-40B4-BE49-F238E27FC236}">
                <a16:creationId xmlns:a16="http://schemas.microsoft.com/office/drawing/2014/main" id="{8EEFDE58-CA4D-4269-85F3-691693A6F9D7}"/>
              </a:ext>
            </a:extLst>
          </p:cNvPr>
          <p:cNvSpPr>
            <a:spLocks noChangeShapeType="1"/>
          </p:cNvSpPr>
          <p:nvPr/>
        </p:nvSpPr>
        <p:spPr bwMode="auto">
          <a:xfrm>
            <a:off x="2506141" y="345333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a:extLst>
              <a:ext uri="{FF2B5EF4-FFF2-40B4-BE49-F238E27FC236}">
                <a16:creationId xmlns:a16="http://schemas.microsoft.com/office/drawing/2014/main" id="{91825DD4-E5D0-4984-85CC-FC9282FC3881}"/>
              </a:ext>
            </a:extLst>
          </p:cNvPr>
          <p:cNvSpPr>
            <a:spLocks noChangeShapeType="1"/>
          </p:cNvSpPr>
          <p:nvPr/>
        </p:nvSpPr>
        <p:spPr bwMode="auto">
          <a:xfrm>
            <a:off x="2506141" y="589173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Text Box 46">
            <a:extLst>
              <a:ext uri="{FF2B5EF4-FFF2-40B4-BE49-F238E27FC236}">
                <a16:creationId xmlns:a16="http://schemas.microsoft.com/office/drawing/2014/main" id="{959F38DB-9F37-48B3-997D-1CE4F00371E9}"/>
              </a:ext>
            </a:extLst>
          </p:cNvPr>
          <p:cNvSpPr txBox="1">
            <a:spLocks noChangeArrowheads="1"/>
          </p:cNvSpPr>
          <p:nvPr/>
        </p:nvSpPr>
        <p:spPr bwMode="auto">
          <a:xfrm>
            <a:off x="5008041" y="349619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II</a:t>
            </a:r>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124B3F7-0CC0-458E-8AC2-00BE55DA5C48}"/>
                  </a:ext>
                </a:extLst>
              </p:cNvPr>
              <p:cNvSpPr/>
              <p:nvPr/>
            </p:nvSpPr>
            <p:spPr>
              <a:xfrm>
                <a:off x="6419850" y="2362033"/>
                <a:ext cx="5772150" cy="4297780"/>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func>
                        <m:funcPr>
                          <m:ctrlPr>
                            <a:rPr lang="en-US" b="0" i="1" kern="0" smtClean="0">
                              <a:latin typeface="Cambria Math" panose="02040503050406030204" pitchFamily="18" charset="0"/>
                            </a:rPr>
                          </m:ctrlPr>
                        </m:funcPr>
                        <m:fName>
                          <m:r>
                            <m:rPr>
                              <m:sty m:val="p"/>
                            </m:rPr>
                            <a:rPr lang="en-US" b="0" i="0" kern="0" smtClean="0">
                              <a:latin typeface="Cambria Math" panose="02040503050406030204" pitchFamily="18" charset="0"/>
                            </a:rPr>
                            <m:t>max</m:t>
                          </m:r>
                        </m:fName>
                        <m:e>
                          <m:r>
                            <a:rPr lang="en-US" b="0" i="1" kern="0" smtClean="0">
                              <a:latin typeface="Cambria Math" panose="02040503050406030204" pitchFamily="18" charset="0"/>
                            </a:rPr>
                            <m:t>𝑍</m:t>
                          </m:r>
                        </m:e>
                      </m:func>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1</m:t>
                          </m:r>
                        </m:sub>
                      </m:sSub>
                      <m:r>
                        <a:rPr lang="en-US" b="0" i="1" kern="0" smtClean="0">
                          <a:solidFill>
                            <a:schemeClr val="tx1"/>
                          </a:solidFill>
                          <a:latin typeface="Cambria Math" panose="02040503050406030204" pitchFamily="18" charset="0"/>
                        </a:rPr>
                        <m:t>𝑃</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2</m:t>
                          </m:r>
                        </m:sub>
                      </m:sSub>
                      <m:r>
                        <a:rPr lang="en-US" b="0" i="1" kern="0" smtClean="0">
                          <a:latin typeface="Cambria Math" panose="02040503050406030204" pitchFamily="18" charset="0"/>
                        </a:rPr>
                        <m:t>𝐹</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𝑟𝑥𝑛</m:t>
                          </m:r>
                        </m:sub>
                      </m:sSub>
                    </m:oMath>
                  </m:oMathPara>
                </a14:m>
                <a:endParaRPr lang="en-US" kern="0" dirty="0"/>
              </a:p>
              <a:p>
                <a:pPr>
                  <a:spcAft>
                    <a:spcPts val="600"/>
                  </a:spcAft>
                </a:pPr>
                <a14:m>
                  <m:oMathPara xmlns:m="http://schemas.openxmlformats.org/officeDocument/2006/math">
                    <m:oMathParaPr>
                      <m:jc m:val="left"/>
                    </m:oMathParaPr>
                    <m:oMath xmlns:m="http://schemas.openxmlformats.org/officeDocument/2006/math">
                      <m:r>
                        <m:rPr>
                          <m:nor/>
                        </m:rPr>
                        <a:rPr lang="en-US" kern="0">
                          <a:latin typeface="Cambria Math" panose="02040503050406030204" pitchFamily="18" charset="0"/>
                        </a:rPr>
                        <m:t>st</m:t>
                      </m:r>
                      <m:r>
                        <m:rPr>
                          <m:nor/>
                        </m:rPr>
                        <a:rPr lang="en-US" kern="0">
                          <a:latin typeface="Cambria Math" panose="02040503050406030204" pitchFamily="18" charset="0"/>
                        </a:rPr>
                        <m:t>. </m:t>
                      </m:r>
                      <m:r>
                        <a:rPr lang="en-US" i="1" kern="0" smtClean="0">
                          <a:latin typeface="Cambria Math" panose="02040503050406030204" pitchFamily="18" charset="0"/>
                        </a:rPr>
                        <m:t> </m:t>
                      </m:r>
                    </m:oMath>
                  </m:oMathPara>
                </a14:m>
                <a:endParaRPr lang="en-US" dirty="0">
                  <a:solidFill>
                    <a:schemeClr val="tx1"/>
                  </a:solidFill>
                </a:endParaRPr>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𝐼</m:t>
                                  </m:r>
                                </m:sub>
                              </m:sSub>
                            </m:e>
                            <m:e>
                              <m:r>
                                <a:rPr lang="en-US" sz="1600" i="1" kern="0">
                                  <a:latin typeface="Cambria Math" panose="02040503050406030204" pitchFamily="18" charset="0"/>
                                </a:rPr>
                                <m:t>𝑃</m:t>
                              </m:r>
                              <m:r>
                                <a:rPr lang="en-US" sz="1600" i="1" kern="0">
                                  <a:latin typeface="Cambria Math" panose="02040503050406030204" pitchFamily="18" charset="0"/>
                                </a:rPr>
                                <m:t>≤</m:t>
                              </m:r>
                              <m:r>
                                <a:rPr lang="en-US" sz="1600" i="1" kern="0">
                                  <a:latin typeface="Cambria Math" panose="02040503050406030204" pitchFamily="18" charset="0"/>
                                </a:rPr>
                                <m:t>𝑑</m:t>
                              </m:r>
                            </m:e>
                            <m:e>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𝐿𝐵</m:t>
                                  </m:r>
                                </m:sup>
                              </m:sSup>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𝐹</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𝑈𝐵</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𝐿𝐵</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𝑈𝐵</m:t>
                                  </m:r>
                                </m:sup>
                              </m:sSup>
                            </m:e>
                            <m:e>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𝑈𝐵</m:t>
                                  </m:r>
                                </m:sup>
                              </m:sSup>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𝐹</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𝐿𝐵</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𝑈𝐵</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𝐿𝐵</m:t>
                                  </m:r>
                                </m:sup>
                              </m:sSup>
                            </m:e>
                            <m:e>
                              <m:r>
                                <a:rPr lang="en-US" sz="1600" b="0" i="1" smtClean="0">
                                  <a:latin typeface="Cambria Math" panose="02040503050406030204" pitchFamily="18" charset="0"/>
                                </a:rPr>
                                <m:t>𝐹</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𝛼</m:t>
                                  </m:r>
                                </m:e>
                                <m:sub>
                                  <m:r>
                                    <a:rPr lang="en-US" sz="1600" b="0" i="1" smtClean="0">
                                      <a:latin typeface="Cambria Math" panose="02040503050406030204" pitchFamily="18" charset="0"/>
                                    </a:rPr>
                                    <m:t>𝐼</m:t>
                                  </m:r>
                                </m:sub>
                              </m:sSub>
                              <m:r>
                                <a:rPr lang="en-US" sz="1600" b="0" i="1" smtClean="0">
                                  <a:latin typeface="Cambria Math" panose="02040503050406030204" pitchFamily="18" charset="0"/>
                                </a:rPr>
                                <m:t>𝑋</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𝐼</m:t>
                                  </m:r>
                                </m:sub>
                              </m:sSub>
                            </m:e>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𝐼</m:t>
                                  </m:r>
                                </m:sub>
                                <m:sup>
                                  <m:r>
                                    <a:rPr lang="en-US" sz="1600" b="0" i="1" smtClean="0">
                                      <a:latin typeface="Cambria Math" panose="02040503050406030204" pitchFamily="18" charset="0"/>
                                    </a:rPr>
                                    <m:t>𝐿𝐵</m:t>
                                  </m:r>
                                </m:sup>
                              </m:sSubSup>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𝐼</m:t>
                                  </m:r>
                                </m:sub>
                                <m:sup>
                                  <m:r>
                                    <a:rPr lang="en-US" sz="1600" b="0" i="1" smtClean="0">
                                      <a:latin typeface="Cambria Math" panose="02040503050406030204" pitchFamily="18" charset="0"/>
                                    </a:rPr>
                                    <m:t>𝑈𝐵</m:t>
                                  </m:r>
                                </m:sup>
                              </m:sSubSup>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𝑟𝑥𝑛</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𝐼</m:t>
                                  </m:r>
                                </m:sub>
                              </m:sSub>
                            </m:e>
                          </m:eqAr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𝐼𝐼</m:t>
                                  </m:r>
                                </m:sub>
                              </m:sSub>
                            </m:e>
                            <m:e>
                              <m:r>
                                <a:rPr lang="en-US" sz="1600" i="1" kern="0">
                                  <a:latin typeface="Cambria Math" panose="02040503050406030204" pitchFamily="18" charset="0"/>
                                </a:rPr>
                                <m:t>𝑃</m:t>
                              </m:r>
                              <m:r>
                                <a:rPr lang="en-US" sz="1600" i="1" kern="0">
                                  <a:latin typeface="Cambria Math" panose="02040503050406030204" pitchFamily="18" charset="0"/>
                                </a:rPr>
                                <m:t>≤</m:t>
                              </m:r>
                              <m:r>
                                <a:rPr lang="en-US" sz="1600" i="1" kern="0">
                                  <a:latin typeface="Cambria Math" panose="02040503050406030204" pitchFamily="18" charset="0"/>
                                </a:rPr>
                                <m:t>𝑑</m:t>
                              </m:r>
                            </m:e>
                            <m:e>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𝐿𝐵</m:t>
                                  </m:r>
                                </m:sup>
                              </m:sSup>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𝐹</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𝑈𝐵</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𝐿𝐵</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𝑈𝐵</m:t>
                                  </m:r>
                                </m:sup>
                              </m:sSup>
                            </m:e>
                            <m:e>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𝑈𝐵</m:t>
                                  </m:r>
                                </m:sup>
                              </m:sSup>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𝐹</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𝐿𝐵</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𝑈𝐵</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𝐿𝐵</m:t>
                                  </m:r>
                                </m:sup>
                              </m:sSup>
                            </m:e>
                            <m:e>
                              <m:r>
                                <a:rPr lang="en-US" sz="1600" b="0" i="1" smtClean="0">
                                  <a:latin typeface="Cambria Math" panose="02040503050406030204" pitchFamily="18" charset="0"/>
                                </a:rPr>
                                <m:t>𝐹</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𝛼</m:t>
                                  </m:r>
                                </m:e>
                                <m:sub>
                                  <m:r>
                                    <a:rPr lang="en-US" sz="1600" b="0" i="1" smtClean="0">
                                      <a:latin typeface="Cambria Math" panose="02040503050406030204" pitchFamily="18" charset="0"/>
                                    </a:rPr>
                                    <m:t>𝐼𝐼</m:t>
                                  </m:r>
                                </m:sub>
                              </m:sSub>
                              <m:r>
                                <a:rPr lang="en-US" sz="1600" b="0" i="1" smtClean="0">
                                  <a:latin typeface="Cambria Math" panose="02040503050406030204" pitchFamily="18" charset="0"/>
                                </a:rPr>
                                <m:t>𝑋</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𝐼𝐼</m:t>
                                  </m:r>
                                </m:sub>
                              </m:sSub>
                            </m:e>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𝐼𝐼</m:t>
                                  </m:r>
                                </m:sub>
                                <m:sup>
                                  <m:r>
                                    <a:rPr lang="en-US" sz="1600" b="0" i="1" smtClean="0">
                                      <a:latin typeface="Cambria Math" panose="02040503050406030204" pitchFamily="18" charset="0"/>
                                    </a:rPr>
                                    <m:t>𝐿𝐵</m:t>
                                  </m:r>
                                </m:sup>
                              </m:sSubSup>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𝐼𝐼</m:t>
                                  </m:r>
                                </m:sub>
                                <m:sup>
                                  <m:r>
                                    <a:rPr lang="en-US" sz="1600" b="0" i="1" smtClean="0">
                                      <a:latin typeface="Cambria Math" panose="02040503050406030204" pitchFamily="18" charset="0"/>
                                    </a:rPr>
                                    <m:t>𝑈𝐵</m:t>
                                  </m:r>
                                </m:sup>
                              </m:sSubSup>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𝑟𝑥𝑛</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𝐼𝐼</m:t>
                                  </m:r>
                                </m:sub>
                              </m:sSub>
                            </m:e>
                          </m:eqArr>
                        </m:e>
                      </m:d>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bar>
                        <m:barPr>
                          <m:ctrlPr>
                            <a:rPr lang="en-US" i="1">
                              <a:latin typeface="Cambria Math" panose="02040503050406030204" pitchFamily="18" charset="0"/>
                            </a:rPr>
                          </m:ctrlPr>
                        </m:barPr>
                        <m:e>
                          <m:r>
                            <a:rPr lang="en-US" i="1">
                              <a:latin typeface="Cambria Math" panose="02040503050406030204" pitchFamily="18" charset="0"/>
                            </a:rPr>
                            <m:t>∨</m:t>
                          </m:r>
                        </m:e>
                      </m:ba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𝐿𝐵</m:t>
                          </m:r>
                        </m:sup>
                      </m:sSup>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𝑈𝐵</m:t>
                          </m:r>
                        </m:sup>
                      </m:sSup>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𝐹𝑎𝑙𝑠𝑒</m:t>
                          </m:r>
                        </m:e>
                      </m:d>
                    </m:oMath>
                  </m:oMathPara>
                </a14:m>
                <a:endParaRPr lang="en-US" dirty="0"/>
              </a:p>
              <a:p>
                <a:pPr>
                  <a:spcAft>
                    <a:spcPts val="600"/>
                  </a:spcAft>
                </a:pPr>
                <a:endParaRPr lang="en-US" dirty="0"/>
              </a:p>
            </p:txBody>
          </p:sp>
        </mc:Choice>
        <mc:Fallback xmlns="">
          <p:sp>
            <p:nvSpPr>
              <p:cNvPr id="92" name="Rectangle 91">
                <a:extLst>
                  <a:ext uri="{FF2B5EF4-FFF2-40B4-BE49-F238E27FC236}">
                    <a16:creationId xmlns:a16="http://schemas.microsoft.com/office/drawing/2014/main" id="{A124B3F7-0CC0-458E-8AC2-00BE55DA5C48}"/>
                  </a:ext>
                </a:extLst>
              </p:cNvPr>
              <p:cNvSpPr>
                <a:spLocks noRot="1" noChangeAspect="1" noMove="1" noResize="1" noEditPoints="1" noAdjustHandles="1" noChangeArrowheads="1" noChangeShapeType="1" noTextEdit="1"/>
              </p:cNvSpPr>
              <p:nvPr/>
            </p:nvSpPr>
            <p:spPr>
              <a:xfrm>
                <a:off x="6419850" y="2362033"/>
                <a:ext cx="5772150" cy="4297780"/>
              </a:xfrm>
              <a:prstGeom prst="rect">
                <a:avLst/>
              </a:prstGeom>
              <a:blipFill>
                <a:blip r:embed="rId2"/>
                <a:stretch>
                  <a:fillRect/>
                </a:stretch>
              </a:blipFill>
            </p:spPr>
            <p:txBody>
              <a:bodyPr/>
              <a:lstStyle/>
              <a:p>
                <a:r>
                  <a:rPr lang="en-US">
                    <a:noFill/>
                  </a:rPr>
                  <a:t> </a:t>
                </a:r>
              </a:p>
            </p:txBody>
          </p:sp>
        </mc:Fallback>
      </mc:AlternateContent>
      <p:sp>
        <p:nvSpPr>
          <p:cNvPr id="33" name="Line 11">
            <a:extLst>
              <a:ext uri="{FF2B5EF4-FFF2-40B4-BE49-F238E27FC236}">
                <a16:creationId xmlns:a16="http://schemas.microsoft.com/office/drawing/2014/main" id="{BB89560F-F3E7-44CE-BF41-8ABA08F441A5}"/>
              </a:ext>
            </a:extLst>
          </p:cNvPr>
          <p:cNvSpPr>
            <a:spLocks noChangeShapeType="1"/>
          </p:cNvSpPr>
          <p:nvPr/>
        </p:nvSpPr>
        <p:spPr bwMode="auto">
          <a:xfrm flipH="1">
            <a:off x="3106216" y="3468920"/>
            <a:ext cx="1557302" cy="171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1">
            <a:extLst>
              <a:ext uri="{FF2B5EF4-FFF2-40B4-BE49-F238E27FC236}">
                <a16:creationId xmlns:a16="http://schemas.microsoft.com/office/drawing/2014/main" id="{D8985825-D866-4F01-B384-5B81192A2613}"/>
              </a:ext>
            </a:extLst>
          </p:cNvPr>
          <p:cNvSpPr>
            <a:spLocks noChangeShapeType="1"/>
          </p:cNvSpPr>
          <p:nvPr/>
        </p:nvSpPr>
        <p:spPr bwMode="auto">
          <a:xfrm flipH="1">
            <a:off x="5392216" y="4386780"/>
            <a:ext cx="171450" cy="10858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45">
            <a:extLst>
              <a:ext uri="{FF2B5EF4-FFF2-40B4-BE49-F238E27FC236}">
                <a16:creationId xmlns:a16="http://schemas.microsoft.com/office/drawing/2014/main" id="{51633E54-AA56-40B2-A2B0-758D2D2B898A}"/>
              </a:ext>
            </a:extLst>
          </p:cNvPr>
          <p:cNvSpPr txBox="1">
            <a:spLocks noChangeArrowheads="1"/>
          </p:cNvSpPr>
          <p:nvPr/>
        </p:nvSpPr>
        <p:spPr bwMode="auto">
          <a:xfrm>
            <a:off x="4246041" y="425819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a:t>
            </a:r>
          </a:p>
        </p:txBody>
      </p:sp>
      <p:sp>
        <p:nvSpPr>
          <p:cNvPr id="35" name="TextBox 34">
            <a:extLst>
              <a:ext uri="{FF2B5EF4-FFF2-40B4-BE49-F238E27FC236}">
                <a16:creationId xmlns:a16="http://schemas.microsoft.com/office/drawing/2014/main" id="{A37EB990-FA06-4C5F-82BF-917E30370CCC}"/>
              </a:ext>
            </a:extLst>
          </p:cNvPr>
          <p:cNvSpPr txBox="1"/>
          <p:nvPr/>
        </p:nvSpPr>
        <p:spPr>
          <a:xfrm>
            <a:off x="9745410" y="6557963"/>
            <a:ext cx="1798890" cy="253916"/>
          </a:xfrm>
          <a:prstGeom prst="rect">
            <a:avLst/>
          </a:prstGeom>
          <a:noFill/>
        </p:spPr>
        <p:txBody>
          <a:bodyPr wrap="none" rtlCol="0">
            <a:spAutoFit/>
          </a:bodyPr>
          <a:lstStyle/>
          <a:p>
            <a:pPr algn="r"/>
            <a:r>
              <a:rPr lang="en-US" sz="1050" dirty="0">
                <a:latin typeface="Cambria" panose="02040503050406030204" pitchFamily="18" charset="0"/>
              </a:rPr>
              <a:t>[1] Ruiz &amp; Grossmann, 2010</a:t>
            </a:r>
          </a:p>
        </p:txBody>
      </p:sp>
    </p:spTree>
    <p:extLst>
      <p:ext uri="{BB962C8B-B14F-4D97-AF65-F5344CB8AC3E}">
        <p14:creationId xmlns:p14="http://schemas.microsoft.com/office/powerpoint/2010/main" val="309494975"/>
      </p:ext>
    </p:extLst>
  </p:cSld>
  <p:clrMapOvr>
    <a:masterClrMapping/>
  </p:clrMapOvr>
  <p:transition spd="med"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5B75ADB5-7788-4FBF-A05B-DBD2C2159E10}"/>
              </a:ext>
            </a:extLst>
          </p:cNvPr>
          <p:cNvSpPr/>
          <p:nvPr/>
        </p:nvSpPr>
        <p:spPr bwMode="auto">
          <a:xfrm>
            <a:off x="2517289" y="3493047"/>
            <a:ext cx="3022899" cy="2402144"/>
          </a:xfrm>
          <a:custGeom>
            <a:avLst/>
            <a:gdLst>
              <a:gd name="connsiteX0" fmla="*/ 0 w 3022899"/>
              <a:gd name="connsiteY0" fmla="*/ 0 h 2398956"/>
              <a:gd name="connsiteX1" fmla="*/ 10758 w 3022899"/>
              <a:gd name="connsiteY1" fmla="*/ 2388198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0 h 2398956"/>
              <a:gd name="connsiteX1" fmla="*/ 10758 w 3022899"/>
              <a:gd name="connsiteY1" fmla="*/ 2398955 h 2398956"/>
              <a:gd name="connsiteX2" fmla="*/ 3022899 w 3022899"/>
              <a:gd name="connsiteY2" fmla="*/ 2398956 h 2398956"/>
              <a:gd name="connsiteX3" fmla="*/ 3022899 w 3022899"/>
              <a:gd name="connsiteY3" fmla="*/ 1602890 h 2398956"/>
              <a:gd name="connsiteX4" fmla="*/ 1344706 w 3022899"/>
              <a:gd name="connsiteY4" fmla="*/ 1140311 h 2398956"/>
              <a:gd name="connsiteX5" fmla="*/ 0 w 3022899"/>
              <a:gd name="connsiteY5" fmla="*/ 0 h 2398956"/>
              <a:gd name="connsiteX0" fmla="*/ 0 w 3022899"/>
              <a:gd name="connsiteY0" fmla="*/ 117450 h 2516406"/>
              <a:gd name="connsiteX1" fmla="*/ 10758 w 3022899"/>
              <a:gd name="connsiteY1" fmla="*/ 2516405 h 2516406"/>
              <a:gd name="connsiteX2" fmla="*/ 3022899 w 3022899"/>
              <a:gd name="connsiteY2" fmla="*/ 2516406 h 2516406"/>
              <a:gd name="connsiteX3" fmla="*/ 3022899 w 3022899"/>
              <a:gd name="connsiteY3" fmla="*/ 1720340 h 2516406"/>
              <a:gd name="connsiteX4" fmla="*/ 1344706 w 3022899"/>
              <a:gd name="connsiteY4" fmla="*/ 1257761 h 2516406"/>
              <a:gd name="connsiteX5" fmla="*/ 279699 w 3022899"/>
              <a:gd name="connsiteY5" fmla="*/ 461695 h 2516406"/>
              <a:gd name="connsiteX6" fmla="*/ 0 w 3022899"/>
              <a:gd name="connsiteY6" fmla="*/ 117450 h 2516406"/>
              <a:gd name="connsiteX0" fmla="*/ 0 w 3022899"/>
              <a:gd name="connsiteY0" fmla="*/ 203624 h 2602580"/>
              <a:gd name="connsiteX1" fmla="*/ 10758 w 3022899"/>
              <a:gd name="connsiteY1" fmla="*/ 2602579 h 2602580"/>
              <a:gd name="connsiteX2" fmla="*/ 3022899 w 3022899"/>
              <a:gd name="connsiteY2" fmla="*/ 2602580 h 2602580"/>
              <a:gd name="connsiteX3" fmla="*/ 3022899 w 3022899"/>
              <a:gd name="connsiteY3" fmla="*/ 1806514 h 2602580"/>
              <a:gd name="connsiteX4" fmla="*/ 1344706 w 3022899"/>
              <a:gd name="connsiteY4" fmla="*/ 1343935 h 2602580"/>
              <a:gd name="connsiteX5" fmla="*/ 785309 w 3022899"/>
              <a:gd name="connsiteY5" fmla="*/ 203624 h 2602580"/>
              <a:gd name="connsiteX6" fmla="*/ 0 w 3022899"/>
              <a:gd name="connsiteY6" fmla="*/ 203624 h 2602580"/>
              <a:gd name="connsiteX0" fmla="*/ 0 w 3022899"/>
              <a:gd name="connsiteY0" fmla="*/ 153808 h 2552764"/>
              <a:gd name="connsiteX1" fmla="*/ 10758 w 3022899"/>
              <a:gd name="connsiteY1" fmla="*/ 2552763 h 2552764"/>
              <a:gd name="connsiteX2" fmla="*/ 3022899 w 3022899"/>
              <a:gd name="connsiteY2" fmla="*/ 2552764 h 2552764"/>
              <a:gd name="connsiteX3" fmla="*/ 3022899 w 3022899"/>
              <a:gd name="connsiteY3" fmla="*/ 1756698 h 2552764"/>
              <a:gd name="connsiteX4" fmla="*/ 1344706 w 3022899"/>
              <a:gd name="connsiteY4" fmla="*/ 1294119 h 2552764"/>
              <a:gd name="connsiteX5" fmla="*/ 785309 w 3022899"/>
              <a:gd name="connsiteY5" fmla="*/ 153808 h 2552764"/>
              <a:gd name="connsiteX6" fmla="*/ 0 w 3022899"/>
              <a:gd name="connsiteY6" fmla="*/ 153808 h 2552764"/>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344706 w 3022899"/>
              <a:gd name="connsiteY4" fmla="*/ 1146381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1581374 w 3022899"/>
              <a:gd name="connsiteY4" fmla="*/ 1253958 h 2405026"/>
              <a:gd name="connsiteX5" fmla="*/ 785309 w 3022899"/>
              <a:gd name="connsiteY5" fmla="*/ 6070 h 2405026"/>
              <a:gd name="connsiteX6" fmla="*/ 0 w 3022899"/>
              <a:gd name="connsiteY6"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6070 h 2405026"/>
              <a:gd name="connsiteX1" fmla="*/ 10758 w 3022899"/>
              <a:gd name="connsiteY1" fmla="*/ 2405025 h 2405026"/>
              <a:gd name="connsiteX2" fmla="*/ 3022899 w 3022899"/>
              <a:gd name="connsiteY2" fmla="*/ 2405026 h 2405026"/>
              <a:gd name="connsiteX3" fmla="*/ 3022899 w 3022899"/>
              <a:gd name="connsiteY3" fmla="*/ 1608960 h 2405026"/>
              <a:gd name="connsiteX4" fmla="*/ 785309 w 3022899"/>
              <a:gd name="connsiteY4" fmla="*/ 6070 h 2405026"/>
              <a:gd name="connsiteX5" fmla="*/ 0 w 3022899"/>
              <a:gd name="connsiteY5" fmla="*/ 6070 h 2405026"/>
              <a:gd name="connsiteX0" fmla="*/ 0 w 3022899"/>
              <a:gd name="connsiteY0" fmla="*/ 3188 h 2402144"/>
              <a:gd name="connsiteX1" fmla="*/ 10758 w 3022899"/>
              <a:gd name="connsiteY1" fmla="*/ 2402143 h 2402144"/>
              <a:gd name="connsiteX2" fmla="*/ 3022899 w 3022899"/>
              <a:gd name="connsiteY2" fmla="*/ 2402144 h 2402144"/>
              <a:gd name="connsiteX3" fmla="*/ 3022899 w 3022899"/>
              <a:gd name="connsiteY3" fmla="*/ 1606078 h 2402144"/>
              <a:gd name="connsiteX4" fmla="*/ 785309 w 3022899"/>
              <a:gd name="connsiteY4" fmla="*/ 3188 h 2402144"/>
              <a:gd name="connsiteX5" fmla="*/ 0 w 3022899"/>
              <a:gd name="connsiteY5" fmla="*/ 3188 h 2402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2899" h="2402144">
                <a:moveTo>
                  <a:pt x="0" y="3188"/>
                </a:moveTo>
                <a:lnTo>
                  <a:pt x="10758" y="2402143"/>
                </a:lnTo>
                <a:lnTo>
                  <a:pt x="3022899" y="2402144"/>
                </a:lnTo>
                <a:lnTo>
                  <a:pt x="3022899" y="1606078"/>
                </a:lnTo>
                <a:lnTo>
                  <a:pt x="785309" y="3188"/>
                </a:lnTo>
                <a:cubicBezTo>
                  <a:pt x="518160" y="-3984"/>
                  <a:pt x="392654" y="3188"/>
                  <a:pt x="0" y="3188"/>
                </a:cubicBezTo>
                <a:close/>
              </a:path>
            </a:pathLst>
          </a:custGeom>
          <a:solidFill>
            <a:schemeClr val="bg1">
              <a:lumMod val="85000"/>
            </a:schemeClr>
          </a:solidFill>
          <a:ln w="28575" cap="flat" cmpd="sng" algn="ctr">
            <a:solidFill>
              <a:schemeClr val="tx1"/>
            </a:solidFill>
            <a:prstDash val="solid"/>
            <a:round/>
            <a:headEnd type="none"/>
            <a:tailEnd type="none"/>
          </a:ln>
          <a:effectLst/>
        </p:spPr>
        <p:txBody>
          <a:bodyPr rtlCol="0" anchor="ctr"/>
          <a:lstStyle/>
          <a:p>
            <a:pPr algn="ctr"/>
            <a:endParaRPr lang="en-US"/>
          </a:p>
        </p:txBody>
      </p:sp>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24</a:t>
            </a:fld>
            <a:endParaRPr lang="en-US" dirty="0"/>
          </a:p>
        </p:txBody>
      </p:sp>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a:t>Basic step: intersection of disjunctions towards Disjunctive Normal Form</a:t>
            </a:r>
          </a:p>
          <a:p>
            <a:r>
              <a:rPr lang="en-US" sz="2000" kern="0" dirty="0"/>
              <a:t>Tightens continuous relaxation of GDP</a:t>
            </a:r>
          </a:p>
          <a:p>
            <a:r>
              <a:rPr lang="en-US" sz="2000" kern="0" dirty="0"/>
              <a:t>Optimal reactor selection example [1]</a:t>
            </a:r>
            <a:endParaRPr lang="en-US" sz="1800" kern="0" dirty="0"/>
          </a:p>
        </p:txBody>
      </p:sp>
      <p:sp>
        <p:nvSpPr>
          <p:cNvPr id="9" name="Line 8">
            <a:extLst>
              <a:ext uri="{FF2B5EF4-FFF2-40B4-BE49-F238E27FC236}">
                <a16:creationId xmlns:a16="http://schemas.microsoft.com/office/drawing/2014/main" id="{84ED8293-E8A8-4AC9-84CB-F9FA8676F7A5}"/>
              </a:ext>
            </a:extLst>
          </p:cNvPr>
          <p:cNvSpPr>
            <a:spLocks noChangeShapeType="1"/>
          </p:cNvSpPr>
          <p:nvPr/>
        </p:nvSpPr>
        <p:spPr bwMode="auto">
          <a:xfrm>
            <a:off x="2506141" y="269133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89B70EFE-FC55-445A-A4F3-C91D6EEE404A}"/>
              </a:ext>
            </a:extLst>
          </p:cNvPr>
          <p:cNvSpPr>
            <a:spLocks noChangeShapeType="1"/>
          </p:cNvSpPr>
          <p:nvPr/>
        </p:nvSpPr>
        <p:spPr bwMode="auto">
          <a:xfrm>
            <a:off x="2506141" y="589173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a:extLst>
              <a:ext uri="{FF2B5EF4-FFF2-40B4-BE49-F238E27FC236}">
                <a16:creationId xmlns:a16="http://schemas.microsoft.com/office/drawing/2014/main" id="{7B64B5A9-DD38-4F24-B04E-23AFA6872486}"/>
              </a:ext>
            </a:extLst>
          </p:cNvPr>
          <p:cNvSpPr>
            <a:spLocks noChangeShapeType="1"/>
          </p:cNvSpPr>
          <p:nvPr/>
        </p:nvSpPr>
        <p:spPr bwMode="auto">
          <a:xfrm>
            <a:off x="4649266" y="3472380"/>
            <a:ext cx="9144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a:extLst>
              <a:ext uri="{FF2B5EF4-FFF2-40B4-BE49-F238E27FC236}">
                <a16:creationId xmlns:a16="http://schemas.microsoft.com/office/drawing/2014/main" id="{C1398F43-C4B8-4936-A31C-D81CD7126169}"/>
              </a:ext>
            </a:extLst>
          </p:cNvPr>
          <p:cNvSpPr>
            <a:spLocks noChangeShapeType="1"/>
          </p:cNvSpPr>
          <p:nvPr/>
        </p:nvSpPr>
        <p:spPr bwMode="auto">
          <a:xfrm>
            <a:off x="3106216" y="3643830"/>
            <a:ext cx="2286000" cy="1828800"/>
          </a:xfrm>
          <a:prstGeom prst="line">
            <a:avLst/>
          </a:prstGeom>
          <a:noFill/>
          <a:ln w="57150">
            <a:solidFill>
              <a:srgbClr val="C050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27EC6C15-0B06-48CA-8908-A45FD7740590}"/>
              </a:ext>
            </a:extLst>
          </p:cNvPr>
          <p:cNvSpPr txBox="1">
            <a:spLocks noChangeArrowheads="1"/>
          </p:cNvSpPr>
          <p:nvPr/>
        </p:nvSpPr>
        <p:spPr bwMode="auto">
          <a:xfrm>
            <a:off x="2201341" y="269133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F</a:t>
            </a:r>
          </a:p>
        </p:txBody>
      </p:sp>
      <p:sp>
        <p:nvSpPr>
          <p:cNvPr id="14" name="Text Box 13">
            <a:extLst>
              <a:ext uri="{FF2B5EF4-FFF2-40B4-BE49-F238E27FC236}">
                <a16:creationId xmlns:a16="http://schemas.microsoft.com/office/drawing/2014/main" id="{A64C9570-27C0-4369-8060-49922D07BD30}"/>
              </a:ext>
            </a:extLst>
          </p:cNvPr>
          <p:cNvSpPr txBox="1">
            <a:spLocks noChangeArrowheads="1"/>
          </p:cNvSpPr>
          <p:nvPr/>
        </p:nvSpPr>
        <p:spPr bwMode="auto">
          <a:xfrm>
            <a:off x="5954191" y="584410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X</a:t>
            </a:r>
          </a:p>
        </p:txBody>
      </p:sp>
      <p:sp>
        <p:nvSpPr>
          <p:cNvPr id="15" name="Text Box 14">
            <a:extLst>
              <a:ext uri="{FF2B5EF4-FFF2-40B4-BE49-F238E27FC236}">
                <a16:creationId xmlns:a16="http://schemas.microsoft.com/office/drawing/2014/main" id="{7819DDEB-28A3-4165-AA20-2B2D9D4E551E}"/>
              </a:ext>
            </a:extLst>
          </p:cNvPr>
          <p:cNvSpPr txBox="1">
            <a:spLocks noChangeArrowheads="1"/>
          </p:cNvSpPr>
          <p:nvPr/>
        </p:nvSpPr>
        <p:spPr bwMode="auto">
          <a:xfrm>
            <a:off x="2277541" y="33771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8</a:t>
            </a:r>
          </a:p>
        </p:txBody>
      </p:sp>
      <p:sp>
        <p:nvSpPr>
          <p:cNvPr id="16" name="Text Box 15">
            <a:extLst>
              <a:ext uri="{FF2B5EF4-FFF2-40B4-BE49-F238E27FC236}">
                <a16:creationId xmlns:a16="http://schemas.microsoft.com/office/drawing/2014/main" id="{4EC7DD26-6590-45C7-824B-BC1EDEC9600B}"/>
              </a:ext>
            </a:extLst>
          </p:cNvPr>
          <p:cNvSpPr txBox="1">
            <a:spLocks noChangeArrowheads="1"/>
          </p:cNvSpPr>
          <p:nvPr/>
        </p:nvSpPr>
        <p:spPr bwMode="auto">
          <a:xfrm>
            <a:off x="2277541" y="58155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7" name="Text Box 16">
            <a:extLst>
              <a:ext uri="{FF2B5EF4-FFF2-40B4-BE49-F238E27FC236}">
                <a16:creationId xmlns:a16="http://schemas.microsoft.com/office/drawing/2014/main" id="{46BCA7E0-48C8-40E2-8B38-5092FFE34594}"/>
              </a:ext>
            </a:extLst>
          </p:cNvPr>
          <p:cNvSpPr txBox="1">
            <a:spLocks noChangeArrowheads="1"/>
          </p:cNvSpPr>
          <p:nvPr/>
        </p:nvSpPr>
        <p:spPr bwMode="auto">
          <a:xfrm>
            <a:off x="24299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8" name="Text Box 17">
            <a:extLst>
              <a:ext uri="{FF2B5EF4-FFF2-40B4-BE49-F238E27FC236}">
                <a16:creationId xmlns:a16="http://schemas.microsoft.com/office/drawing/2014/main" id="{CB176FED-137C-46D6-AF96-A69E7BC98907}"/>
              </a:ext>
            </a:extLst>
          </p:cNvPr>
          <p:cNvSpPr txBox="1">
            <a:spLocks noChangeArrowheads="1"/>
          </p:cNvSpPr>
          <p:nvPr/>
        </p:nvSpPr>
        <p:spPr bwMode="auto">
          <a:xfrm>
            <a:off x="54017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1</a:t>
            </a:r>
          </a:p>
        </p:txBody>
      </p:sp>
      <p:sp>
        <p:nvSpPr>
          <p:cNvPr id="31" name="Line 30">
            <a:extLst>
              <a:ext uri="{FF2B5EF4-FFF2-40B4-BE49-F238E27FC236}">
                <a16:creationId xmlns:a16="http://schemas.microsoft.com/office/drawing/2014/main" id="{8EEFDE58-CA4D-4269-85F3-691693A6F9D7}"/>
              </a:ext>
            </a:extLst>
          </p:cNvPr>
          <p:cNvSpPr>
            <a:spLocks noChangeShapeType="1"/>
          </p:cNvSpPr>
          <p:nvPr/>
        </p:nvSpPr>
        <p:spPr bwMode="auto">
          <a:xfrm>
            <a:off x="2506141" y="345333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a:extLst>
              <a:ext uri="{FF2B5EF4-FFF2-40B4-BE49-F238E27FC236}">
                <a16:creationId xmlns:a16="http://schemas.microsoft.com/office/drawing/2014/main" id="{91825DD4-E5D0-4984-85CC-FC9282FC3881}"/>
              </a:ext>
            </a:extLst>
          </p:cNvPr>
          <p:cNvSpPr>
            <a:spLocks noChangeShapeType="1"/>
          </p:cNvSpPr>
          <p:nvPr/>
        </p:nvSpPr>
        <p:spPr bwMode="auto">
          <a:xfrm>
            <a:off x="2506141" y="589173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Text Box 46">
            <a:extLst>
              <a:ext uri="{FF2B5EF4-FFF2-40B4-BE49-F238E27FC236}">
                <a16:creationId xmlns:a16="http://schemas.microsoft.com/office/drawing/2014/main" id="{959F38DB-9F37-48B3-997D-1CE4F00371E9}"/>
              </a:ext>
            </a:extLst>
          </p:cNvPr>
          <p:cNvSpPr txBox="1">
            <a:spLocks noChangeArrowheads="1"/>
          </p:cNvSpPr>
          <p:nvPr/>
        </p:nvSpPr>
        <p:spPr bwMode="auto">
          <a:xfrm>
            <a:off x="5008041" y="349619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II</a:t>
            </a:r>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124B3F7-0CC0-458E-8AC2-00BE55DA5C48}"/>
                  </a:ext>
                </a:extLst>
              </p:cNvPr>
              <p:cNvSpPr/>
              <p:nvPr/>
            </p:nvSpPr>
            <p:spPr>
              <a:xfrm>
                <a:off x="6419850" y="2362033"/>
                <a:ext cx="5772150" cy="4297780"/>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func>
                        <m:funcPr>
                          <m:ctrlPr>
                            <a:rPr lang="en-US" b="0" i="1" kern="0" smtClean="0">
                              <a:latin typeface="Cambria Math" panose="02040503050406030204" pitchFamily="18" charset="0"/>
                            </a:rPr>
                          </m:ctrlPr>
                        </m:funcPr>
                        <m:fName>
                          <m:r>
                            <m:rPr>
                              <m:sty m:val="p"/>
                            </m:rPr>
                            <a:rPr lang="en-US" b="0" i="0" kern="0" smtClean="0">
                              <a:latin typeface="Cambria Math" panose="02040503050406030204" pitchFamily="18" charset="0"/>
                            </a:rPr>
                            <m:t>max</m:t>
                          </m:r>
                        </m:fName>
                        <m:e>
                          <m:r>
                            <a:rPr lang="en-US" b="0" i="1" kern="0" smtClean="0">
                              <a:latin typeface="Cambria Math" panose="02040503050406030204" pitchFamily="18" charset="0"/>
                            </a:rPr>
                            <m:t>𝑍</m:t>
                          </m:r>
                        </m:e>
                      </m:func>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1</m:t>
                          </m:r>
                        </m:sub>
                      </m:sSub>
                      <m:r>
                        <a:rPr lang="en-US" b="0" i="1" kern="0" smtClean="0">
                          <a:solidFill>
                            <a:schemeClr val="tx1"/>
                          </a:solidFill>
                          <a:latin typeface="Cambria Math" panose="02040503050406030204" pitchFamily="18" charset="0"/>
                        </a:rPr>
                        <m:t>𝑃</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2</m:t>
                          </m:r>
                        </m:sub>
                      </m:sSub>
                      <m:r>
                        <a:rPr lang="en-US" b="0" i="1" kern="0" smtClean="0">
                          <a:latin typeface="Cambria Math" panose="02040503050406030204" pitchFamily="18" charset="0"/>
                        </a:rPr>
                        <m:t>𝐹</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𝑟𝑥𝑛</m:t>
                          </m:r>
                        </m:sub>
                      </m:sSub>
                    </m:oMath>
                  </m:oMathPara>
                </a14:m>
                <a:endParaRPr lang="en-US" kern="0" dirty="0"/>
              </a:p>
              <a:p>
                <a:pPr>
                  <a:spcAft>
                    <a:spcPts val="600"/>
                  </a:spcAft>
                </a:pPr>
                <a14:m>
                  <m:oMathPara xmlns:m="http://schemas.openxmlformats.org/officeDocument/2006/math">
                    <m:oMathParaPr>
                      <m:jc m:val="left"/>
                    </m:oMathParaPr>
                    <m:oMath xmlns:m="http://schemas.openxmlformats.org/officeDocument/2006/math">
                      <m:r>
                        <m:rPr>
                          <m:nor/>
                        </m:rPr>
                        <a:rPr lang="en-US" kern="0">
                          <a:latin typeface="Cambria Math" panose="02040503050406030204" pitchFamily="18" charset="0"/>
                        </a:rPr>
                        <m:t>st</m:t>
                      </m:r>
                      <m:r>
                        <m:rPr>
                          <m:nor/>
                        </m:rPr>
                        <a:rPr lang="en-US" kern="0">
                          <a:latin typeface="Cambria Math" panose="02040503050406030204" pitchFamily="18" charset="0"/>
                        </a:rPr>
                        <m:t>. </m:t>
                      </m:r>
                      <m:r>
                        <a:rPr lang="en-US" i="1" kern="0" smtClean="0">
                          <a:latin typeface="Cambria Math" panose="02040503050406030204" pitchFamily="18" charset="0"/>
                        </a:rPr>
                        <m:t> </m:t>
                      </m:r>
                    </m:oMath>
                  </m:oMathPara>
                </a14:m>
                <a:endParaRPr lang="en-US" dirty="0">
                  <a:solidFill>
                    <a:schemeClr val="tx1"/>
                  </a:solidFill>
                </a:endParaRPr>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𝐼</m:t>
                                  </m:r>
                                </m:sub>
                              </m:sSub>
                            </m:e>
                            <m:e>
                              <m:r>
                                <a:rPr lang="en-US" sz="1600" i="1" kern="0">
                                  <a:latin typeface="Cambria Math" panose="02040503050406030204" pitchFamily="18" charset="0"/>
                                </a:rPr>
                                <m:t>𝑃</m:t>
                              </m:r>
                              <m:r>
                                <a:rPr lang="en-US" sz="1600" i="1" kern="0">
                                  <a:latin typeface="Cambria Math" panose="02040503050406030204" pitchFamily="18" charset="0"/>
                                </a:rPr>
                                <m:t>≤</m:t>
                              </m:r>
                              <m:r>
                                <a:rPr lang="en-US" sz="1600" i="1" kern="0">
                                  <a:latin typeface="Cambria Math" panose="02040503050406030204" pitchFamily="18" charset="0"/>
                                </a:rPr>
                                <m:t>𝑑</m:t>
                              </m:r>
                            </m:e>
                            <m:e>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𝐿𝐵</m:t>
                                  </m:r>
                                </m:sup>
                              </m:sSup>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𝐹</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𝑈𝐵</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𝐿𝐵</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𝑈𝐵</m:t>
                                  </m:r>
                                </m:sup>
                              </m:sSup>
                            </m:e>
                            <m:e>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𝑈𝐵</m:t>
                                  </m:r>
                                </m:sup>
                              </m:sSup>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𝐹</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𝐿𝐵</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𝑈𝐵</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𝐿𝐵</m:t>
                                  </m:r>
                                </m:sup>
                              </m:sSup>
                            </m:e>
                            <m:e>
                              <m:r>
                                <a:rPr lang="en-US" sz="1600" b="0" i="1" smtClean="0">
                                  <a:latin typeface="Cambria Math" panose="02040503050406030204" pitchFamily="18" charset="0"/>
                                </a:rPr>
                                <m:t>𝐹</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𝛼</m:t>
                                  </m:r>
                                </m:e>
                                <m:sub>
                                  <m:r>
                                    <a:rPr lang="en-US" sz="1600" b="0" i="1" smtClean="0">
                                      <a:latin typeface="Cambria Math" panose="02040503050406030204" pitchFamily="18" charset="0"/>
                                    </a:rPr>
                                    <m:t>𝐼</m:t>
                                  </m:r>
                                </m:sub>
                              </m:sSub>
                              <m:r>
                                <a:rPr lang="en-US" sz="1600" b="0" i="1" smtClean="0">
                                  <a:latin typeface="Cambria Math" panose="02040503050406030204" pitchFamily="18" charset="0"/>
                                </a:rPr>
                                <m:t>𝑋</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𝐼</m:t>
                                  </m:r>
                                </m:sub>
                              </m:sSub>
                            </m:e>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𝐼</m:t>
                                  </m:r>
                                </m:sub>
                                <m:sup>
                                  <m:r>
                                    <a:rPr lang="en-US" sz="1600" b="0" i="1" smtClean="0">
                                      <a:latin typeface="Cambria Math" panose="02040503050406030204" pitchFamily="18" charset="0"/>
                                    </a:rPr>
                                    <m:t>𝐿𝐵</m:t>
                                  </m:r>
                                </m:sup>
                              </m:sSubSup>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𝐼</m:t>
                                  </m:r>
                                </m:sub>
                                <m:sup>
                                  <m:r>
                                    <a:rPr lang="en-US" sz="1600" b="0" i="1" smtClean="0">
                                      <a:latin typeface="Cambria Math" panose="02040503050406030204" pitchFamily="18" charset="0"/>
                                    </a:rPr>
                                    <m:t>𝑈𝐵</m:t>
                                  </m:r>
                                </m:sup>
                              </m:sSubSup>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𝑟𝑥𝑛</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𝐼</m:t>
                                  </m:r>
                                </m:sub>
                              </m:sSub>
                            </m:e>
                          </m:eqAr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𝐼𝐼</m:t>
                                  </m:r>
                                </m:sub>
                              </m:sSub>
                            </m:e>
                            <m:e>
                              <m:r>
                                <a:rPr lang="en-US" sz="1600" i="1" kern="0">
                                  <a:latin typeface="Cambria Math" panose="02040503050406030204" pitchFamily="18" charset="0"/>
                                </a:rPr>
                                <m:t>𝑃</m:t>
                              </m:r>
                              <m:r>
                                <a:rPr lang="en-US" sz="1600" i="1" kern="0">
                                  <a:latin typeface="Cambria Math" panose="02040503050406030204" pitchFamily="18" charset="0"/>
                                </a:rPr>
                                <m:t>≤</m:t>
                              </m:r>
                              <m:r>
                                <a:rPr lang="en-US" sz="1600" i="1" kern="0">
                                  <a:latin typeface="Cambria Math" panose="02040503050406030204" pitchFamily="18" charset="0"/>
                                </a:rPr>
                                <m:t>𝑑</m:t>
                              </m:r>
                            </m:e>
                            <m:e>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𝐿𝐵</m:t>
                                  </m:r>
                                </m:sup>
                              </m:sSup>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𝐹</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𝑈𝐵</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𝐿𝐵</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𝑈𝐵</m:t>
                                  </m:r>
                                </m:sup>
                              </m:sSup>
                            </m:e>
                            <m:e>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𝑈𝐵</m:t>
                                  </m:r>
                                </m:sup>
                              </m:sSup>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rPr>
                                <m:t>𝐹</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𝐿𝐵</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𝐹</m:t>
                                  </m:r>
                                </m:e>
                                <m:sup>
                                  <m:r>
                                    <a:rPr lang="en-US" sz="1600" i="1">
                                      <a:latin typeface="Cambria Math" panose="02040503050406030204" pitchFamily="18" charset="0"/>
                                    </a:rPr>
                                    <m:t>𝑈𝐵</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𝐿𝐵</m:t>
                                  </m:r>
                                </m:sup>
                              </m:sSup>
                            </m:e>
                            <m:e>
                              <m:r>
                                <a:rPr lang="en-US" sz="1600" b="0" i="1" smtClean="0">
                                  <a:latin typeface="Cambria Math" panose="02040503050406030204" pitchFamily="18" charset="0"/>
                                </a:rPr>
                                <m:t>𝐹</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𝛼</m:t>
                                  </m:r>
                                </m:e>
                                <m:sub>
                                  <m:r>
                                    <a:rPr lang="en-US" sz="1600" b="0" i="1" smtClean="0">
                                      <a:latin typeface="Cambria Math" panose="02040503050406030204" pitchFamily="18" charset="0"/>
                                    </a:rPr>
                                    <m:t>𝐼𝐼</m:t>
                                  </m:r>
                                </m:sub>
                              </m:sSub>
                              <m:r>
                                <a:rPr lang="en-US" sz="1600" b="0" i="1" smtClean="0">
                                  <a:latin typeface="Cambria Math" panose="02040503050406030204" pitchFamily="18" charset="0"/>
                                </a:rPr>
                                <m:t>𝑋</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𝐼𝐼</m:t>
                                  </m:r>
                                </m:sub>
                              </m:sSub>
                            </m:e>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𝐼𝐼</m:t>
                                  </m:r>
                                </m:sub>
                                <m:sup>
                                  <m:r>
                                    <a:rPr lang="en-US" sz="1600" b="0" i="1" smtClean="0">
                                      <a:latin typeface="Cambria Math" panose="02040503050406030204" pitchFamily="18" charset="0"/>
                                    </a:rPr>
                                    <m:t>𝐿𝐵</m:t>
                                  </m:r>
                                </m:sup>
                              </m:sSubSup>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𝐼𝐼</m:t>
                                  </m:r>
                                </m:sub>
                                <m:sup>
                                  <m:r>
                                    <a:rPr lang="en-US" sz="1600" b="0" i="1" smtClean="0">
                                      <a:latin typeface="Cambria Math" panose="02040503050406030204" pitchFamily="18" charset="0"/>
                                    </a:rPr>
                                    <m:t>𝑈𝐵</m:t>
                                  </m:r>
                                </m:sup>
                              </m:sSubSup>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𝑟𝑥𝑛</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𝐼𝐼</m:t>
                                  </m:r>
                                </m:sub>
                              </m:sSub>
                            </m:e>
                          </m:eqArr>
                        </m:e>
                      </m:d>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bar>
                        <m:barPr>
                          <m:ctrlPr>
                            <a:rPr lang="en-US" i="1">
                              <a:latin typeface="Cambria Math" panose="02040503050406030204" pitchFamily="18" charset="0"/>
                            </a:rPr>
                          </m:ctrlPr>
                        </m:barPr>
                        <m:e>
                          <m:r>
                            <a:rPr lang="en-US" i="1">
                              <a:latin typeface="Cambria Math" panose="02040503050406030204" pitchFamily="18" charset="0"/>
                            </a:rPr>
                            <m:t>∨</m:t>
                          </m:r>
                        </m:e>
                      </m:ba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𝐼𝐼</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𝐿𝐵</m:t>
                          </m:r>
                        </m:sup>
                      </m:sSup>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𝑈𝐵</m:t>
                          </m:r>
                        </m:sup>
                      </m:sSup>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𝐹𝑎𝑙𝑠𝑒</m:t>
                          </m:r>
                        </m:e>
                      </m:d>
                    </m:oMath>
                  </m:oMathPara>
                </a14:m>
                <a:endParaRPr lang="en-US" dirty="0"/>
              </a:p>
              <a:p>
                <a:pPr>
                  <a:spcAft>
                    <a:spcPts val="600"/>
                  </a:spcAft>
                </a:pPr>
                <a:endParaRPr lang="en-US" dirty="0"/>
              </a:p>
            </p:txBody>
          </p:sp>
        </mc:Choice>
        <mc:Fallback xmlns="">
          <p:sp>
            <p:nvSpPr>
              <p:cNvPr id="92" name="Rectangle 91">
                <a:extLst>
                  <a:ext uri="{FF2B5EF4-FFF2-40B4-BE49-F238E27FC236}">
                    <a16:creationId xmlns:a16="http://schemas.microsoft.com/office/drawing/2014/main" id="{A124B3F7-0CC0-458E-8AC2-00BE55DA5C48}"/>
                  </a:ext>
                </a:extLst>
              </p:cNvPr>
              <p:cNvSpPr>
                <a:spLocks noRot="1" noChangeAspect="1" noMove="1" noResize="1" noEditPoints="1" noAdjustHandles="1" noChangeArrowheads="1" noChangeShapeType="1" noTextEdit="1"/>
              </p:cNvSpPr>
              <p:nvPr/>
            </p:nvSpPr>
            <p:spPr>
              <a:xfrm>
                <a:off x="6419850" y="2362033"/>
                <a:ext cx="5772150" cy="4297780"/>
              </a:xfrm>
              <a:prstGeom prst="rect">
                <a:avLst/>
              </a:prstGeom>
              <a:blipFill>
                <a:blip r:embed="rId2"/>
                <a:stretch>
                  <a:fillRect/>
                </a:stretch>
              </a:blipFill>
            </p:spPr>
            <p:txBody>
              <a:bodyPr/>
              <a:lstStyle/>
              <a:p>
                <a:r>
                  <a:rPr lang="en-US">
                    <a:noFill/>
                  </a:rPr>
                  <a:t> </a:t>
                </a:r>
              </a:p>
            </p:txBody>
          </p:sp>
        </mc:Fallback>
      </mc:AlternateContent>
      <p:sp>
        <p:nvSpPr>
          <p:cNvPr id="46" name="Text Box 45">
            <a:extLst>
              <a:ext uri="{FF2B5EF4-FFF2-40B4-BE49-F238E27FC236}">
                <a16:creationId xmlns:a16="http://schemas.microsoft.com/office/drawing/2014/main" id="{51633E54-AA56-40B2-A2B0-758D2D2B898A}"/>
              </a:ext>
            </a:extLst>
          </p:cNvPr>
          <p:cNvSpPr txBox="1">
            <a:spLocks noChangeArrowheads="1"/>
          </p:cNvSpPr>
          <p:nvPr/>
        </p:nvSpPr>
        <p:spPr bwMode="auto">
          <a:xfrm>
            <a:off x="4246041" y="425819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dirty="0">
                <a:solidFill>
                  <a:srgbClr val="000000"/>
                </a:solidFill>
                <a:latin typeface="Cambria" panose="02040503050406030204" pitchFamily="18" charset="0"/>
                <a:cs typeface="Arial" panose="020B0604020202020204" pitchFamily="34" charset="0"/>
              </a:rPr>
              <a:t>I</a:t>
            </a:r>
          </a:p>
        </p:txBody>
      </p:sp>
      <p:sp>
        <p:nvSpPr>
          <p:cNvPr id="37" name="Text Box 44">
            <a:extLst>
              <a:ext uri="{FF2B5EF4-FFF2-40B4-BE49-F238E27FC236}">
                <a16:creationId xmlns:a16="http://schemas.microsoft.com/office/drawing/2014/main" id="{3EE65657-3F26-47D3-B379-ABE8FF95987C}"/>
              </a:ext>
            </a:extLst>
          </p:cNvPr>
          <p:cNvSpPr txBox="1">
            <a:spLocks noChangeArrowheads="1"/>
          </p:cNvSpPr>
          <p:nvPr/>
        </p:nvSpPr>
        <p:spPr bwMode="auto">
          <a:xfrm>
            <a:off x="2528736" y="4942665"/>
            <a:ext cx="1670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i="1" dirty="0">
                <a:solidFill>
                  <a:srgbClr val="000000"/>
                </a:solidFill>
                <a:latin typeface="Arial" panose="020B0604020202020204" pitchFamily="34" charset="0"/>
                <a:cs typeface="Arial" panose="020B0604020202020204" pitchFamily="34" charset="0"/>
              </a:rPr>
              <a:t>    Relaxation</a:t>
            </a:r>
          </a:p>
          <a:p>
            <a:r>
              <a:rPr lang="en-US" altLang="en-US" i="1" dirty="0">
                <a:solidFill>
                  <a:srgbClr val="000000"/>
                </a:solidFill>
                <a:latin typeface="Arial" panose="020B0604020202020204" pitchFamily="34" charset="0"/>
                <a:cs typeface="Arial" panose="020B0604020202020204" pitchFamily="34" charset="0"/>
              </a:rPr>
              <a:t>  (Basic Steps)</a:t>
            </a:r>
          </a:p>
        </p:txBody>
      </p:sp>
      <p:sp>
        <p:nvSpPr>
          <p:cNvPr id="38" name="Line 45">
            <a:extLst>
              <a:ext uri="{FF2B5EF4-FFF2-40B4-BE49-F238E27FC236}">
                <a16:creationId xmlns:a16="http://schemas.microsoft.com/office/drawing/2014/main" id="{DA92F2C6-0C59-4001-827D-F75A87444A6B}"/>
              </a:ext>
            </a:extLst>
          </p:cNvPr>
          <p:cNvSpPr>
            <a:spLocks noChangeShapeType="1"/>
          </p:cNvSpPr>
          <p:nvPr/>
        </p:nvSpPr>
        <p:spPr bwMode="auto">
          <a:xfrm flipV="1">
            <a:off x="3366936" y="4333065"/>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TextBox 32">
            <a:extLst>
              <a:ext uri="{FF2B5EF4-FFF2-40B4-BE49-F238E27FC236}">
                <a16:creationId xmlns:a16="http://schemas.microsoft.com/office/drawing/2014/main" id="{C2F7D836-F1E2-4CA7-90B4-036CDB1B0179}"/>
              </a:ext>
            </a:extLst>
          </p:cNvPr>
          <p:cNvSpPr txBox="1"/>
          <p:nvPr/>
        </p:nvSpPr>
        <p:spPr>
          <a:xfrm>
            <a:off x="9745410" y="6557963"/>
            <a:ext cx="1798890" cy="253916"/>
          </a:xfrm>
          <a:prstGeom prst="rect">
            <a:avLst/>
          </a:prstGeom>
          <a:noFill/>
        </p:spPr>
        <p:txBody>
          <a:bodyPr wrap="none" rtlCol="0">
            <a:spAutoFit/>
          </a:bodyPr>
          <a:lstStyle/>
          <a:p>
            <a:pPr algn="r"/>
            <a:r>
              <a:rPr lang="en-US" sz="1050" dirty="0">
                <a:latin typeface="Cambria" panose="02040503050406030204" pitchFamily="18" charset="0"/>
              </a:rPr>
              <a:t>[1] Ruiz &amp; Grossmann, 2010</a:t>
            </a:r>
          </a:p>
        </p:txBody>
      </p:sp>
      <p:sp>
        <p:nvSpPr>
          <p:cNvPr id="34" name="Oval 33">
            <a:extLst>
              <a:ext uri="{FF2B5EF4-FFF2-40B4-BE49-F238E27FC236}">
                <a16:creationId xmlns:a16="http://schemas.microsoft.com/office/drawing/2014/main" id="{C9920B45-BF5C-45BD-91A1-1E5E4798C3C1}"/>
              </a:ext>
            </a:extLst>
          </p:cNvPr>
          <p:cNvSpPr/>
          <p:nvPr/>
        </p:nvSpPr>
        <p:spPr bwMode="auto">
          <a:xfrm>
            <a:off x="5063654" y="5187140"/>
            <a:ext cx="152400" cy="152400"/>
          </a:xfrm>
          <a:prstGeom prst="ellipse">
            <a:avLst/>
          </a:prstGeom>
          <a:solidFill>
            <a:srgbClr val="ED823C"/>
          </a:solidFill>
          <a:ln w="28575" cap="flat" cmpd="sng" algn="ctr">
            <a:solidFill>
              <a:schemeClr val="tx1"/>
            </a:solidFill>
            <a:prstDash val="solid"/>
            <a:round/>
            <a:headEnd type="none"/>
            <a:tailEnd type="none"/>
          </a:ln>
          <a:effectLst/>
        </p:spPr>
        <p:txBody>
          <a:bodyPr rtlCol="0" anchor="ctr"/>
          <a:lstStyle/>
          <a:p>
            <a:pPr algn="ctr"/>
            <a:endParaRPr lang="en-US"/>
          </a:p>
        </p:txBody>
      </p:sp>
      <p:sp>
        <p:nvSpPr>
          <p:cNvPr id="35" name="Text Box 43">
            <a:extLst>
              <a:ext uri="{FF2B5EF4-FFF2-40B4-BE49-F238E27FC236}">
                <a16:creationId xmlns:a16="http://schemas.microsoft.com/office/drawing/2014/main" id="{A8BDB437-810A-4403-A34D-2E61270FB30E}"/>
              </a:ext>
            </a:extLst>
          </p:cNvPr>
          <p:cNvSpPr txBox="1">
            <a:spLocks noChangeArrowheads="1"/>
          </p:cNvSpPr>
          <p:nvPr/>
        </p:nvSpPr>
        <p:spPr bwMode="auto">
          <a:xfrm>
            <a:off x="3307285" y="6133046"/>
            <a:ext cx="22813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i="1" dirty="0">
                <a:solidFill>
                  <a:srgbClr val="000000"/>
                </a:solidFill>
                <a:latin typeface="Arial" panose="020B0604020202020204" pitchFamily="34" charset="0"/>
                <a:cs typeface="Arial" panose="020B0604020202020204" pitchFamily="34" charset="0"/>
              </a:rPr>
              <a:t>Relaxed objective</a:t>
            </a:r>
            <a:br>
              <a:rPr lang="en-US" altLang="en-US" i="1" dirty="0">
                <a:solidFill>
                  <a:srgbClr val="000000"/>
                </a:solidFill>
                <a:latin typeface="Arial" panose="020B0604020202020204" pitchFamily="34" charset="0"/>
                <a:cs typeface="Arial" panose="020B0604020202020204" pitchFamily="34" charset="0"/>
              </a:rPr>
            </a:br>
            <a:r>
              <a:rPr lang="en-US" altLang="en-US" i="1" dirty="0">
                <a:solidFill>
                  <a:srgbClr val="000000"/>
                </a:solidFill>
                <a:latin typeface="Arial" panose="020B0604020202020204" pitchFamily="34" charset="0"/>
                <a:cs typeface="Arial" panose="020B0604020202020204" pitchFamily="34" charset="0"/>
              </a:rPr>
              <a:t>with basic step=1.10</a:t>
            </a:r>
          </a:p>
        </p:txBody>
      </p:sp>
      <p:sp>
        <p:nvSpPr>
          <p:cNvPr id="36" name="Line 44">
            <a:extLst>
              <a:ext uri="{FF2B5EF4-FFF2-40B4-BE49-F238E27FC236}">
                <a16:creationId xmlns:a16="http://schemas.microsoft.com/office/drawing/2014/main" id="{EB2EA384-B736-4F3E-A8A5-8F3E8C9E4C9E}"/>
              </a:ext>
            </a:extLst>
          </p:cNvPr>
          <p:cNvSpPr>
            <a:spLocks noChangeShapeType="1"/>
          </p:cNvSpPr>
          <p:nvPr/>
        </p:nvSpPr>
        <p:spPr bwMode="auto">
          <a:xfrm flipV="1">
            <a:off x="4504284" y="5339540"/>
            <a:ext cx="599008" cy="7935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20790047"/>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7D4691F6-E6B6-4FE8-B23C-A83536869092}"/>
              </a:ext>
            </a:extLst>
          </p:cNvPr>
          <p:cNvSpPr/>
          <p:nvPr/>
        </p:nvSpPr>
        <p:spPr bwMode="auto">
          <a:xfrm>
            <a:off x="3119718" y="3603812"/>
            <a:ext cx="2334409" cy="1861073"/>
          </a:xfrm>
          <a:custGeom>
            <a:avLst/>
            <a:gdLst>
              <a:gd name="connsiteX0" fmla="*/ 0 w 2334409"/>
              <a:gd name="connsiteY0" fmla="*/ 43030 h 1861073"/>
              <a:gd name="connsiteX1" fmla="*/ 333487 w 2334409"/>
              <a:gd name="connsiteY1" fmla="*/ 0 h 1861073"/>
              <a:gd name="connsiteX2" fmla="*/ 2334409 w 2334409"/>
              <a:gd name="connsiteY2" fmla="*/ 1441524 h 1861073"/>
              <a:gd name="connsiteX3" fmla="*/ 2269863 w 2334409"/>
              <a:gd name="connsiteY3" fmla="*/ 1861073 h 1861073"/>
              <a:gd name="connsiteX4" fmla="*/ 0 w 2334409"/>
              <a:gd name="connsiteY4" fmla="*/ 4303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4409" h="1861073">
                <a:moveTo>
                  <a:pt x="0" y="43030"/>
                </a:moveTo>
                <a:lnTo>
                  <a:pt x="333487" y="0"/>
                </a:lnTo>
                <a:lnTo>
                  <a:pt x="2334409" y="1441524"/>
                </a:lnTo>
                <a:lnTo>
                  <a:pt x="2269863" y="1861073"/>
                </a:lnTo>
                <a:lnTo>
                  <a:pt x="0" y="43030"/>
                </a:lnTo>
                <a:close/>
              </a:path>
            </a:pathLst>
          </a:custGeom>
          <a:solidFill>
            <a:schemeClr val="tx2">
              <a:lumMod val="60000"/>
              <a:lumOff val="40000"/>
            </a:schemeClr>
          </a:solidFill>
          <a:ln w="28575" cap="flat" cmpd="sng" algn="ctr">
            <a:noFill/>
            <a:prstDash val="solid"/>
            <a:round/>
            <a:headEnd type="none"/>
            <a:tailEnd type="none"/>
          </a:ln>
          <a:effectLst/>
        </p:spPr>
        <p:txBody>
          <a:bodyPr rtlCol="0" anchor="ctr"/>
          <a:lstStyle/>
          <a:p>
            <a:pPr algn="ctr"/>
            <a:endParaRPr lang="en-US"/>
          </a:p>
        </p:txBody>
      </p:sp>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25</a:t>
            </a:fld>
            <a:endParaRPr lang="en-US" dirty="0"/>
          </a:p>
        </p:txBody>
      </p:sp>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a:t>Basic step: intersection of disjunctions towards Disjunctive Normal Form</a:t>
            </a:r>
          </a:p>
          <a:p>
            <a:r>
              <a:rPr lang="en-US" sz="2000" kern="0" dirty="0"/>
              <a:t>Tightens continuous relaxation of GDP</a:t>
            </a:r>
          </a:p>
          <a:p>
            <a:r>
              <a:rPr lang="en-US" sz="2000" kern="0" dirty="0"/>
              <a:t>Optimal reactor selection example [1]</a:t>
            </a:r>
            <a:endParaRPr lang="en-US" sz="1800" kern="0" dirty="0"/>
          </a:p>
        </p:txBody>
      </p:sp>
      <p:sp>
        <p:nvSpPr>
          <p:cNvPr id="9" name="Line 8">
            <a:extLst>
              <a:ext uri="{FF2B5EF4-FFF2-40B4-BE49-F238E27FC236}">
                <a16:creationId xmlns:a16="http://schemas.microsoft.com/office/drawing/2014/main" id="{84ED8293-E8A8-4AC9-84CB-F9FA8676F7A5}"/>
              </a:ext>
            </a:extLst>
          </p:cNvPr>
          <p:cNvSpPr>
            <a:spLocks noChangeShapeType="1"/>
          </p:cNvSpPr>
          <p:nvPr/>
        </p:nvSpPr>
        <p:spPr bwMode="auto">
          <a:xfrm>
            <a:off x="2506141" y="269133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89B70EFE-FC55-445A-A4F3-C91D6EEE404A}"/>
              </a:ext>
            </a:extLst>
          </p:cNvPr>
          <p:cNvSpPr>
            <a:spLocks noChangeShapeType="1"/>
          </p:cNvSpPr>
          <p:nvPr/>
        </p:nvSpPr>
        <p:spPr bwMode="auto">
          <a:xfrm>
            <a:off x="2506141" y="5891730"/>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27EC6C15-0B06-48CA-8908-A45FD7740590}"/>
              </a:ext>
            </a:extLst>
          </p:cNvPr>
          <p:cNvSpPr txBox="1">
            <a:spLocks noChangeArrowheads="1"/>
          </p:cNvSpPr>
          <p:nvPr/>
        </p:nvSpPr>
        <p:spPr bwMode="auto">
          <a:xfrm>
            <a:off x="2201341" y="269133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F</a:t>
            </a:r>
          </a:p>
        </p:txBody>
      </p:sp>
      <p:sp>
        <p:nvSpPr>
          <p:cNvPr id="14" name="Text Box 13">
            <a:extLst>
              <a:ext uri="{FF2B5EF4-FFF2-40B4-BE49-F238E27FC236}">
                <a16:creationId xmlns:a16="http://schemas.microsoft.com/office/drawing/2014/main" id="{A64C9570-27C0-4369-8060-49922D07BD30}"/>
              </a:ext>
            </a:extLst>
          </p:cNvPr>
          <p:cNvSpPr txBox="1">
            <a:spLocks noChangeArrowheads="1"/>
          </p:cNvSpPr>
          <p:nvPr/>
        </p:nvSpPr>
        <p:spPr bwMode="auto">
          <a:xfrm>
            <a:off x="5954191" y="584410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a:solidFill>
                  <a:srgbClr val="000000"/>
                </a:solidFill>
                <a:latin typeface="Arial" panose="020B0604020202020204" pitchFamily="34" charset="0"/>
                <a:cs typeface="Arial" panose="020B0604020202020204" pitchFamily="34" charset="0"/>
              </a:rPr>
              <a:t>X</a:t>
            </a:r>
          </a:p>
        </p:txBody>
      </p:sp>
      <p:sp>
        <p:nvSpPr>
          <p:cNvPr id="15" name="Text Box 14">
            <a:extLst>
              <a:ext uri="{FF2B5EF4-FFF2-40B4-BE49-F238E27FC236}">
                <a16:creationId xmlns:a16="http://schemas.microsoft.com/office/drawing/2014/main" id="{7819DDEB-28A3-4165-AA20-2B2D9D4E551E}"/>
              </a:ext>
            </a:extLst>
          </p:cNvPr>
          <p:cNvSpPr txBox="1">
            <a:spLocks noChangeArrowheads="1"/>
          </p:cNvSpPr>
          <p:nvPr/>
        </p:nvSpPr>
        <p:spPr bwMode="auto">
          <a:xfrm>
            <a:off x="2277541" y="33771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8</a:t>
            </a:r>
          </a:p>
        </p:txBody>
      </p:sp>
      <p:sp>
        <p:nvSpPr>
          <p:cNvPr id="16" name="Text Box 15">
            <a:extLst>
              <a:ext uri="{FF2B5EF4-FFF2-40B4-BE49-F238E27FC236}">
                <a16:creationId xmlns:a16="http://schemas.microsoft.com/office/drawing/2014/main" id="{4EC7DD26-6590-45C7-824B-BC1EDEC9600B}"/>
              </a:ext>
            </a:extLst>
          </p:cNvPr>
          <p:cNvSpPr txBox="1">
            <a:spLocks noChangeArrowheads="1"/>
          </p:cNvSpPr>
          <p:nvPr/>
        </p:nvSpPr>
        <p:spPr bwMode="auto">
          <a:xfrm>
            <a:off x="2277541" y="58155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7" name="Text Box 16">
            <a:extLst>
              <a:ext uri="{FF2B5EF4-FFF2-40B4-BE49-F238E27FC236}">
                <a16:creationId xmlns:a16="http://schemas.microsoft.com/office/drawing/2014/main" id="{46BCA7E0-48C8-40E2-8B38-5092FFE34594}"/>
              </a:ext>
            </a:extLst>
          </p:cNvPr>
          <p:cNvSpPr txBox="1">
            <a:spLocks noChangeArrowheads="1"/>
          </p:cNvSpPr>
          <p:nvPr/>
        </p:nvSpPr>
        <p:spPr bwMode="auto">
          <a:xfrm>
            <a:off x="24299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0</a:t>
            </a:r>
          </a:p>
        </p:txBody>
      </p:sp>
      <p:sp>
        <p:nvSpPr>
          <p:cNvPr id="18" name="Text Box 17">
            <a:extLst>
              <a:ext uri="{FF2B5EF4-FFF2-40B4-BE49-F238E27FC236}">
                <a16:creationId xmlns:a16="http://schemas.microsoft.com/office/drawing/2014/main" id="{CB176FED-137C-46D6-AF96-A69E7BC98907}"/>
              </a:ext>
            </a:extLst>
          </p:cNvPr>
          <p:cNvSpPr txBox="1">
            <a:spLocks noChangeArrowheads="1"/>
          </p:cNvSpPr>
          <p:nvPr/>
        </p:nvSpPr>
        <p:spPr bwMode="auto">
          <a:xfrm>
            <a:off x="5401741" y="5891731"/>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sz="1000">
                <a:solidFill>
                  <a:srgbClr val="000000"/>
                </a:solidFill>
                <a:latin typeface="Arial" panose="020B0604020202020204" pitchFamily="34" charset="0"/>
                <a:cs typeface="Arial" panose="020B0604020202020204" pitchFamily="34" charset="0"/>
              </a:rPr>
              <a:t>1</a:t>
            </a:r>
          </a:p>
        </p:txBody>
      </p:sp>
      <p:sp>
        <p:nvSpPr>
          <p:cNvPr id="31" name="Line 30">
            <a:extLst>
              <a:ext uri="{FF2B5EF4-FFF2-40B4-BE49-F238E27FC236}">
                <a16:creationId xmlns:a16="http://schemas.microsoft.com/office/drawing/2014/main" id="{8EEFDE58-CA4D-4269-85F3-691693A6F9D7}"/>
              </a:ext>
            </a:extLst>
          </p:cNvPr>
          <p:cNvSpPr>
            <a:spLocks noChangeShapeType="1"/>
          </p:cNvSpPr>
          <p:nvPr/>
        </p:nvSpPr>
        <p:spPr bwMode="auto">
          <a:xfrm>
            <a:off x="2506141" y="345333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a:extLst>
              <a:ext uri="{FF2B5EF4-FFF2-40B4-BE49-F238E27FC236}">
                <a16:creationId xmlns:a16="http://schemas.microsoft.com/office/drawing/2014/main" id="{91825DD4-E5D0-4984-85CC-FC9282FC3881}"/>
              </a:ext>
            </a:extLst>
          </p:cNvPr>
          <p:cNvSpPr>
            <a:spLocks noChangeShapeType="1"/>
          </p:cNvSpPr>
          <p:nvPr/>
        </p:nvSpPr>
        <p:spPr bwMode="auto">
          <a:xfrm>
            <a:off x="2506141" y="589173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p:sp>
        <p:nvSpPr>
          <p:cNvPr id="35" name="Line 11">
            <a:extLst>
              <a:ext uri="{FF2B5EF4-FFF2-40B4-BE49-F238E27FC236}">
                <a16:creationId xmlns:a16="http://schemas.microsoft.com/office/drawing/2014/main" id="{6DEE155E-C034-4B3A-8D7C-B92BED47DFBE}"/>
              </a:ext>
            </a:extLst>
          </p:cNvPr>
          <p:cNvSpPr>
            <a:spLocks noChangeShapeType="1"/>
          </p:cNvSpPr>
          <p:nvPr/>
        </p:nvSpPr>
        <p:spPr bwMode="auto">
          <a:xfrm>
            <a:off x="3106216" y="3643830"/>
            <a:ext cx="263101" cy="211931"/>
          </a:xfrm>
          <a:custGeom>
            <a:avLst/>
            <a:gdLst>
              <a:gd name="connsiteX0" fmla="*/ 0 w 260720"/>
              <a:gd name="connsiteY0" fmla="*/ 0 h 219075"/>
              <a:gd name="connsiteX1" fmla="*/ 260720 w 260720"/>
              <a:gd name="connsiteY1" fmla="*/ 219075 h 219075"/>
              <a:gd name="connsiteX0" fmla="*/ 0 w 263101"/>
              <a:gd name="connsiteY0" fmla="*/ 0 h 211931"/>
              <a:gd name="connsiteX1" fmla="*/ 263101 w 263101"/>
              <a:gd name="connsiteY1" fmla="*/ 211931 h 211931"/>
            </a:gdLst>
            <a:ahLst/>
            <a:cxnLst>
              <a:cxn ang="0">
                <a:pos x="connsiteX0" y="connsiteY0"/>
              </a:cxn>
              <a:cxn ang="0">
                <a:pos x="connsiteX1" y="connsiteY1"/>
              </a:cxn>
            </a:cxnLst>
            <a:rect l="l" t="t" r="r" b="b"/>
            <a:pathLst>
              <a:path w="263101" h="211931">
                <a:moveTo>
                  <a:pt x="0" y="0"/>
                </a:moveTo>
                <a:cubicBezTo>
                  <a:pt x="86907" y="73025"/>
                  <a:pt x="176194" y="138906"/>
                  <a:pt x="263101" y="211931"/>
                </a:cubicBezTo>
              </a:path>
            </a:pathLst>
          </a:cu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1">
            <a:extLst>
              <a:ext uri="{FF2B5EF4-FFF2-40B4-BE49-F238E27FC236}">
                <a16:creationId xmlns:a16="http://schemas.microsoft.com/office/drawing/2014/main" id="{E6D34FC4-4182-44F4-B96C-B66D254C721F}"/>
              </a:ext>
            </a:extLst>
          </p:cNvPr>
          <p:cNvSpPr>
            <a:spLocks noChangeShapeType="1"/>
          </p:cNvSpPr>
          <p:nvPr/>
        </p:nvSpPr>
        <p:spPr bwMode="auto">
          <a:xfrm flipH="1" flipV="1">
            <a:off x="4805362" y="5005768"/>
            <a:ext cx="586854" cy="466861"/>
          </a:xfrm>
          <a:custGeom>
            <a:avLst/>
            <a:gdLst>
              <a:gd name="connsiteX0" fmla="*/ 0 w 591616"/>
              <a:gd name="connsiteY0" fmla="*/ 0 h 452574"/>
              <a:gd name="connsiteX1" fmla="*/ 591616 w 591616"/>
              <a:gd name="connsiteY1" fmla="*/ 452574 h 452574"/>
              <a:gd name="connsiteX0" fmla="*/ 0 w 582091"/>
              <a:gd name="connsiteY0" fmla="*/ 0 h 471624"/>
              <a:gd name="connsiteX1" fmla="*/ 582091 w 582091"/>
              <a:gd name="connsiteY1" fmla="*/ 471624 h 471624"/>
              <a:gd name="connsiteX0" fmla="*/ 0 w 582091"/>
              <a:gd name="connsiteY0" fmla="*/ 0 h 466861"/>
              <a:gd name="connsiteX1" fmla="*/ 582091 w 582091"/>
              <a:gd name="connsiteY1" fmla="*/ 466861 h 466861"/>
              <a:gd name="connsiteX0" fmla="*/ 0 w 593998"/>
              <a:gd name="connsiteY0" fmla="*/ 0 h 464480"/>
              <a:gd name="connsiteX1" fmla="*/ 593998 w 593998"/>
              <a:gd name="connsiteY1" fmla="*/ 464480 h 464480"/>
              <a:gd name="connsiteX0" fmla="*/ 0 w 579710"/>
              <a:gd name="connsiteY0" fmla="*/ 0 h 466861"/>
              <a:gd name="connsiteX1" fmla="*/ 579710 w 579710"/>
              <a:gd name="connsiteY1" fmla="*/ 466861 h 466861"/>
              <a:gd name="connsiteX0" fmla="*/ 0 w 586854"/>
              <a:gd name="connsiteY0" fmla="*/ 0 h 466861"/>
              <a:gd name="connsiteX1" fmla="*/ 586854 w 586854"/>
              <a:gd name="connsiteY1" fmla="*/ 466861 h 466861"/>
            </a:gdLst>
            <a:ahLst/>
            <a:cxnLst>
              <a:cxn ang="0">
                <a:pos x="connsiteX0" y="connsiteY0"/>
              </a:cxn>
              <a:cxn ang="0">
                <a:pos x="connsiteX1" y="connsiteY1"/>
              </a:cxn>
            </a:cxnLst>
            <a:rect l="l" t="t" r="r" b="b"/>
            <a:pathLst>
              <a:path w="586854" h="466861">
                <a:moveTo>
                  <a:pt x="0" y="0"/>
                </a:moveTo>
                <a:cubicBezTo>
                  <a:pt x="197205" y="150858"/>
                  <a:pt x="389649" y="316003"/>
                  <a:pt x="586854" y="466861"/>
                </a:cubicBezTo>
              </a:path>
            </a:pathLst>
          </a:cu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Text Box 18">
            <a:extLst>
              <a:ext uri="{FF2B5EF4-FFF2-40B4-BE49-F238E27FC236}">
                <a16:creationId xmlns:a16="http://schemas.microsoft.com/office/drawing/2014/main" id="{94C84CA3-0C61-4502-AF41-A070147AA1AD}"/>
              </a:ext>
            </a:extLst>
          </p:cNvPr>
          <p:cNvSpPr txBox="1">
            <a:spLocks noChangeArrowheads="1"/>
          </p:cNvSpPr>
          <p:nvPr/>
        </p:nvSpPr>
        <p:spPr bwMode="auto">
          <a:xfrm>
            <a:off x="1436166" y="4210350"/>
            <a:ext cx="1111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i="1" dirty="0">
                <a:solidFill>
                  <a:srgbClr val="000000"/>
                </a:solidFill>
                <a:latin typeface="Arial" panose="020B0604020202020204" pitchFamily="34" charset="0"/>
                <a:cs typeface="Arial" panose="020B0604020202020204" pitchFamily="34" charset="0"/>
              </a:rPr>
              <a:t>Actual</a:t>
            </a:r>
          </a:p>
          <a:p>
            <a:r>
              <a:rPr lang="en-US" altLang="en-US" i="1" dirty="0">
                <a:solidFill>
                  <a:srgbClr val="000000"/>
                </a:solidFill>
                <a:latin typeface="Arial" panose="020B0604020202020204" pitchFamily="34" charset="0"/>
                <a:cs typeface="Arial" panose="020B0604020202020204" pitchFamily="34" charset="0"/>
              </a:rPr>
              <a:t>Feasible </a:t>
            </a:r>
          </a:p>
          <a:p>
            <a:r>
              <a:rPr lang="en-US" altLang="en-US" i="1" dirty="0">
                <a:solidFill>
                  <a:srgbClr val="000000"/>
                </a:solidFill>
                <a:latin typeface="Arial" panose="020B0604020202020204" pitchFamily="34" charset="0"/>
                <a:cs typeface="Arial" panose="020B0604020202020204" pitchFamily="34" charset="0"/>
              </a:rPr>
              <a:t>Region</a:t>
            </a:r>
          </a:p>
        </p:txBody>
      </p:sp>
      <p:sp>
        <p:nvSpPr>
          <p:cNvPr id="42" name="Line 19">
            <a:extLst>
              <a:ext uri="{FF2B5EF4-FFF2-40B4-BE49-F238E27FC236}">
                <a16:creationId xmlns:a16="http://schemas.microsoft.com/office/drawing/2014/main" id="{517C23DB-EDFA-4259-82DC-722DBAE6D431}"/>
              </a:ext>
            </a:extLst>
          </p:cNvPr>
          <p:cNvSpPr>
            <a:spLocks noChangeShapeType="1"/>
          </p:cNvSpPr>
          <p:nvPr/>
        </p:nvSpPr>
        <p:spPr bwMode="auto">
          <a:xfrm flipV="1">
            <a:off x="2319873" y="3905334"/>
            <a:ext cx="773643" cy="519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20">
            <a:extLst>
              <a:ext uri="{FF2B5EF4-FFF2-40B4-BE49-F238E27FC236}">
                <a16:creationId xmlns:a16="http://schemas.microsoft.com/office/drawing/2014/main" id="{71ED5201-B130-457A-AE36-EF17FE4BF41A}"/>
              </a:ext>
            </a:extLst>
          </p:cNvPr>
          <p:cNvSpPr>
            <a:spLocks noChangeShapeType="1"/>
          </p:cNvSpPr>
          <p:nvPr/>
        </p:nvSpPr>
        <p:spPr bwMode="auto">
          <a:xfrm>
            <a:off x="2319873" y="4903648"/>
            <a:ext cx="2678643" cy="3732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Text Box 23">
            <a:extLst>
              <a:ext uri="{FF2B5EF4-FFF2-40B4-BE49-F238E27FC236}">
                <a16:creationId xmlns:a16="http://schemas.microsoft.com/office/drawing/2014/main" id="{B8C3FA74-45E2-45A3-B3CD-CD5B6B28AA55}"/>
              </a:ext>
            </a:extLst>
          </p:cNvPr>
          <p:cNvSpPr txBox="1">
            <a:spLocks noChangeArrowheads="1"/>
          </p:cNvSpPr>
          <p:nvPr/>
        </p:nvSpPr>
        <p:spPr bwMode="auto">
          <a:xfrm>
            <a:off x="3179241" y="6052326"/>
            <a:ext cx="160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i="1" dirty="0">
                <a:solidFill>
                  <a:srgbClr val="000000"/>
                </a:solidFill>
                <a:latin typeface="Arial" panose="020B0604020202020204" pitchFamily="34" charset="0"/>
                <a:cs typeface="Arial" panose="020B0604020202020204" pitchFamily="34" charset="0"/>
              </a:rPr>
              <a:t>  Relaxation</a:t>
            </a:r>
          </a:p>
          <a:p>
            <a:r>
              <a:rPr lang="en-US" altLang="en-US" i="1" dirty="0">
                <a:solidFill>
                  <a:srgbClr val="000000"/>
                </a:solidFill>
                <a:latin typeface="Arial" panose="020B0604020202020204" pitchFamily="34" charset="0"/>
                <a:cs typeface="Arial" panose="020B0604020202020204" pitchFamily="34" charset="0"/>
              </a:rPr>
              <a:t>(Basic Steps) </a:t>
            </a:r>
          </a:p>
        </p:txBody>
      </p:sp>
      <p:sp>
        <p:nvSpPr>
          <p:cNvPr id="45" name="Line 24">
            <a:extLst>
              <a:ext uri="{FF2B5EF4-FFF2-40B4-BE49-F238E27FC236}">
                <a16:creationId xmlns:a16="http://schemas.microsoft.com/office/drawing/2014/main" id="{B64DFE8B-C8ED-4093-85F6-0618B7EB5D59}"/>
              </a:ext>
            </a:extLst>
          </p:cNvPr>
          <p:cNvSpPr>
            <a:spLocks noChangeShapeType="1"/>
          </p:cNvSpPr>
          <p:nvPr/>
        </p:nvSpPr>
        <p:spPr bwMode="auto">
          <a:xfrm flipV="1">
            <a:off x="3957116" y="4568013"/>
            <a:ext cx="1524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Text Box 21">
            <a:extLst>
              <a:ext uri="{FF2B5EF4-FFF2-40B4-BE49-F238E27FC236}">
                <a16:creationId xmlns:a16="http://schemas.microsoft.com/office/drawing/2014/main" id="{5352B307-8F4B-4023-A636-66D57288CA4A}"/>
              </a:ext>
            </a:extLst>
          </p:cNvPr>
          <p:cNvSpPr txBox="1">
            <a:spLocks noChangeArrowheads="1"/>
          </p:cNvSpPr>
          <p:nvPr/>
        </p:nvSpPr>
        <p:spPr bwMode="auto">
          <a:xfrm>
            <a:off x="4640808" y="2860919"/>
            <a:ext cx="1898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altLang="en-US" i="1">
                <a:solidFill>
                  <a:srgbClr val="000000"/>
                </a:solidFill>
                <a:latin typeface="Arial" panose="020B0604020202020204" pitchFamily="34" charset="0"/>
                <a:cs typeface="Arial" panose="020B0604020202020204" pitchFamily="34" charset="0"/>
              </a:rPr>
              <a:t>      Relaxation </a:t>
            </a:r>
          </a:p>
          <a:p>
            <a:r>
              <a:rPr lang="en-US" altLang="en-US" i="1">
                <a:solidFill>
                  <a:srgbClr val="000000"/>
                </a:solidFill>
                <a:latin typeface="Arial" panose="020B0604020202020204" pitchFamily="34" charset="0"/>
                <a:cs typeface="Arial" panose="020B0604020202020204" pitchFamily="34" charset="0"/>
              </a:rPr>
              <a:t>(No Basic Steps)</a:t>
            </a:r>
          </a:p>
        </p:txBody>
      </p:sp>
      <p:sp>
        <p:nvSpPr>
          <p:cNvPr id="49" name="Line 22">
            <a:extLst>
              <a:ext uri="{FF2B5EF4-FFF2-40B4-BE49-F238E27FC236}">
                <a16:creationId xmlns:a16="http://schemas.microsoft.com/office/drawing/2014/main" id="{46117850-1C07-4D22-B0B8-9B66312742E9}"/>
              </a:ext>
            </a:extLst>
          </p:cNvPr>
          <p:cNvSpPr>
            <a:spLocks noChangeShapeType="1"/>
          </p:cNvSpPr>
          <p:nvPr/>
        </p:nvSpPr>
        <p:spPr bwMode="auto">
          <a:xfrm flipH="1">
            <a:off x="4351883" y="3510206"/>
            <a:ext cx="990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Rectangle 25">
            <a:extLst>
              <a:ext uri="{FF2B5EF4-FFF2-40B4-BE49-F238E27FC236}">
                <a16:creationId xmlns:a16="http://schemas.microsoft.com/office/drawing/2014/main" id="{D0727AEA-5184-4804-816A-5E8A22211E43}"/>
              </a:ext>
            </a:extLst>
          </p:cNvPr>
          <p:cNvSpPr>
            <a:spLocks noChangeArrowheads="1"/>
          </p:cNvSpPr>
          <p:nvPr/>
        </p:nvSpPr>
        <p:spPr bwMode="auto">
          <a:xfrm>
            <a:off x="6607977" y="2838122"/>
            <a:ext cx="5353332" cy="990600"/>
          </a:xfrm>
          <a:prstGeom prst="rect">
            <a:avLst/>
          </a:prstGeom>
          <a:noFill/>
          <a:ln w="9525">
            <a:solidFill>
              <a:schemeClr val="tx1"/>
            </a:solid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pPr algn="ctr"/>
            <a:r>
              <a:rPr lang="en-US" altLang="en-US" i="1" dirty="0">
                <a:solidFill>
                  <a:srgbClr val="000000"/>
                </a:solidFill>
                <a:latin typeface="Arial" panose="020B0604020202020204" pitchFamily="34" charset="0"/>
                <a:cs typeface="Arial" panose="020B0604020202020204" pitchFamily="34" charset="0"/>
              </a:rPr>
              <a:t>Applying basic steps prior to the discrete relaxation</a:t>
            </a:r>
          </a:p>
          <a:p>
            <a:pPr algn="ctr"/>
            <a:r>
              <a:rPr lang="en-US" altLang="en-US" i="1" dirty="0">
                <a:solidFill>
                  <a:srgbClr val="000000"/>
                </a:solidFill>
                <a:latin typeface="Arial" panose="020B0604020202020204" pitchFamily="34" charset="0"/>
                <a:cs typeface="Arial" panose="020B0604020202020204" pitchFamily="34" charset="0"/>
              </a:rPr>
              <a:t>leads to a </a:t>
            </a:r>
            <a:r>
              <a:rPr lang="en-US" altLang="en-US" b="1" i="1" u="sng" dirty="0">
                <a:solidFill>
                  <a:srgbClr val="000000"/>
                </a:solidFill>
                <a:latin typeface="Arial" panose="020B0604020202020204" pitchFamily="34" charset="0"/>
                <a:cs typeface="Arial" panose="020B0604020202020204" pitchFamily="34" charset="0"/>
              </a:rPr>
              <a:t>tighter</a:t>
            </a:r>
            <a:r>
              <a:rPr lang="en-US" altLang="en-US" i="1" dirty="0">
                <a:solidFill>
                  <a:srgbClr val="000000"/>
                </a:solidFill>
                <a:latin typeface="Arial" panose="020B0604020202020204" pitchFamily="34" charset="0"/>
                <a:cs typeface="Arial" panose="020B0604020202020204" pitchFamily="34" charset="0"/>
              </a:rPr>
              <a:t> relaxed feasible region </a:t>
            </a:r>
          </a:p>
        </p:txBody>
      </p:sp>
      <p:sp>
        <p:nvSpPr>
          <p:cNvPr id="51" name="Line 11">
            <a:extLst>
              <a:ext uri="{FF2B5EF4-FFF2-40B4-BE49-F238E27FC236}">
                <a16:creationId xmlns:a16="http://schemas.microsoft.com/office/drawing/2014/main" id="{9ED4292C-A829-47F5-9A92-02387131C22B}"/>
              </a:ext>
            </a:extLst>
          </p:cNvPr>
          <p:cNvSpPr>
            <a:spLocks noChangeShapeType="1"/>
          </p:cNvSpPr>
          <p:nvPr/>
        </p:nvSpPr>
        <p:spPr bwMode="auto">
          <a:xfrm>
            <a:off x="3106216" y="3643830"/>
            <a:ext cx="2286000" cy="1828800"/>
          </a:xfrm>
          <a:prstGeom prst="line">
            <a:avLst/>
          </a:prstGeom>
          <a:noFill/>
          <a:ln w="57150">
            <a:solidFill>
              <a:srgbClr val="C0504D">
                <a:alpha val="69804"/>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Content Placeholder 1">
            <a:extLst>
              <a:ext uri="{FF2B5EF4-FFF2-40B4-BE49-F238E27FC236}">
                <a16:creationId xmlns:a16="http://schemas.microsoft.com/office/drawing/2014/main" id="{F5B763FC-E605-4C1C-B70D-D011AB7DE840}"/>
              </a:ext>
            </a:extLst>
          </p:cNvPr>
          <p:cNvSpPr txBox="1">
            <a:spLocks/>
          </p:cNvSpPr>
          <p:nvPr/>
        </p:nvSpPr>
        <p:spPr>
          <a:xfrm>
            <a:off x="7292975" y="4025659"/>
            <a:ext cx="3760242" cy="1755978"/>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Relaxed objective</a:t>
            </a:r>
          </a:p>
          <a:p>
            <a:pPr lvl="1"/>
            <a:r>
              <a:rPr lang="en-US" kern="0" dirty="0"/>
              <a:t>No basic step: </a:t>
            </a:r>
            <a:r>
              <a:rPr lang="en-US" b="1" kern="0" dirty="0">
                <a:solidFill>
                  <a:srgbClr val="800000"/>
                </a:solidFill>
              </a:rPr>
              <a:t>1.48</a:t>
            </a:r>
          </a:p>
          <a:p>
            <a:pPr lvl="1"/>
            <a:r>
              <a:rPr lang="en-US" b="1" kern="0" dirty="0"/>
              <a:t>Basic step</a:t>
            </a:r>
            <a:r>
              <a:rPr lang="en-US" kern="0" dirty="0"/>
              <a:t>: </a:t>
            </a:r>
            <a:r>
              <a:rPr lang="en-US" b="1" kern="0" dirty="0">
                <a:solidFill>
                  <a:srgbClr val="00279F"/>
                </a:solidFill>
              </a:rPr>
              <a:t>1.1</a:t>
            </a:r>
          </a:p>
          <a:p>
            <a:r>
              <a:rPr lang="en-US" kern="0" dirty="0"/>
              <a:t>Real optimum: 1.01</a:t>
            </a:r>
          </a:p>
        </p:txBody>
      </p:sp>
      <p:sp>
        <p:nvSpPr>
          <p:cNvPr id="38" name="TextBox 37">
            <a:extLst>
              <a:ext uri="{FF2B5EF4-FFF2-40B4-BE49-F238E27FC236}">
                <a16:creationId xmlns:a16="http://schemas.microsoft.com/office/drawing/2014/main" id="{87B307DD-65DD-43ED-A773-B3664123BD46}"/>
              </a:ext>
            </a:extLst>
          </p:cNvPr>
          <p:cNvSpPr txBox="1"/>
          <p:nvPr/>
        </p:nvSpPr>
        <p:spPr>
          <a:xfrm>
            <a:off x="9745410" y="6557963"/>
            <a:ext cx="1798890" cy="253916"/>
          </a:xfrm>
          <a:prstGeom prst="rect">
            <a:avLst/>
          </a:prstGeom>
          <a:noFill/>
        </p:spPr>
        <p:txBody>
          <a:bodyPr wrap="none" rtlCol="0">
            <a:spAutoFit/>
          </a:bodyPr>
          <a:lstStyle/>
          <a:p>
            <a:pPr algn="r"/>
            <a:r>
              <a:rPr lang="en-US" sz="1050" dirty="0">
                <a:latin typeface="Cambria" panose="02040503050406030204" pitchFamily="18" charset="0"/>
              </a:rPr>
              <a:t>[1] Ruiz &amp; Grossmann, 2010</a:t>
            </a:r>
          </a:p>
        </p:txBody>
      </p:sp>
    </p:spTree>
    <p:extLst>
      <p:ext uri="{BB962C8B-B14F-4D97-AF65-F5344CB8AC3E}">
        <p14:creationId xmlns:p14="http://schemas.microsoft.com/office/powerpoint/2010/main" val="1985151214"/>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5" grpId="0" animBg="1"/>
      <p:bldP spid="36" grpId="0" animBg="1"/>
      <p:bldP spid="41" grpId="0"/>
      <p:bldP spid="48" grpId="0"/>
      <p:bldP spid="50" grpId="0" animBg="1"/>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err="1"/>
              <a:t>GDPopt</a:t>
            </a:r>
            <a:r>
              <a:rPr lang="en-US" dirty="0"/>
              <a:t>: Direct logic-based solver</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26</a:t>
            </a:fld>
            <a:endParaRPr lang="en-US"/>
          </a:p>
        </p:txBody>
      </p:sp>
      <p:sp>
        <p:nvSpPr>
          <p:cNvPr id="4" name="Content Placeholder 1">
            <a:extLst>
              <a:ext uri="{FF2B5EF4-FFF2-40B4-BE49-F238E27FC236}">
                <a16:creationId xmlns:a16="http://schemas.microsoft.com/office/drawing/2014/main" id="{2394644C-CF78-46DB-BCE9-F791C9F57B28}"/>
              </a:ext>
            </a:extLst>
          </p:cNvPr>
          <p:cNvSpPr txBox="1">
            <a:spLocks/>
          </p:cNvSpPr>
          <p:nvPr/>
        </p:nvSpPr>
        <p:spPr>
          <a:xfrm>
            <a:off x="685799" y="3460695"/>
            <a:ext cx="5715001" cy="2906837"/>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err="1"/>
              <a:t>GDPopt</a:t>
            </a:r>
            <a:r>
              <a:rPr lang="en-US" kern="0" dirty="0"/>
              <a:t> implements </a:t>
            </a:r>
            <a:r>
              <a:rPr lang="en-US" kern="0" dirty="0">
                <a:solidFill>
                  <a:srgbClr val="00279F"/>
                </a:solidFill>
              </a:rPr>
              <a:t>logic-based outer approximation</a:t>
            </a:r>
            <a:r>
              <a:rPr lang="en-US" kern="0" dirty="0"/>
              <a:t> (LOA) [1]</a:t>
            </a:r>
          </a:p>
          <a:p>
            <a:r>
              <a:rPr lang="en-US" kern="0" dirty="0" err="1"/>
              <a:t>GDPopt</a:t>
            </a:r>
            <a:r>
              <a:rPr lang="en-US" kern="0" dirty="0"/>
              <a:t> exploits </a:t>
            </a:r>
            <a:r>
              <a:rPr lang="en-US" kern="0" dirty="0">
                <a:solidFill>
                  <a:srgbClr val="800000"/>
                </a:solidFill>
              </a:rPr>
              <a:t>special</a:t>
            </a:r>
            <a:r>
              <a:rPr lang="en-US" kern="0" dirty="0"/>
              <a:t> model </a:t>
            </a:r>
            <a:r>
              <a:rPr lang="en-US" kern="0" dirty="0">
                <a:solidFill>
                  <a:srgbClr val="800000"/>
                </a:solidFill>
              </a:rPr>
              <a:t>structure</a:t>
            </a:r>
          </a:p>
          <a:p>
            <a:pPr lvl="1"/>
            <a:r>
              <a:rPr lang="en-US" kern="0" dirty="0"/>
              <a:t>NLP solution in </a:t>
            </a:r>
            <a:r>
              <a:rPr lang="en-US" b="1" kern="0" dirty="0">
                <a:solidFill>
                  <a:srgbClr val="800000"/>
                </a:solidFill>
              </a:rPr>
              <a:t>reduced space</a:t>
            </a:r>
          </a:p>
          <a:p>
            <a:r>
              <a:rPr lang="en-US" kern="0" dirty="0"/>
              <a:t>Flexible implementation</a:t>
            </a:r>
          </a:p>
          <a:p>
            <a:pPr lvl="1"/>
            <a:r>
              <a:rPr lang="en-US" kern="0" dirty="0"/>
              <a:t>Automatic set-covering initialization</a:t>
            </a:r>
          </a:p>
          <a:p>
            <a:pPr lvl="1"/>
            <a:r>
              <a:rPr lang="en-US" kern="0" dirty="0"/>
              <a:t>Support for callbacks</a:t>
            </a:r>
          </a:p>
        </p:txBody>
      </p:sp>
      <p:sp>
        <p:nvSpPr>
          <p:cNvPr id="5" name="TextBox 4">
            <a:extLst>
              <a:ext uri="{FF2B5EF4-FFF2-40B4-BE49-F238E27FC236}">
                <a16:creationId xmlns:a16="http://schemas.microsoft.com/office/drawing/2014/main" id="{24E65E24-CF1A-49F8-99BE-1FC1AC4AFAFC}"/>
              </a:ext>
            </a:extLst>
          </p:cNvPr>
          <p:cNvSpPr txBox="1"/>
          <p:nvPr/>
        </p:nvSpPr>
        <p:spPr>
          <a:xfrm>
            <a:off x="1543420" y="1041984"/>
            <a:ext cx="5334000" cy="457200"/>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GDP model</a:t>
            </a:r>
          </a:p>
        </p:txBody>
      </p:sp>
      <p:cxnSp>
        <p:nvCxnSpPr>
          <p:cNvPr id="6" name="Straight Arrow Connector 5">
            <a:extLst>
              <a:ext uri="{FF2B5EF4-FFF2-40B4-BE49-F238E27FC236}">
                <a16:creationId xmlns:a16="http://schemas.microsoft.com/office/drawing/2014/main" id="{6CB31B7D-3001-4CE2-9855-4EE1088EF679}"/>
              </a:ext>
            </a:extLst>
          </p:cNvPr>
          <p:cNvCxnSpPr/>
          <p:nvPr/>
        </p:nvCxnSpPr>
        <p:spPr>
          <a:xfrm>
            <a:off x="1660195" y="1499184"/>
            <a:ext cx="0" cy="609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0709B69-312F-4FC1-B150-412011F1ED24}"/>
              </a:ext>
            </a:extLst>
          </p:cNvPr>
          <p:cNvSpPr txBox="1"/>
          <p:nvPr/>
        </p:nvSpPr>
        <p:spPr>
          <a:xfrm>
            <a:off x="1543420" y="2108784"/>
            <a:ext cx="1066800" cy="766062"/>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Linear GDP</a:t>
            </a:r>
          </a:p>
        </p:txBody>
      </p:sp>
      <p:sp>
        <p:nvSpPr>
          <p:cNvPr id="8" name="Rectangle 7">
            <a:extLst>
              <a:ext uri="{FF2B5EF4-FFF2-40B4-BE49-F238E27FC236}">
                <a16:creationId xmlns:a16="http://schemas.microsoft.com/office/drawing/2014/main" id="{ECDDCA27-97C7-4B24-A6A2-B57841D6FE32}"/>
              </a:ext>
            </a:extLst>
          </p:cNvPr>
          <p:cNvSpPr/>
          <p:nvPr/>
        </p:nvSpPr>
        <p:spPr>
          <a:xfrm>
            <a:off x="1634663" y="1619318"/>
            <a:ext cx="1394934" cy="369332"/>
          </a:xfrm>
          <a:prstGeom prst="rect">
            <a:avLst/>
          </a:prstGeom>
        </p:spPr>
        <p:txBody>
          <a:bodyPr wrap="none">
            <a:spAutoFit/>
          </a:bodyPr>
          <a:lstStyle/>
          <a:p>
            <a:pPr algn="ctr">
              <a:spcAft>
                <a:spcPts val="600"/>
              </a:spcAft>
            </a:pPr>
            <a:r>
              <a:rPr lang="en-US" dirty="0">
                <a:latin typeface="Cambria" panose="02040503050406030204" pitchFamily="18" charset="0"/>
              </a:rPr>
              <a:t>(1) initialize</a:t>
            </a:r>
          </a:p>
        </p:txBody>
      </p:sp>
      <p:sp>
        <p:nvSpPr>
          <p:cNvPr id="9" name="TextBox 8">
            <a:extLst>
              <a:ext uri="{FF2B5EF4-FFF2-40B4-BE49-F238E27FC236}">
                <a16:creationId xmlns:a16="http://schemas.microsoft.com/office/drawing/2014/main" id="{4427F00D-8EE5-458A-92B9-00A28B522F63}"/>
              </a:ext>
            </a:extLst>
          </p:cNvPr>
          <p:cNvSpPr txBox="1"/>
          <p:nvPr/>
        </p:nvSpPr>
        <p:spPr>
          <a:xfrm>
            <a:off x="3524620" y="2108784"/>
            <a:ext cx="1066800" cy="766062"/>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MILP master</a:t>
            </a:r>
          </a:p>
        </p:txBody>
      </p:sp>
      <p:cxnSp>
        <p:nvCxnSpPr>
          <p:cNvPr id="10" name="Straight Arrow Connector 9">
            <a:extLst>
              <a:ext uri="{FF2B5EF4-FFF2-40B4-BE49-F238E27FC236}">
                <a16:creationId xmlns:a16="http://schemas.microsoft.com/office/drawing/2014/main" id="{EB404B6C-3D5F-4A59-BCCD-7D16FDD05EFE}"/>
              </a:ext>
            </a:extLst>
          </p:cNvPr>
          <p:cNvCxnSpPr>
            <a:stCxn id="7" idx="3"/>
            <a:endCxn id="9" idx="1"/>
          </p:cNvCxnSpPr>
          <p:nvPr/>
        </p:nvCxnSpPr>
        <p:spPr>
          <a:xfrm>
            <a:off x="2610220" y="2491815"/>
            <a:ext cx="914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F28C4A5-401D-476B-BD1A-A4B21B8D3474}"/>
              </a:ext>
            </a:extLst>
          </p:cNvPr>
          <p:cNvSpPr/>
          <p:nvPr/>
        </p:nvSpPr>
        <p:spPr>
          <a:xfrm>
            <a:off x="2608036" y="2118302"/>
            <a:ext cx="928459" cy="723275"/>
          </a:xfrm>
          <a:prstGeom prst="rect">
            <a:avLst/>
          </a:prstGeom>
        </p:spPr>
        <p:txBody>
          <a:bodyPr wrap="none">
            <a:spAutoFit/>
          </a:bodyPr>
          <a:lstStyle/>
          <a:p>
            <a:pPr algn="ctr">
              <a:spcAft>
                <a:spcPts val="600"/>
              </a:spcAft>
            </a:pPr>
            <a:r>
              <a:rPr lang="en-US" dirty="0">
                <a:latin typeface="Cambria" panose="02040503050406030204" pitchFamily="18" charset="0"/>
              </a:rPr>
              <a:t>(2)</a:t>
            </a:r>
          </a:p>
          <a:p>
            <a:pPr algn="ctr">
              <a:spcAft>
                <a:spcPts val="600"/>
              </a:spcAft>
            </a:pPr>
            <a:r>
              <a:rPr lang="en-US" dirty="0">
                <a:latin typeface="Cambria" panose="02040503050406030204" pitchFamily="18" charset="0"/>
              </a:rPr>
              <a:t>BM/HR</a:t>
            </a:r>
          </a:p>
        </p:txBody>
      </p:sp>
      <p:cxnSp>
        <p:nvCxnSpPr>
          <p:cNvPr id="12" name="Straight Arrow Connector 11">
            <a:extLst>
              <a:ext uri="{FF2B5EF4-FFF2-40B4-BE49-F238E27FC236}">
                <a16:creationId xmlns:a16="http://schemas.microsoft.com/office/drawing/2014/main" id="{B6099B21-628C-4974-8757-DF2FB5F23428}"/>
              </a:ext>
            </a:extLst>
          </p:cNvPr>
          <p:cNvCxnSpPr/>
          <p:nvPr/>
        </p:nvCxnSpPr>
        <p:spPr>
          <a:xfrm flipV="1">
            <a:off x="3677020" y="1499184"/>
            <a:ext cx="0" cy="60484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C702D56E-2B69-4DE0-B443-7AF9D09BF408}"/>
              </a:ext>
            </a:extLst>
          </p:cNvPr>
          <p:cNvGraphicFramePr>
            <a:graphicFrameLocks noGrp="1"/>
          </p:cNvGraphicFramePr>
          <p:nvPr>
            <p:extLst>
              <p:ext uri="{D42A27DB-BD31-4B8C-83A1-F6EECF244321}">
                <p14:modId xmlns:p14="http://schemas.microsoft.com/office/powerpoint/2010/main" val="3593564178"/>
              </p:ext>
            </p:extLst>
          </p:nvPr>
        </p:nvGraphicFramePr>
        <p:xfrm>
          <a:off x="3743696" y="1460128"/>
          <a:ext cx="2175756" cy="640080"/>
        </p:xfrm>
        <a:graphic>
          <a:graphicData uri="http://schemas.openxmlformats.org/drawingml/2006/table">
            <a:tbl>
              <a:tblPr firstRow="1" bandRow="1">
                <a:tableStyleId>{2D5ABB26-0587-4C30-8999-92F81FD0307C}</a:tableStyleId>
              </a:tblPr>
              <a:tblGrid>
                <a:gridCol w="390524">
                  <a:extLst>
                    <a:ext uri="{9D8B030D-6E8A-4147-A177-3AD203B41FA5}">
                      <a16:colId xmlns:a16="http://schemas.microsoft.com/office/drawing/2014/main" val="20000"/>
                    </a:ext>
                  </a:extLst>
                </a:gridCol>
                <a:gridCol w="1785232">
                  <a:extLst>
                    <a:ext uri="{9D8B030D-6E8A-4147-A177-3AD203B41FA5}">
                      <a16:colId xmlns:a16="http://schemas.microsoft.com/office/drawing/2014/main" val="20001"/>
                    </a:ext>
                  </a:extLst>
                </a:gridCol>
              </a:tblGrid>
              <a:tr h="370840">
                <a:tc>
                  <a:txBody>
                    <a:bodyPr/>
                    <a:lstStyle/>
                    <a:p>
                      <a:r>
                        <a:rPr lang="en-US" dirty="0">
                          <a:latin typeface="Cambria" panose="02040503050406030204" pitchFamily="18" charset="0"/>
                        </a:rPr>
                        <a:t>(3)</a:t>
                      </a:r>
                    </a:p>
                  </a:txBody>
                  <a:tcPr marL="0" marR="0" anchor="ctr"/>
                </a:tc>
                <a:tc>
                  <a:txBody>
                    <a:bodyPr/>
                    <a:lstStyle/>
                    <a:p>
                      <a:r>
                        <a:rPr lang="en-US" dirty="0">
                          <a:latin typeface="Cambria" panose="02040503050406030204" pitchFamily="18" charset="0"/>
                        </a:rPr>
                        <a:t>specify logical realization</a:t>
                      </a:r>
                    </a:p>
                  </a:txBody>
                  <a:tcPr marL="0" marR="0" anchor="ctr"/>
                </a:tc>
                <a:extLst>
                  <a:ext uri="{0D108BD9-81ED-4DB2-BD59-A6C34878D82A}">
                    <a16:rowId xmlns:a16="http://schemas.microsoft.com/office/drawing/2014/main" val="10000"/>
                  </a:ext>
                </a:extLst>
              </a:tr>
            </a:tbl>
          </a:graphicData>
        </a:graphic>
      </p:graphicFrame>
      <p:sp>
        <p:nvSpPr>
          <p:cNvPr id="14" name="TextBox 13">
            <a:extLst>
              <a:ext uri="{FF2B5EF4-FFF2-40B4-BE49-F238E27FC236}">
                <a16:creationId xmlns:a16="http://schemas.microsoft.com/office/drawing/2014/main" id="{39E14A19-276F-407A-A245-5E45CB385AB5}"/>
              </a:ext>
            </a:extLst>
          </p:cNvPr>
          <p:cNvSpPr txBox="1"/>
          <p:nvPr/>
        </p:nvSpPr>
        <p:spPr>
          <a:xfrm>
            <a:off x="5353420" y="2108784"/>
            <a:ext cx="1524000" cy="766062"/>
          </a:xfrm>
          <a:prstGeom prst="rect">
            <a:avLst/>
          </a:prstGeom>
          <a:noFill/>
          <a:ln w="19050">
            <a:solidFill>
              <a:schemeClr val="tx1"/>
            </a:solidFill>
          </a:ln>
        </p:spPr>
        <p:txBody>
          <a:bodyPr wrap="square" rtlCol="0" anchor="ctr">
            <a:noAutofit/>
          </a:bodyPr>
          <a:lstStyle/>
          <a:p>
            <a:pPr algn="ctr">
              <a:spcAft>
                <a:spcPts val="600"/>
              </a:spcAft>
            </a:pPr>
            <a:r>
              <a:rPr lang="en-US" dirty="0">
                <a:latin typeface="Cambria" panose="02040503050406030204" pitchFamily="18" charset="0"/>
              </a:rPr>
              <a:t>Reduced NLP sub-problem</a:t>
            </a:r>
          </a:p>
        </p:txBody>
      </p:sp>
      <p:cxnSp>
        <p:nvCxnSpPr>
          <p:cNvPr id="15" name="Straight Arrow Connector 14">
            <a:extLst>
              <a:ext uri="{FF2B5EF4-FFF2-40B4-BE49-F238E27FC236}">
                <a16:creationId xmlns:a16="http://schemas.microsoft.com/office/drawing/2014/main" id="{2C78EB57-1214-4919-913E-F66058CDA05E}"/>
              </a:ext>
            </a:extLst>
          </p:cNvPr>
          <p:cNvCxnSpPr/>
          <p:nvPr/>
        </p:nvCxnSpPr>
        <p:spPr>
          <a:xfrm>
            <a:off x="5726501" y="1503943"/>
            <a:ext cx="0" cy="609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9953403-335C-47E9-9699-D0388EB3A717}"/>
              </a:ext>
            </a:extLst>
          </p:cNvPr>
          <p:cNvSpPr/>
          <p:nvPr/>
        </p:nvSpPr>
        <p:spPr>
          <a:xfrm>
            <a:off x="5707451" y="1624077"/>
            <a:ext cx="1726756" cy="369332"/>
          </a:xfrm>
          <a:prstGeom prst="rect">
            <a:avLst/>
          </a:prstGeom>
        </p:spPr>
        <p:txBody>
          <a:bodyPr wrap="none">
            <a:spAutoFit/>
          </a:bodyPr>
          <a:lstStyle/>
          <a:p>
            <a:pPr algn="ctr">
              <a:spcAft>
                <a:spcPts val="600"/>
              </a:spcAft>
            </a:pPr>
            <a:r>
              <a:rPr lang="en-US" dirty="0">
                <a:latin typeface="Cambria" panose="02040503050406030204" pitchFamily="18" charset="0"/>
              </a:rPr>
              <a:t>(4) fix disjuncts</a:t>
            </a:r>
          </a:p>
        </p:txBody>
      </p:sp>
      <p:cxnSp>
        <p:nvCxnSpPr>
          <p:cNvPr id="17" name="Straight Arrow Connector 52">
            <a:extLst>
              <a:ext uri="{FF2B5EF4-FFF2-40B4-BE49-F238E27FC236}">
                <a16:creationId xmlns:a16="http://schemas.microsoft.com/office/drawing/2014/main" id="{CD601DEE-28C1-4BF7-AAAE-D707C40ACC8F}"/>
              </a:ext>
            </a:extLst>
          </p:cNvPr>
          <p:cNvCxnSpPr>
            <a:stCxn id="14" idx="2"/>
            <a:endCxn id="7" idx="2"/>
          </p:cNvCxnSpPr>
          <p:nvPr/>
        </p:nvCxnSpPr>
        <p:spPr>
          <a:xfrm rot="5400000">
            <a:off x="4096120" y="855546"/>
            <a:ext cx="12700" cy="4038600"/>
          </a:xfrm>
          <a:prstGeom prst="bentConnector3">
            <a:avLst>
              <a:gd name="adj1" fmla="val 180000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9AA725F-A62F-4702-9F89-0BAC745257E3}"/>
              </a:ext>
            </a:extLst>
          </p:cNvPr>
          <p:cNvSpPr/>
          <p:nvPr/>
        </p:nvSpPr>
        <p:spPr>
          <a:xfrm>
            <a:off x="6121770" y="2872669"/>
            <a:ext cx="1187826" cy="369332"/>
          </a:xfrm>
          <a:prstGeom prst="rect">
            <a:avLst/>
          </a:prstGeom>
        </p:spPr>
        <p:txBody>
          <a:bodyPr wrap="none">
            <a:spAutoFit/>
          </a:bodyPr>
          <a:lstStyle/>
          <a:p>
            <a:pPr algn="ctr">
              <a:spcAft>
                <a:spcPts val="600"/>
              </a:spcAft>
            </a:pPr>
            <a:r>
              <a:rPr lang="en-US" dirty="0">
                <a:latin typeface="Cambria" panose="02040503050406030204" pitchFamily="18" charset="0"/>
              </a:rPr>
              <a:t>(5) OA cut</a:t>
            </a:r>
          </a:p>
        </p:txBody>
      </p:sp>
      <p:cxnSp>
        <p:nvCxnSpPr>
          <p:cNvPr id="19" name="Straight Arrow Connector 18">
            <a:extLst>
              <a:ext uri="{FF2B5EF4-FFF2-40B4-BE49-F238E27FC236}">
                <a16:creationId xmlns:a16="http://schemas.microsoft.com/office/drawing/2014/main" id="{CCA1D3E8-63C4-4753-AA9B-0252107A25FC}"/>
              </a:ext>
            </a:extLst>
          </p:cNvPr>
          <p:cNvCxnSpPr/>
          <p:nvPr/>
        </p:nvCxnSpPr>
        <p:spPr>
          <a:xfrm>
            <a:off x="7772400" y="1259748"/>
            <a:ext cx="685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52">
            <a:extLst>
              <a:ext uri="{FF2B5EF4-FFF2-40B4-BE49-F238E27FC236}">
                <a16:creationId xmlns:a16="http://schemas.microsoft.com/office/drawing/2014/main" id="{51A5F970-F666-4BF7-BF9E-291F2D515ABE}"/>
              </a:ext>
            </a:extLst>
          </p:cNvPr>
          <p:cNvCxnSpPr/>
          <p:nvPr/>
        </p:nvCxnSpPr>
        <p:spPr>
          <a:xfrm flipV="1">
            <a:off x="7772400" y="1604734"/>
            <a:ext cx="685800" cy="215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22A8017-D266-4F61-9139-EED8E7688967}"/>
              </a:ext>
            </a:extLst>
          </p:cNvPr>
          <p:cNvSpPr/>
          <p:nvPr/>
        </p:nvSpPr>
        <p:spPr>
          <a:xfrm>
            <a:off x="8463167" y="1080084"/>
            <a:ext cx="2103846" cy="338554"/>
          </a:xfrm>
          <a:prstGeom prst="rect">
            <a:avLst/>
          </a:prstGeom>
        </p:spPr>
        <p:txBody>
          <a:bodyPr wrap="none">
            <a:spAutoFit/>
          </a:bodyPr>
          <a:lstStyle/>
          <a:p>
            <a:pPr algn="ctr">
              <a:spcAft>
                <a:spcPts val="600"/>
              </a:spcAft>
            </a:pPr>
            <a:r>
              <a:rPr lang="en-US" sz="1600" dirty="0">
                <a:latin typeface="Cambria" panose="02040503050406030204" pitchFamily="18" charset="0"/>
              </a:rPr>
              <a:t>Model transformation</a:t>
            </a:r>
          </a:p>
        </p:txBody>
      </p:sp>
      <p:sp>
        <p:nvSpPr>
          <p:cNvPr id="22" name="Rectangle 21">
            <a:extLst>
              <a:ext uri="{FF2B5EF4-FFF2-40B4-BE49-F238E27FC236}">
                <a16:creationId xmlns:a16="http://schemas.microsoft.com/office/drawing/2014/main" id="{0FF694BA-9869-4757-B003-B9073AB1F5AD}"/>
              </a:ext>
            </a:extLst>
          </p:cNvPr>
          <p:cNvSpPr/>
          <p:nvPr/>
        </p:nvSpPr>
        <p:spPr>
          <a:xfrm>
            <a:off x="8458200" y="1418937"/>
            <a:ext cx="1984326" cy="338554"/>
          </a:xfrm>
          <a:prstGeom prst="rect">
            <a:avLst/>
          </a:prstGeom>
        </p:spPr>
        <p:txBody>
          <a:bodyPr wrap="none">
            <a:spAutoFit/>
          </a:bodyPr>
          <a:lstStyle/>
          <a:p>
            <a:pPr algn="ctr">
              <a:spcAft>
                <a:spcPts val="600"/>
              </a:spcAft>
            </a:pPr>
            <a:r>
              <a:rPr lang="en-US" sz="1600" dirty="0">
                <a:latin typeface="Cambria" panose="02040503050406030204" pitchFamily="18" charset="0"/>
              </a:rPr>
              <a:t>Information transfer</a:t>
            </a:r>
          </a:p>
        </p:txBody>
      </p:sp>
      <p:sp>
        <p:nvSpPr>
          <p:cNvPr id="23" name="TextBox 22">
            <a:extLst>
              <a:ext uri="{FF2B5EF4-FFF2-40B4-BE49-F238E27FC236}">
                <a16:creationId xmlns:a16="http://schemas.microsoft.com/office/drawing/2014/main" id="{37C829D9-29A2-4D87-A1F4-E607BDE03AAE}"/>
              </a:ext>
            </a:extLst>
          </p:cNvPr>
          <p:cNvSpPr txBox="1"/>
          <p:nvPr/>
        </p:nvSpPr>
        <p:spPr>
          <a:xfrm>
            <a:off x="9586713" y="6557963"/>
            <a:ext cx="1957587" cy="253916"/>
          </a:xfrm>
          <a:prstGeom prst="rect">
            <a:avLst/>
          </a:prstGeom>
          <a:noFill/>
        </p:spPr>
        <p:txBody>
          <a:bodyPr wrap="none" rtlCol="0">
            <a:spAutoFit/>
          </a:bodyPr>
          <a:lstStyle/>
          <a:p>
            <a:pPr algn="r"/>
            <a:r>
              <a:rPr lang="en-US" sz="1050" dirty="0">
                <a:latin typeface="Cambria" panose="02040503050406030204" pitchFamily="18" charset="0"/>
              </a:rPr>
              <a:t>[1] </a:t>
            </a:r>
            <a:r>
              <a:rPr lang="en-US" sz="1050" dirty="0" err="1">
                <a:latin typeface="Cambria" panose="02040503050406030204" pitchFamily="18" charset="0"/>
              </a:rPr>
              <a:t>Turkay</a:t>
            </a:r>
            <a:r>
              <a:rPr lang="en-US" sz="1050" dirty="0">
                <a:latin typeface="Cambria" panose="02040503050406030204" pitchFamily="18" charset="0"/>
              </a:rPr>
              <a:t> &amp; Grossmann, 1996</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65504E7-AC1E-4E5D-9B83-2EEF87D8AB96}"/>
                  </a:ext>
                </a:extLst>
              </p:cNvPr>
              <p:cNvSpPr/>
              <p:nvPr/>
            </p:nvSpPr>
            <p:spPr>
              <a:xfrm>
                <a:off x="7743326" y="1713215"/>
                <a:ext cx="3263900" cy="2078171"/>
              </a:xfrm>
              <a:prstGeom prst="rect">
                <a:avLst/>
              </a:prstGeom>
              <a:noFill/>
              <a:ln w="25400" cap="flat" cmpd="sng" algn="ctr">
                <a:noFill/>
                <a:prstDash val="solid"/>
              </a:ln>
              <a:effectLst/>
            </p:spPr>
            <p:txBody>
              <a:bodyPr tIns="0" bIns="0" rtlCol="0" anchor="ctr">
                <a:noAutofit/>
              </a:bodyPr>
              <a:lstStyle/>
              <a:p>
                <a:pPr>
                  <a:defRPr/>
                </a:pPr>
                <a14:m>
                  <m:oMathPara xmlns:m="http://schemas.openxmlformats.org/officeDocument/2006/math">
                    <m:oMathParaPr>
                      <m:jc m:val="left"/>
                    </m:oMathParaPr>
                    <m:oMath xmlns:m="http://schemas.openxmlformats.org/officeDocument/2006/math">
                      <m:func>
                        <m:funcPr>
                          <m:ctrlPr>
                            <a:rPr lang="en-US" sz="2000" b="0" i="1" kern="0" smtClean="0">
                              <a:solidFill>
                                <a:prstClr val="black"/>
                              </a:solidFill>
                              <a:latin typeface="Cambria Math" panose="02040503050406030204" pitchFamily="18" charset="0"/>
                              <a:cs typeface="Arial" pitchFamily="34" charset="0"/>
                            </a:rPr>
                          </m:ctrlPr>
                        </m:funcPr>
                        <m:fName>
                          <m:limLow>
                            <m:limLowPr>
                              <m:ctrlPr>
                                <a:rPr lang="en-US" sz="2000" b="0" i="1" kern="0" smtClean="0">
                                  <a:solidFill>
                                    <a:prstClr val="black"/>
                                  </a:solidFill>
                                  <a:latin typeface="Cambria Math" panose="02040503050406030204" pitchFamily="18" charset="0"/>
                                  <a:cs typeface="Arial" pitchFamily="34" charset="0"/>
                                </a:rPr>
                              </m:ctrlPr>
                            </m:limLowPr>
                            <m:e>
                              <m:r>
                                <m:rPr>
                                  <m:sty m:val="p"/>
                                </m:rPr>
                                <a:rPr lang="en-US" sz="2000" b="0" i="0" kern="0" smtClean="0">
                                  <a:solidFill>
                                    <a:prstClr val="black"/>
                                  </a:solidFill>
                                  <a:latin typeface="Cambria Math" panose="02040503050406030204" pitchFamily="18" charset="0"/>
                                  <a:cs typeface="Arial" pitchFamily="34" charset="0"/>
                                </a:rPr>
                                <m:t>min</m:t>
                              </m:r>
                            </m:e>
                            <m:lim>
                              <m:r>
                                <a:rPr lang="en-US" sz="2000" b="0" i="1" kern="0" smtClean="0">
                                  <a:solidFill>
                                    <a:prstClr val="black"/>
                                  </a:solidFill>
                                  <a:latin typeface="Cambria Math" panose="02040503050406030204" pitchFamily="18" charset="0"/>
                                  <a:cs typeface="Arial" pitchFamily="34" charset="0"/>
                                </a:rPr>
                                <m:t>𝑥</m:t>
                              </m:r>
                            </m:lim>
                          </m:limLow>
                        </m:fName>
                        <m:e>
                          <m:r>
                            <a:rPr lang="en-US" sz="2000" b="0" i="1" kern="0" smtClean="0">
                              <a:solidFill>
                                <a:prstClr val="black"/>
                              </a:solidFill>
                              <a:latin typeface="Cambria Math" panose="02040503050406030204" pitchFamily="18" charset="0"/>
                              <a:cs typeface="Arial" pitchFamily="34" charset="0"/>
                            </a:rPr>
                            <m:t>𝑓</m:t>
                          </m:r>
                          <m:r>
                            <a:rPr lang="en-US" sz="2000" b="0" i="1" kern="0" smtClean="0">
                              <a:solidFill>
                                <a:prstClr val="black"/>
                              </a:solidFill>
                              <a:latin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cs typeface="Arial" pitchFamily="34" charset="0"/>
                            </a:rPr>
                            <m:t>𝑥</m:t>
                          </m:r>
                          <m:r>
                            <a:rPr lang="en-US" sz="2000" b="0" i="1" kern="0" smtClean="0">
                              <a:solidFill>
                                <a:prstClr val="black"/>
                              </a:solidFill>
                              <a:latin typeface="Cambria Math" panose="02040503050406030204" pitchFamily="18" charset="0"/>
                              <a:cs typeface="Arial" pitchFamily="34" charset="0"/>
                            </a:rPr>
                            <m:t>)</m:t>
                          </m:r>
                        </m:e>
                      </m:func>
                    </m:oMath>
                  </m:oMathPara>
                </a14:m>
                <a:endParaRPr lang="en-US" sz="2000" b="0" kern="0" dirty="0">
                  <a:solidFill>
                    <a:prstClr val="black"/>
                  </a:solidFill>
                  <a:latin typeface="Arial" pitchFamily="34" charset="0"/>
                  <a:cs typeface="Arial" pitchFamily="34" charset="0"/>
                </a:endParaRPr>
              </a:p>
              <a:p>
                <a:pPr>
                  <a:defRPr/>
                </a:pPr>
                <a14:m>
                  <m:oMathPara xmlns:m="http://schemas.openxmlformats.org/officeDocument/2006/math">
                    <m:oMathParaPr>
                      <m:jc m:val="left"/>
                    </m:oMathParaPr>
                    <m:oMath xmlns:m="http://schemas.openxmlformats.org/officeDocument/2006/math">
                      <m:r>
                        <m:rPr>
                          <m:nor/>
                        </m:rPr>
                        <a:rPr lang="en-US" sz="2000" b="0" i="0" kern="0" smtClean="0">
                          <a:solidFill>
                            <a:prstClr val="black"/>
                          </a:solidFill>
                          <a:latin typeface="Cambria Math" panose="02040503050406030204" pitchFamily="18" charset="0"/>
                          <a:cs typeface="Arial" pitchFamily="34" charset="0"/>
                        </a:rPr>
                        <m:t>st</m:t>
                      </m:r>
                      <m:r>
                        <m:rPr>
                          <m:nor/>
                        </m:rPr>
                        <a:rPr lang="en-US" sz="2000" b="0" i="0" kern="0" smtClean="0">
                          <a:solidFill>
                            <a:prstClr val="black"/>
                          </a:solidFill>
                          <a:latin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cs typeface="Arial" pitchFamily="34" charset="0"/>
                        </a:rPr>
                        <m:t> </m:t>
                      </m:r>
                      <m:d>
                        <m:dPr>
                          <m:begChr m:val="["/>
                          <m:endChr m:val="]"/>
                          <m:ctrlPr>
                            <a:rPr lang="en-US" sz="2000" b="0" i="1" kern="0" smtClean="0">
                              <a:solidFill>
                                <a:prstClr val="black"/>
                              </a:solidFill>
                              <a:latin typeface="Cambria Math" panose="02040503050406030204" pitchFamily="18" charset="0"/>
                              <a:cs typeface="Arial" pitchFamily="34" charset="0"/>
                            </a:rPr>
                          </m:ctrlPr>
                        </m:dPr>
                        <m:e>
                          <m:eqArr>
                            <m:eqArrPr>
                              <m:ctrlPr>
                                <a:rPr lang="en-US" sz="2000" b="0" i="1" kern="0" smtClean="0">
                                  <a:solidFill>
                                    <a:prstClr val="black"/>
                                  </a:solidFill>
                                  <a:latin typeface="Cambria Math" panose="02040503050406030204" pitchFamily="18" charset="0"/>
                                  <a:cs typeface="Arial" pitchFamily="34" charset="0"/>
                                </a:rPr>
                              </m:ctrlPr>
                            </m:eqArrPr>
                            <m:e>
                              <m:sSub>
                                <m:sSubPr>
                                  <m:ctrlPr>
                                    <a:rPr lang="en-US" sz="2000" b="0" i="1" kern="0" smtClean="0">
                                      <a:solidFill>
                                        <a:prstClr val="black"/>
                                      </a:solidFill>
                                      <a:latin typeface="Cambria Math" panose="02040503050406030204" pitchFamily="18" charset="0"/>
                                      <a:cs typeface="Arial" pitchFamily="34" charset="0"/>
                                    </a:rPr>
                                  </m:ctrlPr>
                                </m:sSubPr>
                                <m:e>
                                  <m:r>
                                    <a:rPr lang="en-US" sz="2000" b="0" i="1" kern="0" smtClean="0">
                                      <a:solidFill>
                                        <a:prstClr val="black"/>
                                      </a:solidFill>
                                      <a:latin typeface="Cambria Math" panose="02040503050406030204" pitchFamily="18" charset="0"/>
                                      <a:cs typeface="Arial" pitchFamily="34" charset="0"/>
                                    </a:rPr>
                                    <m:t>𝑌</m:t>
                                  </m:r>
                                </m:e>
                                <m:sub>
                                  <m:r>
                                    <a:rPr lang="en-US" sz="2000" b="0" i="1" kern="0" smtClean="0">
                                      <a:solidFill>
                                        <a:prstClr val="black"/>
                                      </a:solidFill>
                                      <a:latin typeface="Cambria Math" panose="02040503050406030204" pitchFamily="18" charset="0"/>
                                      <a:cs typeface="Arial" pitchFamily="34"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eqArr>
                        </m:e>
                      </m:d>
                      <m:r>
                        <a:rPr lang="en-US" sz="2000" b="0" i="1" kern="0" smtClean="0">
                          <a:solidFill>
                            <a:prstClr val="black"/>
                          </a:solidFill>
                          <a:latin typeface="Cambria Math" panose="02040503050406030204" pitchFamily="18" charset="0"/>
                          <a:cs typeface="Arial" pitchFamily="34" charset="0"/>
                        </a:rPr>
                        <m:t>∨</m:t>
                      </m:r>
                      <m:d>
                        <m:dPr>
                          <m:begChr m:val="["/>
                          <m:endChr m:val="]"/>
                          <m:ctrlPr>
                            <a:rPr lang="en-US" sz="2000" b="0" i="1" kern="0" smtClean="0">
                              <a:solidFill>
                                <a:prstClr val="black"/>
                              </a:solidFill>
                              <a:latin typeface="Cambria Math" panose="02040503050406030204" pitchFamily="18" charset="0"/>
                              <a:cs typeface="Arial" pitchFamily="34" charset="0"/>
                            </a:rPr>
                          </m:ctrlPr>
                        </m:dPr>
                        <m:e>
                          <m:eqArr>
                            <m:eqArrPr>
                              <m:ctrlPr>
                                <a:rPr lang="en-US" sz="2000" b="0" i="1" kern="0" smtClean="0">
                                  <a:solidFill>
                                    <a:prstClr val="black"/>
                                  </a:solidFill>
                                  <a:latin typeface="Cambria Math" panose="02040503050406030204" pitchFamily="18" charset="0"/>
                                  <a:cs typeface="Arial" pitchFamily="34" charset="0"/>
                                </a:rPr>
                              </m:ctrlPr>
                            </m:eqArrPr>
                            <m:e>
                              <m:sSub>
                                <m:sSubPr>
                                  <m:ctrlPr>
                                    <a:rPr lang="en-US" sz="2000" b="0" i="1" kern="0" smtClean="0">
                                      <a:solidFill>
                                        <a:prstClr val="black"/>
                                      </a:solidFill>
                                      <a:latin typeface="Cambria Math" panose="02040503050406030204" pitchFamily="18" charset="0"/>
                                      <a:cs typeface="Arial" pitchFamily="34" charset="0"/>
                                    </a:rPr>
                                  </m:ctrlPr>
                                </m:sSubPr>
                                <m:e>
                                  <m:r>
                                    <a:rPr lang="en-US" sz="2000" b="0" i="1" kern="0" smtClean="0">
                                      <a:solidFill>
                                        <a:prstClr val="black"/>
                                      </a:solidFill>
                                      <a:latin typeface="Cambria Math" panose="02040503050406030204" pitchFamily="18" charset="0"/>
                                      <a:cs typeface="Arial" pitchFamily="34" charset="0"/>
                                    </a:rPr>
                                    <m:t>𝑌</m:t>
                                  </m:r>
                                </m:e>
                                <m:sub>
                                  <m:r>
                                    <a:rPr lang="en-US" sz="2000" b="0" i="1" kern="0" smtClean="0">
                                      <a:solidFill>
                                        <a:prstClr val="black"/>
                                      </a:solidFill>
                                      <a:latin typeface="Cambria Math" panose="02040503050406030204" pitchFamily="18" charset="0"/>
                                      <a:cs typeface="Arial" pitchFamily="34"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eqArr>
                        </m:e>
                      </m:d>
                    </m:oMath>
                  </m:oMathPara>
                </a14:m>
                <a:endParaRPr lang="en-US" sz="2000" b="0" kern="0" dirty="0">
                  <a:solidFill>
                    <a:prstClr val="black"/>
                  </a:solidFill>
                  <a:latin typeface="Arial" pitchFamily="34" charset="0"/>
                  <a:cs typeface="Arial" pitchFamily="34" charset="0"/>
                </a:endParaRPr>
              </a:p>
              <a:p>
                <a:pPr>
                  <a:tabLst>
                    <a:tab pos="406400" algn="l"/>
                  </a:tabLst>
                  <a:defRPr/>
                </a:pPr>
                <a:r>
                  <a:rPr lang="en-US" sz="2000" b="0" kern="0" dirty="0">
                    <a:solidFill>
                      <a:prstClr val="black"/>
                    </a:solidFill>
                    <a:cs typeface="Arial" pitchFamily="34" charset="0"/>
                  </a:rPr>
                  <a:t>	</a:t>
                </a:r>
                <a14:m>
                  <m:oMath xmlns:m="http://schemas.openxmlformats.org/officeDocument/2006/math">
                    <m:sSub>
                      <m:sSubPr>
                        <m:ctrlPr>
                          <a:rPr lang="en-US" sz="2000" b="0" i="1" kern="0" smtClean="0">
                            <a:solidFill>
                              <a:prstClr val="black"/>
                            </a:solidFill>
                            <a:latin typeface="Cambria Math" panose="02040503050406030204" pitchFamily="18" charset="0"/>
                            <a:cs typeface="Arial" pitchFamily="34" charset="0"/>
                          </a:rPr>
                        </m:ctrlPr>
                      </m:sSubPr>
                      <m:e>
                        <m:r>
                          <a:rPr lang="en-US" sz="2000" b="0" i="1" kern="0" smtClean="0">
                            <a:solidFill>
                              <a:prstClr val="black"/>
                            </a:solidFill>
                            <a:latin typeface="Cambria Math" panose="02040503050406030204" pitchFamily="18" charset="0"/>
                            <a:cs typeface="Arial" pitchFamily="34" charset="0"/>
                          </a:rPr>
                          <m:t>𝑌</m:t>
                        </m:r>
                      </m:e>
                      <m:sub>
                        <m:r>
                          <a:rPr lang="en-US" sz="2000" b="0" i="1" kern="0" smtClean="0">
                            <a:solidFill>
                              <a:prstClr val="black"/>
                            </a:solidFill>
                            <a:latin typeface="Cambria Math" panose="02040503050406030204" pitchFamily="18" charset="0"/>
                            <a:cs typeface="Arial" pitchFamily="34" charset="0"/>
                          </a:rPr>
                          <m:t>1</m:t>
                        </m:r>
                      </m:sub>
                    </m:sSub>
                    <m:bar>
                      <m:barPr>
                        <m:ctrlPr>
                          <a:rPr lang="en-US" sz="2000" b="0" i="1" kern="0" smtClean="0">
                            <a:solidFill>
                              <a:prstClr val="black"/>
                            </a:solidFill>
                            <a:latin typeface="Cambria Math" panose="02040503050406030204" pitchFamily="18" charset="0"/>
                            <a:cs typeface="Arial" pitchFamily="34" charset="0"/>
                          </a:rPr>
                        </m:ctrlPr>
                      </m:barPr>
                      <m:e>
                        <m:r>
                          <a:rPr lang="en-US" sz="2000" b="0" i="1" kern="0" smtClean="0">
                            <a:solidFill>
                              <a:prstClr val="black"/>
                            </a:solidFill>
                            <a:latin typeface="Cambria Math" panose="02040503050406030204" pitchFamily="18" charset="0"/>
                            <a:cs typeface="Arial" pitchFamily="34" charset="0"/>
                          </a:rPr>
                          <m:t>∨</m:t>
                        </m:r>
                      </m:e>
                    </m:bar>
                    <m:sSub>
                      <m:sSubPr>
                        <m:ctrlPr>
                          <a:rPr lang="en-US" sz="2000" b="0" i="1" kern="0" smtClean="0">
                            <a:solidFill>
                              <a:prstClr val="black"/>
                            </a:solidFill>
                            <a:latin typeface="Cambria Math" panose="02040503050406030204" pitchFamily="18" charset="0"/>
                            <a:cs typeface="Arial" pitchFamily="34" charset="0"/>
                          </a:rPr>
                        </m:ctrlPr>
                      </m:sSubPr>
                      <m:e>
                        <m:r>
                          <a:rPr lang="en-US" sz="2000" b="0" i="1" kern="0" smtClean="0">
                            <a:solidFill>
                              <a:prstClr val="black"/>
                            </a:solidFill>
                            <a:latin typeface="Cambria Math" panose="02040503050406030204" pitchFamily="18" charset="0"/>
                            <a:cs typeface="Arial" pitchFamily="34" charset="0"/>
                          </a:rPr>
                          <m:t>𝑌</m:t>
                        </m:r>
                      </m:e>
                      <m:sub>
                        <m:r>
                          <a:rPr lang="en-US" sz="2000" b="0" i="1" kern="0" smtClean="0">
                            <a:solidFill>
                              <a:prstClr val="black"/>
                            </a:solidFill>
                            <a:latin typeface="Cambria Math" panose="02040503050406030204" pitchFamily="18" charset="0"/>
                            <a:cs typeface="Arial" pitchFamily="34" charset="0"/>
                          </a:rPr>
                          <m:t>2</m:t>
                        </m:r>
                      </m:sub>
                    </m:sSub>
                  </m:oMath>
                </a14:m>
                <a:endParaRPr lang="en-US" sz="2000" kern="0" dirty="0">
                  <a:solidFill>
                    <a:prstClr val="black"/>
                  </a:solidFill>
                  <a:latin typeface="Arial" pitchFamily="34" charset="0"/>
                  <a:cs typeface="Arial" pitchFamily="34" charset="0"/>
                </a:endParaRPr>
              </a:p>
              <a:p>
                <a:pPr>
                  <a:tabLst>
                    <a:tab pos="406400" algn="l"/>
                  </a:tabLst>
                  <a:defRPr/>
                </a:pPr>
                <a:r>
                  <a:rPr lang="en-US" sz="2000" b="0" kern="0" dirty="0">
                    <a:solidFill>
                      <a:prstClr val="black"/>
                    </a:solidFill>
                    <a:cs typeface="Arial" pitchFamily="34" charset="0"/>
                  </a:rPr>
                  <a:t>	</a:t>
                </a:r>
                <a14:m>
                  <m:oMath xmlns:m="http://schemas.openxmlformats.org/officeDocument/2006/math">
                    <m:r>
                      <a:rPr lang="en-US" sz="2000" b="0" i="1" kern="0" smtClean="0">
                        <a:solidFill>
                          <a:prstClr val="black"/>
                        </a:solidFill>
                        <a:latin typeface="Cambria Math" panose="02040503050406030204" pitchFamily="18" charset="0"/>
                        <a:cs typeface="Arial" pitchFamily="34" charset="0"/>
                      </a:rPr>
                      <m:t>h</m:t>
                    </m:r>
                    <m:d>
                      <m:dPr>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𝑥</m:t>
                        </m:r>
                      </m:e>
                    </m:d>
                    <m:r>
                      <a:rPr lang="en-US" sz="2000" b="0" i="1" kern="0" smtClean="0">
                        <a:solidFill>
                          <a:prstClr val="black"/>
                        </a:solidFill>
                        <a:latin typeface="Cambria Math" panose="02040503050406030204" pitchFamily="18" charset="0"/>
                        <a:cs typeface="Arial" pitchFamily="34" charset="0"/>
                      </a:rPr>
                      <m:t>≤0</m:t>
                    </m:r>
                  </m:oMath>
                </a14:m>
                <a:endParaRPr lang="en-US" sz="2000" kern="0" dirty="0">
                  <a:solidFill>
                    <a:prstClr val="black"/>
                  </a:solidFill>
                  <a:latin typeface="Arial" pitchFamily="34" charset="0"/>
                  <a:cs typeface="Arial" pitchFamily="34" charset="0"/>
                </a:endParaRPr>
              </a:p>
            </p:txBody>
          </p:sp>
        </mc:Choice>
        <mc:Fallback xmlns="">
          <p:sp>
            <p:nvSpPr>
              <p:cNvPr id="24" name="Rectangle 23">
                <a:extLst>
                  <a:ext uri="{FF2B5EF4-FFF2-40B4-BE49-F238E27FC236}">
                    <a16:creationId xmlns:a16="http://schemas.microsoft.com/office/drawing/2014/main" id="{D65504E7-AC1E-4E5D-9B83-2EEF87D8AB96}"/>
                  </a:ext>
                </a:extLst>
              </p:cNvPr>
              <p:cNvSpPr>
                <a:spLocks noRot="1" noChangeAspect="1" noMove="1" noResize="1" noEditPoints="1" noAdjustHandles="1" noChangeArrowheads="1" noChangeShapeType="1" noTextEdit="1"/>
              </p:cNvSpPr>
              <p:nvPr/>
            </p:nvSpPr>
            <p:spPr>
              <a:xfrm>
                <a:off x="7743326" y="1713215"/>
                <a:ext cx="3263900" cy="2078171"/>
              </a:xfrm>
              <a:prstGeom prst="rect">
                <a:avLst/>
              </a:prstGeom>
              <a:blipFill>
                <a:blip r:embed="rId2"/>
                <a:stretch>
                  <a:fillRect/>
                </a:stretch>
              </a:blipFill>
              <a:ln w="25400" cap="flat" cmpd="sng" algn="ctr">
                <a:noFill/>
                <a:prstDash val="solid"/>
              </a:ln>
              <a:effectLst/>
            </p:spPr>
            <p:txBody>
              <a:bodyPr/>
              <a:lstStyle/>
              <a:p>
                <a:r>
                  <a:rPr lang="en-US">
                    <a:noFill/>
                  </a:rPr>
                  <a:t> </a:t>
                </a:r>
              </a:p>
            </p:txBody>
          </p:sp>
        </mc:Fallback>
      </mc:AlternateContent>
      <p:sp>
        <p:nvSpPr>
          <p:cNvPr id="25" name="Rectangle 24">
            <a:extLst>
              <a:ext uri="{FF2B5EF4-FFF2-40B4-BE49-F238E27FC236}">
                <a16:creationId xmlns:a16="http://schemas.microsoft.com/office/drawing/2014/main" id="{A82954E7-D90E-4223-8044-7244029BA069}"/>
              </a:ext>
            </a:extLst>
          </p:cNvPr>
          <p:cNvSpPr/>
          <p:nvPr/>
        </p:nvSpPr>
        <p:spPr>
          <a:xfrm>
            <a:off x="5707451" y="5375150"/>
            <a:ext cx="4428169" cy="731074"/>
          </a:xfrm>
          <a:prstGeom prst="rect">
            <a:avLst/>
          </a:prstGeom>
          <a:noFill/>
          <a:ln w="25400" cap="flat" cmpd="sng" algn="ctr">
            <a:noFill/>
            <a:prstDash val="solid"/>
          </a:ln>
          <a:effectLst/>
        </p:spPr>
        <p:txBody>
          <a:bodyPr tIns="182880" bIns="0" rtlCol="0" anchor="ctr">
            <a:noAutofit/>
          </a:bodyPr>
          <a:lstStyle/>
          <a:p>
            <a:pPr>
              <a:defRPr/>
            </a:pPr>
            <a:endParaRPr lang="en-US" sz="2000" kern="0" dirty="0">
              <a:solidFill>
                <a:prstClr val="black"/>
              </a:solidFill>
              <a:latin typeface="Arial" pitchFamily="34" charset="0"/>
              <a:cs typeface="Arial" pitchFamily="34" charset="0"/>
            </a:endParaRPr>
          </a:p>
        </p:txBody>
      </p:sp>
      <p:sp>
        <p:nvSpPr>
          <p:cNvPr id="26" name="Content Placeholder 1">
            <a:extLst>
              <a:ext uri="{FF2B5EF4-FFF2-40B4-BE49-F238E27FC236}">
                <a16:creationId xmlns:a16="http://schemas.microsoft.com/office/drawing/2014/main" id="{67FC9DDA-FE58-4F5C-A1A8-1AA72F0FC16A}"/>
              </a:ext>
            </a:extLst>
          </p:cNvPr>
          <p:cNvSpPr txBox="1">
            <a:spLocks/>
          </p:cNvSpPr>
          <p:nvPr/>
        </p:nvSpPr>
        <p:spPr>
          <a:xfrm>
            <a:off x="6121770" y="5525750"/>
            <a:ext cx="5715001" cy="87505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How to use:</a:t>
            </a:r>
          </a:p>
          <a:p>
            <a:pPr marL="457200" lvl="1" indent="0">
              <a:buNone/>
            </a:pPr>
            <a:r>
              <a:rPr lang="en-US" kern="0" dirty="0" err="1">
                <a:solidFill>
                  <a:srgbClr val="00279F"/>
                </a:solidFill>
                <a:latin typeface="Consolas" panose="020B0609020204030204" pitchFamily="49" charset="0"/>
                <a:cs typeface="Arial" pitchFamily="34" charset="0"/>
              </a:rPr>
              <a:t>SolverFactory</a:t>
            </a:r>
            <a:r>
              <a:rPr lang="en-US" kern="0" dirty="0">
                <a:solidFill>
                  <a:prstClr val="black"/>
                </a:solidFill>
                <a:latin typeface="Consolas" panose="020B0609020204030204" pitchFamily="49" charset="0"/>
                <a:cs typeface="Arial" pitchFamily="34" charset="0"/>
              </a:rPr>
              <a:t>(</a:t>
            </a:r>
            <a:r>
              <a:rPr lang="en-US" kern="0" dirty="0">
                <a:solidFill>
                  <a:schemeClr val="accent3">
                    <a:lumMod val="75000"/>
                  </a:schemeClr>
                </a:solidFill>
                <a:latin typeface="Consolas" panose="020B0609020204030204" pitchFamily="49" charset="0"/>
                <a:cs typeface="Arial" pitchFamily="34" charset="0"/>
              </a:rPr>
              <a:t>‘</a:t>
            </a:r>
            <a:r>
              <a:rPr lang="en-US" kern="0" dirty="0" err="1">
                <a:solidFill>
                  <a:schemeClr val="accent3">
                    <a:lumMod val="75000"/>
                  </a:schemeClr>
                </a:solidFill>
                <a:latin typeface="Consolas" panose="020B0609020204030204" pitchFamily="49" charset="0"/>
                <a:cs typeface="Arial" pitchFamily="34" charset="0"/>
              </a:rPr>
              <a:t>gdpopt</a:t>
            </a:r>
            <a:r>
              <a:rPr lang="en-US" kern="0" dirty="0">
                <a:solidFill>
                  <a:schemeClr val="accent3">
                    <a:lumMod val="75000"/>
                  </a:schemeClr>
                </a:solidFill>
                <a:latin typeface="Consolas" panose="020B0609020204030204" pitchFamily="49" charset="0"/>
                <a:cs typeface="Arial" pitchFamily="34" charset="0"/>
              </a:rPr>
              <a:t>’</a:t>
            </a:r>
            <a:r>
              <a:rPr lang="en-US" kern="0" dirty="0">
                <a:solidFill>
                  <a:prstClr val="black"/>
                </a:solidFill>
                <a:latin typeface="Consolas" panose="020B0609020204030204" pitchFamily="49" charset="0"/>
                <a:cs typeface="Arial" pitchFamily="34" charset="0"/>
              </a:rPr>
              <a:t>).solve(model)</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E9C0DB5D-26A6-4498-B969-BA94A731D990}"/>
                  </a:ext>
                </a:extLst>
              </p:cNvPr>
              <p:cNvSpPr/>
              <p:nvPr/>
            </p:nvSpPr>
            <p:spPr>
              <a:xfrm>
                <a:off x="6825831" y="3980486"/>
                <a:ext cx="1836204" cy="1544830"/>
              </a:xfrm>
              <a:prstGeom prst="rect">
                <a:avLst/>
              </a:prstGeom>
              <a:noFill/>
              <a:ln w="25400" cap="flat" cmpd="sng" algn="ctr">
                <a:noFill/>
                <a:prstDash val="solid"/>
              </a:ln>
              <a:effectLst/>
            </p:spPr>
            <p:txBody>
              <a:bodyPr tIns="0" bIns="0" rtlCol="0" anchor="ctr">
                <a:noAutofit/>
              </a:bodyPr>
              <a:lstStyle/>
              <a:p>
                <a:pPr>
                  <a:defRPr/>
                </a:pPr>
                <a14:m>
                  <m:oMathPara xmlns:m="http://schemas.openxmlformats.org/officeDocument/2006/math">
                    <m:oMathParaPr>
                      <m:jc m:val="left"/>
                    </m:oMathParaPr>
                    <m:oMath xmlns:m="http://schemas.openxmlformats.org/officeDocument/2006/math">
                      <m:func>
                        <m:funcPr>
                          <m:ctrlPr>
                            <a:rPr lang="en-US" sz="2000" b="0" i="1" kern="0" smtClean="0">
                              <a:solidFill>
                                <a:prstClr val="black"/>
                              </a:solidFill>
                              <a:latin typeface="Cambria Math" panose="02040503050406030204" pitchFamily="18" charset="0"/>
                              <a:cs typeface="Arial" pitchFamily="34" charset="0"/>
                            </a:rPr>
                          </m:ctrlPr>
                        </m:funcPr>
                        <m:fName>
                          <m:limLow>
                            <m:limLowPr>
                              <m:ctrlPr>
                                <a:rPr lang="en-US" sz="2000" b="0" i="1" kern="0" smtClean="0">
                                  <a:solidFill>
                                    <a:prstClr val="black"/>
                                  </a:solidFill>
                                  <a:latin typeface="Cambria Math" panose="02040503050406030204" pitchFamily="18" charset="0"/>
                                  <a:cs typeface="Arial" pitchFamily="34" charset="0"/>
                                </a:rPr>
                              </m:ctrlPr>
                            </m:limLowPr>
                            <m:e>
                              <m:r>
                                <m:rPr>
                                  <m:sty m:val="p"/>
                                </m:rPr>
                                <a:rPr lang="en-US" sz="2000" b="0" i="0" kern="0" smtClean="0">
                                  <a:solidFill>
                                    <a:prstClr val="black"/>
                                  </a:solidFill>
                                  <a:latin typeface="Cambria Math" panose="02040503050406030204" pitchFamily="18" charset="0"/>
                                  <a:cs typeface="Arial" pitchFamily="34" charset="0"/>
                                </a:rPr>
                                <m:t>min</m:t>
                              </m:r>
                            </m:e>
                            <m:lim>
                              <m:r>
                                <a:rPr lang="en-US" sz="2000" b="0" i="1" kern="0" smtClean="0">
                                  <a:solidFill>
                                    <a:prstClr val="black"/>
                                  </a:solidFill>
                                  <a:latin typeface="Cambria Math" panose="02040503050406030204" pitchFamily="18" charset="0"/>
                                  <a:cs typeface="Arial" pitchFamily="34" charset="0"/>
                                </a:rPr>
                                <m:t>𝑥</m:t>
                              </m:r>
                            </m:lim>
                          </m:limLow>
                        </m:fName>
                        <m:e>
                          <m:r>
                            <a:rPr lang="en-US" sz="2000" b="0" i="1" kern="0" smtClean="0">
                              <a:solidFill>
                                <a:prstClr val="black"/>
                              </a:solidFill>
                              <a:latin typeface="Cambria Math" panose="02040503050406030204" pitchFamily="18" charset="0"/>
                              <a:cs typeface="Arial" pitchFamily="34" charset="0"/>
                            </a:rPr>
                            <m:t>𝑓</m:t>
                          </m:r>
                          <m:r>
                            <a:rPr lang="en-US" sz="2000" b="0" i="1" kern="0" smtClean="0">
                              <a:solidFill>
                                <a:prstClr val="black"/>
                              </a:solidFill>
                              <a:latin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cs typeface="Arial" pitchFamily="34" charset="0"/>
                            </a:rPr>
                            <m:t>𝑥</m:t>
                          </m:r>
                          <m:r>
                            <a:rPr lang="en-US" sz="2000" b="0" i="1" kern="0" smtClean="0">
                              <a:solidFill>
                                <a:prstClr val="black"/>
                              </a:solidFill>
                              <a:latin typeface="Cambria Math" panose="02040503050406030204" pitchFamily="18" charset="0"/>
                              <a:cs typeface="Arial" pitchFamily="34" charset="0"/>
                            </a:rPr>
                            <m:t>)</m:t>
                          </m:r>
                        </m:e>
                      </m:func>
                    </m:oMath>
                  </m:oMathPara>
                </a14:m>
                <a:endParaRPr lang="en-US" sz="2000" b="0" kern="0" dirty="0">
                  <a:solidFill>
                    <a:prstClr val="black"/>
                  </a:solidFill>
                  <a:latin typeface="Arial" pitchFamily="34" charset="0"/>
                  <a:cs typeface="Arial" pitchFamily="34" charset="0"/>
                </a:endParaRPr>
              </a:p>
              <a:p>
                <a:pPr>
                  <a:defRPr/>
                </a:pPr>
                <a14:m>
                  <m:oMathPara xmlns:m="http://schemas.openxmlformats.org/officeDocument/2006/math">
                    <m:oMathParaPr>
                      <m:jc m:val="left"/>
                    </m:oMathParaPr>
                    <m:oMath xmlns:m="http://schemas.openxmlformats.org/officeDocument/2006/math">
                      <m:r>
                        <m:rPr>
                          <m:nor/>
                        </m:rPr>
                        <a:rPr lang="en-US" sz="2000" b="0" i="0" kern="0" smtClean="0">
                          <a:solidFill>
                            <a:prstClr val="black"/>
                          </a:solidFill>
                          <a:latin typeface="Cambria Math" panose="02040503050406030204" pitchFamily="18" charset="0"/>
                          <a:cs typeface="Arial" pitchFamily="34" charset="0"/>
                        </a:rPr>
                        <m:t>st</m:t>
                      </m:r>
                      <m:r>
                        <m:rPr>
                          <m:nor/>
                        </m:rPr>
                        <a:rPr lang="en-US" sz="2000" b="0" i="0" kern="0" smtClean="0">
                          <a:solidFill>
                            <a:prstClr val="black"/>
                          </a:solidFill>
                          <a:latin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cs typeface="Arial" pitchFamily="34" charset="0"/>
                        </a:rPr>
                        <m:t>  </m:t>
                      </m:r>
                      <m:sSub>
                        <m:sSubPr>
                          <m:ctrlPr>
                            <a:rPr lang="en-US" sz="2000" b="1" i="1" kern="0" smtClean="0">
                              <a:solidFill>
                                <a:srgbClr val="800000"/>
                              </a:solidFill>
                              <a:latin typeface="Cambria Math" panose="02040503050406030204" pitchFamily="18" charset="0"/>
                              <a:cs typeface="Arial" pitchFamily="34" charset="0"/>
                            </a:rPr>
                          </m:ctrlPr>
                        </m:sSubPr>
                        <m:e>
                          <m:r>
                            <a:rPr lang="en-US" sz="2000" b="1" i="1" kern="0" smtClean="0">
                              <a:solidFill>
                                <a:srgbClr val="800000"/>
                              </a:solidFill>
                              <a:latin typeface="Cambria Math" panose="02040503050406030204" pitchFamily="18" charset="0"/>
                              <a:cs typeface="Arial" pitchFamily="34" charset="0"/>
                            </a:rPr>
                            <m:t>𝒈</m:t>
                          </m:r>
                        </m:e>
                        <m:sub>
                          <m:r>
                            <a:rPr lang="en-US" sz="2000" b="1" i="1" kern="0" smtClean="0">
                              <a:solidFill>
                                <a:srgbClr val="800000"/>
                              </a:solidFill>
                              <a:latin typeface="Cambria Math" panose="02040503050406030204" pitchFamily="18" charset="0"/>
                              <a:cs typeface="Arial" pitchFamily="34" charset="0"/>
                            </a:rPr>
                            <m:t>𝟏</m:t>
                          </m:r>
                        </m:sub>
                      </m:sSub>
                      <m:d>
                        <m:dPr>
                          <m:ctrlPr>
                            <a:rPr lang="en-US" sz="2000" b="1" i="1" kern="0" smtClean="0">
                              <a:solidFill>
                                <a:srgbClr val="800000"/>
                              </a:solidFill>
                              <a:latin typeface="Cambria Math" panose="02040503050406030204" pitchFamily="18" charset="0"/>
                              <a:cs typeface="Arial" pitchFamily="34" charset="0"/>
                            </a:rPr>
                          </m:ctrlPr>
                        </m:dPr>
                        <m:e>
                          <m:r>
                            <a:rPr lang="en-US" sz="2000" b="1" i="1" kern="0" smtClean="0">
                              <a:solidFill>
                                <a:srgbClr val="800000"/>
                              </a:solidFill>
                              <a:latin typeface="Cambria Math" panose="02040503050406030204" pitchFamily="18" charset="0"/>
                              <a:cs typeface="Arial" pitchFamily="34" charset="0"/>
                            </a:rPr>
                            <m:t>𝒙</m:t>
                          </m:r>
                        </m:e>
                      </m:d>
                      <m:r>
                        <a:rPr lang="en-US" sz="2000" b="1" i="1" kern="0" smtClean="0">
                          <a:solidFill>
                            <a:srgbClr val="800000"/>
                          </a:solidFill>
                          <a:latin typeface="Cambria Math" panose="02040503050406030204" pitchFamily="18" charset="0"/>
                          <a:cs typeface="Arial" pitchFamily="34" charset="0"/>
                        </a:rPr>
                        <m:t>≤</m:t>
                      </m:r>
                      <m:sSub>
                        <m:sSubPr>
                          <m:ctrlPr>
                            <a:rPr lang="en-US" sz="2000" b="1" i="1" kern="0" smtClean="0">
                              <a:solidFill>
                                <a:srgbClr val="800000"/>
                              </a:solidFill>
                              <a:latin typeface="Cambria Math" panose="02040503050406030204" pitchFamily="18" charset="0"/>
                              <a:cs typeface="Arial" pitchFamily="34" charset="0"/>
                            </a:rPr>
                          </m:ctrlPr>
                        </m:sSubPr>
                        <m:e>
                          <m:r>
                            <a:rPr lang="en-US" sz="2000" b="1" i="1" kern="0" smtClean="0">
                              <a:solidFill>
                                <a:srgbClr val="800000"/>
                              </a:solidFill>
                              <a:latin typeface="Cambria Math" panose="02040503050406030204" pitchFamily="18" charset="0"/>
                              <a:cs typeface="Arial" pitchFamily="34" charset="0"/>
                            </a:rPr>
                            <m:t>𝑴</m:t>
                          </m:r>
                        </m:e>
                        <m:sub>
                          <m:r>
                            <a:rPr lang="en-US" sz="2000" b="1" i="1" kern="0" smtClean="0">
                              <a:solidFill>
                                <a:srgbClr val="800000"/>
                              </a:solidFill>
                              <a:latin typeface="Cambria Math" panose="02040503050406030204" pitchFamily="18" charset="0"/>
                              <a:cs typeface="Arial" pitchFamily="34" charset="0"/>
                            </a:rPr>
                            <m:t>𝟏</m:t>
                          </m:r>
                        </m:sub>
                      </m:sSub>
                    </m:oMath>
                  </m:oMathPara>
                </a14:m>
                <a:endParaRPr lang="en-US" sz="2000" b="1" kern="0" dirty="0">
                  <a:solidFill>
                    <a:prstClr val="black"/>
                  </a:solidFill>
                  <a:latin typeface="Arial" pitchFamily="34" charset="0"/>
                  <a:cs typeface="Arial" pitchFamily="34" charset="0"/>
                </a:endParaRPr>
              </a:p>
              <a:p>
                <a:pPr>
                  <a:tabLst>
                    <a:tab pos="292100" algn="l"/>
                  </a:tabLst>
                  <a:defRPr/>
                </a:pPr>
                <a:r>
                  <a:rPr lang="en-US" sz="2000" b="0" kern="0" dirty="0">
                    <a:solidFill>
                      <a:prstClr val="black"/>
                    </a:solidFill>
                    <a:cs typeface="Arial" pitchFamily="34" charset="0"/>
                  </a:rPr>
                  <a:t>	</a:t>
                </a:r>
                <a14:m>
                  <m:oMath xmlns:m="http://schemas.openxmlformats.org/officeDocument/2006/math">
                    <m:sSub>
                      <m:sSubPr>
                        <m:ctrlPr>
                          <a:rPr lang="en-US" sz="2000" b="0" i="1" kern="0" smtClean="0">
                            <a:solidFill>
                              <a:prstClr val="black"/>
                            </a:solidFill>
                            <a:latin typeface="Cambria Math" panose="02040503050406030204" pitchFamily="18" charset="0"/>
                            <a:cs typeface="Arial" pitchFamily="34" charset="0"/>
                          </a:rPr>
                        </m:ctrlPr>
                      </m:sSubPr>
                      <m:e>
                        <m:r>
                          <a:rPr lang="en-US" sz="2000" b="0" i="1" kern="0" smtClean="0">
                            <a:solidFill>
                              <a:prstClr val="black"/>
                            </a:solidFill>
                            <a:latin typeface="Cambria Math" panose="02040503050406030204" pitchFamily="18" charset="0"/>
                            <a:cs typeface="Arial" pitchFamily="34" charset="0"/>
                          </a:rPr>
                          <m:t>𝑔</m:t>
                        </m:r>
                      </m:e>
                      <m:sub>
                        <m:r>
                          <a:rPr lang="en-US" sz="2000" b="0" i="1" kern="0" smtClean="0">
                            <a:solidFill>
                              <a:prstClr val="black"/>
                            </a:solidFill>
                            <a:latin typeface="Cambria Math" panose="02040503050406030204" pitchFamily="18" charset="0"/>
                            <a:cs typeface="Arial" pitchFamily="34" charset="0"/>
                          </a:rPr>
                          <m:t>2</m:t>
                        </m:r>
                      </m:sub>
                    </m:sSub>
                    <m:d>
                      <m:dPr>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𝑥</m:t>
                        </m:r>
                      </m:e>
                    </m:d>
                    <m:r>
                      <a:rPr lang="en-US" sz="2000" b="0" i="1" kern="0" smtClean="0">
                        <a:solidFill>
                          <a:prstClr val="black"/>
                        </a:solidFill>
                        <a:latin typeface="Cambria Math" panose="02040503050406030204" pitchFamily="18" charset="0"/>
                        <a:cs typeface="Arial" pitchFamily="34" charset="0"/>
                      </a:rPr>
                      <m:t>≤0</m:t>
                    </m:r>
                  </m:oMath>
                </a14:m>
                <a:endParaRPr lang="en-US" sz="2000" b="0" kern="0" dirty="0">
                  <a:solidFill>
                    <a:prstClr val="black"/>
                  </a:solidFill>
                  <a:cs typeface="Arial" pitchFamily="34" charset="0"/>
                </a:endParaRPr>
              </a:p>
              <a:p>
                <a:pPr>
                  <a:tabLst>
                    <a:tab pos="292100" algn="l"/>
                  </a:tabLst>
                  <a:defRPr/>
                </a:pPr>
                <a:r>
                  <a:rPr lang="en-US" sz="2000" kern="0" dirty="0">
                    <a:solidFill>
                      <a:prstClr val="black"/>
                    </a:solidFill>
                    <a:cs typeface="Arial" pitchFamily="34" charset="0"/>
                  </a:rPr>
                  <a:t>	</a:t>
                </a:r>
                <a14:m>
                  <m:oMath xmlns:m="http://schemas.openxmlformats.org/officeDocument/2006/math">
                    <m:r>
                      <a:rPr lang="en-US" sz="2000" b="0" i="1" kern="0" smtClean="0">
                        <a:solidFill>
                          <a:prstClr val="black"/>
                        </a:solidFill>
                        <a:latin typeface="Cambria Math" panose="02040503050406030204" pitchFamily="18" charset="0"/>
                        <a:cs typeface="Arial" pitchFamily="34" charset="0"/>
                      </a:rPr>
                      <m:t>h</m:t>
                    </m:r>
                    <m:d>
                      <m:dPr>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𝑥</m:t>
                        </m:r>
                      </m:e>
                    </m:d>
                    <m:r>
                      <a:rPr lang="en-US" sz="2000" b="0" i="1" kern="0" smtClean="0">
                        <a:solidFill>
                          <a:prstClr val="black"/>
                        </a:solidFill>
                        <a:latin typeface="Cambria Math" panose="02040503050406030204" pitchFamily="18" charset="0"/>
                        <a:cs typeface="Arial" pitchFamily="34" charset="0"/>
                      </a:rPr>
                      <m:t>≤0</m:t>
                    </m:r>
                  </m:oMath>
                </a14:m>
                <a:endParaRPr lang="en-US" sz="2000" kern="0" dirty="0">
                  <a:solidFill>
                    <a:prstClr val="black"/>
                  </a:solidFill>
                  <a:latin typeface="Arial" pitchFamily="34" charset="0"/>
                  <a:cs typeface="Arial" pitchFamily="34" charset="0"/>
                </a:endParaRPr>
              </a:p>
            </p:txBody>
          </p:sp>
        </mc:Choice>
        <mc:Fallback xmlns="">
          <p:sp>
            <p:nvSpPr>
              <p:cNvPr id="28" name="Rectangle 27">
                <a:extLst>
                  <a:ext uri="{FF2B5EF4-FFF2-40B4-BE49-F238E27FC236}">
                    <a16:creationId xmlns:a16="http://schemas.microsoft.com/office/drawing/2014/main" id="{E9C0DB5D-26A6-4498-B969-BA94A731D990}"/>
                  </a:ext>
                </a:extLst>
              </p:cNvPr>
              <p:cNvSpPr>
                <a:spLocks noRot="1" noChangeAspect="1" noMove="1" noResize="1" noEditPoints="1" noAdjustHandles="1" noChangeArrowheads="1" noChangeShapeType="1" noTextEdit="1"/>
              </p:cNvSpPr>
              <p:nvPr/>
            </p:nvSpPr>
            <p:spPr>
              <a:xfrm>
                <a:off x="6825831" y="3980486"/>
                <a:ext cx="1836204" cy="1544830"/>
              </a:xfrm>
              <a:prstGeom prst="rect">
                <a:avLst/>
              </a:prstGeom>
              <a:blipFill>
                <a:blip r:embed="rId3"/>
                <a:stretch>
                  <a:fillRect/>
                </a:stretch>
              </a:blipFill>
              <a:ln w="25400" cap="flat" cmpd="sng" algn="ctr">
                <a:noFill/>
                <a:prstDash val="soli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3D56438-E954-4030-AEB4-A06ED16CD591}"/>
                  </a:ext>
                </a:extLst>
              </p:cNvPr>
              <p:cNvSpPr/>
              <p:nvPr/>
            </p:nvSpPr>
            <p:spPr>
              <a:xfrm>
                <a:off x="9288996" y="4012128"/>
                <a:ext cx="1836204" cy="1173922"/>
              </a:xfrm>
              <a:prstGeom prst="rect">
                <a:avLst/>
              </a:prstGeom>
              <a:noFill/>
              <a:ln w="25400" cap="flat" cmpd="sng" algn="ctr">
                <a:noFill/>
                <a:prstDash val="solid"/>
              </a:ln>
              <a:effectLst/>
            </p:spPr>
            <p:txBody>
              <a:bodyPr tIns="0" bIns="0" rtlCol="0" anchor="ctr">
                <a:noAutofit/>
              </a:bodyPr>
              <a:lstStyle/>
              <a:p>
                <a:pPr>
                  <a:defRPr/>
                </a:pPr>
                <a14:m>
                  <m:oMathPara xmlns:m="http://schemas.openxmlformats.org/officeDocument/2006/math">
                    <m:oMathParaPr>
                      <m:jc m:val="left"/>
                    </m:oMathParaPr>
                    <m:oMath xmlns:m="http://schemas.openxmlformats.org/officeDocument/2006/math">
                      <m:func>
                        <m:funcPr>
                          <m:ctrlPr>
                            <a:rPr lang="en-US" sz="2000" b="0" i="1" kern="0" smtClean="0">
                              <a:solidFill>
                                <a:prstClr val="black"/>
                              </a:solidFill>
                              <a:latin typeface="Cambria Math" panose="02040503050406030204" pitchFamily="18" charset="0"/>
                              <a:cs typeface="Arial" pitchFamily="34" charset="0"/>
                            </a:rPr>
                          </m:ctrlPr>
                        </m:funcPr>
                        <m:fName>
                          <m:limLow>
                            <m:limLowPr>
                              <m:ctrlPr>
                                <a:rPr lang="en-US" sz="2000" b="0" i="1" kern="0" smtClean="0">
                                  <a:solidFill>
                                    <a:prstClr val="black"/>
                                  </a:solidFill>
                                  <a:latin typeface="Cambria Math" panose="02040503050406030204" pitchFamily="18" charset="0"/>
                                  <a:cs typeface="Arial" pitchFamily="34" charset="0"/>
                                </a:rPr>
                              </m:ctrlPr>
                            </m:limLowPr>
                            <m:e>
                              <m:r>
                                <m:rPr>
                                  <m:sty m:val="p"/>
                                </m:rPr>
                                <a:rPr lang="en-US" sz="2000" b="0" i="0" kern="0" smtClean="0">
                                  <a:solidFill>
                                    <a:prstClr val="black"/>
                                  </a:solidFill>
                                  <a:latin typeface="Cambria Math" panose="02040503050406030204" pitchFamily="18" charset="0"/>
                                  <a:cs typeface="Arial" pitchFamily="34" charset="0"/>
                                </a:rPr>
                                <m:t>min</m:t>
                              </m:r>
                            </m:e>
                            <m:lim>
                              <m:r>
                                <a:rPr lang="en-US" sz="2000" b="0" i="1" kern="0" smtClean="0">
                                  <a:solidFill>
                                    <a:prstClr val="black"/>
                                  </a:solidFill>
                                  <a:latin typeface="Cambria Math" panose="02040503050406030204" pitchFamily="18" charset="0"/>
                                  <a:cs typeface="Arial" pitchFamily="34" charset="0"/>
                                </a:rPr>
                                <m:t>𝑥</m:t>
                              </m:r>
                            </m:lim>
                          </m:limLow>
                        </m:fName>
                        <m:e>
                          <m:r>
                            <a:rPr lang="en-US" sz="2000" b="0" i="1" kern="0" smtClean="0">
                              <a:solidFill>
                                <a:prstClr val="black"/>
                              </a:solidFill>
                              <a:latin typeface="Cambria Math" panose="02040503050406030204" pitchFamily="18" charset="0"/>
                              <a:cs typeface="Arial" pitchFamily="34" charset="0"/>
                            </a:rPr>
                            <m:t>𝑓</m:t>
                          </m:r>
                          <m:r>
                            <a:rPr lang="en-US" sz="2000" b="0" i="1" kern="0" smtClean="0">
                              <a:solidFill>
                                <a:prstClr val="black"/>
                              </a:solidFill>
                              <a:latin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cs typeface="Arial" pitchFamily="34" charset="0"/>
                            </a:rPr>
                            <m:t>𝑥</m:t>
                          </m:r>
                          <m:r>
                            <a:rPr lang="en-US" sz="2000" b="0" i="1" kern="0" smtClean="0">
                              <a:solidFill>
                                <a:prstClr val="black"/>
                              </a:solidFill>
                              <a:latin typeface="Cambria Math" panose="02040503050406030204" pitchFamily="18" charset="0"/>
                              <a:cs typeface="Arial" pitchFamily="34" charset="0"/>
                            </a:rPr>
                            <m:t>)</m:t>
                          </m:r>
                        </m:e>
                      </m:func>
                    </m:oMath>
                  </m:oMathPara>
                </a14:m>
                <a:endParaRPr lang="en-US" sz="2000" b="0" kern="0" dirty="0">
                  <a:solidFill>
                    <a:prstClr val="black"/>
                  </a:solidFill>
                  <a:latin typeface="Arial" pitchFamily="34" charset="0"/>
                  <a:cs typeface="Arial" pitchFamily="34" charset="0"/>
                </a:endParaRPr>
              </a:p>
              <a:p>
                <a:pPr>
                  <a:defRPr/>
                </a:pPr>
                <a14:m>
                  <m:oMathPara xmlns:m="http://schemas.openxmlformats.org/officeDocument/2006/math">
                    <m:oMathParaPr>
                      <m:jc m:val="left"/>
                    </m:oMathParaPr>
                    <m:oMath xmlns:m="http://schemas.openxmlformats.org/officeDocument/2006/math">
                      <m:r>
                        <m:rPr>
                          <m:nor/>
                        </m:rPr>
                        <a:rPr lang="en-US" sz="2000" b="0" i="0" kern="0" smtClean="0">
                          <a:solidFill>
                            <a:prstClr val="black"/>
                          </a:solidFill>
                          <a:latin typeface="Cambria Math" panose="02040503050406030204" pitchFamily="18" charset="0"/>
                          <a:cs typeface="Arial" pitchFamily="34" charset="0"/>
                        </a:rPr>
                        <m:t>st</m:t>
                      </m:r>
                      <m:r>
                        <m:rPr>
                          <m:nor/>
                        </m:rPr>
                        <a:rPr lang="en-US" sz="2000" b="0" i="0" kern="0" smtClean="0">
                          <a:solidFill>
                            <a:prstClr val="black"/>
                          </a:solidFill>
                          <a:latin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cs typeface="Arial" pitchFamily="34" charset="0"/>
                        </a:rPr>
                        <m:t>  </m:t>
                      </m:r>
                      <m:sSub>
                        <m:sSubPr>
                          <m:ctrlPr>
                            <a:rPr lang="en-US" sz="2000" b="0" i="1" kern="0" smtClean="0">
                              <a:solidFill>
                                <a:prstClr val="black"/>
                              </a:solidFill>
                              <a:latin typeface="Cambria Math" panose="02040503050406030204" pitchFamily="18" charset="0"/>
                              <a:cs typeface="Arial" pitchFamily="34" charset="0"/>
                            </a:rPr>
                          </m:ctrlPr>
                        </m:sSubPr>
                        <m:e>
                          <m:r>
                            <a:rPr lang="en-US" sz="2000" b="0" i="1" kern="0" smtClean="0">
                              <a:solidFill>
                                <a:prstClr val="black"/>
                              </a:solidFill>
                              <a:latin typeface="Cambria Math" panose="02040503050406030204" pitchFamily="18" charset="0"/>
                              <a:cs typeface="Arial" pitchFamily="34" charset="0"/>
                            </a:rPr>
                            <m:t>𝑔</m:t>
                          </m:r>
                        </m:e>
                        <m:sub>
                          <m:r>
                            <a:rPr lang="en-US" sz="2000" b="0" i="1" kern="0" smtClean="0">
                              <a:solidFill>
                                <a:prstClr val="black"/>
                              </a:solidFill>
                              <a:latin typeface="Cambria Math" panose="02040503050406030204" pitchFamily="18" charset="0"/>
                              <a:cs typeface="Arial" pitchFamily="34" charset="0"/>
                            </a:rPr>
                            <m:t>2</m:t>
                          </m:r>
                        </m:sub>
                      </m:sSub>
                      <m:d>
                        <m:dPr>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𝑥</m:t>
                          </m:r>
                        </m:e>
                      </m:d>
                      <m:r>
                        <a:rPr lang="en-US" sz="2000" b="0" i="1" kern="0" smtClean="0">
                          <a:solidFill>
                            <a:prstClr val="black"/>
                          </a:solidFill>
                          <a:latin typeface="Cambria Math" panose="02040503050406030204" pitchFamily="18" charset="0"/>
                          <a:cs typeface="Arial" pitchFamily="34" charset="0"/>
                        </a:rPr>
                        <m:t>≤0</m:t>
                      </m:r>
                    </m:oMath>
                  </m:oMathPara>
                </a14:m>
                <a:endParaRPr lang="en-US" sz="2000" b="0" kern="0" dirty="0">
                  <a:solidFill>
                    <a:prstClr val="black"/>
                  </a:solidFill>
                  <a:cs typeface="Arial" pitchFamily="34" charset="0"/>
                </a:endParaRPr>
              </a:p>
              <a:p>
                <a:pPr>
                  <a:tabLst>
                    <a:tab pos="292100" algn="l"/>
                  </a:tabLst>
                  <a:defRPr/>
                </a:pPr>
                <a:r>
                  <a:rPr lang="en-US" sz="2000" kern="0" dirty="0">
                    <a:solidFill>
                      <a:prstClr val="black"/>
                    </a:solidFill>
                    <a:cs typeface="Arial" pitchFamily="34" charset="0"/>
                  </a:rPr>
                  <a:t>	</a:t>
                </a:r>
                <a14:m>
                  <m:oMath xmlns:m="http://schemas.openxmlformats.org/officeDocument/2006/math">
                    <m:r>
                      <a:rPr lang="en-US" sz="2000" b="0" i="1" kern="0" smtClean="0">
                        <a:solidFill>
                          <a:prstClr val="black"/>
                        </a:solidFill>
                        <a:latin typeface="Cambria Math" panose="02040503050406030204" pitchFamily="18" charset="0"/>
                        <a:cs typeface="Arial" pitchFamily="34" charset="0"/>
                      </a:rPr>
                      <m:t>h</m:t>
                    </m:r>
                    <m:d>
                      <m:dPr>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𝑥</m:t>
                        </m:r>
                      </m:e>
                    </m:d>
                    <m:r>
                      <a:rPr lang="en-US" sz="2000" b="0" i="1" kern="0" smtClean="0">
                        <a:solidFill>
                          <a:prstClr val="black"/>
                        </a:solidFill>
                        <a:latin typeface="Cambria Math" panose="02040503050406030204" pitchFamily="18" charset="0"/>
                        <a:cs typeface="Arial" pitchFamily="34" charset="0"/>
                      </a:rPr>
                      <m:t>≤0</m:t>
                    </m:r>
                  </m:oMath>
                </a14:m>
                <a:endParaRPr lang="en-US" sz="2000" kern="0" dirty="0">
                  <a:solidFill>
                    <a:prstClr val="black"/>
                  </a:solidFill>
                  <a:latin typeface="Arial" pitchFamily="34" charset="0"/>
                  <a:cs typeface="Arial" pitchFamily="34" charset="0"/>
                </a:endParaRPr>
              </a:p>
            </p:txBody>
          </p:sp>
        </mc:Choice>
        <mc:Fallback xmlns="">
          <p:sp>
            <p:nvSpPr>
              <p:cNvPr id="29" name="Rectangle 28">
                <a:extLst>
                  <a:ext uri="{FF2B5EF4-FFF2-40B4-BE49-F238E27FC236}">
                    <a16:creationId xmlns:a16="http://schemas.microsoft.com/office/drawing/2014/main" id="{23D56438-E954-4030-AEB4-A06ED16CD591}"/>
                  </a:ext>
                </a:extLst>
              </p:cNvPr>
              <p:cNvSpPr>
                <a:spLocks noRot="1" noChangeAspect="1" noMove="1" noResize="1" noEditPoints="1" noAdjustHandles="1" noChangeArrowheads="1" noChangeShapeType="1" noTextEdit="1"/>
              </p:cNvSpPr>
              <p:nvPr/>
            </p:nvSpPr>
            <p:spPr>
              <a:xfrm>
                <a:off x="9288996" y="4012128"/>
                <a:ext cx="1836204" cy="1173922"/>
              </a:xfrm>
              <a:prstGeom prst="rect">
                <a:avLst/>
              </a:prstGeom>
              <a:blipFill>
                <a:blip r:embed="rId4"/>
                <a:stretch>
                  <a:fillRect/>
                </a:stretch>
              </a:blipFill>
              <a:ln w="25400" cap="flat" cmpd="sng" algn="ctr">
                <a:noFill/>
                <a:prstDash val="solid"/>
              </a:ln>
              <a:effectLst/>
            </p:spPr>
            <p:txBody>
              <a:bodyPr/>
              <a:lstStyle/>
              <a:p>
                <a:r>
                  <a:rPr lang="en-US">
                    <a:noFill/>
                  </a:rPr>
                  <a:t> </a:t>
                </a:r>
              </a:p>
            </p:txBody>
          </p:sp>
        </mc:Fallback>
      </mc:AlternateContent>
      <p:sp>
        <p:nvSpPr>
          <p:cNvPr id="30" name="Rectangle 29">
            <a:extLst>
              <a:ext uri="{FF2B5EF4-FFF2-40B4-BE49-F238E27FC236}">
                <a16:creationId xmlns:a16="http://schemas.microsoft.com/office/drawing/2014/main" id="{C165A40D-7675-424D-840D-0BECC97DEF1C}"/>
              </a:ext>
            </a:extLst>
          </p:cNvPr>
          <p:cNvSpPr/>
          <p:nvPr/>
        </p:nvSpPr>
        <p:spPr>
          <a:xfrm>
            <a:off x="6400800" y="3761754"/>
            <a:ext cx="2159566" cy="369332"/>
          </a:xfrm>
          <a:prstGeom prst="rect">
            <a:avLst/>
          </a:prstGeom>
        </p:spPr>
        <p:txBody>
          <a:bodyPr wrap="none">
            <a:spAutoFit/>
          </a:bodyPr>
          <a:lstStyle/>
          <a:p>
            <a:r>
              <a:rPr lang="en-US" kern="0" dirty="0">
                <a:solidFill>
                  <a:srgbClr val="00279F"/>
                </a:solidFill>
              </a:rPr>
              <a:t>MINLP subproblem</a:t>
            </a:r>
            <a:endParaRPr lang="en-US" dirty="0">
              <a:solidFill>
                <a:srgbClr val="00279F"/>
              </a:solidFill>
            </a:endParaRPr>
          </a:p>
        </p:txBody>
      </p:sp>
      <p:sp>
        <p:nvSpPr>
          <p:cNvPr id="31" name="Rectangle 30">
            <a:extLst>
              <a:ext uri="{FF2B5EF4-FFF2-40B4-BE49-F238E27FC236}">
                <a16:creationId xmlns:a16="http://schemas.microsoft.com/office/drawing/2014/main" id="{FDF034C8-571B-4251-8903-995EEBD648AA}"/>
              </a:ext>
            </a:extLst>
          </p:cNvPr>
          <p:cNvSpPr/>
          <p:nvPr/>
        </p:nvSpPr>
        <p:spPr>
          <a:xfrm>
            <a:off x="8924778" y="3748881"/>
            <a:ext cx="2339102" cy="369332"/>
          </a:xfrm>
          <a:prstGeom prst="rect">
            <a:avLst/>
          </a:prstGeom>
        </p:spPr>
        <p:txBody>
          <a:bodyPr wrap="none">
            <a:spAutoFit/>
          </a:bodyPr>
          <a:lstStyle/>
          <a:p>
            <a:r>
              <a:rPr lang="en-US" kern="0" dirty="0" err="1">
                <a:solidFill>
                  <a:srgbClr val="00279F"/>
                </a:solidFill>
              </a:rPr>
              <a:t>GDPopt</a:t>
            </a:r>
            <a:r>
              <a:rPr lang="en-US" kern="0" dirty="0">
                <a:solidFill>
                  <a:srgbClr val="00279F"/>
                </a:solidFill>
              </a:rPr>
              <a:t> subproblem</a:t>
            </a:r>
            <a:endParaRPr lang="en-US" dirty="0">
              <a:solidFill>
                <a:srgbClr val="00279F"/>
              </a:solidFill>
            </a:endParaRP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BC8CF07A-DAD8-4C76-A934-45806EC6E683}"/>
                  </a:ext>
                </a:extLst>
              </p:cNvPr>
              <p:cNvSpPr/>
              <p:nvPr/>
            </p:nvSpPr>
            <p:spPr>
              <a:xfrm>
                <a:off x="8908111" y="5186050"/>
                <a:ext cx="2819362" cy="369332"/>
              </a:xfrm>
              <a:prstGeom prst="rect">
                <a:avLst/>
              </a:prstGeom>
            </p:spPr>
            <p:txBody>
              <a:bodyPr wrap="none">
                <a:spAutoFit/>
              </a:bodyPr>
              <a:lstStyle/>
              <a:p>
                <a:r>
                  <a:rPr lang="en-US" kern="0" dirty="0">
                    <a:solidFill>
                      <a:srgbClr val="800000"/>
                    </a:solidFill>
                  </a:rPr>
                  <a:t>Avoids </a:t>
                </a:r>
                <a14:m>
                  <m:oMath xmlns:m="http://schemas.openxmlformats.org/officeDocument/2006/math">
                    <m:sSub>
                      <m:sSubPr>
                        <m:ctrlPr>
                          <a:rPr lang="en-US" b="0" i="1" kern="0" smtClean="0">
                            <a:solidFill>
                              <a:srgbClr val="800000"/>
                            </a:solidFill>
                            <a:latin typeface="Cambria Math" panose="02040503050406030204" pitchFamily="18" charset="0"/>
                          </a:rPr>
                        </m:ctrlPr>
                      </m:sSubPr>
                      <m:e>
                        <m:r>
                          <a:rPr lang="en-US" b="0" i="1" kern="0" smtClean="0">
                            <a:solidFill>
                              <a:srgbClr val="800000"/>
                            </a:solidFill>
                            <a:latin typeface="Cambria Math" panose="02040503050406030204" pitchFamily="18" charset="0"/>
                          </a:rPr>
                          <m:t>𝑔</m:t>
                        </m:r>
                      </m:e>
                      <m:sub>
                        <m:r>
                          <a:rPr lang="en-US" b="0" i="1" kern="0" smtClean="0">
                            <a:solidFill>
                              <a:srgbClr val="800000"/>
                            </a:solidFill>
                            <a:latin typeface="Cambria Math" panose="02040503050406030204" pitchFamily="18" charset="0"/>
                          </a:rPr>
                          <m:t>1</m:t>
                        </m:r>
                      </m:sub>
                    </m:sSub>
                    <m:d>
                      <m:dPr>
                        <m:ctrlPr>
                          <a:rPr lang="en-US" b="0" i="1" kern="0" smtClean="0">
                            <a:solidFill>
                              <a:srgbClr val="800000"/>
                            </a:solidFill>
                            <a:latin typeface="Cambria Math" panose="02040503050406030204" pitchFamily="18" charset="0"/>
                          </a:rPr>
                        </m:ctrlPr>
                      </m:dPr>
                      <m:e>
                        <m:r>
                          <a:rPr lang="en-US" b="0" i="1" kern="0" smtClean="0">
                            <a:solidFill>
                              <a:srgbClr val="800000"/>
                            </a:solidFill>
                            <a:latin typeface="Cambria Math" panose="02040503050406030204" pitchFamily="18" charset="0"/>
                          </a:rPr>
                          <m:t>𝑥</m:t>
                        </m:r>
                      </m:e>
                    </m:d>
                  </m:oMath>
                </a14:m>
                <a:r>
                  <a:rPr lang="en-US" dirty="0">
                    <a:solidFill>
                      <a:srgbClr val="800000"/>
                    </a:solidFill>
                  </a:rPr>
                  <a:t> computation</a:t>
                </a:r>
              </a:p>
            </p:txBody>
          </p:sp>
        </mc:Choice>
        <mc:Fallback xmlns="">
          <p:sp>
            <p:nvSpPr>
              <p:cNvPr id="32" name="Rectangle 31">
                <a:extLst>
                  <a:ext uri="{FF2B5EF4-FFF2-40B4-BE49-F238E27FC236}">
                    <a16:creationId xmlns:a16="http://schemas.microsoft.com/office/drawing/2014/main" id="{BC8CF07A-DAD8-4C76-A934-45806EC6E683}"/>
                  </a:ext>
                </a:extLst>
              </p:cNvPr>
              <p:cNvSpPr>
                <a:spLocks noRot="1" noChangeAspect="1" noMove="1" noResize="1" noEditPoints="1" noAdjustHandles="1" noChangeArrowheads="1" noChangeShapeType="1" noTextEdit="1"/>
              </p:cNvSpPr>
              <p:nvPr/>
            </p:nvSpPr>
            <p:spPr>
              <a:xfrm>
                <a:off x="8908111" y="5186050"/>
                <a:ext cx="2819362" cy="369332"/>
              </a:xfrm>
              <a:prstGeom prst="rect">
                <a:avLst/>
              </a:prstGeom>
              <a:blipFill>
                <a:blip r:embed="rId5"/>
                <a:stretch>
                  <a:fillRect l="-1728" t="-10000" r="-1512" b="-26667"/>
                </a:stretch>
              </a:blipFill>
            </p:spPr>
            <p:txBody>
              <a:bodyPr/>
              <a:lstStyle/>
              <a:p>
                <a:r>
                  <a:rPr lang="en-US">
                    <a:noFill/>
                  </a:rPr>
                  <a:t> </a:t>
                </a:r>
              </a:p>
            </p:txBody>
          </p:sp>
        </mc:Fallback>
      </mc:AlternateContent>
    </p:spTree>
    <p:extLst>
      <p:ext uri="{BB962C8B-B14F-4D97-AF65-F5344CB8AC3E}">
        <p14:creationId xmlns:p14="http://schemas.microsoft.com/office/powerpoint/2010/main" val="500107196"/>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4" end="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8" grpId="0"/>
      <p:bldP spid="9" grpId="0" animBg="1"/>
      <p:bldP spid="11" grpId="0"/>
      <p:bldP spid="14" grpId="0" animBg="1"/>
      <p:bldP spid="16" grpId="0"/>
      <p:bldP spid="18" grpId="0"/>
      <p:bldP spid="24" grpId="0"/>
      <p:bldP spid="26" grpId="0"/>
      <p:bldP spid="28" grpId="0"/>
      <p:bldP spid="29" grpId="0"/>
      <p:bldP spid="30" grpId="0"/>
      <p:bldP spid="31"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EEB7-584E-4BE1-8F7E-A7CAD34D7257}"/>
              </a:ext>
            </a:extLst>
          </p:cNvPr>
          <p:cNvSpPr>
            <a:spLocks noGrp="1"/>
          </p:cNvSpPr>
          <p:nvPr>
            <p:ph type="title"/>
          </p:nvPr>
        </p:nvSpPr>
        <p:spPr/>
        <p:txBody>
          <a:bodyPr/>
          <a:lstStyle/>
          <a:p>
            <a:r>
              <a:rPr lang="en-US" dirty="0"/>
              <a:t>Case studies: Advanced Reformulations</a:t>
            </a:r>
          </a:p>
        </p:txBody>
      </p:sp>
      <p:sp>
        <p:nvSpPr>
          <p:cNvPr id="3" name="Slide Number Placeholder 2">
            <a:extLst>
              <a:ext uri="{FF2B5EF4-FFF2-40B4-BE49-F238E27FC236}">
                <a16:creationId xmlns:a16="http://schemas.microsoft.com/office/drawing/2014/main" id="{EC7CECE3-C91B-431D-863D-F305D152F032}"/>
              </a:ext>
            </a:extLst>
          </p:cNvPr>
          <p:cNvSpPr>
            <a:spLocks noGrp="1"/>
          </p:cNvSpPr>
          <p:nvPr>
            <p:ph type="sldNum" sz="quarter" idx="4"/>
          </p:nvPr>
        </p:nvSpPr>
        <p:spPr/>
        <p:txBody>
          <a:bodyPr/>
          <a:lstStyle/>
          <a:p>
            <a:fld id="{41B67AC3-44BE-1249-A8B0-A1E33CC73C33}" type="slidenum">
              <a:rPr lang="en-US" smtClean="0"/>
              <a:t>27</a:t>
            </a:fld>
            <a:endParaRPr lang="en-US"/>
          </a:p>
        </p:txBody>
      </p:sp>
      <p:graphicFrame>
        <p:nvGraphicFramePr>
          <p:cNvPr id="7" name="Table 6">
            <a:extLst>
              <a:ext uri="{FF2B5EF4-FFF2-40B4-BE49-F238E27FC236}">
                <a16:creationId xmlns:a16="http://schemas.microsoft.com/office/drawing/2014/main" id="{D3BB7CB4-BDFF-44E5-8038-65C1F91A69E3}"/>
              </a:ext>
            </a:extLst>
          </p:cNvPr>
          <p:cNvGraphicFramePr>
            <a:graphicFrameLocks noGrp="1"/>
          </p:cNvGraphicFramePr>
          <p:nvPr>
            <p:extLst>
              <p:ext uri="{D42A27DB-BD31-4B8C-83A1-F6EECF244321}">
                <p14:modId xmlns:p14="http://schemas.microsoft.com/office/powerpoint/2010/main" val="1491279675"/>
              </p:ext>
            </p:extLst>
          </p:nvPr>
        </p:nvGraphicFramePr>
        <p:xfrm>
          <a:off x="1143000" y="1432560"/>
          <a:ext cx="9906000" cy="3977640"/>
        </p:xfrm>
        <a:graphic>
          <a:graphicData uri="http://schemas.openxmlformats.org/drawingml/2006/table">
            <a:tbl>
              <a:tblPr firstRow="1" bandRow="1">
                <a:tableStyleId>{9D7B26C5-4107-4FEC-AEDC-1716B250A1EF}</a:tableStyleId>
              </a:tblPr>
              <a:tblGrid>
                <a:gridCol w="1981200">
                  <a:extLst>
                    <a:ext uri="{9D8B030D-6E8A-4147-A177-3AD203B41FA5}">
                      <a16:colId xmlns:a16="http://schemas.microsoft.com/office/drawing/2014/main" val="3913698831"/>
                    </a:ext>
                  </a:extLst>
                </a:gridCol>
                <a:gridCol w="1981200">
                  <a:extLst>
                    <a:ext uri="{9D8B030D-6E8A-4147-A177-3AD203B41FA5}">
                      <a16:colId xmlns:a16="http://schemas.microsoft.com/office/drawing/2014/main" val="2157521442"/>
                    </a:ext>
                  </a:extLst>
                </a:gridCol>
                <a:gridCol w="1981200">
                  <a:extLst>
                    <a:ext uri="{9D8B030D-6E8A-4147-A177-3AD203B41FA5}">
                      <a16:colId xmlns:a16="http://schemas.microsoft.com/office/drawing/2014/main" val="3436857290"/>
                    </a:ext>
                  </a:extLst>
                </a:gridCol>
                <a:gridCol w="1981200">
                  <a:extLst>
                    <a:ext uri="{9D8B030D-6E8A-4147-A177-3AD203B41FA5}">
                      <a16:colId xmlns:a16="http://schemas.microsoft.com/office/drawing/2014/main" val="1493003659"/>
                    </a:ext>
                  </a:extLst>
                </a:gridCol>
                <a:gridCol w="1981200">
                  <a:extLst>
                    <a:ext uri="{9D8B030D-6E8A-4147-A177-3AD203B41FA5}">
                      <a16:colId xmlns:a16="http://schemas.microsoft.com/office/drawing/2014/main" val="2632320823"/>
                    </a:ext>
                  </a:extLst>
                </a:gridCol>
              </a:tblGrid>
              <a:tr h="370840">
                <a:tc>
                  <a:txBody>
                    <a:bodyPr/>
                    <a:lstStyle/>
                    <a:p>
                      <a:r>
                        <a:rPr lang="en-US" dirty="0"/>
                        <a:t>Problem</a:t>
                      </a:r>
                    </a:p>
                  </a:txBody>
                  <a:tcPr/>
                </a:tc>
                <a:tc>
                  <a:txBody>
                    <a:bodyPr/>
                    <a:lstStyle/>
                    <a:p>
                      <a:r>
                        <a:rPr lang="en-US" dirty="0"/>
                        <a:t>Method</a:t>
                      </a:r>
                    </a:p>
                  </a:txBody>
                  <a:tcPr/>
                </a:tc>
                <a:tc>
                  <a:txBody>
                    <a:bodyPr/>
                    <a:lstStyle/>
                    <a:p>
                      <a:r>
                        <a:rPr lang="en-US" dirty="0"/>
                        <a:t># </a:t>
                      </a:r>
                      <a:r>
                        <a:rPr lang="en-US" dirty="0" err="1"/>
                        <a:t>vars</a:t>
                      </a:r>
                      <a:endParaRPr lang="en-US" dirty="0"/>
                    </a:p>
                  </a:txBody>
                  <a:tcPr/>
                </a:tc>
                <a:tc>
                  <a:txBody>
                    <a:bodyPr/>
                    <a:lstStyle/>
                    <a:p>
                      <a:r>
                        <a:rPr lang="en-US" dirty="0"/>
                        <a:t># constraints</a:t>
                      </a:r>
                    </a:p>
                  </a:txBody>
                  <a:tcPr/>
                </a:tc>
                <a:tc>
                  <a:txBody>
                    <a:bodyPr/>
                    <a:lstStyle/>
                    <a:p>
                      <a:r>
                        <a:rPr lang="en-US" dirty="0"/>
                        <a:t>Continuous Relaxation</a:t>
                      </a:r>
                    </a:p>
                  </a:txBody>
                  <a:tcPr/>
                </a:tc>
                <a:extLst>
                  <a:ext uri="{0D108BD9-81ED-4DB2-BD59-A6C34878D82A}">
                    <a16:rowId xmlns:a16="http://schemas.microsoft.com/office/drawing/2014/main" val="741411159"/>
                  </a:ext>
                </a:extLst>
              </a:tr>
              <a:tr h="370840">
                <a:tc>
                  <a:txBody>
                    <a:bodyPr/>
                    <a:lstStyle/>
                    <a:p>
                      <a:r>
                        <a:rPr lang="en-US" dirty="0"/>
                        <a:t>8PP</a:t>
                      </a:r>
                    </a:p>
                  </a:txBody>
                  <a:tcPr/>
                </a:tc>
                <a:tc>
                  <a:txBody>
                    <a:bodyPr/>
                    <a:lstStyle/>
                    <a:p>
                      <a:r>
                        <a:rPr lang="en-US" dirty="0"/>
                        <a:t>HR</a:t>
                      </a:r>
                    </a:p>
                  </a:txBody>
                  <a:tcPr/>
                </a:tc>
                <a:tc>
                  <a:txBody>
                    <a:bodyPr/>
                    <a:lstStyle/>
                    <a:p>
                      <a:r>
                        <a:rPr lang="en-US" dirty="0"/>
                        <a:t>84</a:t>
                      </a:r>
                    </a:p>
                  </a:txBody>
                  <a:tcPr/>
                </a:tc>
                <a:tc>
                  <a:txBody>
                    <a:bodyPr/>
                    <a:lstStyle/>
                    <a:p>
                      <a:r>
                        <a:rPr lang="en-US" dirty="0"/>
                        <a:t>196</a:t>
                      </a:r>
                    </a:p>
                  </a:txBody>
                  <a:tcPr/>
                </a:tc>
                <a:tc>
                  <a:txBody>
                    <a:bodyPr/>
                    <a:lstStyle/>
                    <a:p>
                      <a:pPr algn="r"/>
                      <a:r>
                        <a:rPr lang="en-US" dirty="0"/>
                        <a:t>67.40</a:t>
                      </a:r>
                    </a:p>
                  </a:txBody>
                  <a:tcPr/>
                </a:tc>
                <a:extLst>
                  <a:ext uri="{0D108BD9-81ED-4DB2-BD59-A6C34878D82A}">
                    <a16:rowId xmlns:a16="http://schemas.microsoft.com/office/drawing/2014/main" val="493419740"/>
                  </a:ext>
                </a:extLst>
              </a:tr>
              <a:tr h="370840">
                <a:tc>
                  <a:txBody>
                    <a:bodyPr/>
                    <a:lstStyle/>
                    <a:p>
                      <a:r>
                        <a:rPr lang="en-US" dirty="0"/>
                        <a:t>8PP</a:t>
                      </a:r>
                    </a:p>
                  </a:txBody>
                  <a:tcPr/>
                </a:tc>
                <a:tc>
                  <a:txBody>
                    <a:bodyPr/>
                    <a:lstStyle/>
                    <a:p>
                      <a:r>
                        <a:rPr lang="en-US" dirty="0"/>
                        <a:t>Hybrid HR/BM</a:t>
                      </a:r>
                    </a:p>
                  </a:txBody>
                  <a:tcPr/>
                </a:tc>
                <a:tc>
                  <a:txBody>
                    <a:bodyPr/>
                    <a:lstStyle/>
                    <a:p>
                      <a:r>
                        <a:rPr lang="en-US" dirty="0"/>
                        <a:t>37</a:t>
                      </a:r>
                    </a:p>
                  </a:txBody>
                  <a:tcPr/>
                </a:tc>
                <a:tc>
                  <a:txBody>
                    <a:bodyPr/>
                    <a:lstStyle/>
                    <a:p>
                      <a:r>
                        <a:rPr lang="en-US" dirty="0"/>
                        <a:t>84</a:t>
                      </a:r>
                    </a:p>
                  </a:txBody>
                  <a:tcPr/>
                </a:tc>
                <a:tc>
                  <a:txBody>
                    <a:bodyPr/>
                    <a:lstStyle/>
                    <a:p>
                      <a:pPr algn="r"/>
                      <a:r>
                        <a:rPr lang="en-US" dirty="0"/>
                        <a:t>-140.29</a:t>
                      </a:r>
                    </a:p>
                  </a:txBody>
                  <a:tcPr/>
                </a:tc>
                <a:extLst>
                  <a:ext uri="{0D108BD9-81ED-4DB2-BD59-A6C34878D82A}">
                    <a16:rowId xmlns:a16="http://schemas.microsoft.com/office/drawing/2014/main" val="96445425"/>
                  </a:ext>
                </a:extLst>
              </a:tr>
              <a:tr h="370840">
                <a:tc>
                  <a:txBody>
                    <a:bodyPr/>
                    <a:lstStyle/>
                    <a:p>
                      <a:r>
                        <a:rPr lang="en-US" dirty="0"/>
                        <a:t>8PP</a:t>
                      </a:r>
                    </a:p>
                  </a:txBody>
                  <a:tcPr/>
                </a:tc>
                <a:tc>
                  <a:txBody>
                    <a:bodyPr/>
                    <a:lstStyle/>
                    <a:p>
                      <a:r>
                        <a:rPr lang="en-US" dirty="0"/>
                        <a:t>BM</a:t>
                      </a:r>
                    </a:p>
                  </a:txBody>
                  <a:tcPr/>
                </a:tc>
                <a:tc>
                  <a:txBody>
                    <a:bodyPr/>
                    <a:lstStyle/>
                    <a:p>
                      <a:r>
                        <a:rPr lang="en-US" dirty="0"/>
                        <a:t>37</a:t>
                      </a:r>
                    </a:p>
                  </a:txBody>
                  <a:tcPr/>
                </a:tc>
                <a:tc>
                  <a:txBody>
                    <a:bodyPr/>
                    <a:lstStyle/>
                    <a:p>
                      <a:r>
                        <a:rPr lang="en-US" dirty="0"/>
                        <a:t>83</a:t>
                      </a:r>
                    </a:p>
                  </a:txBody>
                  <a:tcPr/>
                </a:tc>
                <a:tc>
                  <a:txBody>
                    <a:bodyPr/>
                    <a:lstStyle/>
                    <a:p>
                      <a:pPr algn="r"/>
                      <a:r>
                        <a:rPr lang="en-US" dirty="0"/>
                        <a:t>-435.40</a:t>
                      </a:r>
                    </a:p>
                  </a:txBody>
                  <a:tcPr/>
                </a:tc>
                <a:extLst>
                  <a:ext uri="{0D108BD9-81ED-4DB2-BD59-A6C34878D82A}">
                    <a16:rowId xmlns:a16="http://schemas.microsoft.com/office/drawing/2014/main" val="995478697"/>
                  </a:ext>
                </a:extLst>
              </a:tr>
              <a:tr h="370840">
                <a:tc>
                  <a:txBody>
                    <a:bodyPr/>
                    <a:lstStyle/>
                    <a:p>
                      <a:r>
                        <a:rPr lang="en-US" dirty="0" err="1"/>
                        <a:t>ConsLayout</a:t>
                      </a:r>
                      <a:endParaRPr lang="en-US" dirty="0"/>
                    </a:p>
                  </a:txBody>
                  <a:tcPr/>
                </a:tc>
                <a:tc>
                  <a:txBody>
                    <a:bodyPr/>
                    <a:lstStyle/>
                    <a:p>
                      <a:r>
                        <a:rPr lang="en-US" dirty="0"/>
                        <a:t>HR</a:t>
                      </a:r>
                    </a:p>
                  </a:txBody>
                  <a:tcPr/>
                </a:tc>
                <a:tc>
                  <a:txBody>
                    <a:bodyPr/>
                    <a:lstStyle/>
                    <a:p>
                      <a:r>
                        <a:rPr lang="en-US" dirty="0"/>
                        <a:t>91</a:t>
                      </a:r>
                    </a:p>
                  </a:txBody>
                  <a:tcPr/>
                </a:tc>
                <a:tc>
                  <a:txBody>
                    <a:bodyPr/>
                    <a:lstStyle/>
                    <a:p>
                      <a:r>
                        <a:rPr lang="en-US" dirty="0"/>
                        <a:t>193</a:t>
                      </a:r>
                    </a:p>
                  </a:txBody>
                  <a:tcPr/>
                </a:tc>
                <a:tc>
                  <a:txBody>
                    <a:bodyPr/>
                    <a:lstStyle/>
                    <a:p>
                      <a:pPr algn="r"/>
                      <a:r>
                        <a:rPr lang="en-US" dirty="0"/>
                        <a:t>11,969</a:t>
                      </a:r>
                    </a:p>
                  </a:txBody>
                  <a:tcPr/>
                </a:tc>
                <a:extLst>
                  <a:ext uri="{0D108BD9-81ED-4DB2-BD59-A6C34878D82A}">
                    <a16:rowId xmlns:a16="http://schemas.microsoft.com/office/drawing/2014/main" val="2600415314"/>
                  </a:ext>
                </a:extLst>
              </a:tr>
              <a:tr h="370840">
                <a:tc>
                  <a:txBody>
                    <a:bodyPr/>
                    <a:lstStyle/>
                    <a:p>
                      <a:r>
                        <a:rPr lang="en-US" dirty="0" err="1"/>
                        <a:t>ConsLayout</a:t>
                      </a:r>
                      <a:endParaRPr lang="en-US" dirty="0"/>
                    </a:p>
                  </a:txBody>
                  <a:tcPr/>
                </a:tc>
                <a:tc>
                  <a:txBody>
                    <a:bodyPr/>
                    <a:lstStyle/>
                    <a:p>
                      <a:r>
                        <a:rPr lang="en-US" dirty="0"/>
                        <a:t>Hybrid HR/BM</a:t>
                      </a:r>
                    </a:p>
                  </a:txBody>
                  <a:tcPr/>
                </a:tc>
                <a:tc>
                  <a:txBody>
                    <a:bodyPr/>
                    <a:lstStyle/>
                    <a:p>
                      <a:r>
                        <a:rPr lang="en-US" dirty="0"/>
                        <a:t>31</a:t>
                      </a:r>
                    </a:p>
                  </a:txBody>
                  <a:tcPr/>
                </a:tc>
                <a:tc>
                  <a:txBody>
                    <a:bodyPr/>
                    <a:lstStyle/>
                    <a:p>
                      <a:r>
                        <a:rPr lang="en-US" dirty="0"/>
                        <a:t>57</a:t>
                      </a:r>
                    </a:p>
                  </a:txBody>
                  <a:tcPr/>
                </a:tc>
                <a:tc>
                  <a:txBody>
                    <a:bodyPr/>
                    <a:lstStyle/>
                    <a:p>
                      <a:pPr algn="r"/>
                      <a:r>
                        <a:rPr lang="en-US" dirty="0"/>
                        <a:t>1,350</a:t>
                      </a:r>
                    </a:p>
                  </a:txBody>
                  <a:tcPr/>
                </a:tc>
                <a:extLst>
                  <a:ext uri="{0D108BD9-81ED-4DB2-BD59-A6C34878D82A}">
                    <a16:rowId xmlns:a16="http://schemas.microsoft.com/office/drawing/2014/main" val="3025797409"/>
                  </a:ext>
                </a:extLst>
              </a:tr>
              <a:tr h="370840">
                <a:tc>
                  <a:txBody>
                    <a:bodyPr/>
                    <a:lstStyle/>
                    <a:p>
                      <a:r>
                        <a:rPr lang="en-US" dirty="0" err="1"/>
                        <a:t>ConsLayout</a:t>
                      </a:r>
                      <a:endParaRPr lang="en-US" dirty="0"/>
                    </a:p>
                  </a:txBody>
                  <a:tcPr/>
                </a:tc>
                <a:tc>
                  <a:txBody>
                    <a:bodyPr/>
                    <a:lstStyle/>
                    <a:p>
                      <a:r>
                        <a:rPr lang="en-US" dirty="0"/>
                        <a:t>BM</a:t>
                      </a:r>
                    </a:p>
                  </a:txBody>
                  <a:tcPr/>
                </a:tc>
                <a:tc>
                  <a:txBody>
                    <a:bodyPr/>
                    <a:lstStyle/>
                    <a:p>
                      <a:r>
                        <a:rPr lang="en-US" dirty="0"/>
                        <a:t>31</a:t>
                      </a:r>
                    </a:p>
                  </a:txBody>
                  <a:tcPr/>
                </a:tc>
                <a:tc>
                  <a:txBody>
                    <a:bodyPr/>
                    <a:lstStyle/>
                    <a:p>
                      <a:r>
                        <a:rPr lang="en-US" dirty="0"/>
                        <a:t>55</a:t>
                      </a:r>
                    </a:p>
                  </a:txBody>
                  <a:tcPr/>
                </a:tc>
                <a:tc>
                  <a:txBody>
                    <a:bodyPr/>
                    <a:lstStyle/>
                    <a:p>
                      <a:pPr algn="r"/>
                      <a:r>
                        <a:rPr lang="en-US" dirty="0"/>
                        <a:t>1,350</a:t>
                      </a:r>
                    </a:p>
                  </a:txBody>
                  <a:tcPr/>
                </a:tc>
                <a:extLst>
                  <a:ext uri="{0D108BD9-81ED-4DB2-BD59-A6C34878D82A}">
                    <a16:rowId xmlns:a16="http://schemas.microsoft.com/office/drawing/2014/main" val="15430024"/>
                  </a:ext>
                </a:extLst>
              </a:tr>
              <a:tr h="370840">
                <a:tc>
                  <a:txBody>
                    <a:bodyPr/>
                    <a:lstStyle/>
                    <a:p>
                      <a:r>
                        <a:rPr lang="en-US" dirty="0"/>
                        <a:t>HENS</a:t>
                      </a:r>
                    </a:p>
                  </a:txBody>
                  <a:tcPr/>
                </a:tc>
                <a:tc>
                  <a:txBody>
                    <a:bodyPr/>
                    <a:lstStyle/>
                    <a:p>
                      <a:r>
                        <a:rPr lang="en-US" dirty="0"/>
                        <a:t>HR</a:t>
                      </a:r>
                    </a:p>
                  </a:txBody>
                  <a:tcPr/>
                </a:tc>
                <a:tc>
                  <a:txBody>
                    <a:bodyPr/>
                    <a:lstStyle/>
                    <a:p>
                      <a:r>
                        <a:rPr lang="en-US" dirty="0"/>
                        <a:t>5719</a:t>
                      </a:r>
                    </a:p>
                  </a:txBody>
                  <a:tcPr/>
                </a:tc>
                <a:tc>
                  <a:txBody>
                    <a:bodyPr/>
                    <a:lstStyle/>
                    <a:p>
                      <a:r>
                        <a:rPr lang="en-US" dirty="0"/>
                        <a:t>7369</a:t>
                      </a:r>
                    </a:p>
                  </a:txBody>
                  <a:tcPr/>
                </a:tc>
                <a:tc>
                  <a:txBody>
                    <a:bodyPr/>
                    <a:lstStyle/>
                    <a:p>
                      <a:pPr algn="r"/>
                      <a:r>
                        <a:rPr lang="en-US" dirty="0"/>
                        <a:t>18,822</a:t>
                      </a:r>
                    </a:p>
                  </a:txBody>
                  <a:tcPr/>
                </a:tc>
                <a:extLst>
                  <a:ext uri="{0D108BD9-81ED-4DB2-BD59-A6C34878D82A}">
                    <a16:rowId xmlns:a16="http://schemas.microsoft.com/office/drawing/2014/main" val="1797161875"/>
                  </a:ext>
                </a:extLst>
              </a:tr>
              <a:tr h="370840">
                <a:tc>
                  <a:txBody>
                    <a:bodyPr/>
                    <a:lstStyle/>
                    <a:p>
                      <a:r>
                        <a:rPr lang="en-US" dirty="0"/>
                        <a:t>HENS</a:t>
                      </a:r>
                    </a:p>
                  </a:txBody>
                  <a:tcPr/>
                </a:tc>
                <a:tc>
                  <a:txBody>
                    <a:bodyPr/>
                    <a:lstStyle/>
                    <a:p>
                      <a:r>
                        <a:rPr lang="en-US" dirty="0"/>
                        <a:t>Hybrid HR/BM</a:t>
                      </a:r>
                    </a:p>
                  </a:txBody>
                  <a:tcPr/>
                </a:tc>
                <a:tc>
                  <a:txBody>
                    <a:bodyPr/>
                    <a:lstStyle/>
                    <a:p>
                      <a:r>
                        <a:rPr lang="en-US" dirty="0"/>
                        <a:t>1031</a:t>
                      </a:r>
                    </a:p>
                  </a:txBody>
                  <a:tcPr/>
                </a:tc>
                <a:tc>
                  <a:txBody>
                    <a:bodyPr/>
                    <a:lstStyle/>
                    <a:p>
                      <a:r>
                        <a:rPr lang="en-US" dirty="0"/>
                        <a:t>1699</a:t>
                      </a:r>
                    </a:p>
                  </a:txBody>
                  <a:tcPr/>
                </a:tc>
                <a:tc>
                  <a:txBody>
                    <a:bodyPr/>
                    <a:lstStyle/>
                    <a:p>
                      <a:pPr algn="r"/>
                      <a:r>
                        <a:rPr lang="en-US" dirty="0"/>
                        <a:t>8,000</a:t>
                      </a:r>
                    </a:p>
                  </a:txBody>
                  <a:tcPr/>
                </a:tc>
                <a:extLst>
                  <a:ext uri="{0D108BD9-81ED-4DB2-BD59-A6C34878D82A}">
                    <a16:rowId xmlns:a16="http://schemas.microsoft.com/office/drawing/2014/main" val="1463275157"/>
                  </a:ext>
                </a:extLst>
              </a:tr>
              <a:tr h="370840">
                <a:tc>
                  <a:txBody>
                    <a:bodyPr/>
                    <a:lstStyle/>
                    <a:p>
                      <a:r>
                        <a:rPr lang="en-US" dirty="0"/>
                        <a:t>HENS</a:t>
                      </a:r>
                    </a:p>
                  </a:txBody>
                  <a:tcPr/>
                </a:tc>
                <a:tc>
                  <a:txBody>
                    <a:bodyPr/>
                    <a:lstStyle/>
                    <a:p>
                      <a:r>
                        <a:rPr lang="en-US" dirty="0"/>
                        <a:t>BM</a:t>
                      </a:r>
                    </a:p>
                  </a:txBody>
                  <a:tcPr/>
                </a:tc>
                <a:tc>
                  <a:txBody>
                    <a:bodyPr/>
                    <a:lstStyle/>
                    <a:p>
                      <a:r>
                        <a:rPr lang="en-US" dirty="0"/>
                        <a:t>1031</a:t>
                      </a:r>
                    </a:p>
                  </a:txBody>
                  <a:tcPr/>
                </a:tc>
                <a:tc>
                  <a:txBody>
                    <a:bodyPr/>
                    <a:lstStyle/>
                    <a:p>
                      <a:r>
                        <a:rPr lang="en-US" dirty="0"/>
                        <a:t>1699</a:t>
                      </a:r>
                    </a:p>
                  </a:txBody>
                  <a:tcPr/>
                </a:tc>
                <a:tc>
                  <a:txBody>
                    <a:bodyPr/>
                    <a:lstStyle/>
                    <a:p>
                      <a:pPr algn="r"/>
                      <a:r>
                        <a:rPr lang="en-US" dirty="0"/>
                        <a:t>8,000</a:t>
                      </a:r>
                    </a:p>
                  </a:txBody>
                  <a:tcPr/>
                </a:tc>
                <a:extLst>
                  <a:ext uri="{0D108BD9-81ED-4DB2-BD59-A6C34878D82A}">
                    <a16:rowId xmlns:a16="http://schemas.microsoft.com/office/drawing/2014/main" val="2802310658"/>
                  </a:ext>
                </a:extLst>
              </a:tr>
            </a:tbl>
          </a:graphicData>
        </a:graphic>
      </p:graphicFrame>
    </p:spTree>
    <p:extLst>
      <p:ext uri="{BB962C8B-B14F-4D97-AF65-F5344CB8AC3E}">
        <p14:creationId xmlns:p14="http://schemas.microsoft.com/office/powerpoint/2010/main" val="2147070620"/>
      </p:ext>
    </p:extLst>
  </p:cSld>
  <p:clrMapOvr>
    <a:masterClrMapping/>
  </p:clrMapOvr>
  <p:transition spd="med"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5401-2B8A-465D-B998-99042430DF74}"/>
              </a:ext>
            </a:extLst>
          </p:cNvPr>
          <p:cNvSpPr>
            <a:spLocks noGrp="1"/>
          </p:cNvSpPr>
          <p:nvPr>
            <p:ph type="title"/>
          </p:nvPr>
        </p:nvSpPr>
        <p:spPr/>
        <p:txBody>
          <a:bodyPr/>
          <a:lstStyle/>
          <a:p>
            <a:r>
              <a:rPr lang="en-US" dirty="0"/>
              <a:t>Case studies: </a:t>
            </a:r>
            <a:r>
              <a:rPr lang="en-US" dirty="0" err="1"/>
              <a:t>GDPopt</a:t>
            </a:r>
            <a:endParaRPr lang="en-US" dirty="0"/>
          </a:p>
        </p:txBody>
      </p:sp>
      <p:sp>
        <p:nvSpPr>
          <p:cNvPr id="3" name="Slide Number Placeholder 2">
            <a:extLst>
              <a:ext uri="{FF2B5EF4-FFF2-40B4-BE49-F238E27FC236}">
                <a16:creationId xmlns:a16="http://schemas.microsoft.com/office/drawing/2014/main" id="{9533042F-86EB-4616-B408-671B05EDB1D0}"/>
              </a:ext>
            </a:extLst>
          </p:cNvPr>
          <p:cNvSpPr>
            <a:spLocks noGrp="1"/>
          </p:cNvSpPr>
          <p:nvPr>
            <p:ph type="sldNum" sz="quarter" idx="4"/>
          </p:nvPr>
        </p:nvSpPr>
        <p:spPr/>
        <p:txBody>
          <a:bodyPr/>
          <a:lstStyle/>
          <a:p>
            <a:fld id="{41B67AC3-44BE-1249-A8B0-A1E33CC73C33}" type="slidenum">
              <a:rPr lang="en-US" smtClean="0"/>
              <a:t>28</a:t>
            </a:fld>
            <a:endParaRPr lang="en-US"/>
          </a:p>
        </p:txBody>
      </p:sp>
      <p:graphicFrame>
        <p:nvGraphicFramePr>
          <p:cNvPr id="4" name="Table 3">
            <a:extLst>
              <a:ext uri="{FF2B5EF4-FFF2-40B4-BE49-F238E27FC236}">
                <a16:creationId xmlns:a16="http://schemas.microsoft.com/office/drawing/2014/main" id="{4101D061-BCF2-4226-B592-8C17EA3BAB67}"/>
              </a:ext>
            </a:extLst>
          </p:cNvPr>
          <p:cNvGraphicFramePr>
            <a:graphicFrameLocks noGrp="1"/>
          </p:cNvGraphicFramePr>
          <p:nvPr>
            <p:extLst>
              <p:ext uri="{D42A27DB-BD31-4B8C-83A1-F6EECF244321}">
                <p14:modId xmlns:p14="http://schemas.microsoft.com/office/powerpoint/2010/main" val="1012628476"/>
              </p:ext>
            </p:extLst>
          </p:nvPr>
        </p:nvGraphicFramePr>
        <p:xfrm>
          <a:off x="838200" y="2138680"/>
          <a:ext cx="10608529" cy="2966720"/>
        </p:xfrm>
        <a:graphic>
          <a:graphicData uri="http://schemas.openxmlformats.org/drawingml/2006/table">
            <a:tbl>
              <a:tblPr firstRow="1" bandRow="1">
                <a:tableStyleId>{9D7B26C5-4107-4FEC-AEDC-1716B250A1EF}</a:tableStyleId>
              </a:tblPr>
              <a:tblGrid>
                <a:gridCol w="1465580">
                  <a:extLst>
                    <a:ext uri="{9D8B030D-6E8A-4147-A177-3AD203B41FA5}">
                      <a16:colId xmlns:a16="http://schemas.microsoft.com/office/drawing/2014/main" val="3913698831"/>
                    </a:ext>
                  </a:extLst>
                </a:gridCol>
                <a:gridCol w="906780">
                  <a:extLst>
                    <a:ext uri="{9D8B030D-6E8A-4147-A177-3AD203B41FA5}">
                      <a16:colId xmlns:a16="http://schemas.microsoft.com/office/drawing/2014/main" val="3436857290"/>
                    </a:ext>
                  </a:extLst>
                </a:gridCol>
                <a:gridCol w="1435662">
                  <a:extLst>
                    <a:ext uri="{9D8B030D-6E8A-4147-A177-3AD203B41FA5}">
                      <a16:colId xmlns:a16="http://schemas.microsoft.com/office/drawing/2014/main" val="1493003659"/>
                    </a:ext>
                  </a:extLst>
                </a:gridCol>
                <a:gridCol w="1435662">
                  <a:extLst>
                    <a:ext uri="{9D8B030D-6E8A-4147-A177-3AD203B41FA5}">
                      <a16:colId xmlns:a16="http://schemas.microsoft.com/office/drawing/2014/main" val="1258027055"/>
                    </a:ext>
                  </a:extLst>
                </a:gridCol>
                <a:gridCol w="1325155">
                  <a:extLst>
                    <a:ext uri="{9D8B030D-6E8A-4147-A177-3AD203B41FA5}">
                      <a16:colId xmlns:a16="http://schemas.microsoft.com/office/drawing/2014/main" val="2632320823"/>
                    </a:ext>
                  </a:extLst>
                </a:gridCol>
                <a:gridCol w="1325155">
                  <a:extLst>
                    <a:ext uri="{9D8B030D-6E8A-4147-A177-3AD203B41FA5}">
                      <a16:colId xmlns:a16="http://schemas.microsoft.com/office/drawing/2014/main" val="1350944613"/>
                    </a:ext>
                  </a:extLst>
                </a:gridCol>
                <a:gridCol w="1389380">
                  <a:extLst>
                    <a:ext uri="{9D8B030D-6E8A-4147-A177-3AD203B41FA5}">
                      <a16:colId xmlns:a16="http://schemas.microsoft.com/office/drawing/2014/main" val="653646141"/>
                    </a:ext>
                  </a:extLst>
                </a:gridCol>
                <a:gridCol w="1325155">
                  <a:extLst>
                    <a:ext uri="{9D8B030D-6E8A-4147-A177-3AD203B41FA5}">
                      <a16:colId xmlns:a16="http://schemas.microsoft.com/office/drawing/2014/main" val="3036469128"/>
                    </a:ext>
                  </a:extLst>
                </a:gridCol>
              </a:tblGrid>
              <a:tr h="370840">
                <a:tc>
                  <a:txBody>
                    <a:bodyPr/>
                    <a:lstStyle/>
                    <a:p>
                      <a:r>
                        <a:rPr lang="en-US" dirty="0"/>
                        <a:t>Problem</a:t>
                      </a:r>
                    </a:p>
                  </a:txBody>
                  <a:tcPr>
                    <a:lnR w="12700" cap="flat" cmpd="sng" algn="ctr">
                      <a:solidFill>
                        <a:schemeClr val="tx1"/>
                      </a:solidFill>
                      <a:prstDash val="solid"/>
                      <a:round/>
                      <a:headEnd type="none" w="med" len="med"/>
                      <a:tailEnd type="none" w="med" len="med"/>
                    </a:lnR>
                  </a:tcPr>
                </a:tc>
                <a:tc>
                  <a:txBody>
                    <a:bodyPr/>
                    <a:lstStyle/>
                    <a:p>
                      <a:r>
                        <a:rPr lang="en-US" dirty="0"/>
                        <a:t># </a:t>
                      </a:r>
                      <a:r>
                        <a:rPr lang="en-US" dirty="0" err="1"/>
                        <a:t>vars</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 </a:t>
                      </a:r>
                      <a:r>
                        <a:rPr lang="en-US" dirty="0" err="1"/>
                        <a:t>constr</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a:t># </a:t>
                      </a:r>
                      <a:r>
                        <a:rPr lang="en-US" dirty="0" err="1"/>
                        <a:t>disjtns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Solution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Time (s)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Solution</a:t>
                      </a:r>
                    </a:p>
                  </a:txBody>
                  <a:tcPr>
                    <a:lnL w="12700" cap="flat" cmpd="sng" algn="ctr">
                      <a:solidFill>
                        <a:schemeClr val="tx1"/>
                      </a:solidFill>
                      <a:prstDash val="solid"/>
                      <a:round/>
                      <a:headEnd type="none" w="med" len="med"/>
                      <a:tailEnd type="none" w="med" len="med"/>
                    </a:lnL>
                  </a:tcPr>
                </a:tc>
                <a:tc>
                  <a:txBody>
                    <a:bodyPr/>
                    <a:lstStyle/>
                    <a:p>
                      <a:pPr algn="ctr"/>
                      <a:r>
                        <a:rPr lang="en-US" dirty="0"/>
                        <a:t>Time (s)</a:t>
                      </a:r>
                    </a:p>
                  </a:txBody>
                  <a:tcPr/>
                </a:tc>
                <a:extLst>
                  <a:ext uri="{0D108BD9-81ED-4DB2-BD59-A6C34878D82A}">
                    <a16:rowId xmlns:a16="http://schemas.microsoft.com/office/drawing/2014/main" val="741411159"/>
                  </a:ext>
                </a:extLst>
              </a:tr>
              <a:tr h="370840">
                <a:tc>
                  <a:txBody>
                    <a:bodyPr/>
                    <a:lstStyle/>
                    <a:p>
                      <a:r>
                        <a:rPr lang="en-US" dirty="0"/>
                        <a:t>8PP</a:t>
                      </a:r>
                    </a:p>
                  </a:txBody>
                  <a:tcPr>
                    <a:lnR w="12700" cap="flat" cmpd="sng" algn="ctr">
                      <a:solidFill>
                        <a:schemeClr val="tx1"/>
                      </a:solidFill>
                      <a:prstDash val="solid"/>
                      <a:round/>
                      <a:headEnd type="none" w="med" len="med"/>
                      <a:tailEnd type="none" w="med" len="med"/>
                    </a:lnR>
                  </a:tcPr>
                </a:tc>
                <a:tc>
                  <a:txBody>
                    <a:bodyPr/>
                    <a:lstStyle/>
                    <a:p>
                      <a:pPr algn="r"/>
                      <a:r>
                        <a:rPr lang="en-US" dirty="0"/>
                        <a:t>38</a:t>
                      </a:r>
                    </a:p>
                  </a:txBody>
                  <a:tcPr>
                    <a:lnL w="12700" cap="flat" cmpd="sng" algn="ctr">
                      <a:solidFill>
                        <a:schemeClr val="tx1"/>
                      </a:solidFill>
                      <a:prstDash val="solid"/>
                      <a:round/>
                      <a:headEnd type="none" w="med" len="med"/>
                      <a:tailEnd type="none" w="med" len="med"/>
                    </a:lnL>
                  </a:tcPr>
                </a:tc>
                <a:tc>
                  <a:txBody>
                    <a:bodyPr/>
                    <a:lstStyle/>
                    <a:p>
                      <a:pPr algn="r"/>
                      <a:r>
                        <a:rPr lang="en-US" dirty="0"/>
                        <a:t>52</a:t>
                      </a:r>
                    </a:p>
                  </a:txBody>
                  <a:tcPr/>
                </a:tc>
                <a:tc>
                  <a:txBody>
                    <a:bodyPr/>
                    <a:lstStyle/>
                    <a:p>
                      <a:pPr algn="r"/>
                      <a:r>
                        <a:rPr lang="en-US" dirty="0"/>
                        <a:t>5</a:t>
                      </a:r>
                    </a:p>
                  </a:txBody>
                  <a:tcPr>
                    <a:lnR w="12700" cap="flat" cmpd="sng" algn="ctr">
                      <a:solidFill>
                        <a:schemeClr val="tx1"/>
                      </a:solidFill>
                      <a:prstDash val="solid"/>
                      <a:round/>
                      <a:headEnd type="none" w="med" len="med"/>
                      <a:tailEnd type="none" w="med" len="med"/>
                    </a:lnR>
                  </a:tcPr>
                </a:tc>
                <a:tc>
                  <a:txBody>
                    <a:bodyPr/>
                    <a:lstStyle/>
                    <a:p>
                      <a:pPr algn="r"/>
                      <a:r>
                        <a:rPr lang="en-US" dirty="0"/>
                        <a:t>68</a:t>
                      </a:r>
                    </a:p>
                  </a:txBody>
                  <a:tcPr>
                    <a:lnL w="12700" cap="flat" cmpd="sng" algn="ctr">
                      <a:solidFill>
                        <a:schemeClr val="tx1"/>
                      </a:solidFill>
                      <a:prstDash val="solid"/>
                      <a:round/>
                      <a:headEnd type="none" w="med" len="med"/>
                      <a:tailEnd type="none" w="med" len="med"/>
                    </a:lnL>
                  </a:tcPr>
                </a:tc>
                <a:tc>
                  <a:txBody>
                    <a:bodyPr/>
                    <a:lstStyle/>
                    <a:p>
                      <a:pPr algn="r"/>
                      <a:r>
                        <a:rPr lang="en-US" dirty="0"/>
                        <a:t>&lt;1</a:t>
                      </a:r>
                    </a:p>
                  </a:txBody>
                  <a:tcPr>
                    <a:lnR w="12700" cap="flat" cmpd="sng" algn="ctr">
                      <a:solidFill>
                        <a:schemeClr val="tx1"/>
                      </a:solidFill>
                      <a:prstDash val="solid"/>
                      <a:round/>
                      <a:headEnd type="none" w="med" len="med"/>
                      <a:tailEnd type="none" w="med" len="med"/>
                    </a:lnR>
                  </a:tcPr>
                </a:tc>
                <a:tc>
                  <a:txBody>
                    <a:bodyPr/>
                    <a:lstStyle/>
                    <a:p>
                      <a:pPr algn="r"/>
                      <a:r>
                        <a:rPr lang="en-US" dirty="0"/>
                        <a:t>68</a:t>
                      </a:r>
                    </a:p>
                  </a:txBody>
                  <a:tcPr>
                    <a:lnL w="12700" cap="flat" cmpd="sng" algn="ctr">
                      <a:solidFill>
                        <a:schemeClr val="tx1"/>
                      </a:solidFill>
                      <a:prstDash val="solid"/>
                      <a:round/>
                      <a:headEnd type="none" w="med" len="med"/>
                      <a:tailEnd type="none" w="med" len="med"/>
                    </a:lnL>
                  </a:tcPr>
                </a:tc>
                <a:tc>
                  <a:txBody>
                    <a:bodyPr/>
                    <a:lstStyle/>
                    <a:p>
                      <a:pPr algn="r"/>
                      <a:r>
                        <a:rPr lang="en-US" dirty="0"/>
                        <a:t>&lt;1</a:t>
                      </a:r>
                    </a:p>
                  </a:txBody>
                  <a:tcPr/>
                </a:tc>
                <a:extLst>
                  <a:ext uri="{0D108BD9-81ED-4DB2-BD59-A6C34878D82A}">
                    <a16:rowId xmlns:a16="http://schemas.microsoft.com/office/drawing/2014/main" val="493419740"/>
                  </a:ext>
                </a:extLst>
              </a:tr>
              <a:tr h="370840">
                <a:tc>
                  <a:txBody>
                    <a:bodyPr/>
                    <a:lstStyle/>
                    <a:p>
                      <a:r>
                        <a:rPr lang="en-US" dirty="0" err="1"/>
                        <a:t>ConsLayout</a:t>
                      </a:r>
                      <a:endParaRPr lang="en-US" dirty="0"/>
                    </a:p>
                  </a:txBody>
                  <a:tcPr>
                    <a:lnR w="12700" cap="flat" cmpd="sng" algn="ctr">
                      <a:solidFill>
                        <a:schemeClr val="tx1"/>
                      </a:solidFill>
                      <a:prstDash val="solid"/>
                      <a:round/>
                      <a:headEnd type="none" w="med" len="med"/>
                      <a:tailEnd type="none" w="med" len="med"/>
                    </a:lnR>
                  </a:tcPr>
                </a:tc>
                <a:tc>
                  <a:txBody>
                    <a:bodyPr/>
                    <a:lstStyle/>
                    <a:p>
                      <a:pPr algn="r"/>
                      <a:r>
                        <a:rPr lang="en-US" dirty="0"/>
                        <a:t>24</a:t>
                      </a:r>
                    </a:p>
                  </a:txBody>
                  <a:tcPr>
                    <a:lnL w="12700" cap="flat" cmpd="sng" algn="ctr">
                      <a:solidFill>
                        <a:schemeClr val="tx1"/>
                      </a:solidFill>
                      <a:prstDash val="solid"/>
                      <a:round/>
                      <a:headEnd type="none" w="med" len="med"/>
                      <a:tailEnd type="none" w="med" len="med"/>
                    </a:lnL>
                  </a:tcPr>
                </a:tc>
                <a:tc>
                  <a:txBody>
                    <a:bodyPr/>
                    <a:lstStyle/>
                    <a:p>
                      <a:pPr algn="r"/>
                      <a:r>
                        <a:rPr lang="en-US" dirty="0"/>
                        <a:t>48</a:t>
                      </a:r>
                    </a:p>
                  </a:txBody>
                  <a:tcPr/>
                </a:tc>
                <a:tc>
                  <a:txBody>
                    <a:bodyPr/>
                    <a:lstStyle/>
                    <a:p>
                      <a:pPr algn="r"/>
                      <a:r>
                        <a:rPr lang="en-US" dirty="0"/>
                        <a:t>6</a:t>
                      </a:r>
                    </a:p>
                  </a:txBody>
                  <a:tcPr>
                    <a:lnR w="12700" cap="flat" cmpd="sng" algn="ctr">
                      <a:solidFill>
                        <a:schemeClr val="tx1"/>
                      </a:solidFill>
                      <a:prstDash val="solid"/>
                      <a:round/>
                      <a:headEnd type="none" w="med" len="med"/>
                      <a:tailEnd type="none" w="med" len="med"/>
                    </a:lnR>
                  </a:tcPr>
                </a:tc>
                <a:tc>
                  <a:txBody>
                    <a:bodyPr/>
                    <a:lstStyle/>
                    <a:p>
                      <a:pPr algn="r"/>
                      <a:r>
                        <a:rPr lang="en-US" dirty="0"/>
                        <a:t>41,710</a:t>
                      </a:r>
                    </a:p>
                  </a:txBody>
                  <a:tcPr>
                    <a:lnL w="12700" cap="flat" cmpd="sng" algn="ctr">
                      <a:solidFill>
                        <a:schemeClr val="tx1"/>
                      </a:solidFill>
                      <a:prstDash val="solid"/>
                      <a:round/>
                      <a:headEnd type="none" w="med" len="med"/>
                      <a:tailEnd type="none" w="med" len="med"/>
                    </a:lnL>
                  </a:tcPr>
                </a:tc>
                <a:tc>
                  <a:txBody>
                    <a:bodyPr/>
                    <a:lstStyle/>
                    <a:p>
                      <a:pPr algn="r"/>
                      <a:r>
                        <a:rPr lang="en-US" dirty="0"/>
                        <a:t>6</a:t>
                      </a:r>
                    </a:p>
                  </a:txBody>
                  <a:tcPr>
                    <a:lnR w="12700" cap="flat" cmpd="sng" algn="ctr">
                      <a:solidFill>
                        <a:schemeClr val="tx1"/>
                      </a:solidFill>
                      <a:prstDash val="solid"/>
                      <a:round/>
                      <a:headEnd type="none" w="med" len="med"/>
                      <a:tailEnd type="none" w="med" len="med"/>
                    </a:lnR>
                  </a:tcPr>
                </a:tc>
                <a:tc>
                  <a:txBody>
                    <a:bodyPr/>
                    <a:lstStyle/>
                    <a:p>
                      <a:pPr algn="r"/>
                      <a:r>
                        <a:rPr lang="en-US" dirty="0"/>
                        <a:t>41,573</a:t>
                      </a:r>
                    </a:p>
                  </a:txBody>
                  <a:tcPr>
                    <a:lnL w="12700" cap="flat" cmpd="sng" algn="ctr">
                      <a:solidFill>
                        <a:schemeClr val="tx1"/>
                      </a:solidFill>
                      <a:prstDash val="solid"/>
                      <a:round/>
                      <a:headEnd type="none" w="med" len="med"/>
                      <a:tailEnd type="none" w="med" len="med"/>
                    </a:lnL>
                  </a:tcPr>
                </a:tc>
                <a:tc>
                  <a:txBody>
                    <a:bodyPr/>
                    <a:lstStyle/>
                    <a:p>
                      <a:pPr algn="r"/>
                      <a:r>
                        <a:rPr lang="en-US" dirty="0"/>
                        <a:t>2</a:t>
                      </a:r>
                    </a:p>
                  </a:txBody>
                  <a:tcPr/>
                </a:tc>
                <a:extLst>
                  <a:ext uri="{0D108BD9-81ED-4DB2-BD59-A6C34878D82A}">
                    <a16:rowId xmlns:a16="http://schemas.microsoft.com/office/drawing/2014/main" val="96445425"/>
                  </a:ext>
                </a:extLst>
              </a:tr>
              <a:tr h="370840">
                <a:tc>
                  <a:txBody>
                    <a:bodyPr/>
                    <a:lstStyle/>
                    <a:p>
                      <a:r>
                        <a:rPr lang="en-US" dirty="0"/>
                        <a:t>HENS 1</a:t>
                      </a:r>
                    </a:p>
                  </a:txBody>
                  <a:tcPr>
                    <a:lnR w="12700" cap="flat" cmpd="sng" algn="ctr">
                      <a:solidFill>
                        <a:schemeClr val="tx1"/>
                      </a:solidFill>
                      <a:prstDash val="solid"/>
                      <a:round/>
                      <a:headEnd type="none" w="med" len="med"/>
                      <a:tailEnd type="none" w="med" len="med"/>
                    </a:lnR>
                  </a:tcPr>
                </a:tc>
                <a:tc>
                  <a:txBody>
                    <a:bodyPr/>
                    <a:lstStyle/>
                    <a:p>
                      <a:pPr algn="r"/>
                      <a:r>
                        <a:rPr lang="en-US" dirty="0"/>
                        <a:t>208</a:t>
                      </a:r>
                    </a:p>
                  </a:txBody>
                  <a:tcPr>
                    <a:lnL w="12700" cap="flat" cmpd="sng" algn="ctr">
                      <a:solidFill>
                        <a:schemeClr val="tx1"/>
                      </a:solidFill>
                      <a:prstDash val="solid"/>
                      <a:round/>
                      <a:headEnd type="none" w="med" len="med"/>
                      <a:tailEnd type="none" w="med" len="med"/>
                    </a:lnL>
                  </a:tcPr>
                </a:tc>
                <a:tc>
                  <a:txBody>
                    <a:bodyPr/>
                    <a:lstStyle/>
                    <a:p>
                      <a:pPr algn="r"/>
                      <a:r>
                        <a:rPr lang="en-US" dirty="0"/>
                        <a:t>250</a:t>
                      </a:r>
                    </a:p>
                  </a:txBody>
                  <a:tcPr/>
                </a:tc>
                <a:tc>
                  <a:txBody>
                    <a:bodyPr/>
                    <a:lstStyle/>
                    <a:p>
                      <a:pPr algn="r"/>
                      <a:r>
                        <a:rPr lang="en-US" dirty="0"/>
                        <a:t>32</a:t>
                      </a:r>
                    </a:p>
                  </a:txBody>
                  <a:tcPr>
                    <a:lnR w="12700" cap="flat" cmpd="sng" algn="ctr">
                      <a:solidFill>
                        <a:schemeClr val="tx1"/>
                      </a:solidFill>
                      <a:prstDash val="solid"/>
                      <a:round/>
                      <a:headEnd type="none" w="med" len="med"/>
                      <a:tailEnd type="none" w="med" len="med"/>
                    </a:lnR>
                  </a:tcPr>
                </a:tc>
                <a:tc>
                  <a:txBody>
                    <a:bodyPr/>
                    <a:lstStyle/>
                    <a:p>
                      <a:pPr algn="r"/>
                      <a:r>
                        <a:rPr lang="en-US" sz="1800" kern="1200" dirty="0">
                          <a:solidFill>
                            <a:schemeClr val="tx1"/>
                          </a:solidFill>
                          <a:latin typeface="+mn-lt"/>
                          <a:ea typeface="+mn-ea"/>
                          <a:cs typeface="+mn-cs"/>
                        </a:rPr>
                        <a:t>112,223</a:t>
                      </a:r>
                      <a:endParaRPr lang="en-US" dirty="0"/>
                    </a:p>
                  </a:txBody>
                  <a:tcPr>
                    <a:lnL w="12700" cap="flat" cmpd="sng" algn="ctr">
                      <a:solidFill>
                        <a:schemeClr val="tx1"/>
                      </a:solidFill>
                      <a:prstDash val="solid"/>
                      <a:round/>
                      <a:headEnd type="none" w="med" len="med"/>
                      <a:tailEnd type="none" w="med" len="med"/>
                    </a:lnL>
                  </a:tcPr>
                </a:tc>
                <a:tc>
                  <a:txBody>
                    <a:bodyPr/>
                    <a:lstStyle/>
                    <a:p>
                      <a:pPr algn="r"/>
                      <a:r>
                        <a:rPr lang="en-US" dirty="0"/>
                        <a:t>3</a:t>
                      </a:r>
                    </a:p>
                  </a:txBody>
                  <a:tcPr>
                    <a:lnR w="12700" cap="flat" cmpd="sng" algn="ctr">
                      <a:solidFill>
                        <a:schemeClr val="tx1"/>
                      </a:solidFill>
                      <a:prstDash val="solid"/>
                      <a:round/>
                      <a:headEnd type="none" w="med" len="med"/>
                      <a:tailEnd type="none" w="med" len="med"/>
                    </a:lnR>
                  </a:tcPr>
                </a:tc>
                <a:tc>
                  <a:txBody>
                    <a:bodyPr/>
                    <a:lstStyle/>
                    <a:p>
                      <a:pPr algn="r"/>
                      <a:r>
                        <a:rPr lang="en-US" sz="1800" kern="1200" dirty="0">
                          <a:solidFill>
                            <a:schemeClr val="tx1"/>
                          </a:solidFill>
                          <a:latin typeface="+mn-lt"/>
                          <a:ea typeface="+mn-ea"/>
                          <a:cs typeface="+mn-cs"/>
                        </a:rPr>
                        <a:t>108,767</a:t>
                      </a:r>
                      <a:endParaRPr lang="en-US" dirty="0"/>
                    </a:p>
                  </a:txBody>
                  <a:tcPr>
                    <a:lnL w="12700" cap="flat" cmpd="sng" algn="ctr">
                      <a:solidFill>
                        <a:schemeClr val="tx1"/>
                      </a:solidFill>
                      <a:prstDash val="solid"/>
                      <a:round/>
                      <a:headEnd type="none" w="med" len="med"/>
                      <a:tailEnd type="none" w="med" len="med"/>
                    </a:lnL>
                  </a:tcPr>
                </a:tc>
                <a:tc>
                  <a:txBody>
                    <a:bodyPr/>
                    <a:lstStyle/>
                    <a:p>
                      <a:pPr algn="r"/>
                      <a:r>
                        <a:rPr lang="en-US" dirty="0"/>
                        <a:t>&lt;1</a:t>
                      </a:r>
                    </a:p>
                  </a:txBody>
                  <a:tcPr/>
                </a:tc>
                <a:extLst>
                  <a:ext uri="{0D108BD9-81ED-4DB2-BD59-A6C34878D82A}">
                    <a16:rowId xmlns:a16="http://schemas.microsoft.com/office/drawing/2014/main" val="995478697"/>
                  </a:ext>
                </a:extLst>
              </a:tr>
              <a:tr h="370840">
                <a:tc>
                  <a:txBody>
                    <a:bodyPr/>
                    <a:lstStyle/>
                    <a:p>
                      <a:r>
                        <a:rPr lang="en-US" dirty="0"/>
                        <a:t>HENS 2</a:t>
                      </a:r>
                    </a:p>
                  </a:txBody>
                  <a:tcPr>
                    <a:lnR w="12700" cap="flat" cmpd="sng" algn="ctr">
                      <a:solidFill>
                        <a:schemeClr val="tx1"/>
                      </a:solidFill>
                      <a:prstDash val="solid"/>
                      <a:round/>
                      <a:headEnd type="none" w="med" len="med"/>
                      <a:tailEnd type="none" w="med" len="med"/>
                    </a:lnR>
                  </a:tcPr>
                </a:tc>
                <a:tc>
                  <a:txBody>
                    <a:bodyPr/>
                    <a:lstStyle/>
                    <a:p>
                      <a:pPr algn="r"/>
                      <a:r>
                        <a:rPr lang="en-US" dirty="0"/>
                        <a:t>3160</a:t>
                      </a:r>
                    </a:p>
                  </a:txBody>
                  <a:tcPr>
                    <a:lnL w="12700" cap="flat" cmpd="sng" algn="ctr">
                      <a:solidFill>
                        <a:schemeClr val="tx1"/>
                      </a:solidFill>
                      <a:prstDash val="solid"/>
                      <a:round/>
                      <a:headEnd type="none" w="med" len="med"/>
                      <a:tailEnd type="none" w="med" len="med"/>
                    </a:lnL>
                  </a:tcPr>
                </a:tc>
                <a:tc>
                  <a:txBody>
                    <a:bodyPr/>
                    <a:lstStyle/>
                    <a:p>
                      <a:pPr algn="r"/>
                      <a:r>
                        <a:rPr lang="en-US" dirty="0"/>
                        <a:t>8326</a:t>
                      </a:r>
                    </a:p>
                  </a:txBody>
                  <a:tcPr/>
                </a:tc>
                <a:tc>
                  <a:txBody>
                    <a:bodyPr/>
                    <a:lstStyle/>
                    <a:p>
                      <a:pPr algn="r"/>
                      <a:r>
                        <a:rPr lang="en-US" dirty="0"/>
                        <a:t>33</a:t>
                      </a:r>
                    </a:p>
                  </a:txBody>
                  <a:tcPr>
                    <a:lnR w="12700" cap="flat" cmpd="sng" algn="ctr">
                      <a:solidFill>
                        <a:schemeClr val="tx1"/>
                      </a:solidFill>
                      <a:prstDash val="solid"/>
                      <a:round/>
                      <a:headEnd type="none" w="med" len="med"/>
                      <a:tailEnd type="none" w="med" len="med"/>
                    </a:lnR>
                  </a:tcPr>
                </a:tc>
                <a:tc>
                  <a:txBody>
                    <a:bodyPr/>
                    <a:lstStyle/>
                    <a:p>
                      <a:pPr algn="r"/>
                      <a:r>
                        <a:rPr lang="en-US" sz="1800" kern="1200" dirty="0">
                          <a:solidFill>
                            <a:schemeClr val="tx1"/>
                          </a:solidFill>
                          <a:latin typeface="+mn-lt"/>
                          <a:ea typeface="+mn-ea"/>
                          <a:cs typeface="+mn-cs"/>
                        </a:rPr>
                        <a:t>513,937</a:t>
                      </a:r>
                      <a:endParaRPr lang="en-US" dirty="0"/>
                    </a:p>
                  </a:txBody>
                  <a:tcPr>
                    <a:lnL w="12700" cap="flat" cmpd="sng" algn="ctr">
                      <a:solidFill>
                        <a:schemeClr val="tx1"/>
                      </a:solidFill>
                      <a:prstDash val="solid"/>
                      <a:round/>
                      <a:headEnd type="none" w="med" len="med"/>
                      <a:tailEnd type="none" w="med" len="med"/>
                    </a:lnL>
                  </a:tcPr>
                </a:tc>
                <a:tc>
                  <a:txBody>
                    <a:bodyPr/>
                    <a:lstStyle/>
                    <a:p>
                      <a:pPr algn="r"/>
                      <a:r>
                        <a:rPr lang="en-US" dirty="0"/>
                        <a:t>395</a:t>
                      </a:r>
                    </a:p>
                  </a:txBody>
                  <a:tcPr>
                    <a:lnR w="12700" cap="flat" cmpd="sng" algn="ctr">
                      <a:solidFill>
                        <a:schemeClr val="tx1"/>
                      </a:solidFill>
                      <a:prstDash val="solid"/>
                      <a:round/>
                      <a:headEnd type="none" w="med" len="med"/>
                      <a:tailEnd type="none" w="med" len="med"/>
                    </a:lnR>
                  </a:tcPr>
                </a:tc>
                <a:tc>
                  <a:txBody>
                    <a:bodyPr/>
                    <a:lstStyle/>
                    <a:p>
                      <a:pPr algn="r"/>
                      <a:r>
                        <a:rPr lang="en-US" dirty="0">
                          <a:solidFill>
                            <a:srgbClr val="800000"/>
                          </a:solidFill>
                        </a:rPr>
                        <a:t>No solution</a:t>
                      </a:r>
                    </a:p>
                  </a:txBody>
                  <a:tcPr>
                    <a:lnL w="12700" cap="flat" cmpd="sng" algn="ctr">
                      <a:solidFill>
                        <a:schemeClr val="tx1"/>
                      </a:solidFill>
                      <a:prstDash val="solid"/>
                      <a:round/>
                      <a:headEnd type="none" w="med" len="med"/>
                      <a:tailEnd type="none" w="med" len="med"/>
                    </a:lnL>
                  </a:tcPr>
                </a:tc>
                <a:tc>
                  <a:txBody>
                    <a:bodyPr/>
                    <a:lstStyle/>
                    <a:p>
                      <a:pPr algn="r"/>
                      <a:endParaRPr lang="en-US" dirty="0"/>
                    </a:p>
                  </a:txBody>
                  <a:tcPr/>
                </a:tc>
                <a:extLst>
                  <a:ext uri="{0D108BD9-81ED-4DB2-BD59-A6C34878D82A}">
                    <a16:rowId xmlns:a16="http://schemas.microsoft.com/office/drawing/2014/main" val="2600415314"/>
                  </a:ext>
                </a:extLst>
              </a:tr>
              <a:tr h="370840">
                <a:tc>
                  <a:txBody>
                    <a:bodyPr/>
                    <a:lstStyle/>
                    <a:p>
                      <a:r>
                        <a:rPr lang="en-US" dirty="0"/>
                        <a:t>HENS 3</a:t>
                      </a:r>
                    </a:p>
                  </a:txBody>
                  <a:tcPr>
                    <a:lnR w="12700" cap="flat" cmpd="sng" algn="ctr">
                      <a:solidFill>
                        <a:schemeClr val="tx1"/>
                      </a:solidFill>
                      <a:prstDash val="solid"/>
                      <a:round/>
                      <a:headEnd type="none" w="med" len="med"/>
                      <a:tailEnd type="none" w="med" len="med"/>
                    </a:lnR>
                  </a:tcPr>
                </a:tc>
                <a:tc>
                  <a:txBody>
                    <a:bodyPr/>
                    <a:lstStyle/>
                    <a:p>
                      <a:pPr algn="r"/>
                      <a:r>
                        <a:rPr lang="en-US" dirty="0"/>
                        <a:t>1024</a:t>
                      </a:r>
                    </a:p>
                  </a:txBody>
                  <a:tcPr>
                    <a:lnL w="12700" cap="flat" cmpd="sng" algn="ctr">
                      <a:solidFill>
                        <a:schemeClr val="tx1"/>
                      </a:solidFill>
                      <a:prstDash val="solid"/>
                      <a:round/>
                      <a:headEnd type="none" w="med" len="med"/>
                      <a:tailEnd type="none" w="med" len="med"/>
                    </a:lnL>
                  </a:tcPr>
                </a:tc>
                <a:tc>
                  <a:txBody>
                    <a:bodyPr/>
                    <a:lstStyle/>
                    <a:p>
                      <a:pPr algn="r"/>
                      <a:r>
                        <a:rPr lang="en-US" dirty="0"/>
                        <a:t>1486</a:t>
                      </a:r>
                    </a:p>
                  </a:txBody>
                  <a:tcPr/>
                </a:tc>
                <a:tc>
                  <a:txBody>
                    <a:bodyPr/>
                    <a:lstStyle/>
                    <a:p>
                      <a:pPr algn="r"/>
                      <a:r>
                        <a:rPr lang="en-US" dirty="0"/>
                        <a:t>32</a:t>
                      </a:r>
                    </a:p>
                  </a:txBody>
                  <a:tcPr>
                    <a:lnR w="12700" cap="flat" cmpd="sng" algn="ctr">
                      <a:solidFill>
                        <a:schemeClr val="tx1"/>
                      </a:solidFill>
                      <a:prstDash val="solid"/>
                      <a:round/>
                      <a:headEnd type="none" w="med" len="med"/>
                      <a:tailEnd type="none" w="med" len="med"/>
                    </a:lnR>
                  </a:tcPr>
                </a:tc>
                <a:tc>
                  <a:txBody>
                    <a:bodyPr/>
                    <a:lstStyle/>
                    <a:p>
                      <a:pPr algn="r"/>
                      <a:r>
                        <a:rPr lang="en-US" sz="1800" kern="1200" dirty="0">
                          <a:solidFill>
                            <a:schemeClr val="tx1"/>
                          </a:solidFill>
                          <a:latin typeface="+mn-lt"/>
                          <a:ea typeface="+mn-ea"/>
                          <a:cs typeface="+mn-cs"/>
                        </a:rPr>
                        <a:t>350,037</a:t>
                      </a:r>
                      <a:endParaRPr lang="en-US" dirty="0"/>
                    </a:p>
                  </a:txBody>
                  <a:tcPr>
                    <a:lnL w="12700" cap="flat" cmpd="sng" algn="ctr">
                      <a:solidFill>
                        <a:schemeClr val="tx1"/>
                      </a:solidFill>
                      <a:prstDash val="solid"/>
                      <a:round/>
                      <a:headEnd type="none" w="med" len="med"/>
                      <a:tailEnd type="none" w="med" len="med"/>
                    </a:lnL>
                  </a:tcPr>
                </a:tc>
                <a:tc>
                  <a:txBody>
                    <a:bodyPr/>
                    <a:lstStyle/>
                    <a:p>
                      <a:pPr algn="r"/>
                      <a:r>
                        <a:rPr lang="en-US" dirty="0"/>
                        <a:t>45</a:t>
                      </a:r>
                    </a:p>
                  </a:txBody>
                  <a:tcPr>
                    <a:lnR w="12700" cap="flat" cmpd="sng" algn="ctr">
                      <a:solidFill>
                        <a:schemeClr val="tx1"/>
                      </a:solidFill>
                      <a:prstDash val="solid"/>
                      <a:round/>
                      <a:headEnd type="none" w="med" len="med"/>
                      <a:tailEnd type="none" w="med" len="med"/>
                    </a:lnR>
                  </a:tcPr>
                </a:tc>
                <a:tc>
                  <a:txBody>
                    <a:bodyPr/>
                    <a:lstStyle/>
                    <a:p>
                      <a:pPr algn="r"/>
                      <a:r>
                        <a:rPr lang="en-US" dirty="0">
                          <a:solidFill>
                            <a:srgbClr val="800000"/>
                          </a:solidFill>
                        </a:rPr>
                        <a:t>No solution</a:t>
                      </a:r>
                    </a:p>
                  </a:txBody>
                  <a:tcPr>
                    <a:lnL w="12700" cap="flat" cmpd="sng" algn="ctr">
                      <a:solidFill>
                        <a:schemeClr val="tx1"/>
                      </a:solidFill>
                      <a:prstDash val="solid"/>
                      <a:round/>
                      <a:headEnd type="none" w="med" len="med"/>
                      <a:tailEnd type="none" w="med" len="med"/>
                    </a:lnL>
                  </a:tcPr>
                </a:tc>
                <a:tc>
                  <a:txBody>
                    <a:bodyPr/>
                    <a:lstStyle/>
                    <a:p>
                      <a:pPr algn="r"/>
                      <a:endParaRPr lang="en-US" dirty="0"/>
                    </a:p>
                  </a:txBody>
                  <a:tcPr/>
                </a:tc>
                <a:extLst>
                  <a:ext uri="{0D108BD9-81ED-4DB2-BD59-A6C34878D82A}">
                    <a16:rowId xmlns:a16="http://schemas.microsoft.com/office/drawing/2014/main" val="3025797409"/>
                  </a:ext>
                </a:extLst>
              </a:tr>
              <a:tr h="370840">
                <a:tc>
                  <a:txBody>
                    <a:bodyPr/>
                    <a:lstStyle/>
                    <a:p>
                      <a:r>
                        <a:rPr lang="en-US" dirty="0"/>
                        <a:t>HENS 4</a:t>
                      </a:r>
                    </a:p>
                  </a:txBody>
                  <a:tcPr>
                    <a:lnR w="12700" cap="flat" cmpd="sng" algn="ctr">
                      <a:solidFill>
                        <a:schemeClr val="tx1"/>
                      </a:solidFill>
                      <a:prstDash val="solid"/>
                      <a:round/>
                      <a:headEnd type="none" w="med" len="med"/>
                      <a:tailEnd type="none" w="med" len="med"/>
                    </a:lnR>
                  </a:tcPr>
                </a:tc>
                <a:tc>
                  <a:txBody>
                    <a:bodyPr/>
                    <a:lstStyle/>
                    <a:p>
                      <a:pPr algn="r"/>
                      <a:r>
                        <a:rPr lang="en-US" dirty="0"/>
                        <a:t>132</a:t>
                      </a:r>
                    </a:p>
                  </a:txBody>
                  <a:tcPr>
                    <a:lnL w="12700" cap="flat" cmpd="sng" algn="ctr">
                      <a:solidFill>
                        <a:schemeClr val="tx1"/>
                      </a:solidFill>
                      <a:prstDash val="solid"/>
                      <a:round/>
                      <a:headEnd type="none" w="med" len="med"/>
                      <a:tailEnd type="none" w="med" len="med"/>
                    </a:lnL>
                  </a:tcPr>
                </a:tc>
                <a:tc>
                  <a:txBody>
                    <a:bodyPr/>
                    <a:lstStyle/>
                    <a:p>
                      <a:pPr algn="r"/>
                      <a:r>
                        <a:rPr lang="en-US" dirty="0"/>
                        <a:t>334</a:t>
                      </a:r>
                    </a:p>
                  </a:txBody>
                  <a:tcPr/>
                </a:tc>
                <a:tc>
                  <a:txBody>
                    <a:bodyPr/>
                    <a:lstStyle/>
                    <a:p>
                      <a:pPr algn="r"/>
                      <a:r>
                        <a:rPr lang="en-US" dirty="0"/>
                        <a:t>44</a:t>
                      </a:r>
                    </a:p>
                  </a:txBody>
                  <a:tcPr>
                    <a:lnR w="12700" cap="flat" cmpd="sng" algn="ctr">
                      <a:solidFill>
                        <a:schemeClr val="tx1"/>
                      </a:solidFill>
                      <a:prstDash val="solid"/>
                      <a:round/>
                      <a:headEnd type="none" w="med" len="med"/>
                      <a:tailEnd type="none" w="med" len="med"/>
                    </a:lnR>
                  </a:tcPr>
                </a:tc>
                <a:tc>
                  <a:txBody>
                    <a:bodyPr/>
                    <a:lstStyle/>
                    <a:p>
                      <a:pPr algn="r"/>
                      <a:r>
                        <a:rPr lang="en-US" sz="1800" kern="1200" dirty="0">
                          <a:solidFill>
                            <a:schemeClr val="tx1"/>
                          </a:solidFill>
                          <a:latin typeface="+mn-lt"/>
                          <a:ea typeface="+mn-ea"/>
                          <a:cs typeface="+mn-cs"/>
                        </a:rPr>
                        <a:t>190,281</a:t>
                      </a:r>
                      <a:endParaRPr lang="en-US" dirty="0"/>
                    </a:p>
                  </a:txBody>
                  <a:tcPr>
                    <a:lnL w="12700" cap="flat" cmpd="sng" algn="ctr">
                      <a:solidFill>
                        <a:schemeClr val="tx1"/>
                      </a:solidFill>
                      <a:prstDash val="solid"/>
                      <a:round/>
                      <a:headEnd type="none" w="med" len="med"/>
                      <a:tailEnd type="none" w="med" len="med"/>
                    </a:lnL>
                  </a:tcPr>
                </a:tc>
                <a:tc>
                  <a:txBody>
                    <a:bodyPr/>
                    <a:lstStyle/>
                    <a:p>
                      <a:pPr algn="r"/>
                      <a:r>
                        <a:rPr lang="en-US" dirty="0"/>
                        <a:t>14</a:t>
                      </a:r>
                    </a:p>
                  </a:txBody>
                  <a:tcPr>
                    <a:lnR w="12700" cap="flat" cmpd="sng" algn="ctr">
                      <a:solidFill>
                        <a:schemeClr val="tx1"/>
                      </a:solidFill>
                      <a:prstDash val="solid"/>
                      <a:round/>
                      <a:headEnd type="none" w="med" len="med"/>
                      <a:tailEnd type="none" w="med" len="med"/>
                    </a:lnR>
                  </a:tcPr>
                </a:tc>
                <a:tc>
                  <a:txBody>
                    <a:bodyPr/>
                    <a:lstStyle/>
                    <a:p>
                      <a:pPr algn="r"/>
                      <a:r>
                        <a:rPr lang="en-US" dirty="0">
                          <a:solidFill>
                            <a:srgbClr val="800000"/>
                          </a:solidFill>
                        </a:rPr>
                        <a:t>No solution</a:t>
                      </a:r>
                    </a:p>
                  </a:txBody>
                  <a:tcPr>
                    <a:lnL w="12700" cap="flat" cmpd="sng" algn="ctr">
                      <a:solidFill>
                        <a:schemeClr val="tx1"/>
                      </a:solidFill>
                      <a:prstDash val="solid"/>
                      <a:round/>
                      <a:headEnd type="none" w="med" len="med"/>
                      <a:tailEnd type="none" w="med" len="med"/>
                    </a:lnL>
                  </a:tcPr>
                </a:tc>
                <a:tc>
                  <a:txBody>
                    <a:bodyPr/>
                    <a:lstStyle/>
                    <a:p>
                      <a:pPr algn="r"/>
                      <a:endParaRPr lang="en-US" dirty="0"/>
                    </a:p>
                  </a:txBody>
                  <a:tcPr/>
                </a:tc>
                <a:extLst>
                  <a:ext uri="{0D108BD9-81ED-4DB2-BD59-A6C34878D82A}">
                    <a16:rowId xmlns:a16="http://schemas.microsoft.com/office/drawing/2014/main" val="15430024"/>
                  </a:ext>
                </a:extLst>
              </a:tr>
              <a:tr h="370840">
                <a:tc>
                  <a:txBody>
                    <a:bodyPr/>
                    <a:lstStyle/>
                    <a:p>
                      <a:r>
                        <a:rPr lang="en-US" dirty="0"/>
                        <a:t>HENS 5</a:t>
                      </a:r>
                    </a:p>
                  </a:txBody>
                  <a:tcPr>
                    <a:lnR w="12700" cap="flat" cmpd="sng" algn="ctr">
                      <a:solidFill>
                        <a:schemeClr val="tx1"/>
                      </a:solidFill>
                      <a:prstDash val="solid"/>
                      <a:round/>
                      <a:headEnd type="none" w="med" len="med"/>
                      <a:tailEnd type="none" w="med" len="med"/>
                    </a:lnR>
                  </a:tcPr>
                </a:tc>
                <a:tc>
                  <a:txBody>
                    <a:bodyPr/>
                    <a:lstStyle/>
                    <a:p>
                      <a:pPr algn="r"/>
                      <a:r>
                        <a:rPr lang="en-US" dirty="0"/>
                        <a:t>924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r>
                        <a:rPr lang="en-US" dirty="0"/>
                        <a:t>2122</a:t>
                      </a:r>
                    </a:p>
                  </a:txBody>
                  <a:tcPr>
                    <a:lnB w="12700" cap="flat" cmpd="sng" algn="ctr">
                      <a:solidFill>
                        <a:schemeClr val="tx1"/>
                      </a:solidFill>
                      <a:prstDash val="solid"/>
                      <a:round/>
                      <a:headEnd type="none" w="med" len="med"/>
                      <a:tailEnd type="none" w="med" len="med"/>
                    </a:lnB>
                  </a:tcPr>
                </a:tc>
                <a:tc>
                  <a:txBody>
                    <a:bodyPr/>
                    <a:lstStyle/>
                    <a:p>
                      <a:pPr algn="r"/>
                      <a:r>
                        <a:rPr lang="en-US" dirty="0"/>
                        <a:t>44</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en-US" sz="1800" kern="1200" dirty="0">
                          <a:solidFill>
                            <a:schemeClr val="tx1"/>
                          </a:solidFill>
                          <a:latin typeface="+mn-lt"/>
                          <a:ea typeface="+mn-ea"/>
                          <a:cs typeface="+mn-cs"/>
                        </a:rPr>
                        <a:t>112,034</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r>
                        <a:rPr lang="en-US" dirty="0"/>
                        <a:t>145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en-US" dirty="0">
                          <a:solidFill>
                            <a:srgbClr val="800000"/>
                          </a:solidFill>
                        </a:rPr>
                        <a:t>No solution</a:t>
                      </a:r>
                    </a:p>
                  </a:txBody>
                  <a:tcPr>
                    <a:lnL w="12700" cap="flat" cmpd="sng" algn="ctr">
                      <a:solidFill>
                        <a:schemeClr val="tx1"/>
                      </a:solidFill>
                      <a:prstDash val="solid"/>
                      <a:round/>
                      <a:headEnd type="none" w="med" len="med"/>
                      <a:tailEnd type="none" w="med" len="med"/>
                    </a:lnL>
                  </a:tcPr>
                </a:tc>
                <a:tc>
                  <a:txBody>
                    <a:bodyPr/>
                    <a:lstStyle/>
                    <a:p>
                      <a:pPr algn="r"/>
                      <a:endParaRPr lang="en-US" dirty="0"/>
                    </a:p>
                  </a:txBody>
                  <a:tcPr/>
                </a:tc>
                <a:extLst>
                  <a:ext uri="{0D108BD9-81ED-4DB2-BD59-A6C34878D82A}">
                    <a16:rowId xmlns:a16="http://schemas.microsoft.com/office/drawing/2014/main" val="1797161875"/>
                  </a:ext>
                </a:extLst>
              </a:tr>
            </a:tbl>
          </a:graphicData>
        </a:graphic>
      </p:graphicFrame>
      <p:sp>
        <p:nvSpPr>
          <p:cNvPr id="5" name="Rectangle 4">
            <a:extLst>
              <a:ext uri="{FF2B5EF4-FFF2-40B4-BE49-F238E27FC236}">
                <a16:creationId xmlns:a16="http://schemas.microsoft.com/office/drawing/2014/main" id="{DBA306FB-D086-496D-88CB-AC45C379E0CB}"/>
              </a:ext>
            </a:extLst>
          </p:cNvPr>
          <p:cNvSpPr/>
          <p:nvPr/>
        </p:nvSpPr>
        <p:spPr>
          <a:xfrm>
            <a:off x="6781800" y="1645760"/>
            <a:ext cx="1140056" cy="400110"/>
          </a:xfrm>
          <a:prstGeom prst="rect">
            <a:avLst/>
          </a:prstGeom>
        </p:spPr>
        <p:txBody>
          <a:bodyPr wrap="none">
            <a:spAutoFit/>
          </a:bodyPr>
          <a:lstStyle/>
          <a:p>
            <a:r>
              <a:rPr lang="en-US" sz="2000" b="1" dirty="0" err="1"/>
              <a:t>GDPopt</a:t>
            </a:r>
            <a:endParaRPr lang="en-US" sz="2000" b="1" dirty="0"/>
          </a:p>
        </p:txBody>
      </p:sp>
      <p:sp>
        <p:nvSpPr>
          <p:cNvPr id="6" name="Rectangle 5">
            <a:extLst>
              <a:ext uri="{FF2B5EF4-FFF2-40B4-BE49-F238E27FC236}">
                <a16:creationId xmlns:a16="http://schemas.microsoft.com/office/drawing/2014/main" id="{21B59413-D7A7-4B04-BE09-136F0B1C9FC2}"/>
              </a:ext>
            </a:extLst>
          </p:cNvPr>
          <p:cNvSpPr/>
          <p:nvPr/>
        </p:nvSpPr>
        <p:spPr>
          <a:xfrm>
            <a:off x="9220200" y="1645760"/>
            <a:ext cx="2127505" cy="400110"/>
          </a:xfrm>
          <a:prstGeom prst="rect">
            <a:avLst/>
          </a:prstGeom>
        </p:spPr>
        <p:txBody>
          <a:bodyPr wrap="none">
            <a:spAutoFit/>
          </a:bodyPr>
          <a:lstStyle/>
          <a:p>
            <a:r>
              <a:rPr lang="en-US" sz="2000" b="1" dirty="0"/>
              <a:t>DICOPT + big-M</a:t>
            </a:r>
          </a:p>
        </p:txBody>
      </p:sp>
      <p:sp>
        <p:nvSpPr>
          <p:cNvPr id="7" name="Rectangle 6">
            <a:extLst>
              <a:ext uri="{FF2B5EF4-FFF2-40B4-BE49-F238E27FC236}">
                <a16:creationId xmlns:a16="http://schemas.microsoft.com/office/drawing/2014/main" id="{B30781A9-2C41-4476-B138-EDC6E841987F}"/>
              </a:ext>
            </a:extLst>
          </p:cNvPr>
          <p:cNvSpPr/>
          <p:nvPr/>
        </p:nvSpPr>
        <p:spPr>
          <a:xfrm>
            <a:off x="3505200" y="1645760"/>
            <a:ext cx="697627" cy="400110"/>
          </a:xfrm>
          <a:prstGeom prst="rect">
            <a:avLst/>
          </a:prstGeom>
        </p:spPr>
        <p:txBody>
          <a:bodyPr wrap="none">
            <a:spAutoFit/>
          </a:bodyPr>
          <a:lstStyle/>
          <a:p>
            <a:r>
              <a:rPr lang="en-US" sz="2000" dirty="0"/>
              <a:t>Size</a:t>
            </a:r>
          </a:p>
        </p:txBody>
      </p:sp>
    </p:spTree>
    <p:extLst>
      <p:ext uri="{BB962C8B-B14F-4D97-AF65-F5344CB8AC3E}">
        <p14:creationId xmlns:p14="http://schemas.microsoft.com/office/powerpoint/2010/main" val="1560990779"/>
      </p:ext>
    </p:extLst>
  </p:cSld>
  <p:clrMapOvr>
    <a:masterClrMapping/>
  </p:clrMapOvr>
  <p:transition spd="med"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F341-4523-4923-B07F-7D62A5EB697A}"/>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a16="http://schemas.microsoft.com/office/drawing/2014/main" id="{444F2AF5-126B-450E-8B63-37C2BFCDE42A}"/>
              </a:ext>
            </a:extLst>
          </p:cNvPr>
          <p:cNvSpPr>
            <a:spLocks noGrp="1"/>
          </p:cNvSpPr>
          <p:nvPr>
            <p:ph type="sldNum" sz="quarter" idx="4"/>
          </p:nvPr>
        </p:nvSpPr>
        <p:spPr/>
        <p:txBody>
          <a:bodyPr/>
          <a:lstStyle/>
          <a:p>
            <a:fld id="{41B67AC3-44BE-1249-A8B0-A1E33CC73C33}" type="slidenum">
              <a:rPr lang="en-US" smtClean="0"/>
              <a:t>29</a:t>
            </a:fld>
            <a:endParaRPr lang="en-US"/>
          </a:p>
        </p:txBody>
      </p:sp>
      <p:sp>
        <p:nvSpPr>
          <p:cNvPr id="4" name="Content Placeholder 1">
            <a:extLst>
              <a:ext uri="{FF2B5EF4-FFF2-40B4-BE49-F238E27FC236}">
                <a16:creationId xmlns:a16="http://schemas.microsoft.com/office/drawing/2014/main" id="{8EDE4142-8267-4045-A06E-8511AB37FED0}"/>
              </a:ext>
            </a:extLst>
          </p:cNvPr>
          <p:cNvSpPr txBox="1">
            <a:spLocks/>
          </p:cNvSpPr>
          <p:nvPr/>
        </p:nvSpPr>
        <p:spPr>
          <a:xfrm>
            <a:off x="685799" y="1143000"/>
            <a:ext cx="108966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800" kern="0" dirty="0"/>
              <a:t>GDP gives logical framework to </a:t>
            </a:r>
            <a:r>
              <a:rPr lang="en-US" sz="2800" b="1" kern="0" dirty="0"/>
              <a:t>systematically</a:t>
            </a:r>
            <a:r>
              <a:rPr lang="en-US" sz="2800" kern="0" dirty="0"/>
              <a:t> approach discrete-continuous optimization problems</a:t>
            </a:r>
          </a:p>
          <a:p>
            <a:r>
              <a:rPr lang="en-US" sz="2800" kern="0" dirty="0" err="1"/>
              <a:t>Pyomo.</a:t>
            </a:r>
            <a:r>
              <a:rPr lang="en-US" sz="2800" b="1" kern="0" dirty="0" err="1"/>
              <a:t>GDP</a:t>
            </a:r>
            <a:r>
              <a:rPr lang="en-US" sz="2800" kern="0" dirty="0"/>
              <a:t> offers </a:t>
            </a:r>
            <a:r>
              <a:rPr lang="en-US" sz="2800" b="1" kern="0" dirty="0">
                <a:solidFill>
                  <a:srgbClr val="800000"/>
                </a:solidFill>
              </a:rPr>
              <a:t>first-class modeling </a:t>
            </a:r>
            <a:r>
              <a:rPr lang="en-US" sz="2800" kern="0" dirty="0"/>
              <a:t>language support for GDP models</a:t>
            </a:r>
          </a:p>
          <a:p>
            <a:pPr lvl="1"/>
            <a:r>
              <a:rPr lang="en-US" sz="2400" b="1" kern="0" dirty="0">
                <a:solidFill>
                  <a:srgbClr val="00279F"/>
                </a:solidFill>
              </a:rPr>
              <a:t>Customizable</a:t>
            </a:r>
            <a:r>
              <a:rPr lang="en-US" sz="2400" kern="0" dirty="0"/>
              <a:t>: open-source, full access to modeling components within code</a:t>
            </a:r>
          </a:p>
          <a:p>
            <a:pPr lvl="1"/>
            <a:r>
              <a:rPr lang="en-US" sz="2400" b="1" kern="0" dirty="0">
                <a:solidFill>
                  <a:srgbClr val="00279F"/>
                </a:solidFill>
              </a:rPr>
              <a:t>Ease-of-use</a:t>
            </a:r>
            <a:r>
              <a:rPr lang="en-US" sz="2400" kern="0" dirty="0"/>
              <a:t>: automatic reformulations from GDP to MILP/MINLP</a:t>
            </a:r>
          </a:p>
          <a:p>
            <a:pPr lvl="1"/>
            <a:r>
              <a:rPr lang="en-US" sz="2400" b="1" kern="0" dirty="0">
                <a:solidFill>
                  <a:srgbClr val="00279F"/>
                </a:solidFill>
              </a:rPr>
              <a:t>Automated</a:t>
            </a:r>
            <a:r>
              <a:rPr lang="en-US" sz="2400" kern="0" dirty="0"/>
              <a:t>: computes big-M values for linear constraints automatically</a:t>
            </a:r>
          </a:p>
          <a:p>
            <a:pPr lvl="1"/>
            <a:r>
              <a:rPr lang="en-US" sz="2400" kern="0" dirty="0"/>
              <a:t>New </a:t>
            </a:r>
            <a:r>
              <a:rPr lang="en-US" sz="2400" b="1" kern="0" dirty="0">
                <a:solidFill>
                  <a:srgbClr val="00279F"/>
                </a:solidFill>
              </a:rPr>
              <a:t>advanced</a:t>
            </a:r>
            <a:r>
              <a:rPr lang="en-US" sz="2400" kern="0" dirty="0"/>
              <a:t> capabilities:</a:t>
            </a:r>
          </a:p>
          <a:p>
            <a:pPr lvl="2"/>
            <a:r>
              <a:rPr lang="en-US" sz="2200" kern="0" dirty="0"/>
              <a:t>Cutting-plane hybrid BM/HR reformulation</a:t>
            </a:r>
          </a:p>
          <a:p>
            <a:pPr lvl="2"/>
            <a:r>
              <a:rPr lang="en-US" sz="2200" kern="0" dirty="0"/>
              <a:t>GDP basic step reformulation</a:t>
            </a:r>
          </a:p>
          <a:p>
            <a:pPr lvl="2"/>
            <a:r>
              <a:rPr lang="en-US" sz="2200" kern="0" dirty="0" err="1"/>
              <a:t>GDPopt</a:t>
            </a:r>
            <a:r>
              <a:rPr lang="en-US" sz="2200" kern="0" dirty="0"/>
              <a:t> logic-based outer approximation solver</a:t>
            </a:r>
          </a:p>
        </p:txBody>
      </p:sp>
    </p:spTree>
    <p:extLst>
      <p:ext uri="{BB962C8B-B14F-4D97-AF65-F5344CB8AC3E}">
        <p14:creationId xmlns:p14="http://schemas.microsoft.com/office/powerpoint/2010/main" val="239614438"/>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6E1-ADCC-43C8-9728-039EB0FC5219}"/>
              </a:ext>
            </a:extLst>
          </p:cNvPr>
          <p:cNvSpPr>
            <a:spLocks noGrp="1"/>
          </p:cNvSpPr>
          <p:nvPr>
            <p:ph type="title"/>
          </p:nvPr>
        </p:nvSpPr>
        <p:spPr/>
        <p:txBody>
          <a:bodyPr/>
          <a:lstStyle/>
          <a:p>
            <a:r>
              <a:rPr lang="en-US" dirty="0"/>
              <a:t>How do we want to solve problems?</a:t>
            </a:r>
          </a:p>
        </p:txBody>
      </p:sp>
      <p:sp>
        <p:nvSpPr>
          <p:cNvPr id="3" name="Slide Number Placeholder 2">
            <a:extLst>
              <a:ext uri="{FF2B5EF4-FFF2-40B4-BE49-F238E27FC236}">
                <a16:creationId xmlns:a16="http://schemas.microsoft.com/office/drawing/2014/main" id="{2D1E87C5-9987-46F5-A342-311D08BEE2C6}"/>
              </a:ext>
            </a:extLst>
          </p:cNvPr>
          <p:cNvSpPr>
            <a:spLocks noGrp="1"/>
          </p:cNvSpPr>
          <p:nvPr>
            <p:ph type="sldNum" sz="quarter" idx="4"/>
          </p:nvPr>
        </p:nvSpPr>
        <p:spPr/>
        <p:txBody>
          <a:bodyPr/>
          <a:lstStyle/>
          <a:p>
            <a:fld id="{41B67AC3-44BE-1249-A8B0-A1E33CC73C33}" type="slidenum">
              <a:rPr lang="en-US" smtClean="0"/>
              <a:t>3</a:t>
            </a:fld>
            <a:endParaRPr lang="en-US"/>
          </a:p>
        </p:txBody>
      </p:sp>
      <p:sp>
        <p:nvSpPr>
          <p:cNvPr id="33" name="Rectangle 32">
            <a:extLst>
              <a:ext uri="{FF2B5EF4-FFF2-40B4-BE49-F238E27FC236}">
                <a16:creationId xmlns:a16="http://schemas.microsoft.com/office/drawing/2014/main" id="{9FF30A0D-6FF0-4FEB-8337-F77E303B3621}"/>
              </a:ext>
            </a:extLst>
          </p:cNvPr>
          <p:cNvSpPr/>
          <p:nvPr/>
        </p:nvSpPr>
        <p:spPr>
          <a:xfrm>
            <a:off x="304800" y="1504244"/>
            <a:ext cx="2438400" cy="646331"/>
          </a:xfrm>
          <a:prstGeom prst="rect">
            <a:avLst/>
          </a:prstGeom>
        </p:spPr>
        <p:txBody>
          <a:bodyPr wrap="square">
            <a:spAutoFit/>
          </a:bodyPr>
          <a:lstStyle/>
          <a:p>
            <a:pPr algn="ctr"/>
            <a:r>
              <a:rPr lang="en-US" b="1" dirty="0"/>
              <a:t>“Where should I site my power plant?”</a:t>
            </a:r>
          </a:p>
        </p:txBody>
      </p:sp>
      <p:sp>
        <p:nvSpPr>
          <p:cNvPr id="18" name="Rectangle 17">
            <a:extLst>
              <a:ext uri="{FF2B5EF4-FFF2-40B4-BE49-F238E27FC236}">
                <a16:creationId xmlns:a16="http://schemas.microsoft.com/office/drawing/2014/main" id="{D2D0D1D0-5051-47DE-B7A0-EB06D9EEE1F3}"/>
              </a:ext>
            </a:extLst>
          </p:cNvPr>
          <p:cNvSpPr/>
          <p:nvPr/>
        </p:nvSpPr>
        <p:spPr bwMode="auto">
          <a:xfrm>
            <a:off x="2819399" y="2362200"/>
            <a:ext cx="8763001" cy="457200"/>
          </a:xfrm>
          <a:prstGeom prst="rect">
            <a:avLst/>
          </a:prstGeom>
          <a:solidFill>
            <a:schemeClr val="tx1"/>
          </a:solidFill>
          <a:ln w="28575" cap="flat" cmpd="sng" algn="ctr">
            <a:solidFill>
              <a:schemeClr val="tx1"/>
            </a:solidFill>
            <a:prstDash val="solid"/>
            <a:round/>
            <a:headEnd type="none"/>
            <a:tailEnd type="none"/>
          </a:ln>
          <a:effectLst/>
        </p:spPr>
        <p:txBody>
          <a:bodyPr rtlCol="0" anchor="ctr"/>
          <a:lstStyle/>
          <a:p>
            <a:pPr algn="ctr"/>
            <a:r>
              <a:rPr lang="en-US" dirty="0">
                <a:solidFill>
                  <a:schemeClr val="bg1"/>
                </a:solidFill>
              </a:rPr>
              <a:t>Python</a:t>
            </a:r>
          </a:p>
        </p:txBody>
      </p:sp>
      <p:sp>
        <p:nvSpPr>
          <p:cNvPr id="21" name="Content Placeholder 1">
            <a:extLst>
              <a:ext uri="{FF2B5EF4-FFF2-40B4-BE49-F238E27FC236}">
                <a16:creationId xmlns:a16="http://schemas.microsoft.com/office/drawing/2014/main" id="{10B880A6-EB95-4E08-BB04-C49A115F2E45}"/>
              </a:ext>
            </a:extLst>
          </p:cNvPr>
          <p:cNvSpPr txBox="1">
            <a:spLocks/>
          </p:cNvSpPr>
          <p:nvPr/>
        </p:nvSpPr>
        <p:spPr>
          <a:xfrm>
            <a:off x="2819399" y="2968654"/>
            <a:ext cx="8610600" cy="3355946"/>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b="1" kern="0" dirty="0"/>
              <a:t>Mature</a:t>
            </a:r>
            <a:r>
              <a:rPr lang="en-US" kern="0" dirty="0"/>
              <a:t> high-level programming language</a:t>
            </a:r>
          </a:p>
          <a:p>
            <a:r>
              <a:rPr lang="en-US" kern="0" dirty="0"/>
              <a:t>Large, skilled user base – common in undergrad curriculum</a:t>
            </a:r>
          </a:p>
          <a:p>
            <a:r>
              <a:rPr lang="en-US" kern="0" dirty="0"/>
              <a:t>Rich set of libraries:</a:t>
            </a:r>
          </a:p>
          <a:p>
            <a:pPr lvl="1"/>
            <a:r>
              <a:rPr lang="en-US" kern="0" dirty="0"/>
              <a:t>Pandas – data management (csv, Excel, databases, etc.)</a:t>
            </a:r>
          </a:p>
          <a:p>
            <a:pPr lvl="1"/>
            <a:r>
              <a:rPr lang="en-US" kern="0" dirty="0" err="1"/>
              <a:t>Matplotlib</a:t>
            </a:r>
            <a:r>
              <a:rPr lang="en-US" kern="0" dirty="0"/>
              <a:t> – visualization </a:t>
            </a:r>
          </a:p>
          <a:p>
            <a:pPr lvl="1"/>
            <a:r>
              <a:rPr lang="en-US" kern="0" dirty="0" err="1"/>
              <a:t>Numpy</a:t>
            </a:r>
            <a:r>
              <a:rPr lang="en-US" kern="0" dirty="0"/>
              <a:t> – linear algebra</a:t>
            </a:r>
          </a:p>
          <a:p>
            <a:pPr lvl="1"/>
            <a:r>
              <a:rPr lang="en-US" kern="0" dirty="0" err="1"/>
              <a:t>Networkx</a:t>
            </a:r>
            <a:r>
              <a:rPr lang="en-US" kern="0" dirty="0"/>
              <a:t> – Network graph analysis</a:t>
            </a:r>
          </a:p>
          <a:p>
            <a:pPr lvl="1"/>
            <a:r>
              <a:rPr lang="en-US" kern="0" dirty="0" err="1"/>
              <a:t>PyQt</a:t>
            </a:r>
            <a:r>
              <a:rPr lang="en-US" kern="0" dirty="0"/>
              <a:t> – graphical interfaces</a:t>
            </a:r>
          </a:p>
        </p:txBody>
      </p:sp>
      <p:grpSp>
        <p:nvGrpSpPr>
          <p:cNvPr id="4" name="Group 3">
            <a:extLst>
              <a:ext uri="{FF2B5EF4-FFF2-40B4-BE49-F238E27FC236}">
                <a16:creationId xmlns:a16="http://schemas.microsoft.com/office/drawing/2014/main" id="{207C9B12-FF2C-4BE0-9957-5E0F496F3175}"/>
              </a:ext>
            </a:extLst>
          </p:cNvPr>
          <p:cNvGrpSpPr/>
          <p:nvPr/>
        </p:nvGrpSpPr>
        <p:grpSpPr>
          <a:xfrm>
            <a:off x="2819400" y="778669"/>
            <a:ext cx="2133600" cy="1443907"/>
            <a:chOff x="2819400" y="778669"/>
            <a:chExt cx="2133600" cy="1443907"/>
          </a:xfrm>
        </p:grpSpPr>
        <p:sp>
          <p:nvSpPr>
            <p:cNvPr id="12" name="Arrow: Pentagon 11">
              <a:extLst>
                <a:ext uri="{FF2B5EF4-FFF2-40B4-BE49-F238E27FC236}">
                  <a16:creationId xmlns:a16="http://schemas.microsoft.com/office/drawing/2014/main" id="{6FBE4465-2AFE-4F41-8399-240C41EF5E50}"/>
                </a:ext>
              </a:extLst>
            </p:cNvPr>
            <p:cNvSpPr/>
            <p:nvPr/>
          </p:nvSpPr>
          <p:spPr bwMode="auto">
            <a:xfrm>
              <a:off x="2819400" y="1447800"/>
              <a:ext cx="2133600" cy="774776"/>
            </a:xfrm>
            <a:prstGeom prst="homePlate">
              <a:avLst>
                <a:gd name="adj" fmla="val 16676"/>
              </a:avLst>
            </a:prstGeom>
            <a:solidFill>
              <a:schemeClr val="accent1">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Natural language processing</a:t>
              </a:r>
            </a:p>
          </p:txBody>
        </p:sp>
        <p:pic>
          <p:nvPicPr>
            <p:cNvPr id="2050" name="Picture 2" descr="Image result for speech icon">
              <a:extLst>
                <a:ext uri="{FF2B5EF4-FFF2-40B4-BE49-F238E27FC236}">
                  <a16:creationId xmlns:a16="http://schemas.microsoft.com/office/drawing/2014/main" id="{70641A18-FCE0-42FC-89D4-4459F8D253B5}"/>
                </a:ext>
              </a:extLst>
            </p:cNvPr>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3598824" y="778669"/>
              <a:ext cx="574751" cy="574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98CDF337-4D88-4918-AA20-18878BFBCE1A}"/>
              </a:ext>
            </a:extLst>
          </p:cNvPr>
          <p:cNvGrpSpPr/>
          <p:nvPr/>
        </p:nvGrpSpPr>
        <p:grpSpPr>
          <a:xfrm>
            <a:off x="5029200" y="731840"/>
            <a:ext cx="2133600" cy="1490736"/>
            <a:chOff x="5029200" y="731840"/>
            <a:chExt cx="2133600" cy="1490736"/>
          </a:xfrm>
        </p:grpSpPr>
        <p:sp>
          <p:nvSpPr>
            <p:cNvPr id="13" name="Arrow: Pentagon 12">
              <a:extLst>
                <a:ext uri="{FF2B5EF4-FFF2-40B4-BE49-F238E27FC236}">
                  <a16:creationId xmlns:a16="http://schemas.microsoft.com/office/drawing/2014/main" id="{F0AD6808-C80D-4F45-BD00-3EE0B3BD34BD}"/>
                </a:ext>
              </a:extLst>
            </p:cNvPr>
            <p:cNvSpPr/>
            <p:nvPr/>
          </p:nvSpPr>
          <p:spPr bwMode="auto">
            <a:xfrm>
              <a:off x="5029200" y="1447800"/>
              <a:ext cx="2133600" cy="774776"/>
            </a:xfrm>
            <a:prstGeom prst="homePlate">
              <a:avLst>
                <a:gd name="adj" fmla="val 16676"/>
              </a:avLst>
            </a:prstGeom>
            <a:solidFill>
              <a:schemeClr val="accent2">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Model formulation</a:t>
              </a:r>
            </a:p>
          </p:txBody>
        </p:sp>
        <p:pic>
          <p:nvPicPr>
            <p:cNvPr id="2052" name="Picture 4" descr="Image result for math icon">
              <a:extLst>
                <a:ext uri="{FF2B5EF4-FFF2-40B4-BE49-F238E27FC236}">
                  <a16:creationId xmlns:a16="http://schemas.microsoft.com/office/drawing/2014/main" id="{90DC3E96-88D1-47FB-BDAD-0642AF7943E3}"/>
                </a:ext>
              </a:extLst>
            </p:cNvPr>
            <p:cNvPicPr>
              <a:picLocks noChangeAspect="1" noChangeArrowheads="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5836825" y="731840"/>
              <a:ext cx="518349" cy="6215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CBA2893F-0A25-4507-B4A7-F59BD684140F}"/>
              </a:ext>
            </a:extLst>
          </p:cNvPr>
          <p:cNvGrpSpPr/>
          <p:nvPr/>
        </p:nvGrpSpPr>
        <p:grpSpPr>
          <a:xfrm>
            <a:off x="7239000" y="550784"/>
            <a:ext cx="2133600" cy="1671792"/>
            <a:chOff x="7239000" y="550784"/>
            <a:chExt cx="2133600" cy="1671792"/>
          </a:xfrm>
        </p:grpSpPr>
        <p:sp>
          <p:nvSpPr>
            <p:cNvPr id="14" name="Arrow: Pentagon 13">
              <a:extLst>
                <a:ext uri="{FF2B5EF4-FFF2-40B4-BE49-F238E27FC236}">
                  <a16:creationId xmlns:a16="http://schemas.microsoft.com/office/drawing/2014/main" id="{AE9C2BE9-DD47-4D92-925A-B191897384AF}"/>
                </a:ext>
              </a:extLst>
            </p:cNvPr>
            <p:cNvSpPr/>
            <p:nvPr/>
          </p:nvSpPr>
          <p:spPr bwMode="auto">
            <a:xfrm>
              <a:off x="7239000" y="1447800"/>
              <a:ext cx="2133600" cy="774776"/>
            </a:xfrm>
            <a:prstGeom prst="homePlate">
              <a:avLst>
                <a:gd name="adj" fmla="val 15288"/>
              </a:avLst>
            </a:prstGeom>
            <a:solidFill>
              <a:schemeClr val="accent5">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Model solution</a:t>
              </a:r>
            </a:p>
          </p:txBody>
        </p:sp>
        <p:pic>
          <p:nvPicPr>
            <p:cNvPr id="2056" name="Picture 8" descr="https://upload.wikimedia.org/wikipedia/commons/thumb/7/72/Max_paraboloid.svg/300px-Max_paraboloid.svg.png">
              <a:extLst>
                <a:ext uri="{FF2B5EF4-FFF2-40B4-BE49-F238E27FC236}">
                  <a16:creationId xmlns:a16="http://schemas.microsoft.com/office/drawing/2014/main" id="{0E60DBBD-0D7C-4442-AEB7-D3DE2998916F}"/>
                </a:ext>
              </a:extLst>
            </p:cNvPr>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7704780" y="550784"/>
              <a:ext cx="1121270" cy="8970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BA1B32B6-F387-421B-B936-025974EF7251}"/>
              </a:ext>
            </a:extLst>
          </p:cNvPr>
          <p:cNvGrpSpPr/>
          <p:nvPr/>
        </p:nvGrpSpPr>
        <p:grpSpPr>
          <a:xfrm>
            <a:off x="9448801" y="750550"/>
            <a:ext cx="2133600" cy="1472026"/>
            <a:chOff x="9448801" y="750550"/>
            <a:chExt cx="2133600" cy="1472026"/>
          </a:xfrm>
        </p:grpSpPr>
        <p:sp>
          <p:nvSpPr>
            <p:cNvPr id="15" name="Rectangle 14">
              <a:extLst>
                <a:ext uri="{FF2B5EF4-FFF2-40B4-BE49-F238E27FC236}">
                  <a16:creationId xmlns:a16="http://schemas.microsoft.com/office/drawing/2014/main" id="{A0F57CD6-3C1B-428B-8DA4-DE95B898F268}"/>
                </a:ext>
              </a:extLst>
            </p:cNvPr>
            <p:cNvSpPr/>
            <p:nvPr/>
          </p:nvSpPr>
          <p:spPr bwMode="auto">
            <a:xfrm>
              <a:off x="9448801" y="1447800"/>
              <a:ext cx="2133600" cy="774776"/>
            </a:xfrm>
            <a:prstGeom prst="rect">
              <a:avLst/>
            </a:prstGeom>
            <a:solidFill>
              <a:schemeClr val="accent3">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Solution interpretation</a:t>
              </a:r>
            </a:p>
          </p:txBody>
        </p:sp>
        <p:pic>
          <p:nvPicPr>
            <p:cNvPr id="2058" name="Picture 10" descr="Image result for pie chart icon">
              <a:extLst>
                <a:ext uri="{FF2B5EF4-FFF2-40B4-BE49-F238E27FC236}">
                  <a16:creationId xmlns:a16="http://schemas.microsoft.com/office/drawing/2014/main" id="{1CE7F749-047F-4B70-B26B-152C778015E5}"/>
                </a:ext>
              </a:extLst>
            </p:cNvPr>
            <p:cNvPicPr>
              <a:picLocks noChangeAspect="1" noChangeArrowheads="1"/>
            </p:cNvPicPr>
            <p:nvPr/>
          </p:nvPicPr>
          <p:blipFill rotWithShape="1">
            <a:blip r:embed="rId5"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l="20318" t="20081" r="18905" b="20318"/>
            <a:stretch/>
          </p:blipFill>
          <p:spPr bwMode="auto">
            <a:xfrm>
              <a:off x="10175656" y="750550"/>
              <a:ext cx="614768" cy="602870"/>
            </a:xfrm>
            <a:prstGeom prst="rect">
              <a:avLst/>
            </a:prstGeom>
            <a:noFill/>
            <a:extLst>
              <a:ext uri="{909E8E84-426E-40DD-AFC4-6F175D3DCCD1}">
                <a14:hiddenFill xmlns:a14="http://schemas.microsoft.com/office/drawing/2010/main">
                  <a:solidFill>
                    <a:srgbClr val="FFFFFF"/>
                  </a:solidFill>
                </a14:hiddenFill>
              </a:ext>
            </a:extLst>
          </p:spPr>
        </p:pic>
      </p:grpSp>
      <p:pic>
        <p:nvPicPr>
          <p:cNvPr id="2060" name="Picture 12" descr="Image result for python logo">
            <a:extLst>
              <a:ext uri="{FF2B5EF4-FFF2-40B4-BE49-F238E27FC236}">
                <a16:creationId xmlns:a16="http://schemas.microsoft.com/office/drawing/2014/main" id="{E8282FE7-F316-4C81-BF30-1DFA4EABDB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400" y="2362200"/>
            <a:ext cx="1795462" cy="60645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1372D75-A7E7-4ABE-9151-488231672D2F}"/>
              </a:ext>
            </a:extLst>
          </p:cNvPr>
          <p:cNvGrpSpPr/>
          <p:nvPr/>
        </p:nvGrpSpPr>
        <p:grpSpPr>
          <a:xfrm>
            <a:off x="8237161" y="4055560"/>
            <a:ext cx="3071856" cy="2345241"/>
            <a:chOff x="8237161" y="4055560"/>
            <a:chExt cx="3071856" cy="2345241"/>
          </a:xfrm>
        </p:grpSpPr>
        <p:pic>
          <p:nvPicPr>
            <p:cNvPr id="20" name="Picture 2" descr="NumPy">
              <a:extLst>
                <a:ext uri="{FF2B5EF4-FFF2-40B4-BE49-F238E27FC236}">
                  <a16:creationId xmlns:a16="http://schemas.microsoft.com/office/drawing/2014/main" id="{FFC56EF8-20F5-4FB1-90AF-9E777CB098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9166" y="4055560"/>
              <a:ext cx="921557" cy="31230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Logo">
              <a:extLst>
                <a:ext uri="{FF2B5EF4-FFF2-40B4-BE49-F238E27FC236}">
                  <a16:creationId xmlns:a16="http://schemas.microsoft.com/office/drawing/2014/main" id="{A981D1D0-BC5A-4A05-96A5-2E0AA788E4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7161" y="4614836"/>
              <a:ext cx="3071856" cy="63997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D7E5BB76-0251-4514-AD62-C51662F0A79E}"/>
                </a:ext>
              </a:extLst>
            </p:cNvPr>
            <p:cNvPicPr>
              <a:picLocks noChangeAspect="1"/>
            </p:cNvPicPr>
            <p:nvPr/>
          </p:nvPicPr>
          <p:blipFill>
            <a:blip r:embed="rId9"/>
            <a:stretch>
              <a:fillRect/>
            </a:stretch>
          </p:blipFill>
          <p:spPr>
            <a:xfrm>
              <a:off x="8399250" y="5356692"/>
              <a:ext cx="1049551" cy="957395"/>
            </a:xfrm>
            <a:prstGeom prst="rect">
              <a:avLst/>
            </a:prstGeom>
          </p:spPr>
        </p:pic>
        <p:pic>
          <p:nvPicPr>
            <p:cNvPr id="24" name="Picture 8" descr="screenshots">
              <a:extLst>
                <a:ext uri="{FF2B5EF4-FFF2-40B4-BE49-F238E27FC236}">
                  <a16:creationId xmlns:a16="http://schemas.microsoft.com/office/drawing/2014/main" id="{DF67FAFC-3560-4FF8-9AC0-185D0C215B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54065" y="5715450"/>
              <a:ext cx="838330" cy="68535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D8A09C9-83FF-48FB-A8ED-BB4306AC5DE5}"/>
                </a:ext>
              </a:extLst>
            </p:cNvPr>
            <p:cNvPicPr>
              <a:picLocks noChangeAspect="1"/>
            </p:cNvPicPr>
            <p:nvPr/>
          </p:nvPicPr>
          <p:blipFill>
            <a:blip r:embed="rId11"/>
            <a:stretch>
              <a:fillRect/>
            </a:stretch>
          </p:blipFill>
          <p:spPr>
            <a:xfrm>
              <a:off x="9681800" y="5341702"/>
              <a:ext cx="1582860" cy="379886"/>
            </a:xfrm>
            <a:prstGeom prst="rect">
              <a:avLst/>
            </a:prstGeom>
          </p:spPr>
        </p:pic>
      </p:grpSp>
    </p:spTree>
    <p:extLst>
      <p:ext uri="{BB962C8B-B14F-4D97-AF65-F5344CB8AC3E}">
        <p14:creationId xmlns:p14="http://schemas.microsoft.com/office/powerpoint/2010/main" val="3284471091"/>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7" end="7"/>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8" grpId="0" animBg="1"/>
      <p:bldP spid="2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1B67AC3-44BE-1249-A8B0-A1E33CC73C33}" type="slidenum">
              <a:rPr lang="en-US" smtClean="0"/>
              <a:t>30</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2978" y="0"/>
            <a:ext cx="4049022" cy="1805189"/>
          </a:xfrm>
          <a:prstGeom prst="rect">
            <a:avLst/>
          </a:prstGeom>
        </p:spPr>
      </p:pic>
      <p:sp>
        <p:nvSpPr>
          <p:cNvPr id="6" name="Content Placeholder 2"/>
          <p:cNvSpPr txBox="1">
            <a:spLocks noGrp="1"/>
          </p:cNvSpPr>
          <p:nvPr>
            <p:ph idx="1"/>
          </p:nvPr>
        </p:nvSpPr>
        <p:spPr>
          <a:xfrm>
            <a:off x="111682" y="5264501"/>
            <a:ext cx="11800844" cy="914400"/>
          </a:xfrm>
          <a:prstGeom prst="rect">
            <a:avLst/>
          </a:prstGeom>
        </p:spPr>
        <p:txBody>
          <a:bodyPr lIns="9144" tIns="9144" rIns="9144" bIns="9144">
            <a:norm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100" b="0" i="1" u="none" strike="noStrike" kern="0" cap="none" spc="0" normalizeH="0" baseline="0" noProof="0" dirty="0">
                <a:ln>
                  <a:noFill/>
                </a:ln>
                <a:solidFill>
                  <a:srgbClr val="003399"/>
                </a:solidFill>
                <a:effectLst/>
                <a:uLnTx/>
                <a:uFillTx/>
                <a:ea typeface="+mn-ea"/>
              </a:rPr>
              <a:t>Disclaimer</a:t>
            </a:r>
            <a:r>
              <a:rPr kumimoji="0" lang="en-US" sz="1100" b="0" i="1" u="none" strike="noStrike" kern="0" cap="none" spc="0" normalizeH="0" noProof="0" dirty="0">
                <a:ln>
                  <a:noFill/>
                </a:ln>
                <a:solidFill>
                  <a:srgbClr val="003399"/>
                </a:solidFill>
                <a:effectLst/>
                <a:uLnTx/>
                <a:uFillTx/>
                <a:ea typeface="+mn-ea"/>
              </a:rPr>
              <a:t> </a:t>
            </a:r>
            <a:r>
              <a:rPr kumimoji="0" lang="en-US" sz="1100" b="0" i="1" u="none" strike="noStrike" kern="0" cap="none" spc="0" normalizeH="0" baseline="0" noProof="0" dirty="0">
                <a:ln>
                  <a:noFill/>
                </a:ln>
                <a:solidFill>
                  <a:schemeClr val="tx1"/>
                </a:solidFill>
                <a:effectLst/>
                <a:uLnTx/>
                <a:uFillTx/>
                <a:latin typeface="Calibri" pitchFamily="34" charset="0"/>
                <a:ea typeface="+mn-ea"/>
                <a:cs typeface="Calibri" pitchFamily="34" charset="0"/>
              </a:rPr>
              <a:t>This presentation was prepared as an account of work sponsored by an agency of the United States Government. Neither the United States Government nor any agency thereof, nor any of their employees, makes any warranty, express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any agency thereof. The views and opinions of authors expressed herein do not necessarily state or reflect those of the United States Government or any agency thereof.</a:t>
            </a:r>
          </a:p>
        </p:txBody>
      </p:sp>
      <p:sp>
        <p:nvSpPr>
          <p:cNvPr id="8" name="Title 2">
            <a:extLst>
              <a:ext uri="{FF2B5EF4-FFF2-40B4-BE49-F238E27FC236}">
                <a16:creationId xmlns:a16="http://schemas.microsoft.com/office/drawing/2014/main" id="{406048BF-1F87-40C4-B43C-8F11D4374099}"/>
              </a:ext>
            </a:extLst>
          </p:cNvPr>
          <p:cNvSpPr>
            <a:spLocks noGrp="1"/>
          </p:cNvSpPr>
          <p:nvPr>
            <p:ph type="title"/>
          </p:nvPr>
        </p:nvSpPr>
        <p:spPr>
          <a:xfrm>
            <a:off x="609600" y="182565"/>
            <a:ext cx="10972801" cy="553998"/>
          </a:xfrm>
        </p:spPr>
        <p:txBody>
          <a:bodyPr/>
          <a:lstStyle/>
          <a:p>
            <a:pPr algn="l"/>
            <a:r>
              <a:rPr lang="en-US" dirty="0"/>
              <a:t>Thank you</a:t>
            </a:r>
          </a:p>
        </p:txBody>
      </p:sp>
      <p:sp>
        <p:nvSpPr>
          <p:cNvPr id="9" name="Content Placeholder 1">
            <a:extLst>
              <a:ext uri="{FF2B5EF4-FFF2-40B4-BE49-F238E27FC236}">
                <a16:creationId xmlns:a16="http://schemas.microsoft.com/office/drawing/2014/main" id="{CA99F50A-5129-4399-B1F6-70A9F8C3BA1B}"/>
              </a:ext>
            </a:extLst>
          </p:cNvPr>
          <p:cNvSpPr txBox="1">
            <a:spLocks/>
          </p:cNvSpPr>
          <p:nvPr/>
        </p:nvSpPr>
        <p:spPr>
          <a:xfrm>
            <a:off x="304800" y="1008729"/>
            <a:ext cx="7696201" cy="4033872"/>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err="1"/>
              <a:t>Pyomo</a:t>
            </a:r>
            <a:r>
              <a:rPr lang="en-US" kern="0" dirty="0"/>
              <a:t> installation instructions:</a:t>
            </a:r>
          </a:p>
          <a:p>
            <a:pPr lvl="1"/>
            <a:r>
              <a:rPr lang="en-US" kern="0" dirty="0"/>
              <a:t>Install python</a:t>
            </a:r>
          </a:p>
          <a:p>
            <a:pPr lvl="1"/>
            <a:r>
              <a:rPr lang="en-US" kern="0" dirty="0"/>
              <a:t>Install </a:t>
            </a:r>
            <a:r>
              <a:rPr lang="en-US" kern="0" dirty="0" err="1"/>
              <a:t>Pyomo</a:t>
            </a:r>
            <a:endParaRPr lang="en-US" kern="0" dirty="0"/>
          </a:p>
          <a:p>
            <a:pPr lvl="2"/>
            <a:r>
              <a:rPr lang="en-US" kern="0" dirty="0">
                <a:latin typeface="Consolas" panose="020B0609020204030204" pitchFamily="49" charset="0"/>
              </a:rPr>
              <a:t>pip install </a:t>
            </a:r>
            <a:r>
              <a:rPr lang="en-US" kern="0" dirty="0" err="1">
                <a:latin typeface="Consolas" panose="020B0609020204030204" pitchFamily="49" charset="0"/>
              </a:rPr>
              <a:t>pyomo</a:t>
            </a:r>
            <a:endParaRPr lang="en-US" kern="0" dirty="0">
              <a:latin typeface="Consolas" panose="020B0609020204030204" pitchFamily="49" charset="0"/>
            </a:endParaRPr>
          </a:p>
          <a:p>
            <a:pPr lvl="2"/>
            <a:r>
              <a:rPr lang="en-US" kern="0" dirty="0">
                <a:latin typeface="Consolas" panose="020B0609020204030204" pitchFamily="49" charset="0"/>
              </a:rPr>
              <a:t>pip install --user </a:t>
            </a:r>
            <a:r>
              <a:rPr lang="en-US" kern="0" dirty="0" err="1">
                <a:latin typeface="Consolas" panose="020B0609020204030204" pitchFamily="49" charset="0"/>
              </a:rPr>
              <a:t>pyomo</a:t>
            </a:r>
            <a:r>
              <a:rPr lang="en-US" kern="0" dirty="0">
                <a:latin typeface="Consolas" panose="020B0609020204030204" pitchFamily="49" charset="0"/>
              </a:rPr>
              <a:t> </a:t>
            </a:r>
            <a:r>
              <a:rPr lang="en-US" kern="0" dirty="0"/>
              <a:t>(No admin access)</a:t>
            </a:r>
          </a:p>
          <a:p>
            <a:pPr lvl="2"/>
            <a:r>
              <a:rPr lang="en-US" kern="0" dirty="0">
                <a:latin typeface="Consolas" panose="020B0609020204030204" pitchFamily="49" charset="0"/>
              </a:rPr>
              <a:t>pip install --upgrade </a:t>
            </a:r>
            <a:r>
              <a:rPr lang="en-US" kern="0" dirty="0" err="1">
                <a:latin typeface="Consolas" panose="020B0609020204030204" pitchFamily="49" charset="0"/>
              </a:rPr>
              <a:t>pyomo</a:t>
            </a:r>
            <a:r>
              <a:rPr lang="en-US" kern="0" dirty="0">
                <a:latin typeface="Consolas" panose="020B0609020204030204" pitchFamily="49" charset="0"/>
              </a:rPr>
              <a:t> </a:t>
            </a:r>
            <a:r>
              <a:rPr lang="en-US" kern="0" dirty="0"/>
              <a:t>(get the latest </a:t>
            </a:r>
            <a:r>
              <a:rPr lang="en-US" kern="0" dirty="0" err="1"/>
              <a:t>Pyomo</a:t>
            </a:r>
            <a:r>
              <a:rPr lang="en-US" kern="0" dirty="0"/>
              <a:t> release)</a:t>
            </a:r>
          </a:p>
          <a:p>
            <a:pPr lvl="1"/>
            <a:r>
              <a:rPr lang="en-US" kern="0" dirty="0"/>
              <a:t>Install solvers</a:t>
            </a:r>
          </a:p>
          <a:p>
            <a:pPr lvl="1"/>
            <a:r>
              <a:rPr lang="en-US" kern="0" dirty="0"/>
              <a:t>Get started:</a:t>
            </a:r>
          </a:p>
          <a:p>
            <a:pPr lvl="2"/>
            <a:r>
              <a:rPr lang="en-US" kern="0" dirty="0">
                <a:latin typeface="Consolas" panose="020B0609020204030204" pitchFamily="49" charset="0"/>
              </a:rPr>
              <a:t>from </a:t>
            </a:r>
            <a:r>
              <a:rPr lang="en-US" kern="0" dirty="0" err="1">
                <a:latin typeface="Consolas" panose="020B0609020204030204" pitchFamily="49" charset="0"/>
              </a:rPr>
              <a:t>pyomo.environ</a:t>
            </a:r>
            <a:r>
              <a:rPr lang="en-US" kern="0" dirty="0">
                <a:latin typeface="Consolas" panose="020B0609020204030204" pitchFamily="49" charset="0"/>
              </a:rPr>
              <a:t> import *</a:t>
            </a:r>
          </a:p>
          <a:p>
            <a:pPr lvl="2"/>
            <a:r>
              <a:rPr lang="en-US" kern="0" dirty="0">
                <a:latin typeface="Consolas" panose="020B0609020204030204" pitchFamily="49" charset="0"/>
              </a:rPr>
              <a:t>model = ConcreteModel()</a:t>
            </a:r>
          </a:p>
          <a:p>
            <a:pPr lvl="2"/>
            <a:r>
              <a:rPr lang="en-US" kern="0" dirty="0" err="1">
                <a:latin typeface="Consolas" panose="020B0609020204030204" pitchFamily="49" charset="0"/>
              </a:rPr>
              <a:t>SolverFactory</a:t>
            </a:r>
            <a:r>
              <a:rPr lang="en-US" kern="0" dirty="0">
                <a:latin typeface="Consolas" panose="020B0609020204030204" pitchFamily="49" charset="0"/>
              </a:rPr>
              <a:t>(‘</a:t>
            </a:r>
            <a:r>
              <a:rPr lang="en-US" kern="0" dirty="0" err="1">
                <a:latin typeface="Consolas" panose="020B0609020204030204" pitchFamily="49" charset="0"/>
              </a:rPr>
              <a:t>gdpopt</a:t>
            </a:r>
            <a:r>
              <a:rPr lang="en-US" kern="0" dirty="0">
                <a:latin typeface="Consolas" panose="020B0609020204030204" pitchFamily="49" charset="0"/>
              </a:rPr>
              <a:t>’).solve(model, tee=True)</a:t>
            </a:r>
          </a:p>
        </p:txBody>
      </p:sp>
      <p:sp>
        <p:nvSpPr>
          <p:cNvPr id="10" name="Content Placeholder 1">
            <a:extLst>
              <a:ext uri="{FF2B5EF4-FFF2-40B4-BE49-F238E27FC236}">
                <a16:creationId xmlns:a16="http://schemas.microsoft.com/office/drawing/2014/main" id="{C2E97243-22AF-461F-B4CE-AB0F2A712BF8}"/>
              </a:ext>
            </a:extLst>
          </p:cNvPr>
          <p:cNvSpPr txBox="1">
            <a:spLocks/>
          </p:cNvSpPr>
          <p:nvPr/>
        </p:nvSpPr>
        <p:spPr>
          <a:xfrm>
            <a:off x="8142979" y="1987754"/>
            <a:ext cx="3769548" cy="3117646"/>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latin typeface="+mn-lt"/>
              </a:rPr>
              <a:t>Open invite to students:</a:t>
            </a:r>
          </a:p>
          <a:p>
            <a:pPr lvl="1"/>
            <a:r>
              <a:rPr lang="en-US" kern="0" dirty="0">
                <a:solidFill>
                  <a:prstClr val="black"/>
                </a:solidFill>
                <a:latin typeface="+mn-lt"/>
                <a:cs typeface="Arial" pitchFamily="34" charset="0"/>
              </a:rPr>
              <a:t>Collaborate on </a:t>
            </a:r>
            <a:r>
              <a:rPr lang="en-US" kern="0" dirty="0" err="1">
                <a:solidFill>
                  <a:prstClr val="black"/>
                </a:solidFill>
                <a:latin typeface="+mn-lt"/>
                <a:cs typeface="Arial" pitchFamily="34" charset="0"/>
              </a:rPr>
              <a:t>GDPopt</a:t>
            </a:r>
            <a:r>
              <a:rPr lang="en-US" kern="0" dirty="0">
                <a:solidFill>
                  <a:prstClr val="black"/>
                </a:solidFill>
                <a:latin typeface="+mn-lt"/>
                <a:cs typeface="Arial" pitchFamily="34" charset="0"/>
              </a:rPr>
              <a:t> enhancements</a:t>
            </a:r>
          </a:p>
          <a:p>
            <a:r>
              <a:rPr lang="en-US" kern="0" dirty="0">
                <a:solidFill>
                  <a:prstClr val="black"/>
                </a:solidFill>
                <a:latin typeface="+mn-lt"/>
                <a:cs typeface="Arial" pitchFamily="34" charset="0"/>
              </a:rPr>
              <a:t>How to get </a:t>
            </a:r>
            <a:r>
              <a:rPr lang="en-US" kern="0" dirty="0" err="1">
                <a:solidFill>
                  <a:prstClr val="black"/>
                </a:solidFill>
                <a:latin typeface="+mn-lt"/>
                <a:cs typeface="Arial" pitchFamily="34" charset="0"/>
              </a:rPr>
              <a:t>GDPopt</a:t>
            </a:r>
            <a:r>
              <a:rPr lang="en-US" kern="0" dirty="0">
                <a:solidFill>
                  <a:prstClr val="black"/>
                </a:solidFill>
                <a:latin typeface="+mn-lt"/>
                <a:cs typeface="Arial" pitchFamily="34" charset="0"/>
              </a:rPr>
              <a:t>:</a:t>
            </a:r>
          </a:p>
          <a:p>
            <a:pPr lvl="1"/>
            <a:r>
              <a:rPr lang="en-US" kern="0" dirty="0" err="1">
                <a:solidFill>
                  <a:prstClr val="black"/>
                </a:solidFill>
                <a:latin typeface="+mn-lt"/>
                <a:cs typeface="Arial" pitchFamily="34" charset="0"/>
              </a:rPr>
              <a:t>Pyomo</a:t>
            </a:r>
            <a:r>
              <a:rPr lang="en-US" kern="0" dirty="0">
                <a:solidFill>
                  <a:prstClr val="black"/>
                </a:solidFill>
                <a:latin typeface="+mn-lt"/>
                <a:cs typeface="Arial" pitchFamily="34" charset="0"/>
              </a:rPr>
              <a:t> version 5.4.3+? You already have it.</a:t>
            </a:r>
          </a:p>
          <a:p>
            <a:r>
              <a:rPr lang="en-US" kern="0" dirty="0">
                <a:solidFill>
                  <a:prstClr val="black"/>
                </a:solidFill>
                <a:latin typeface="+mn-lt"/>
                <a:cs typeface="Arial" pitchFamily="34" charset="0"/>
              </a:rPr>
              <a:t>For help:</a:t>
            </a:r>
          </a:p>
          <a:p>
            <a:pPr lvl="1"/>
            <a:r>
              <a:rPr lang="en-US" kern="0" dirty="0" err="1">
                <a:solidFill>
                  <a:prstClr val="black"/>
                </a:solidFill>
                <a:latin typeface="+mn-lt"/>
                <a:cs typeface="Arial" pitchFamily="34" charset="0"/>
              </a:rPr>
              <a:t>Github</a:t>
            </a:r>
            <a:r>
              <a:rPr lang="en-US" kern="0" dirty="0">
                <a:solidFill>
                  <a:prstClr val="black"/>
                </a:solidFill>
                <a:latin typeface="+mn-lt"/>
                <a:cs typeface="Arial" pitchFamily="34" charset="0"/>
              </a:rPr>
              <a:t>, </a:t>
            </a:r>
            <a:r>
              <a:rPr lang="en-US" kern="0" dirty="0" err="1">
                <a:solidFill>
                  <a:prstClr val="black"/>
                </a:solidFill>
                <a:latin typeface="+mn-lt"/>
                <a:cs typeface="Arial" pitchFamily="34" charset="0"/>
              </a:rPr>
              <a:t>StackOverflow</a:t>
            </a:r>
            <a:endParaRPr lang="en-US" kern="0" dirty="0">
              <a:solidFill>
                <a:prstClr val="black"/>
              </a:solidFill>
              <a:latin typeface="+mn-lt"/>
              <a:cs typeface="Arial" pitchFamily="34" charset="0"/>
            </a:endParaRPr>
          </a:p>
        </p:txBody>
      </p:sp>
    </p:spTree>
    <p:extLst>
      <p:ext uri="{BB962C8B-B14F-4D97-AF65-F5344CB8AC3E}">
        <p14:creationId xmlns:p14="http://schemas.microsoft.com/office/powerpoint/2010/main" val="20450708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1413BF-BC13-4BE2-B7FC-B21FD345DA07}"/>
              </a:ext>
            </a:extLst>
          </p:cNvPr>
          <p:cNvSpPr>
            <a:spLocks noGrp="1"/>
          </p:cNvSpPr>
          <p:nvPr>
            <p:ph idx="1"/>
          </p:nvPr>
        </p:nvSpPr>
        <p:spPr>
          <a:xfrm>
            <a:off x="3276600" y="861237"/>
            <a:ext cx="8305801" cy="5307788"/>
          </a:xfrm>
        </p:spPr>
        <p:txBody>
          <a:bodyPr>
            <a:normAutofit fontScale="85000" lnSpcReduction="20000"/>
          </a:bodyPr>
          <a:lstStyle/>
          <a:p>
            <a:r>
              <a:rPr lang="en-US" dirty="0"/>
              <a:t>Transformations map one model representation to another</a:t>
            </a:r>
          </a:p>
          <a:p>
            <a:pPr lvl="1"/>
            <a:r>
              <a:rPr lang="en-US" dirty="0"/>
              <a:t>Separate </a:t>
            </a:r>
            <a:r>
              <a:rPr lang="en-US" i="1" dirty="0"/>
              <a:t>expression</a:t>
            </a:r>
            <a:r>
              <a:rPr lang="en-US" dirty="0"/>
              <a:t> of a model from </a:t>
            </a:r>
            <a:r>
              <a:rPr lang="en-US" i="1" dirty="0"/>
              <a:t>solution</a:t>
            </a:r>
            <a:r>
              <a:rPr lang="en-US" dirty="0"/>
              <a:t> of the model</a:t>
            </a:r>
          </a:p>
          <a:p>
            <a:pPr lvl="2"/>
            <a:r>
              <a:rPr lang="en-US" dirty="0"/>
              <a:t>Defer decisions intended to improve tractability or reduce error </a:t>
            </a:r>
            <a:r>
              <a:rPr lang="en-US" i="1" dirty="0"/>
              <a:t>until solution time</a:t>
            </a:r>
          </a:p>
          <a:p>
            <a:pPr lvl="1"/>
            <a:r>
              <a:rPr lang="en-US" dirty="0"/>
              <a:t>Support </a:t>
            </a:r>
            <a:r>
              <a:rPr lang="en-US" i="1" dirty="0"/>
              <a:t>solver-specific </a:t>
            </a:r>
            <a:r>
              <a:rPr lang="en-US" dirty="0"/>
              <a:t>customizations</a:t>
            </a:r>
          </a:p>
          <a:p>
            <a:pPr lvl="1"/>
            <a:r>
              <a:rPr lang="en-US" dirty="0"/>
              <a:t>Easily explore alternate model formulations</a:t>
            </a:r>
          </a:p>
          <a:p>
            <a:pPr lvl="1"/>
            <a:r>
              <a:rPr lang="en-US" dirty="0"/>
              <a:t>Automation eliminates transcription errors</a:t>
            </a:r>
          </a:p>
          <a:p>
            <a:pPr lvl="1"/>
            <a:endParaRPr lang="en-US" dirty="0"/>
          </a:p>
          <a:p>
            <a:r>
              <a:rPr lang="en-US" i="1" dirty="0"/>
              <a:t>Model transformations </a:t>
            </a:r>
            <a:r>
              <a:rPr lang="en-US" dirty="0"/>
              <a:t>are key to </a:t>
            </a:r>
            <a:r>
              <a:rPr lang="en-US" dirty="0" err="1"/>
              <a:t>Pyomo's</a:t>
            </a:r>
            <a:r>
              <a:rPr lang="en-US" dirty="0"/>
              <a:t> extensibility</a:t>
            </a:r>
          </a:p>
          <a:p>
            <a:pPr lvl="1"/>
            <a:r>
              <a:rPr lang="en-US" dirty="0"/>
              <a:t>Open object model facilitates adding constructs that cannot be sent to standard optimization solvers</a:t>
            </a:r>
          </a:p>
          <a:p>
            <a:pPr lvl="1"/>
            <a:r>
              <a:rPr lang="en-US" dirty="0"/>
              <a:t>Transformations map new constructs into forms recognized by solvers</a:t>
            </a:r>
          </a:p>
          <a:p>
            <a:pPr lvl="1"/>
            <a:endParaRPr lang="en-US" dirty="0"/>
          </a:p>
          <a:p>
            <a:r>
              <a:rPr lang="en-US" dirty="0"/>
              <a:t>Transformations key to IDAES capabilities</a:t>
            </a:r>
          </a:p>
          <a:p>
            <a:pPr lvl="1"/>
            <a:r>
              <a:rPr lang="en-US" dirty="0"/>
              <a:t>Disjunctive programming</a:t>
            </a:r>
          </a:p>
          <a:p>
            <a:pPr lvl="1"/>
            <a:r>
              <a:rPr lang="en-US" dirty="0"/>
              <a:t>Dynamic systems</a:t>
            </a:r>
          </a:p>
        </p:txBody>
      </p:sp>
      <p:sp>
        <p:nvSpPr>
          <p:cNvPr id="6" name="Title 5">
            <a:extLst>
              <a:ext uri="{FF2B5EF4-FFF2-40B4-BE49-F238E27FC236}">
                <a16:creationId xmlns:a16="http://schemas.microsoft.com/office/drawing/2014/main" id="{F8A15488-2A99-4669-868D-2E27B300AFA3}"/>
              </a:ext>
            </a:extLst>
          </p:cNvPr>
          <p:cNvSpPr>
            <a:spLocks noGrp="1"/>
          </p:cNvSpPr>
          <p:nvPr>
            <p:ph type="title"/>
          </p:nvPr>
        </p:nvSpPr>
        <p:spPr/>
        <p:txBody>
          <a:bodyPr/>
          <a:lstStyle/>
          <a:p>
            <a:r>
              <a:rPr lang="en-US" dirty="0"/>
              <a:t>Transformations: extending beyond Math Programming</a:t>
            </a:r>
          </a:p>
        </p:txBody>
      </p:sp>
      <p:sp>
        <p:nvSpPr>
          <p:cNvPr id="5" name="Slide Number Placeholder 4">
            <a:extLst>
              <a:ext uri="{FF2B5EF4-FFF2-40B4-BE49-F238E27FC236}">
                <a16:creationId xmlns:a16="http://schemas.microsoft.com/office/drawing/2014/main" id="{EA3E6013-FA09-4D35-898C-62854090E042}"/>
              </a:ext>
            </a:extLst>
          </p:cNvPr>
          <p:cNvSpPr>
            <a:spLocks noGrp="1"/>
          </p:cNvSpPr>
          <p:nvPr>
            <p:ph type="sldNum" sz="quarter" idx="4"/>
          </p:nvPr>
        </p:nvSpPr>
        <p:spPr/>
        <p:txBody>
          <a:bodyPr/>
          <a:lstStyle/>
          <a:p>
            <a:fld id="{41B67AC3-44BE-1249-A8B0-A1E33CC73C33}" type="slidenum">
              <a:rPr lang="en-US" smtClean="0"/>
              <a:t>31</a:t>
            </a:fld>
            <a:endParaRPr lang="en-US"/>
          </a:p>
        </p:txBody>
      </p:sp>
      <p:sp>
        <p:nvSpPr>
          <p:cNvPr id="8" name="TextBox 6">
            <a:extLst>
              <a:ext uri="{FF2B5EF4-FFF2-40B4-BE49-F238E27FC236}">
                <a16:creationId xmlns:a16="http://schemas.microsoft.com/office/drawing/2014/main" id="{BAEB217F-F426-4ACB-8DF5-F4625D2475C5}"/>
              </a:ext>
            </a:extLst>
          </p:cNvPr>
          <p:cNvSpPr txBox="1">
            <a:spLocks noChangeArrowheads="1"/>
          </p:cNvSpPr>
          <p:nvPr/>
        </p:nvSpPr>
        <p:spPr bwMode="auto">
          <a:xfrm>
            <a:off x="1043969" y="1598849"/>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prstClr val="black"/>
                </a:solidFill>
                <a:effectLst/>
                <a:uLnTx/>
                <a:uFillTx/>
                <a:latin typeface="Times New Roman" pitchFamily="18" charset="0"/>
                <a:ea typeface="MS PGothic" pitchFamily="34" charset="-128"/>
              </a:rPr>
              <a:t>+</a:t>
            </a:r>
          </a:p>
        </p:txBody>
      </p:sp>
      <p:sp>
        <p:nvSpPr>
          <p:cNvPr id="9" name="Flowchart: Card 8">
            <a:extLst>
              <a:ext uri="{FF2B5EF4-FFF2-40B4-BE49-F238E27FC236}">
                <a16:creationId xmlns:a16="http://schemas.microsoft.com/office/drawing/2014/main" id="{61AF9C8C-3EC6-4056-A0CE-36A190FFD3B1}"/>
              </a:ext>
            </a:extLst>
          </p:cNvPr>
          <p:cNvSpPr>
            <a:spLocks noChangeArrowheads="1"/>
          </p:cNvSpPr>
          <p:nvPr/>
        </p:nvSpPr>
        <p:spPr bwMode="auto">
          <a:xfrm>
            <a:off x="689163" y="1049381"/>
            <a:ext cx="1066800" cy="609600"/>
          </a:xfrm>
          <a:prstGeom prst="flowChartPunchedCard">
            <a:avLst/>
          </a:prstGeom>
          <a:solidFill>
            <a:srgbClr val="AC956E">
              <a:lumMod val="40000"/>
              <a:lumOff val="60000"/>
            </a:srgbClr>
          </a:solidFill>
          <a:ln w="12700" algn="ctr">
            <a:solidFill>
              <a:srgbClr val="40458C"/>
            </a:solidFill>
            <a:round/>
            <a:headEnd type="stealth" w="lg" len="lg"/>
            <a:tailEnd type="stealth" w="lg" len="lg"/>
          </a:ln>
        </p:spPr>
        <p:txBody>
          <a:bodyPr tIns="0" anchorCtr="1"/>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prstClr val="black"/>
                </a:solidFill>
                <a:effectLst/>
                <a:uLnTx/>
                <a:uFillTx/>
                <a:latin typeface="Times New Roman" pitchFamily="18" charset="0"/>
                <a:ea typeface="MS PGothic" pitchFamily="34" charset="-128"/>
              </a:rPr>
              <a:t>Model</a:t>
            </a:r>
          </a:p>
        </p:txBody>
      </p:sp>
      <p:sp>
        <p:nvSpPr>
          <p:cNvPr id="10" name="Flowchart: Card 9">
            <a:extLst>
              <a:ext uri="{FF2B5EF4-FFF2-40B4-BE49-F238E27FC236}">
                <a16:creationId xmlns:a16="http://schemas.microsoft.com/office/drawing/2014/main" id="{9922A964-565F-44E0-AA57-8F41D3FD33A0}"/>
              </a:ext>
            </a:extLst>
          </p:cNvPr>
          <p:cNvSpPr>
            <a:spLocks noChangeArrowheads="1"/>
          </p:cNvSpPr>
          <p:nvPr/>
        </p:nvSpPr>
        <p:spPr bwMode="auto">
          <a:xfrm>
            <a:off x="765363" y="2020457"/>
            <a:ext cx="914400" cy="609600"/>
          </a:xfrm>
          <a:prstGeom prst="flowChartPunchedCard">
            <a:avLst/>
          </a:prstGeom>
          <a:solidFill>
            <a:srgbClr val="AC956E">
              <a:lumMod val="40000"/>
              <a:lumOff val="60000"/>
            </a:srgbClr>
          </a:solidFill>
          <a:ln w="12700" algn="ctr">
            <a:solidFill>
              <a:srgbClr val="40458C"/>
            </a:solidFill>
            <a:round/>
            <a:headEnd type="stealth" w="lg" len="lg"/>
            <a:tailEnd type="stealth" w="lg" len="lg"/>
          </a:ln>
        </p:spPr>
        <p:txBody>
          <a:bodyPr tIns="0" anchorCtr="1"/>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prstClr val="black"/>
                </a:solidFill>
                <a:effectLst/>
                <a:uLnTx/>
                <a:uFillTx/>
                <a:latin typeface="Times New Roman" pitchFamily="18" charset="0"/>
                <a:ea typeface="MS PGothic" pitchFamily="34" charset="-128"/>
              </a:rPr>
              <a:t>Data</a:t>
            </a:r>
          </a:p>
        </p:txBody>
      </p:sp>
      <p:sp>
        <p:nvSpPr>
          <p:cNvPr id="11" name="Flowchart: Alternate Process 10">
            <a:extLst>
              <a:ext uri="{FF2B5EF4-FFF2-40B4-BE49-F238E27FC236}">
                <a16:creationId xmlns:a16="http://schemas.microsoft.com/office/drawing/2014/main" id="{3D4792BF-1C90-4CBA-88AD-40A0292760B2}"/>
              </a:ext>
            </a:extLst>
          </p:cNvPr>
          <p:cNvSpPr>
            <a:spLocks noChangeArrowheads="1"/>
          </p:cNvSpPr>
          <p:nvPr/>
        </p:nvSpPr>
        <p:spPr bwMode="auto">
          <a:xfrm>
            <a:off x="567719" y="2965317"/>
            <a:ext cx="1309687" cy="534988"/>
          </a:xfrm>
          <a:prstGeom prst="flowChartAlternateProcess">
            <a:avLst/>
          </a:prstGeom>
          <a:solidFill>
            <a:srgbClr val="0070C0">
              <a:alpha val="20000"/>
            </a:srgbClr>
          </a:solidFill>
          <a:ln w="12700" algn="ctr">
            <a:solidFill>
              <a:srgbClr val="40458C"/>
            </a:solidFill>
            <a:round/>
            <a:headEnd type="stealth" w="lg" len="lg"/>
            <a:tailEnd type="stealth" w="lg" len="lg"/>
          </a:ln>
        </p:spPr>
        <p:txBody>
          <a:bodyPr anchorCtr="1"/>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en-US" sz="2400" b="0" i="1" u="none" strike="noStrike" kern="0" cap="none" spc="0" normalizeH="0" baseline="0" noProof="0">
                <a:ln>
                  <a:noFill/>
                </a:ln>
                <a:solidFill>
                  <a:prstClr val="black"/>
                </a:solidFill>
                <a:effectLst/>
                <a:uLnTx/>
                <a:uFillTx/>
                <a:latin typeface="Times New Roman" pitchFamily="18" charset="0"/>
                <a:ea typeface="MS PGothic" pitchFamily="34" charset="-128"/>
              </a:rPr>
              <a:t>Compile</a:t>
            </a:r>
          </a:p>
        </p:txBody>
      </p:sp>
      <p:sp>
        <p:nvSpPr>
          <p:cNvPr id="12" name="Flowchart: Card 11">
            <a:extLst>
              <a:ext uri="{FF2B5EF4-FFF2-40B4-BE49-F238E27FC236}">
                <a16:creationId xmlns:a16="http://schemas.microsoft.com/office/drawing/2014/main" id="{32FADE9E-ACC0-4C8D-BADD-DBD4433F0E0A}"/>
              </a:ext>
            </a:extLst>
          </p:cNvPr>
          <p:cNvSpPr>
            <a:spLocks noChangeArrowheads="1"/>
          </p:cNvSpPr>
          <p:nvPr/>
        </p:nvSpPr>
        <p:spPr bwMode="auto">
          <a:xfrm>
            <a:off x="582006" y="3800477"/>
            <a:ext cx="1295400" cy="609600"/>
          </a:xfrm>
          <a:prstGeom prst="flowChartPunchedCard">
            <a:avLst/>
          </a:prstGeom>
          <a:solidFill>
            <a:srgbClr val="AC956E">
              <a:lumMod val="40000"/>
              <a:lumOff val="60000"/>
            </a:srgbClr>
          </a:solidFill>
          <a:ln w="12700" algn="ctr">
            <a:solidFill>
              <a:srgbClr val="40458C"/>
            </a:solidFill>
            <a:round/>
            <a:headEnd type="stealth" w="lg" len="lg"/>
            <a:tailEnd type="stealth" w="lg" len="lg"/>
          </a:ln>
        </p:spPr>
        <p:txBody>
          <a:bodyPr tIns="0" anchorCtr="1"/>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prstClr val="black"/>
                </a:solidFill>
                <a:effectLst/>
                <a:uLnTx/>
                <a:uFillTx/>
                <a:latin typeface="Times New Roman" pitchFamily="18" charset="0"/>
                <a:ea typeface="MS PGothic" pitchFamily="34" charset="-128"/>
              </a:rPr>
              <a:t>Problem</a:t>
            </a:r>
          </a:p>
        </p:txBody>
      </p:sp>
      <p:sp>
        <p:nvSpPr>
          <p:cNvPr id="13" name="Flowchart: Decision 12">
            <a:extLst>
              <a:ext uri="{FF2B5EF4-FFF2-40B4-BE49-F238E27FC236}">
                <a16:creationId xmlns:a16="http://schemas.microsoft.com/office/drawing/2014/main" id="{3F69179A-12FE-4FA8-8449-2F05F7F82FD5}"/>
              </a:ext>
            </a:extLst>
          </p:cNvPr>
          <p:cNvSpPr>
            <a:spLocks noChangeArrowheads="1"/>
          </p:cNvSpPr>
          <p:nvPr/>
        </p:nvSpPr>
        <p:spPr bwMode="auto">
          <a:xfrm>
            <a:off x="1146362" y="4813874"/>
            <a:ext cx="152400" cy="152400"/>
          </a:xfrm>
          <a:prstGeom prst="flowChartDecision">
            <a:avLst/>
          </a:prstGeom>
          <a:solidFill>
            <a:srgbClr val="AC956E">
              <a:lumMod val="40000"/>
              <a:lumOff val="60000"/>
            </a:srgbClr>
          </a:solidFill>
          <a:ln w="12700" algn="ctr">
            <a:solidFill>
              <a:srgbClr val="40458C"/>
            </a:solidFill>
            <a:round/>
            <a:headEnd type="stealth" w="lg" len="lg"/>
            <a:tailEnd type="stealth" w="lg" len="lg"/>
          </a:ln>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prstClr val="black"/>
              </a:solidFill>
              <a:effectLst/>
              <a:uLnTx/>
              <a:uFillTx/>
              <a:latin typeface="Times New Roman" pitchFamily="18" charset="0"/>
              <a:ea typeface="MS PGothic" pitchFamily="34" charset="-128"/>
            </a:endParaRPr>
          </a:p>
        </p:txBody>
      </p:sp>
      <p:sp>
        <p:nvSpPr>
          <p:cNvPr id="14" name="Flowchart: Alternate Process 13">
            <a:extLst>
              <a:ext uri="{FF2B5EF4-FFF2-40B4-BE49-F238E27FC236}">
                <a16:creationId xmlns:a16="http://schemas.microsoft.com/office/drawing/2014/main" id="{4724C0CE-5C6D-46D5-BA38-29A8230AC436}"/>
              </a:ext>
            </a:extLst>
          </p:cNvPr>
          <p:cNvSpPr>
            <a:spLocks noChangeArrowheads="1"/>
          </p:cNvSpPr>
          <p:nvPr/>
        </p:nvSpPr>
        <p:spPr bwMode="auto">
          <a:xfrm>
            <a:off x="566131" y="5507355"/>
            <a:ext cx="1311275" cy="534987"/>
          </a:xfrm>
          <a:prstGeom prst="flowChartAlternateProcess">
            <a:avLst/>
          </a:prstGeom>
          <a:solidFill>
            <a:srgbClr val="0070C0">
              <a:alpha val="20000"/>
            </a:srgbClr>
          </a:solidFill>
          <a:ln w="12700" algn="ctr">
            <a:solidFill>
              <a:srgbClr val="40458C"/>
            </a:solidFill>
            <a:round/>
            <a:headEnd type="stealth" w="lg" len="lg"/>
            <a:tailEnd type="stealth" w="lg" len="lg"/>
          </a:ln>
        </p:spPr>
        <p:txBody>
          <a:bodyPr anchorCtr="1"/>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en-US" sz="2400" b="0" i="1" u="none" strike="noStrike" kern="0" cap="none" spc="0" normalizeH="0" baseline="0" noProof="0">
                <a:ln>
                  <a:noFill/>
                </a:ln>
                <a:solidFill>
                  <a:prstClr val="black"/>
                </a:solidFill>
                <a:effectLst/>
                <a:uLnTx/>
                <a:uFillTx/>
                <a:latin typeface="Times New Roman" pitchFamily="18" charset="0"/>
                <a:ea typeface="MS PGothic" pitchFamily="34" charset="-128"/>
              </a:rPr>
              <a:t>Solve</a:t>
            </a:r>
          </a:p>
        </p:txBody>
      </p:sp>
      <p:sp>
        <p:nvSpPr>
          <p:cNvPr id="15" name="Flowchart: Alternate Process 14">
            <a:extLst>
              <a:ext uri="{FF2B5EF4-FFF2-40B4-BE49-F238E27FC236}">
                <a16:creationId xmlns:a16="http://schemas.microsoft.com/office/drawing/2014/main" id="{F10D9BF1-0B8B-4D96-A1E7-91399743301F}"/>
              </a:ext>
            </a:extLst>
          </p:cNvPr>
          <p:cNvSpPr>
            <a:spLocks noChangeArrowheads="1"/>
          </p:cNvSpPr>
          <p:nvPr/>
        </p:nvSpPr>
        <p:spPr bwMode="auto">
          <a:xfrm>
            <a:off x="1545894" y="4621786"/>
            <a:ext cx="1600200" cy="536575"/>
          </a:xfrm>
          <a:prstGeom prst="flowChartAlternateProcess">
            <a:avLst/>
          </a:prstGeom>
          <a:solidFill>
            <a:srgbClr val="0070C0">
              <a:alpha val="20000"/>
            </a:srgbClr>
          </a:solidFill>
          <a:ln w="12700" algn="ctr">
            <a:solidFill>
              <a:srgbClr val="40458C"/>
            </a:solidFill>
            <a:round/>
            <a:headEnd type="stealth" w="lg" len="lg"/>
            <a:tailEnd type="stealth" w="lg" len="lg"/>
          </a:ln>
        </p:spPr>
        <p:txBody>
          <a:bodyPr anchorCtr="1"/>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en-US" sz="2400" b="0" i="1" u="none" strike="noStrike" kern="0" cap="none" spc="0" normalizeH="0" baseline="0" noProof="0">
                <a:ln>
                  <a:noFill/>
                </a:ln>
                <a:solidFill>
                  <a:prstClr val="black"/>
                </a:solidFill>
                <a:effectLst/>
                <a:uLnTx/>
                <a:uFillTx/>
                <a:latin typeface="Times New Roman" pitchFamily="18" charset="0"/>
                <a:ea typeface="MS PGothic" pitchFamily="34" charset="-128"/>
              </a:rPr>
              <a:t>Transform</a:t>
            </a:r>
          </a:p>
        </p:txBody>
      </p:sp>
      <p:cxnSp>
        <p:nvCxnSpPr>
          <p:cNvPr id="16" name="Straight Arrow Connector 16">
            <a:extLst>
              <a:ext uri="{FF2B5EF4-FFF2-40B4-BE49-F238E27FC236}">
                <a16:creationId xmlns:a16="http://schemas.microsoft.com/office/drawing/2014/main" id="{4E054A93-13FD-4747-8E03-1A3C595247E0}"/>
              </a:ext>
            </a:extLst>
          </p:cNvPr>
          <p:cNvCxnSpPr>
            <a:cxnSpLocks noChangeShapeType="1"/>
            <a:stCxn id="10" idx="2"/>
            <a:endCxn id="11" idx="0"/>
          </p:cNvCxnSpPr>
          <p:nvPr/>
        </p:nvCxnSpPr>
        <p:spPr bwMode="auto">
          <a:xfrm>
            <a:off x="1222563" y="2630057"/>
            <a:ext cx="0" cy="335260"/>
          </a:xfrm>
          <a:prstGeom prst="straightConnector1">
            <a:avLst/>
          </a:prstGeom>
          <a:noFill/>
          <a:ln w="25400" algn="ctr">
            <a:solidFill>
              <a:srgbClr val="C00000"/>
            </a:solidFill>
            <a:round/>
            <a:headEnd type="none" w="lg" len="lg"/>
            <a:tailEnd type="stealth" w="lg" len="lg"/>
          </a:ln>
          <a:extLst>
            <a:ext uri="{909E8E84-426E-40DD-AFC4-6F175D3DCCD1}">
              <a14:hiddenFill xmlns:a14="http://schemas.microsoft.com/office/drawing/2010/main">
                <a:noFill/>
              </a14:hiddenFill>
            </a:ext>
          </a:extLst>
        </p:spPr>
      </p:cxnSp>
      <p:cxnSp>
        <p:nvCxnSpPr>
          <p:cNvPr id="17" name="Straight Arrow Connector 17">
            <a:extLst>
              <a:ext uri="{FF2B5EF4-FFF2-40B4-BE49-F238E27FC236}">
                <a16:creationId xmlns:a16="http://schemas.microsoft.com/office/drawing/2014/main" id="{C4FF5337-0EE6-4707-A17A-B8D82FE4DC21}"/>
              </a:ext>
            </a:extLst>
          </p:cNvPr>
          <p:cNvCxnSpPr>
            <a:cxnSpLocks noChangeShapeType="1"/>
            <a:stCxn id="11" idx="2"/>
            <a:endCxn id="12" idx="0"/>
          </p:cNvCxnSpPr>
          <p:nvPr/>
        </p:nvCxnSpPr>
        <p:spPr bwMode="auto">
          <a:xfrm>
            <a:off x="1222563" y="3500305"/>
            <a:ext cx="7143" cy="300172"/>
          </a:xfrm>
          <a:prstGeom prst="straightConnector1">
            <a:avLst/>
          </a:prstGeom>
          <a:noFill/>
          <a:ln w="25400" algn="ctr">
            <a:solidFill>
              <a:srgbClr val="C00000"/>
            </a:solidFill>
            <a:round/>
            <a:headEnd type="none" w="lg" len="lg"/>
            <a:tailEnd type="stealth" w="lg" len="lg"/>
          </a:ln>
          <a:extLst>
            <a:ext uri="{909E8E84-426E-40DD-AFC4-6F175D3DCCD1}">
              <a14:hiddenFill xmlns:a14="http://schemas.microsoft.com/office/drawing/2010/main">
                <a:noFill/>
              </a14:hiddenFill>
            </a:ext>
          </a:extLst>
        </p:spPr>
      </p:cxnSp>
      <p:cxnSp>
        <p:nvCxnSpPr>
          <p:cNvPr id="18" name="Straight Arrow Connector 20">
            <a:extLst>
              <a:ext uri="{FF2B5EF4-FFF2-40B4-BE49-F238E27FC236}">
                <a16:creationId xmlns:a16="http://schemas.microsoft.com/office/drawing/2014/main" id="{787780B5-B52B-4EBD-AF5C-361075E96572}"/>
              </a:ext>
            </a:extLst>
          </p:cNvPr>
          <p:cNvCxnSpPr>
            <a:cxnSpLocks noChangeShapeType="1"/>
            <a:stCxn id="12" idx="2"/>
            <a:endCxn id="13" idx="0"/>
          </p:cNvCxnSpPr>
          <p:nvPr/>
        </p:nvCxnSpPr>
        <p:spPr bwMode="auto">
          <a:xfrm flipH="1">
            <a:off x="1222562" y="4410077"/>
            <a:ext cx="7144" cy="403797"/>
          </a:xfrm>
          <a:prstGeom prst="straightConnector1">
            <a:avLst/>
          </a:prstGeom>
          <a:noFill/>
          <a:ln w="25400" algn="ctr">
            <a:solidFill>
              <a:srgbClr val="C00000"/>
            </a:solidFill>
            <a:round/>
            <a:headEnd type="none" w="lg" len="lg"/>
            <a:tailEnd type="stealth" w="lg" len="lg"/>
          </a:ln>
          <a:extLst>
            <a:ext uri="{909E8E84-426E-40DD-AFC4-6F175D3DCCD1}">
              <a14:hiddenFill xmlns:a14="http://schemas.microsoft.com/office/drawing/2010/main">
                <a:noFill/>
              </a14:hiddenFill>
            </a:ext>
          </a:extLst>
        </p:spPr>
      </p:cxnSp>
      <p:cxnSp>
        <p:nvCxnSpPr>
          <p:cNvPr id="19" name="Straight Arrow Connector 23">
            <a:extLst>
              <a:ext uri="{FF2B5EF4-FFF2-40B4-BE49-F238E27FC236}">
                <a16:creationId xmlns:a16="http://schemas.microsoft.com/office/drawing/2014/main" id="{6CE21DFC-7D2C-474A-AC5E-BB8B365979DE}"/>
              </a:ext>
            </a:extLst>
          </p:cNvPr>
          <p:cNvCxnSpPr>
            <a:cxnSpLocks noChangeShapeType="1"/>
            <a:stCxn id="13" idx="3"/>
            <a:endCxn id="15" idx="1"/>
          </p:cNvCxnSpPr>
          <p:nvPr/>
        </p:nvCxnSpPr>
        <p:spPr bwMode="auto">
          <a:xfrm>
            <a:off x="1298762" y="4890074"/>
            <a:ext cx="247132" cy="0"/>
          </a:xfrm>
          <a:prstGeom prst="straightConnector1">
            <a:avLst/>
          </a:prstGeom>
          <a:noFill/>
          <a:ln w="25400" algn="ctr">
            <a:solidFill>
              <a:srgbClr val="C00000"/>
            </a:solidFill>
            <a:round/>
            <a:headEnd type="none" w="lg" len="lg"/>
            <a:tailEnd type="stealth" w="lg" len="lg"/>
          </a:ln>
          <a:extLst>
            <a:ext uri="{909E8E84-426E-40DD-AFC4-6F175D3DCCD1}">
              <a14:hiddenFill xmlns:a14="http://schemas.microsoft.com/office/drawing/2010/main">
                <a:noFill/>
              </a14:hiddenFill>
            </a:ext>
          </a:extLst>
        </p:spPr>
      </p:cxnSp>
      <p:cxnSp>
        <p:nvCxnSpPr>
          <p:cNvPr id="20" name="Straight Arrow Connector 29">
            <a:extLst>
              <a:ext uri="{FF2B5EF4-FFF2-40B4-BE49-F238E27FC236}">
                <a16:creationId xmlns:a16="http://schemas.microsoft.com/office/drawing/2014/main" id="{A125DA97-BF1E-4423-A480-98CDD2C21C0F}"/>
              </a:ext>
            </a:extLst>
          </p:cNvPr>
          <p:cNvCxnSpPr>
            <a:cxnSpLocks noChangeShapeType="1"/>
            <a:stCxn id="13" idx="2"/>
            <a:endCxn id="14" idx="0"/>
          </p:cNvCxnSpPr>
          <p:nvPr/>
        </p:nvCxnSpPr>
        <p:spPr bwMode="auto">
          <a:xfrm flipH="1">
            <a:off x="1221769" y="4966274"/>
            <a:ext cx="793" cy="541081"/>
          </a:xfrm>
          <a:prstGeom prst="straightConnector1">
            <a:avLst/>
          </a:prstGeom>
          <a:noFill/>
          <a:ln w="25400" algn="ctr">
            <a:solidFill>
              <a:srgbClr val="C00000"/>
            </a:solidFill>
            <a:round/>
            <a:headEnd type="none" w="lg" len="lg"/>
            <a:tailEnd type="stealth" w="lg" len="lg"/>
          </a:ln>
          <a:extLst>
            <a:ext uri="{909E8E84-426E-40DD-AFC4-6F175D3DCCD1}">
              <a14:hiddenFill xmlns:a14="http://schemas.microsoft.com/office/drawing/2010/main">
                <a:noFill/>
              </a14:hiddenFill>
            </a:ext>
          </a:extLst>
        </p:spPr>
      </p:cxnSp>
      <p:cxnSp>
        <p:nvCxnSpPr>
          <p:cNvPr id="21" name="Straight Arrow Connector 32">
            <a:extLst>
              <a:ext uri="{FF2B5EF4-FFF2-40B4-BE49-F238E27FC236}">
                <a16:creationId xmlns:a16="http://schemas.microsoft.com/office/drawing/2014/main" id="{D784579C-80D2-4787-8A73-EC615808A3A7}"/>
              </a:ext>
            </a:extLst>
          </p:cNvPr>
          <p:cNvCxnSpPr>
            <a:cxnSpLocks noChangeShapeType="1"/>
            <a:stCxn id="15" idx="0"/>
            <a:endCxn id="12" idx="3"/>
          </p:cNvCxnSpPr>
          <p:nvPr/>
        </p:nvCxnSpPr>
        <p:spPr bwMode="auto">
          <a:xfrm rot="16200000" flipV="1">
            <a:off x="1853446" y="4129238"/>
            <a:ext cx="516509" cy="468588"/>
          </a:xfrm>
          <a:prstGeom prst="bentConnector2">
            <a:avLst/>
          </a:prstGeom>
          <a:noFill/>
          <a:ln w="25400" algn="ctr">
            <a:solidFill>
              <a:srgbClr val="C00000"/>
            </a:solidFill>
            <a:round/>
            <a:headEnd type="none" w="lg" len="lg"/>
            <a:tailEnd type="stealth"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4998599"/>
      </p:ext>
    </p:extLst>
  </p:cSld>
  <p:clrMapOvr>
    <a:masterClrMapping/>
  </p:clrMapOvr>
  <p:transition spd="med"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Disjunctions: selectively enforce sets of constraints</a:t>
            </a:r>
          </a:p>
          <a:p>
            <a:pPr lvl="1">
              <a:tabLst>
                <a:tab pos="4114800" algn="l"/>
              </a:tabLst>
            </a:pPr>
            <a:r>
              <a:rPr lang="en-US" altLang="en-US" dirty="0"/>
              <a:t>Sequencing decisions:	x ends before y or y ends before x</a:t>
            </a:r>
          </a:p>
          <a:p>
            <a:pPr lvl="1">
              <a:tabLst>
                <a:tab pos="4114800" algn="l"/>
              </a:tabLst>
            </a:pPr>
            <a:r>
              <a:rPr lang="en-US" altLang="en-US" dirty="0"/>
              <a:t>Switching decisions: 	a process unit is built or not</a:t>
            </a:r>
          </a:p>
          <a:p>
            <a:pPr lvl="1">
              <a:tabLst>
                <a:tab pos="4114800" algn="l"/>
              </a:tabLst>
            </a:pPr>
            <a:r>
              <a:rPr lang="en-US" altLang="en-US" dirty="0"/>
              <a:t>Alternative selection:	selecting from a set of pricing policies</a:t>
            </a:r>
          </a:p>
          <a:p>
            <a:pPr lvl="4"/>
            <a:endParaRPr lang="en-US" altLang="en-US" dirty="0"/>
          </a:p>
          <a:p>
            <a:endParaRPr lang="en-US" dirty="0"/>
          </a:p>
        </p:txBody>
      </p:sp>
      <p:sp>
        <p:nvSpPr>
          <p:cNvPr id="3" name="Title 2"/>
          <p:cNvSpPr>
            <a:spLocks noGrp="1"/>
          </p:cNvSpPr>
          <p:nvPr>
            <p:ph type="title"/>
          </p:nvPr>
        </p:nvSpPr>
        <p:spPr/>
        <p:txBody>
          <a:bodyPr/>
          <a:lstStyle/>
          <a:p>
            <a:r>
              <a:rPr lang="en-US" altLang="en-US" dirty="0"/>
              <a:t>Disjunctive programming</a:t>
            </a:r>
            <a:endParaRPr lang="en-US" dirty="0"/>
          </a:p>
        </p:txBody>
      </p:sp>
      <p:sp>
        <p:nvSpPr>
          <p:cNvPr id="7" name="Slide Number Placeholder 6"/>
          <p:cNvSpPr>
            <a:spLocks noGrp="1"/>
          </p:cNvSpPr>
          <p:nvPr>
            <p:ph type="sldNum" sz="quarter" idx="4"/>
          </p:nvPr>
        </p:nvSpPr>
        <p:spPr/>
        <p:txBody>
          <a:bodyPr/>
          <a:lstStyle/>
          <a:p>
            <a:fld id="{74E5C1FC-D0A5-492F-A4F1-92029D6AAFF7}" type="slidenum">
              <a:rPr lang="en-US" smtClean="0"/>
              <a:pPr/>
              <a:t>32</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4C080A-DB7B-4019-A156-4D9327D71205}"/>
                  </a:ext>
                </a:extLst>
              </p:cNvPr>
              <p:cNvSpPr txBox="1"/>
              <p:nvPr/>
            </p:nvSpPr>
            <p:spPr>
              <a:xfrm>
                <a:off x="4343400" y="3124200"/>
                <a:ext cx="3124200" cy="2438400"/>
              </a:xfrm>
              <a:prstGeom prst="rect">
                <a:avLst/>
              </a:prstGeom>
              <a:solidFill>
                <a:schemeClr val="accent1">
                  <a:lumMod val="20000"/>
                  <a:lumOff val="80000"/>
                </a:schemeClr>
              </a:solidFill>
            </p:spPr>
            <p:txBody>
              <a:bodyPr wrap="square" rtlCol="0" anchor="ctr" anchorCtr="0">
                <a:no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800" i="1">
                              <a:latin typeface="Cambria Math" panose="02040503050406030204" pitchFamily="18" charset="0"/>
                            </a:rPr>
                          </m:ctrlPr>
                        </m:naryPr>
                        <m:sub>
                          <m:r>
                            <m:rPr>
                              <m:brk m:alnAt="7"/>
                            </m:rPr>
                            <a:rPr lang="en-US" sz="2800" i="1">
                              <a:latin typeface="Cambria Math" panose="02040503050406030204" pitchFamily="18" charset="0"/>
                            </a:rPr>
                            <m:t>𝑖</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𝐷</m:t>
                              </m:r>
                            </m:e>
                            <m:sub>
                              <m:r>
                                <a:rPr lang="en-US" sz="2800" i="1">
                                  <a:latin typeface="Cambria Math" panose="02040503050406030204" pitchFamily="18" charset="0"/>
                                </a:rPr>
                                <m:t>𝑘</m:t>
                              </m:r>
                            </m:sub>
                          </m:sSub>
                        </m:sub>
                        <m:sup/>
                        <m:e>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𝑌</m:t>
                                        </m:r>
                                      </m:e>
                                      <m:sub>
                                        <m:r>
                                          <m:rPr>
                                            <m:brk m:alnAt="7"/>
                                          </m:rPr>
                                          <a:rPr lang="en-US" sz="2800" i="1">
                                            <a:latin typeface="Cambria Math" panose="02040503050406030204" pitchFamily="18" charset="0"/>
                                          </a:rPr>
                                          <m:t>𝑖</m:t>
                                        </m:r>
                                        <m:r>
                                          <a:rPr lang="en-US" sz="2800" i="1">
                                            <a:latin typeface="Cambria Math" panose="02040503050406030204" pitchFamily="18" charset="0"/>
                                          </a:rPr>
                                          <m:t>𝑘</m:t>
                                        </m:r>
                                      </m:sub>
                                    </m:sSub>
                                  </m:e>
                                </m:mr>
                                <m:m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𝑖𝑘</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≤0 </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𝑘</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𝛾</m:t>
                                        </m:r>
                                      </m:e>
                                      <m:sub>
                                        <m:r>
                                          <a:rPr lang="en-US" sz="2800" i="1">
                                            <a:latin typeface="Cambria Math" panose="02040503050406030204" pitchFamily="18" charset="0"/>
                                          </a:rPr>
                                          <m:t>𝑖𝑘</m:t>
                                        </m:r>
                                      </m:sub>
                                    </m:sSub>
                                  </m:e>
                                </m:mr>
                              </m:m>
                            </m:e>
                          </m:d>
                        </m:e>
                      </m:nary>
                    </m:oMath>
                  </m:oMathPara>
                </a14:m>
                <a:endParaRPr lang="en-US" sz="2800" dirty="0"/>
              </a:p>
              <a:p>
                <a:endParaRPr lang="en-US" sz="1100" dirty="0"/>
              </a:p>
              <a:p>
                <a:pPr/>
                <a14:m>
                  <m:oMathPara xmlns:m="http://schemas.openxmlformats.org/officeDocument/2006/math">
                    <m:oMathParaPr>
                      <m:jc m:val="centerGroup"/>
                    </m:oMathParaPr>
                    <m:oMath xmlns:m="http://schemas.openxmlformats.org/officeDocument/2006/math">
                      <m:r>
                        <m:rPr>
                          <m:sty m:val="p"/>
                        </m:rPr>
                        <a:rPr lang="en-US" sz="2800">
                          <a:latin typeface="Cambria Math" panose="02040503050406030204" pitchFamily="18" charset="0"/>
                        </a:rPr>
                        <m:t>Ω</m:t>
                      </m:r>
                      <m:d>
                        <m:dPr>
                          <m:ctrlPr>
                            <a:rPr lang="en-US" sz="2800" i="1">
                              <a:latin typeface="Cambria Math" panose="02040503050406030204" pitchFamily="18" charset="0"/>
                            </a:rPr>
                          </m:ctrlPr>
                        </m:dPr>
                        <m:e>
                          <m:r>
                            <a:rPr lang="en-US" sz="2800" i="1">
                              <a:latin typeface="Cambria Math" panose="02040503050406030204" pitchFamily="18" charset="0"/>
                            </a:rPr>
                            <m:t>𝑌</m:t>
                          </m:r>
                        </m:e>
                      </m:d>
                      <m:r>
                        <a:rPr lang="en-US" sz="2800" i="1">
                          <a:latin typeface="Cambria Math" panose="02040503050406030204" pitchFamily="18" charset="0"/>
                        </a:rPr>
                        <m:t>=</m:t>
                      </m:r>
                      <m:r>
                        <a:rPr lang="en-US" sz="2800" i="1">
                          <a:latin typeface="Cambria Math" panose="02040503050406030204" pitchFamily="18" charset="0"/>
                        </a:rPr>
                        <m:t>𝑇𝑟𝑢𝑒</m:t>
                      </m:r>
                    </m:oMath>
                  </m:oMathPara>
                </a14:m>
                <a:endParaRPr lang="en-US" sz="2800" dirty="0"/>
              </a:p>
            </p:txBody>
          </p:sp>
        </mc:Choice>
        <mc:Fallback xmlns="">
          <p:sp>
            <p:nvSpPr>
              <p:cNvPr id="4" name="TextBox 3">
                <a:extLst>
                  <a:ext uri="{FF2B5EF4-FFF2-40B4-BE49-F238E27FC236}">
                    <a16:creationId xmlns:a16="http://schemas.microsoft.com/office/drawing/2014/main" id="{F14C080A-DB7B-4019-A156-4D9327D71205}"/>
                  </a:ext>
                </a:extLst>
              </p:cNvPr>
              <p:cNvSpPr txBox="1">
                <a:spLocks noRot="1" noChangeAspect="1" noMove="1" noResize="1" noEditPoints="1" noAdjustHandles="1" noChangeArrowheads="1" noChangeShapeType="1" noTextEdit="1"/>
              </p:cNvSpPr>
              <p:nvPr/>
            </p:nvSpPr>
            <p:spPr>
              <a:xfrm>
                <a:off x="4343400" y="3124200"/>
                <a:ext cx="3124200" cy="2438400"/>
              </a:xfrm>
              <a:prstGeom prst="rect">
                <a:avLst/>
              </a:prstGeom>
              <a:blipFill>
                <a:blip r:embed="rId2"/>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249D7F4-F564-4241-B2F9-7A40D36420C0}"/>
              </a:ext>
            </a:extLst>
          </p:cNvPr>
          <p:cNvSpPr txBox="1"/>
          <p:nvPr/>
        </p:nvSpPr>
        <p:spPr>
          <a:xfrm>
            <a:off x="7620002" y="3084256"/>
            <a:ext cx="3809998" cy="2246769"/>
          </a:xfrm>
          <a:prstGeom prst="rect">
            <a:avLst/>
          </a:prstGeom>
          <a:noFill/>
        </p:spPr>
        <p:txBody>
          <a:bodyPr wrap="square" rtlCol="0">
            <a:spAutoFit/>
          </a:bodyPr>
          <a:lstStyle/>
          <a:p>
            <a:pPr marL="234950" indent="-234950">
              <a:buFont typeface="Arial" panose="020B0604020202020204" pitchFamily="34" charset="0"/>
              <a:buChar char="•"/>
            </a:pPr>
            <a:r>
              <a:rPr lang="en-US" sz="2000" dirty="0"/>
              <a:t>Boolean "indicator variable"</a:t>
            </a:r>
          </a:p>
          <a:p>
            <a:pPr marL="234950" indent="-234950">
              <a:buFont typeface="Arial" panose="020B0604020202020204" pitchFamily="34" charset="0"/>
              <a:buChar char="•"/>
            </a:pPr>
            <a:endParaRPr lang="en-US" sz="2000" dirty="0"/>
          </a:p>
          <a:p>
            <a:pPr marL="234950" indent="-234950">
              <a:buFont typeface="Arial" panose="020B0604020202020204" pitchFamily="34" charset="0"/>
              <a:buChar char="•"/>
            </a:pPr>
            <a:r>
              <a:rPr lang="en-US" sz="2000" dirty="0"/>
              <a:t>Constraints enforced when indicator variable is True</a:t>
            </a:r>
          </a:p>
          <a:p>
            <a:pPr marL="234950" indent="-234950">
              <a:buFont typeface="Arial" panose="020B0604020202020204" pitchFamily="34" charset="0"/>
              <a:buChar char="•"/>
            </a:pPr>
            <a:endParaRPr lang="en-US" sz="2000" dirty="0"/>
          </a:p>
          <a:p>
            <a:pPr marL="234950" indent="-234950">
              <a:buFont typeface="Arial" panose="020B0604020202020204" pitchFamily="34" charset="0"/>
              <a:buChar char="•"/>
            </a:pPr>
            <a:r>
              <a:rPr lang="en-US" sz="2000" dirty="0"/>
              <a:t>Parameter values set when the indicator variable is True</a:t>
            </a:r>
          </a:p>
        </p:txBody>
      </p:sp>
      <p:sp>
        <p:nvSpPr>
          <p:cNvPr id="11" name="TextBox 10">
            <a:extLst>
              <a:ext uri="{FF2B5EF4-FFF2-40B4-BE49-F238E27FC236}">
                <a16:creationId xmlns:a16="http://schemas.microsoft.com/office/drawing/2014/main" id="{0DB2A890-F3F1-4F01-94EB-EB4B23AECA55}"/>
              </a:ext>
            </a:extLst>
          </p:cNvPr>
          <p:cNvSpPr txBox="1"/>
          <p:nvPr/>
        </p:nvSpPr>
        <p:spPr>
          <a:xfrm>
            <a:off x="1632440" y="3163432"/>
            <a:ext cx="2895599" cy="2246769"/>
          </a:xfrm>
          <a:prstGeom prst="rect">
            <a:avLst/>
          </a:prstGeom>
          <a:noFill/>
        </p:spPr>
        <p:txBody>
          <a:bodyPr wrap="square" rtlCol="0">
            <a:spAutoFit/>
          </a:bodyPr>
          <a:lstStyle/>
          <a:p>
            <a:pPr marL="234950" indent="-234950">
              <a:buFont typeface="Arial" panose="020B0604020202020204" pitchFamily="34" charset="0"/>
              <a:buChar char="•"/>
            </a:pPr>
            <a:r>
              <a:rPr lang="en-US" sz="2000" dirty="0"/>
              <a:t>Disjunctions </a:t>
            </a:r>
            <a:br>
              <a:rPr lang="en-US" sz="2000" dirty="0"/>
            </a:br>
            <a:r>
              <a:rPr lang="en-US" sz="2000" dirty="0"/>
              <a:t>enforces a logical X</a:t>
            </a:r>
            <a:r>
              <a:rPr lang="en-US" sz="2000" i="1" dirty="0"/>
              <a:t>OR(*)</a:t>
            </a:r>
            <a:r>
              <a:rPr lang="en-US" sz="2000" dirty="0"/>
              <a:t> relationship</a:t>
            </a:r>
          </a:p>
          <a:p>
            <a:pPr marL="234950" indent="-234950">
              <a:buFont typeface="Arial" panose="020B0604020202020204" pitchFamily="34" charset="0"/>
              <a:buChar char="•"/>
            </a:pPr>
            <a:endParaRPr lang="en-US" sz="2000" dirty="0"/>
          </a:p>
          <a:p>
            <a:pPr marL="234950" indent="-234950">
              <a:buFont typeface="Arial" panose="020B0604020202020204" pitchFamily="34" charset="0"/>
              <a:buChar char="•"/>
            </a:pPr>
            <a:r>
              <a:rPr lang="en-US" sz="2000" dirty="0"/>
              <a:t>Additional logical constraints on the indicator variables</a:t>
            </a:r>
          </a:p>
        </p:txBody>
      </p:sp>
      <p:cxnSp>
        <p:nvCxnSpPr>
          <p:cNvPr id="13" name="Straight Connector 12">
            <a:extLst>
              <a:ext uri="{FF2B5EF4-FFF2-40B4-BE49-F238E27FC236}">
                <a16:creationId xmlns:a16="http://schemas.microsoft.com/office/drawing/2014/main" id="{5A71C796-9BFD-407B-AC1A-3CEB23109F0C}"/>
              </a:ext>
            </a:extLst>
          </p:cNvPr>
          <p:cNvCxnSpPr>
            <a:cxnSpLocks/>
          </p:cNvCxnSpPr>
          <p:nvPr/>
        </p:nvCxnSpPr>
        <p:spPr>
          <a:xfrm flipV="1">
            <a:off x="6629400" y="3313228"/>
            <a:ext cx="1066801" cy="315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353B151-184C-4579-BAE4-E16A2209F155}"/>
              </a:ext>
            </a:extLst>
          </p:cNvPr>
          <p:cNvCxnSpPr>
            <a:cxnSpLocks/>
          </p:cNvCxnSpPr>
          <p:nvPr/>
        </p:nvCxnSpPr>
        <p:spPr>
          <a:xfrm flipV="1">
            <a:off x="7086600" y="3875936"/>
            <a:ext cx="609600" cy="1490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E786CBD-C1AA-4E67-85AE-AB11720A4452}"/>
              </a:ext>
            </a:extLst>
          </p:cNvPr>
          <p:cNvCxnSpPr>
            <a:cxnSpLocks/>
          </p:cNvCxnSpPr>
          <p:nvPr/>
        </p:nvCxnSpPr>
        <p:spPr>
          <a:xfrm>
            <a:off x="6890238" y="4537500"/>
            <a:ext cx="805962" cy="263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FE6CB8-705F-4E19-984D-EEC7ADAC7884}"/>
              </a:ext>
            </a:extLst>
          </p:cNvPr>
          <p:cNvCxnSpPr>
            <a:cxnSpLocks/>
          </p:cNvCxnSpPr>
          <p:nvPr/>
        </p:nvCxnSpPr>
        <p:spPr>
          <a:xfrm>
            <a:off x="3994638" y="4842300"/>
            <a:ext cx="805962" cy="263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ED3DF7C-7D78-4129-856D-AEF5DA1039B7}"/>
              </a:ext>
            </a:extLst>
          </p:cNvPr>
          <p:cNvCxnSpPr>
            <a:cxnSpLocks/>
          </p:cNvCxnSpPr>
          <p:nvPr/>
        </p:nvCxnSpPr>
        <p:spPr>
          <a:xfrm>
            <a:off x="3994638" y="3733801"/>
            <a:ext cx="533400" cy="216643"/>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B3D85ED-FD0B-4847-A96C-11D092FBA2D8}"/>
                  </a:ext>
                </a:extLst>
              </p:cNvPr>
              <p:cNvSpPr txBox="1"/>
              <p:nvPr/>
            </p:nvSpPr>
            <p:spPr>
              <a:xfrm>
                <a:off x="2819400" y="5715000"/>
                <a:ext cx="6172200" cy="523220"/>
              </a:xfrm>
              <a:prstGeom prst="rect">
                <a:avLst/>
              </a:prstGeom>
              <a:noFill/>
            </p:spPr>
            <p:txBody>
              <a:bodyPr wrap="square" rtlCol="0">
                <a:spAutoFit/>
              </a:bodyPr>
              <a:lstStyle/>
              <a:p>
                <a:pPr marL="280988" indent="-280988"/>
                <a:r>
                  <a:rPr lang="en-US" sz="1400" dirty="0"/>
                  <a:t>* Strictly speaking, this is an OR and the XOR is enforced by </a:t>
                </a:r>
                <a14:m>
                  <m:oMath xmlns:m="http://schemas.openxmlformats.org/officeDocument/2006/math">
                    <m:r>
                      <m:rPr>
                        <m:sty m:val="p"/>
                      </m:rPr>
                      <a:rPr lang="en-US" sz="1400">
                        <a:latin typeface="Cambria Math" panose="02040503050406030204" pitchFamily="18" charset="0"/>
                      </a:rPr>
                      <m:t>Ω</m:t>
                    </m:r>
                    <m:d>
                      <m:dPr>
                        <m:ctrlPr>
                          <a:rPr lang="en-US" sz="1400" i="1">
                            <a:latin typeface="Cambria Math" panose="02040503050406030204" pitchFamily="18" charset="0"/>
                          </a:rPr>
                        </m:ctrlPr>
                      </m:dPr>
                      <m:e>
                        <m:r>
                          <a:rPr lang="en-US" sz="1400" i="1">
                            <a:latin typeface="Cambria Math" panose="02040503050406030204" pitchFamily="18" charset="0"/>
                          </a:rPr>
                          <m:t>𝑥</m:t>
                        </m:r>
                      </m:e>
                    </m:d>
                    <m:r>
                      <a:rPr lang="en-US" sz="1400" i="1">
                        <a:latin typeface="Cambria Math" panose="02040503050406030204" pitchFamily="18" charset="0"/>
                      </a:rPr>
                      <m:t>=</m:t>
                    </m:r>
                    <m:r>
                      <a:rPr lang="en-US" sz="1400" i="1">
                        <a:latin typeface="Cambria Math" panose="02040503050406030204" pitchFamily="18" charset="0"/>
                      </a:rPr>
                      <m:t>𝑇𝑟𝑢𝑒</m:t>
                    </m:r>
                  </m:oMath>
                </a14:m>
                <a:r>
                  <a:rPr lang="en-US" sz="1400" dirty="0"/>
                  <a:t>, but in every model we have done, the effective relationship is an XOR</a:t>
                </a:r>
              </a:p>
            </p:txBody>
          </p:sp>
        </mc:Choice>
        <mc:Fallback xmlns="">
          <p:sp>
            <p:nvSpPr>
              <p:cNvPr id="24" name="TextBox 23">
                <a:extLst>
                  <a:ext uri="{FF2B5EF4-FFF2-40B4-BE49-F238E27FC236}">
                    <a16:creationId xmlns:a16="http://schemas.microsoft.com/office/drawing/2014/main" id="{0B3D85ED-FD0B-4847-A96C-11D092FBA2D8}"/>
                  </a:ext>
                </a:extLst>
              </p:cNvPr>
              <p:cNvSpPr txBox="1">
                <a:spLocks noRot="1" noChangeAspect="1" noMove="1" noResize="1" noEditPoints="1" noAdjustHandles="1" noChangeArrowheads="1" noChangeShapeType="1" noTextEdit="1"/>
              </p:cNvSpPr>
              <p:nvPr/>
            </p:nvSpPr>
            <p:spPr>
              <a:xfrm>
                <a:off x="2819400" y="5715000"/>
                <a:ext cx="6172200" cy="523220"/>
              </a:xfrm>
              <a:prstGeom prst="rect">
                <a:avLst/>
              </a:prstGeom>
              <a:blipFill>
                <a:blip r:embed="rId3"/>
                <a:stretch>
                  <a:fillRect l="-296" t="-2353" b="-11765"/>
                </a:stretch>
              </a:blipFill>
            </p:spPr>
            <p:txBody>
              <a:bodyPr/>
              <a:lstStyle/>
              <a:p>
                <a:r>
                  <a:rPr lang="en-US">
                    <a:noFill/>
                  </a:rPr>
                  <a:t> </a:t>
                </a:r>
              </a:p>
            </p:txBody>
          </p:sp>
        </mc:Fallback>
      </mc:AlternateContent>
    </p:spTree>
    <p:extLst>
      <p:ext uri="{BB962C8B-B14F-4D97-AF65-F5344CB8AC3E}">
        <p14:creationId xmlns:p14="http://schemas.microsoft.com/office/powerpoint/2010/main" val="1798567254"/>
      </p:ext>
    </p:extLst>
  </p:cSld>
  <p:clrMapOvr>
    <a:masterClrMapping/>
  </p:clrMapOvr>
  <p:transition spd="med"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7D7422-E740-4BAC-ABD2-F1C69AA039B2}"/>
              </a:ext>
            </a:extLst>
          </p:cNvPr>
          <p:cNvSpPr>
            <a:spLocks noGrp="1"/>
          </p:cNvSpPr>
          <p:nvPr>
            <p:ph idx="1"/>
          </p:nvPr>
        </p:nvSpPr>
        <p:spPr/>
        <p:txBody>
          <a:bodyPr>
            <a:normAutofit fontScale="85000" lnSpcReduction="20000"/>
          </a:bodyPr>
          <a:lstStyle/>
          <a:p>
            <a:r>
              <a:rPr lang="en-US" b="1" dirty="0"/>
              <a:t>Scripting</a:t>
            </a:r>
          </a:p>
          <a:p>
            <a:pPr lvl="1"/>
            <a:r>
              <a:rPr lang="en-US" dirty="0"/>
              <a:t>Construct models using native Python data</a:t>
            </a:r>
          </a:p>
          <a:p>
            <a:pPr lvl="1"/>
            <a:r>
              <a:rPr lang="en-US" dirty="0"/>
              <a:t>Iterative analysis of models leveraging Python functionality</a:t>
            </a:r>
          </a:p>
          <a:p>
            <a:pPr lvl="1"/>
            <a:r>
              <a:rPr lang="en-US" dirty="0"/>
              <a:t>Data analysis and visualization of optimization results</a:t>
            </a:r>
          </a:p>
          <a:p>
            <a:endParaRPr lang="en-US" dirty="0"/>
          </a:p>
          <a:p>
            <a:r>
              <a:rPr lang="en-US" b="1" dirty="0"/>
              <a:t>Model transformations (a.k.a. reformulations)</a:t>
            </a:r>
          </a:p>
          <a:p>
            <a:pPr lvl="1"/>
            <a:r>
              <a:rPr lang="en-US" dirty="0"/>
              <a:t>Automate generation of one model from another</a:t>
            </a:r>
          </a:p>
          <a:p>
            <a:pPr lvl="2"/>
            <a:r>
              <a:rPr lang="en-US" dirty="0"/>
              <a:t>Dynamic model </a:t>
            </a:r>
            <a:r>
              <a:rPr lang="en-US" dirty="0">
                <a:sym typeface="Wingdings" panose="05000000000000000000" pitchFamily="2" charset="2"/>
              </a:rPr>
              <a:t></a:t>
            </a:r>
            <a:r>
              <a:rPr lang="en-US" dirty="0"/>
              <a:t> discretized model</a:t>
            </a:r>
          </a:p>
          <a:p>
            <a:pPr lvl="2"/>
            <a:r>
              <a:rPr lang="en-US" dirty="0"/>
              <a:t>Logic model </a:t>
            </a:r>
            <a:r>
              <a:rPr lang="en-US" dirty="0">
                <a:sym typeface="Wingdings" panose="05000000000000000000" pitchFamily="2" charset="2"/>
              </a:rPr>
              <a:t> optimization model</a:t>
            </a:r>
            <a:endParaRPr lang="en-US" dirty="0"/>
          </a:p>
          <a:p>
            <a:pPr lvl="1"/>
            <a:r>
              <a:rPr lang="en-US" dirty="0"/>
              <a:t>Leverage </a:t>
            </a:r>
            <a:r>
              <a:rPr lang="en-US" dirty="0" err="1"/>
              <a:t>Pyomo’s</a:t>
            </a:r>
            <a:r>
              <a:rPr lang="en-US" dirty="0"/>
              <a:t> object model to apply transformations sequentially</a:t>
            </a:r>
          </a:p>
          <a:p>
            <a:endParaRPr lang="en-US" dirty="0"/>
          </a:p>
          <a:p>
            <a:r>
              <a:rPr lang="en-US" b="1" dirty="0"/>
              <a:t>Meta-solvers</a:t>
            </a:r>
          </a:p>
          <a:p>
            <a:pPr lvl="1"/>
            <a:r>
              <a:rPr lang="en-US" dirty="0"/>
              <a:t>Integrate scripting and/or transformations into optimization solver</a:t>
            </a:r>
          </a:p>
          <a:p>
            <a:pPr lvl="1"/>
            <a:r>
              <a:rPr lang="en-US" dirty="0"/>
              <a:t>Leverage power of Python to build “generic” capabilities</a:t>
            </a:r>
          </a:p>
          <a:p>
            <a:pPr lvl="2"/>
            <a:r>
              <a:rPr lang="en-US" dirty="0"/>
              <a:t>Progressive hedging, Benders' decomposition (stochastic programming decomposition)</a:t>
            </a:r>
          </a:p>
          <a:p>
            <a:pPr lvl="2"/>
            <a:r>
              <a:rPr lang="en-US" dirty="0" err="1"/>
              <a:t>GDPopt</a:t>
            </a:r>
            <a:r>
              <a:rPr lang="en-US" dirty="0"/>
              <a:t> (logic-based outer approximation for disjunctive models)</a:t>
            </a:r>
          </a:p>
          <a:p>
            <a:pPr lvl="2"/>
            <a:r>
              <a:rPr lang="en-US" dirty="0" err="1"/>
              <a:t>Mindpy</a:t>
            </a:r>
            <a:r>
              <a:rPr lang="en-US" dirty="0"/>
              <a:t> (Mixed-integer nonlinear programming)</a:t>
            </a:r>
          </a:p>
          <a:p>
            <a:endParaRPr lang="en-US" dirty="0"/>
          </a:p>
        </p:txBody>
      </p:sp>
      <p:sp>
        <p:nvSpPr>
          <p:cNvPr id="3" name="Title 2">
            <a:extLst>
              <a:ext uri="{FF2B5EF4-FFF2-40B4-BE49-F238E27FC236}">
                <a16:creationId xmlns:a16="http://schemas.microsoft.com/office/drawing/2014/main" id="{43D7D3A4-31AD-4A57-9F01-D1E2ABE2CA57}"/>
              </a:ext>
            </a:extLst>
          </p:cNvPr>
          <p:cNvSpPr>
            <a:spLocks noGrp="1"/>
          </p:cNvSpPr>
          <p:nvPr>
            <p:ph type="title"/>
          </p:nvPr>
        </p:nvSpPr>
        <p:spPr/>
        <p:txBody>
          <a:bodyPr/>
          <a:lstStyle/>
          <a:p>
            <a:r>
              <a:rPr lang="en-US" dirty="0" err="1"/>
              <a:t>Pyomo</a:t>
            </a:r>
            <a:r>
              <a:rPr lang="en-US" dirty="0"/>
              <a:t>: More than </a:t>
            </a:r>
            <a:r>
              <a:rPr lang="en-US" i="1" dirty="0"/>
              <a:t>just</a:t>
            </a:r>
            <a:r>
              <a:rPr lang="en-US" dirty="0"/>
              <a:t> mathematical modeling</a:t>
            </a:r>
          </a:p>
        </p:txBody>
      </p:sp>
      <p:sp>
        <p:nvSpPr>
          <p:cNvPr id="4" name="Slide Number Placeholder 3">
            <a:extLst>
              <a:ext uri="{FF2B5EF4-FFF2-40B4-BE49-F238E27FC236}">
                <a16:creationId xmlns:a16="http://schemas.microsoft.com/office/drawing/2014/main" id="{B6E39585-062E-4BAE-9A3C-27A2920B7F21}"/>
              </a:ext>
            </a:extLst>
          </p:cNvPr>
          <p:cNvSpPr>
            <a:spLocks noGrp="1"/>
          </p:cNvSpPr>
          <p:nvPr>
            <p:ph type="sldNum" sz="quarter" idx="4"/>
          </p:nvPr>
        </p:nvSpPr>
        <p:spPr/>
        <p:txBody>
          <a:bodyPr/>
          <a:lstStyle/>
          <a:p>
            <a:fld id="{41B67AC3-44BE-1249-A8B0-A1E33CC73C33}" type="slidenum">
              <a:rPr lang="en-US" smtClean="0"/>
              <a:t>33</a:t>
            </a:fld>
            <a:endParaRPr lang="en-US"/>
          </a:p>
        </p:txBody>
      </p:sp>
    </p:spTree>
    <p:extLst>
      <p:ext uri="{BB962C8B-B14F-4D97-AF65-F5344CB8AC3E}">
        <p14:creationId xmlns:p14="http://schemas.microsoft.com/office/powerpoint/2010/main" val="1457358843"/>
      </p:ext>
    </p:extLst>
  </p:cSld>
  <p:clrMapOvr>
    <a:masterClrMapping/>
  </p:clrMapOvr>
  <p:transition spd="med"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C226D4-5D40-415C-8891-81D751949F0A}"/>
              </a:ext>
            </a:extLst>
          </p:cNvPr>
          <p:cNvSpPr>
            <a:spLocks noGrp="1"/>
          </p:cNvSpPr>
          <p:nvPr>
            <p:ph idx="1"/>
          </p:nvPr>
        </p:nvSpPr>
        <p:spPr/>
        <p:txBody>
          <a:bodyPr>
            <a:normAutofit fontScale="85000" lnSpcReduction="20000"/>
          </a:bodyPr>
          <a:lstStyle/>
          <a:p>
            <a:r>
              <a:rPr lang="en-US" dirty="0" err="1"/>
              <a:t>Pyomo's</a:t>
            </a:r>
            <a:r>
              <a:rPr lang="en-US" dirty="0"/>
              <a:t> </a:t>
            </a:r>
            <a:r>
              <a:rPr lang="en-US" b="1" dirty="0" err="1">
                <a:solidFill>
                  <a:schemeClr val="tx2"/>
                </a:solidFill>
                <a:latin typeface="Consolas" panose="020B0609020204030204" pitchFamily="49" charset="0"/>
              </a:rPr>
              <a:t>pyomo.gdp</a:t>
            </a:r>
            <a:r>
              <a:rPr lang="en-US" dirty="0"/>
              <a:t> package supports expressing Disjunctions:</a:t>
            </a:r>
          </a:p>
          <a:p>
            <a:pPr>
              <a:buFontTx/>
              <a:buNone/>
            </a:pPr>
            <a:r>
              <a:rPr lang="en-US" altLang="en-US" dirty="0">
                <a:solidFill>
                  <a:srgbClr val="7030A0"/>
                </a:solidFill>
                <a:latin typeface="Consolas" pitchFamily="49" charset="0"/>
                <a:cs typeface="Consolas" pitchFamily="49" charset="0"/>
              </a:rPr>
              <a:t>		</a:t>
            </a:r>
            <a:endParaRPr lang="en-US" altLang="en-US" sz="2000" dirty="0">
              <a:solidFill>
                <a:srgbClr val="7030A0"/>
              </a:solidFill>
              <a:latin typeface="Consolas" pitchFamily="49" charset="0"/>
              <a:cs typeface="Consolas" pitchFamily="49" charset="0"/>
            </a:endParaRPr>
          </a:p>
          <a:p>
            <a:pPr>
              <a:buFontTx/>
              <a:buNone/>
            </a:pPr>
            <a:r>
              <a:rPr lang="en-US" altLang="en-US" sz="2000" dirty="0">
                <a:solidFill>
                  <a:srgbClr val="7030A0"/>
                </a:solidFill>
                <a:latin typeface="Consolas" pitchFamily="49" charset="0"/>
                <a:cs typeface="Consolas" pitchFamily="49" charset="0"/>
              </a:rPr>
              <a:t>	    @</a:t>
            </a:r>
            <a:r>
              <a:rPr lang="en-US" altLang="en-US" sz="2000" dirty="0" err="1">
                <a:solidFill>
                  <a:srgbClr val="7030A0"/>
                </a:solidFill>
                <a:latin typeface="Consolas" pitchFamily="49" charset="0"/>
                <a:cs typeface="Consolas" pitchFamily="49" charset="0"/>
              </a:rPr>
              <a:t>model.Disjunction</a:t>
            </a:r>
            <a:r>
              <a:rPr lang="en-US" altLang="en-US" sz="2000" dirty="0">
                <a:solidFill>
                  <a:srgbClr val="7030A0"/>
                </a:solidFill>
                <a:latin typeface="Consolas" pitchFamily="49" charset="0"/>
                <a:cs typeface="Consolas" pitchFamily="49" charset="0"/>
              </a:rPr>
              <a:t>(</a:t>
            </a:r>
            <a:r>
              <a:rPr lang="en-US" altLang="en-US" sz="2000" dirty="0" err="1">
                <a:solidFill>
                  <a:srgbClr val="7030A0"/>
                </a:solidFill>
                <a:latin typeface="Consolas" pitchFamily="49" charset="0"/>
                <a:cs typeface="Consolas" pitchFamily="49" charset="0"/>
              </a:rPr>
              <a:t>model.I</a:t>
            </a:r>
            <a:r>
              <a:rPr lang="en-US" altLang="en-US" sz="2000" dirty="0">
                <a:solidFill>
                  <a:srgbClr val="7030A0"/>
                </a:solidFill>
                <a:latin typeface="Consolas" pitchFamily="49" charset="0"/>
                <a:cs typeface="Consolas" pitchFamily="49" charset="0"/>
              </a:rPr>
              <a:t>, </a:t>
            </a:r>
            <a:r>
              <a:rPr lang="en-US" altLang="en-US" sz="2000" dirty="0" err="1">
                <a:solidFill>
                  <a:srgbClr val="7030A0"/>
                </a:solidFill>
                <a:latin typeface="Consolas" pitchFamily="49" charset="0"/>
                <a:cs typeface="Consolas" pitchFamily="49" charset="0"/>
              </a:rPr>
              <a:t>model.J</a:t>
            </a:r>
            <a:r>
              <a:rPr lang="en-US" altLang="en-US" sz="2000" dirty="0">
                <a:solidFill>
                  <a:srgbClr val="7030A0"/>
                </a:solidFill>
                <a:latin typeface="Consolas" pitchFamily="49" charset="0"/>
                <a:cs typeface="Consolas" pitchFamily="49" charset="0"/>
              </a:rPr>
              <a:t>)</a:t>
            </a:r>
          </a:p>
          <a:p>
            <a:pPr>
              <a:buFontTx/>
              <a:buNone/>
            </a:pPr>
            <a:r>
              <a:rPr lang="en-US" altLang="en-US" sz="2000" dirty="0">
                <a:solidFill>
                  <a:srgbClr val="0070C0"/>
                </a:solidFill>
                <a:latin typeface="Consolas" pitchFamily="49" charset="0"/>
                <a:cs typeface="Consolas" pitchFamily="49" charset="0"/>
              </a:rPr>
              <a:t>	    def</a:t>
            </a:r>
            <a:r>
              <a:rPr lang="en-US" altLang="en-US" sz="2000" dirty="0">
                <a:latin typeface="Consolas" pitchFamily="49" charset="0"/>
                <a:cs typeface="Consolas" pitchFamily="49" charset="0"/>
              </a:rPr>
              <a:t> </a:t>
            </a:r>
            <a:r>
              <a:rPr lang="en-US" altLang="en-US" sz="2000" dirty="0" err="1">
                <a:latin typeface="Consolas" pitchFamily="49" charset="0"/>
                <a:cs typeface="Consolas" pitchFamily="49" charset="0"/>
              </a:rPr>
              <a:t>SequenceIJ</a:t>
            </a:r>
            <a:r>
              <a:rPr lang="en-US" altLang="en-US" sz="2000" dirty="0">
                <a:latin typeface="Consolas" pitchFamily="49" charset="0"/>
                <a:cs typeface="Consolas" pitchFamily="49" charset="0"/>
              </a:rPr>
              <a:t>(m, </a:t>
            </a:r>
            <a:r>
              <a:rPr lang="en-US" altLang="en-US" sz="2000" dirty="0" err="1">
                <a:latin typeface="Consolas" pitchFamily="49" charset="0"/>
                <a:cs typeface="Consolas" pitchFamily="49" charset="0"/>
              </a:rPr>
              <a:t>i</a:t>
            </a:r>
            <a:r>
              <a:rPr lang="en-US" altLang="en-US" sz="2000" dirty="0">
                <a:latin typeface="Consolas" pitchFamily="49" charset="0"/>
                <a:cs typeface="Consolas" pitchFamily="49" charset="0"/>
              </a:rPr>
              <a:t>, j):</a:t>
            </a:r>
          </a:p>
          <a:p>
            <a:pPr>
              <a:buFontTx/>
              <a:buNone/>
            </a:pPr>
            <a:r>
              <a:rPr lang="en-US" altLang="en-US" sz="2000" dirty="0">
                <a:latin typeface="Consolas" pitchFamily="49" charset="0"/>
                <a:cs typeface="Consolas" pitchFamily="49" charset="0"/>
              </a:rPr>
              <a:t>		   </a:t>
            </a:r>
            <a:r>
              <a:rPr lang="en-US" altLang="en-US" sz="2000" dirty="0">
                <a:solidFill>
                  <a:srgbClr val="0070C0"/>
                </a:solidFill>
                <a:latin typeface="Consolas" pitchFamily="49" charset="0"/>
                <a:cs typeface="Consolas" pitchFamily="49" charset="0"/>
              </a:rPr>
              <a:t>return </a:t>
            </a:r>
            <a:r>
              <a:rPr lang="en-US" altLang="en-US" sz="2000" dirty="0">
                <a:latin typeface="Consolas" pitchFamily="49" charset="0"/>
                <a:cs typeface="Consolas" pitchFamily="49" charset="0"/>
              </a:rPr>
              <a:t>[ </a:t>
            </a:r>
            <a:r>
              <a:rPr lang="en-US" altLang="en-US" sz="2000" dirty="0" err="1">
                <a:latin typeface="Consolas" pitchFamily="49" charset="0"/>
                <a:cs typeface="Consolas" pitchFamily="49" charset="0"/>
              </a:rPr>
              <a:t>m.start</a:t>
            </a:r>
            <a:r>
              <a:rPr lang="en-US" altLang="en-US" sz="2000" dirty="0">
                <a:latin typeface="Consolas" pitchFamily="49" charset="0"/>
                <a:cs typeface="Consolas" pitchFamily="49" charset="0"/>
              </a:rPr>
              <a:t>[</a:t>
            </a:r>
            <a:r>
              <a:rPr lang="en-US" altLang="en-US" sz="2000" dirty="0" err="1">
                <a:latin typeface="Consolas" pitchFamily="49" charset="0"/>
                <a:cs typeface="Consolas" pitchFamily="49" charset="0"/>
              </a:rPr>
              <a:t>i</a:t>
            </a:r>
            <a:r>
              <a:rPr lang="en-US" altLang="en-US" sz="2000" dirty="0">
                <a:latin typeface="Consolas" pitchFamily="49" charset="0"/>
                <a:cs typeface="Consolas" pitchFamily="49" charset="0"/>
              </a:rPr>
              <a:t>] + duration[</a:t>
            </a:r>
            <a:r>
              <a:rPr lang="en-US" altLang="en-US" sz="2000" dirty="0" err="1">
                <a:latin typeface="Consolas" pitchFamily="49" charset="0"/>
                <a:cs typeface="Consolas" pitchFamily="49" charset="0"/>
              </a:rPr>
              <a:t>i</a:t>
            </a:r>
            <a:r>
              <a:rPr lang="en-US" altLang="en-US" sz="2000" dirty="0">
                <a:latin typeface="Consolas" pitchFamily="49" charset="0"/>
                <a:cs typeface="Consolas" pitchFamily="49" charset="0"/>
              </a:rPr>
              <a:t>] &lt;= </a:t>
            </a:r>
            <a:r>
              <a:rPr lang="en-US" altLang="en-US" sz="2000" dirty="0" err="1">
                <a:latin typeface="Consolas" pitchFamily="49" charset="0"/>
                <a:cs typeface="Consolas" pitchFamily="49" charset="0"/>
              </a:rPr>
              <a:t>m.start</a:t>
            </a:r>
            <a:r>
              <a:rPr lang="en-US" altLang="en-US" sz="2000" dirty="0">
                <a:latin typeface="Consolas" pitchFamily="49" charset="0"/>
                <a:cs typeface="Consolas" pitchFamily="49" charset="0"/>
              </a:rPr>
              <a:t>[j], </a:t>
            </a:r>
            <a:br>
              <a:rPr lang="en-US" altLang="en-US" sz="2000" dirty="0">
                <a:solidFill>
                  <a:srgbClr val="0070C0"/>
                </a:solidFill>
                <a:latin typeface="Consolas" pitchFamily="49" charset="0"/>
                <a:cs typeface="Consolas" pitchFamily="49" charset="0"/>
              </a:rPr>
            </a:br>
            <a:r>
              <a:rPr lang="en-US" altLang="en-US" sz="2000" dirty="0">
                <a:solidFill>
                  <a:srgbClr val="0070C0"/>
                </a:solidFill>
                <a:latin typeface="Consolas" pitchFamily="49" charset="0"/>
                <a:cs typeface="Consolas" pitchFamily="49" charset="0"/>
              </a:rPr>
              <a:t>	            </a:t>
            </a:r>
            <a:r>
              <a:rPr lang="en-US" altLang="en-US" sz="2000" dirty="0" err="1">
                <a:latin typeface="Consolas" pitchFamily="49" charset="0"/>
                <a:cs typeface="Consolas" pitchFamily="49" charset="0"/>
              </a:rPr>
              <a:t>m.start</a:t>
            </a:r>
            <a:r>
              <a:rPr lang="en-US" altLang="en-US" sz="2000" dirty="0">
                <a:latin typeface="Consolas" pitchFamily="49" charset="0"/>
                <a:cs typeface="Consolas" pitchFamily="49" charset="0"/>
              </a:rPr>
              <a:t>[j] + duration[j] &lt;= </a:t>
            </a:r>
            <a:r>
              <a:rPr lang="en-US" altLang="en-US" sz="2000" dirty="0" err="1">
                <a:latin typeface="Consolas" pitchFamily="49" charset="0"/>
                <a:cs typeface="Consolas" pitchFamily="49" charset="0"/>
              </a:rPr>
              <a:t>m.start</a:t>
            </a:r>
            <a:r>
              <a:rPr lang="en-US" altLang="en-US" sz="2000" dirty="0">
                <a:latin typeface="Consolas" pitchFamily="49" charset="0"/>
                <a:cs typeface="Consolas" pitchFamily="49" charset="0"/>
              </a:rPr>
              <a:t>[</a:t>
            </a:r>
            <a:r>
              <a:rPr lang="en-US" altLang="en-US" sz="2000" dirty="0" err="1">
                <a:latin typeface="Consolas" pitchFamily="49" charset="0"/>
                <a:cs typeface="Consolas" pitchFamily="49" charset="0"/>
              </a:rPr>
              <a:t>i</a:t>
            </a:r>
            <a:r>
              <a:rPr lang="en-US" altLang="en-US" sz="2000" dirty="0">
                <a:latin typeface="Consolas" pitchFamily="49" charset="0"/>
                <a:cs typeface="Consolas" pitchFamily="49" charset="0"/>
              </a:rPr>
              <a:t>] ]</a:t>
            </a:r>
          </a:p>
          <a:p>
            <a:pPr>
              <a:buFontTx/>
              <a:buNone/>
            </a:pPr>
            <a:endParaRPr lang="en-US" altLang="en-US" sz="2000" dirty="0">
              <a:latin typeface="Consolas" pitchFamily="49" charset="0"/>
              <a:cs typeface="Consolas" pitchFamily="49" charset="0"/>
            </a:endParaRPr>
          </a:p>
          <a:p>
            <a:r>
              <a:rPr lang="en-US" dirty="0"/>
              <a:t>Standard reformulations (automatically) convert models to solvable forms</a:t>
            </a:r>
          </a:p>
          <a:p>
            <a:pPr lvl="1"/>
            <a:r>
              <a:rPr lang="en-US" dirty="0"/>
              <a:t>Big-M reformulation</a:t>
            </a:r>
          </a:p>
          <a:p>
            <a:pPr lvl="1"/>
            <a:r>
              <a:rPr lang="en-US" dirty="0"/>
              <a:t>Convex hull reformulation</a:t>
            </a:r>
          </a:p>
          <a:p>
            <a:pPr lvl="1"/>
            <a:endParaRPr lang="en-US" dirty="0"/>
          </a:p>
          <a:p>
            <a:r>
              <a:rPr lang="en-US" dirty="0"/>
              <a:t>General implementations of improved problem reformulations </a:t>
            </a:r>
          </a:p>
          <a:p>
            <a:pPr lvl="1"/>
            <a:r>
              <a:rPr lang="en-US" dirty="0"/>
              <a:t>Cutting planes-based algorithms for strengthening Big-M reformulations</a:t>
            </a:r>
          </a:p>
          <a:p>
            <a:pPr lvl="1"/>
            <a:r>
              <a:rPr lang="en-US" dirty="0"/>
              <a:t>Basic steps-based algorithms for generating tighter relaxations</a:t>
            </a:r>
          </a:p>
          <a:p>
            <a:pPr lvl="1"/>
            <a:endParaRPr lang="en-US" dirty="0"/>
          </a:p>
          <a:p>
            <a:r>
              <a:rPr lang="en-US" dirty="0"/>
              <a:t>Disjunction-aware solvers</a:t>
            </a:r>
          </a:p>
          <a:p>
            <a:pPr lvl="1"/>
            <a:r>
              <a:rPr lang="en-US" dirty="0"/>
              <a:t>Logic-based outer approximation (</a:t>
            </a:r>
            <a:r>
              <a:rPr lang="en-US" dirty="0" err="1"/>
              <a:t>GDPopt</a:t>
            </a:r>
            <a:r>
              <a:rPr lang="en-US" dirty="0"/>
              <a:t>)</a:t>
            </a:r>
          </a:p>
        </p:txBody>
      </p:sp>
      <p:sp>
        <p:nvSpPr>
          <p:cNvPr id="3" name="Title 2">
            <a:extLst>
              <a:ext uri="{FF2B5EF4-FFF2-40B4-BE49-F238E27FC236}">
                <a16:creationId xmlns:a16="http://schemas.microsoft.com/office/drawing/2014/main" id="{12BF81E6-00B9-4DAB-81C2-BF4D94240490}"/>
              </a:ext>
            </a:extLst>
          </p:cNvPr>
          <p:cNvSpPr>
            <a:spLocks noGrp="1"/>
          </p:cNvSpPr>
          <p:nvPr>
            <p:ph type="title"/>
          </p:nvPr>
        </p:nvSpPr>
        <p:spPr>
          <a:xfrm>
            <a:off x="609600" y="182565"/>
            <a:ext cx="10972801" cy="553998"/>
          </a:xfrm>
        </p:spPr>
        <p:txBody>
          <a:bodyPr/>
          <a:lstStyle/>
          <a:p>
            <a:r>
              <a:rPr lang="en-US" dirty="0"/>
              <a:t>Disjunctive programming enables Conceptual Design</a:t>
            </a:r>
          </a:p>
        </p:txBody>
      </p:sp>
      <p:sp>
        <p:nvSpPr>
          <p:cNvPr id="4" name="Slide Number Placeholder 3">
            <a:extLst>
              <a:ext uri="{FF2B5EF4-FFF2-40B4-BE49-F238E27FC236}">
                <a16:creationId xmlns:a16="http://schemas.microsoft.com/office/drawing/2014/main" id="{66BFFB03-7C90-478F-8D37-294F10FD97E2}"/>
              </a:ext>
            </a:extLst>
          </p:cNvPr>
          <p:cNvSpPr>
            <a:spLocks noGrp="1"/>
          </p:cNvSpPr>
          <p:nvPr>
            <p:ph type="sldNum" sz="quarter" idx="4"/>
          </p:nvPr>
        </p:nvSpPr>
        <p:spPr/>
        <p:txBody>
          <a:bodyPr/>
          <a:lstStyle/>
          <a:p>
            <a:fld id="{41B67AC3-44BE-1249-A8B0-A1E33CC73C33}" type="slidenum">
              <a:rPr lang="en-US" smtClean="0"/>
              <a:t>34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22F67CA-E9A4-4275-B5E6-092AA0EDA1A6}"/>
                  </a:ext>
                </a:extLst>
              </p:cNvPr>
              <p:cNvSpPr txBox="1"/>
              <p:nvPr/>
            </p:nvSpPr>
            <p:spPr>
              <a:xfrm>
                <a:off x="8077200" y="1295400"/>
                <a:ext cx="3657600" cy="1145442"/>
              </a:xfrm>
              <a:prstGeom prst="rect">
                <a:avLst/>
              </a:prstGeom>
              <a:solidFill>
                <a:schemeClr val="accent1">
                  <a:lumMod val="20000"/>
                  <a:lumOff val="80000"/>
                </a:schemeClr>
              </a:solidFill>
              <a:ln>
                <a:solidFill>
                  <a:schemeClr val="tx2"/>
                </a:solidFill>
              </a:ln>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solidFill>
                                <a:schemeClr val="tx1"/>
                              </a:solidFill>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ea typeface="Cambria Math" panose="02040503050406030204" pitchFamily="18" charset="0"/>
                                      </a:rPr>
                                    </m:ctrlPr>
                                  </m:sSubPr>
                                  <m:e>
                                    <m:r>
                                      <m:rPr>
                                        <m:brk m:alnAt="7"/>
                                      </m:rPr>
                                      <a:rPr lang="en-US" sz="2000" i="1">
                                        <a:latin typeface="Cambria Math" panose="02040503050406030204" pitchFamily="18" charset="0"/>
                                        <a:ea typeface="Cambria Math" panose="02040503050406030204" pitchFamily="18" charset="0"/>
                                      </a:rPr>
                                      <m:t>𝑌</m:t>
                                    </m:r>
                                  </m:e>
                                  <m:sub>
                                    <m:r>
                                      <m:rPr>
                                        <m:brk m:alnAt="7"/>
                                      </m:rPr>
                                      <a:rPr lang="en-US" sz="2000" i="1">
                                        <a:latin typeface="Cambria Math" panose="02040503050406030204" pitchFamily="18" charset="0"/>
                                        <a:ea typeface="Cambria Math" panose="02040503050406030204" pitchFamily="18" charset="0"/>
                                      </a:rPr>
                                      <m:t>𝑘</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𝑗</m:t>
                                    </m:r>
                                  </m:sub>
                                </m:sSub>
                              </m:e>
                            </m:mr>
                          </m:m>
                        </m:e>
                      </m:d>
                      <m:nary>
                        <m:naryPr>
                          <m:chr m:val="⋁"/>
                          <m:subHide m:val="on"/>
                          <m:supHide m:val="on"/>
                          <m:ctrlPr>
                            <a:rPr lang="en-US" sz="2000" i="1" smtClean="0">
                              <a:solidFill>
                                <a:schemeClr val="tx1"/>
                              </a:solidFill>
                              <a:latin typeface="Cambria Math" panose="02040503050406030204" pitchFamily="18" charset="0"/>
                            </a:rPr>
                          </m:ctrlPr>
                        </m:naryPr>
                        <m:sub/>
                        <m:sup/>
                        <m:e>
                          <m:d>
                            <m:dPr>
                              <m:begChr m:val="["/>
                              <m:endChr m:val="]"/>
                              <m:ctrlPr>
                                <a:rPr lang="en-US" sz="2000" i="1" smtClean="0">
                                  <a:solidFill>
                                    <a:schemeClr val="tx1"/>
                                  </a:solidFill>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brk m:alnAt="7"/>
                                          </m:rPr>
                                          <a:rPr lang="en-US" sz="2000" b="0" i="1" smtClean="0">
                                            <a:latin typeface="Cambria Math" panose="02040503050406030204" pitchFamily="18" charset="0"/>
                                            <a:ea typeface="Cambria Math" panose="02040503050406030204" pitchFamily="18" charset="0"/>
                                          </a:rPr>
                                          <m:t>𝑌</m:t>
                                        </m:r>
                                      </m:e>
                                      <m:sub>
                                        <m:r>
                                          <m:rPr>
                                            <m:brk m:alnAt="7"/>
                                          </m:rPr>
                                          <a:rPr lang="en-US" sz="2000" b="0" i="1" smtClean="0">
                                            <a:latin typeface="Cambria Math" panose="02040503050406030204" pitchFamily="18" charset="0"/>
                                            <a:ea typeface="Cambria Math" panose="02040503050406030204" pitchFamily="18" charset="0"/>
                                          </a:rPr>
                                          <m:t>𝑘</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b="0" i="1" smtClean="0">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b="0" i="1" smtClean="0">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b="0" i="1" smtClean="0">
                                            <a:latin typeface="Cambria Math" panose="02040503050406030204" pitchFamily="18" charset="0"/>
                                          </a:rPr>
                                          <m:t>𝑘</m:t>
                                        </m:r>
                                      </m:sub>
                                    </m:sSub>
                                  </m:e>
                                </m:mr>
                              </m:m>
                            </m:e>
                          </m:d>
                        </m:e>
                      </m:nary>
                    </m:oMath>
                  </m:oMathPara>
                </a14:m>
                <a:endParaRPr lang="en-US" sz="200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𝐼</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𝐽</m:t>
                      </m:r>
                    </m:oMath>
                  </m:oMathPara>
                </a14:m>
                <a:endParaRPr lang="en-US" sz="2000" i="0" dirty="0">
                  <a:solidFill>
                    <a:schemeClr val="tx1"/>
                  </a:solidFill>
                </a:endParaRPr>
              </a:p>
            </p:txBody>
          </p:sp>
        </mc:Choice>
        <mc:Fallback xmlns="">
          <p:sp>
            <p:nvSpPr>
              <p:cNvPr id="5" name="TextBox 4">
                <a:extLst>
                  <a:ext uri="{FF2B5EF4-FFF2-40B4-BE49-F238E27FC236}">
                    <a16:creationId xmlns:a16="http://schemas.microsoft.com/office/drawing/2014/main" id="{322F67CA-E9A4-4275-B5E6-092AA0EDA1A6}"/>
                  </a:ext>
                </a:extLst>
              </p:cNvPr>
              <p:cNvSpPr txBox="1">
                <a:spLocks noRot="1" noChangeAspect="1" noMove="1" noResize="1" noEditPoints="1" noAdjustHandles="1" noChangeArrowheads="1" noChangeShapeType="1" noTextEdit="1"/>
              </p:cNvSpPr>
              <p:nvPr/>
            </p:nvSpPr>
            <p:spPr>
              <a:xfrm>
                <a:off x="8077200" y="1295400"/>
                <a:ext cx="3657600" cy="1145442"/>
              </a:xfrm>
              <a:prstGeom prst="rect">
                <a:avLst/>
              </a:prstGeom>
              <a:blipFill>
                <a:blip r:embed="rId2"/>
                <a:stretch>
                  <a:fillRect b="-4762"/>
                </a:stretch>
              </a:blipFill>
              <a:ln>
                <a:solidFill>
                  <a:schemeClr val="tx2"/>
                </a:solidFill>
              </a:ln>
            </p:spPr>
            <p:txBody>
              <a:bodyPr/>
              <a:lstStyle/>
              <a:p>
                <a:r>
                  <a:rPr lang="en-US">
                    <a:noFill/>
                  </a:rPr>
                  <a:t> </a:t>
                </a:r>
              </a:p>
            </p:txBody>
          </p:sp>
        </mc:Fallback>
      </mc:AlternateContent>
    </p:spTree>
    <p:extLst>
      <p:ext uri="{BB962C8B-B14F-4D97-AF65-F5344CB8AC3E}">
        <p14:creationId xmlns:p14="http://schemas.microsoft.com/office/powerpoint/2010/main" val="726894960"/>
      </p:ext>
    </p:extLst>
  </p:cSld>
  <p:clrMapOvr>
    <a:masterClrMapping/>
  </p:clrMapOvr>
  <p:transition spd="med"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9C5CB0-45F8-476B-A491-BDD566B18F26}"/>
              </a:ext>
            </a:extLst>
          </p:cNvPr>
          <p:cNvSpPr/>
          <p:nvPr/>
        </p:nvSpPr>
        <p:spPr bwMode="auto">
          <a:xfrm>
            <a:off x="0" y="5867400"/>
            <a:ext cx="4114800" cy="990600"/>
          </a:xfrm>
          <a:prstGeom prst="rect">
            <a:avLst/>
          </a:prstGeom>
          <a:solidFill>
            <a:schemeClr val="bg1"/>
          </a:solidFill>
          <a:ln w="28575" cap="flat" cmpd="sng" algn="ctr">
            <a:noFill/>
            <a:prstDash val="solid"/>
            <a:round/>
            <a:headEnd type="none"/>
            <a:tailEnd type="none"/>
          </a:ln>
          <a:effectLst/>
        </p:spPr>
        <p:txBody>
          <a:bodyPr rtlCol="0" anchor="ctr"/>
          <a:lstStyle/>
          <a:p>
            <a:pPr algn="ctr"/>
            <a:endParaRPr lang="en-US"/>
          </a:p>
        </p:txBody>
      </p:sp>
      <p:sp>
        <p:nvSpPr>
          <p:cNvPr id="2" name="Title 1">
            <a:extLst>
              <a:ext uri="{FF2B5EF4-FFF2-40B4-BE49-F238E27FC236}">
                <a16:creationId xmlns:a16="http://schemas.microsoft.com/office/drawing/2014/main" id="{BBCBCFF7-F860-417A-AAE3-371F304E3FE9}"/>
              </a:ext>
            </a:extLst>
          </p:cNvPr>
          <p:cNvSpPr>
            <a:spLocks noGrp="1"/>
          </p:cNvSpPr>
          <p:nvPr>
            <p:ph type="title"/>
          </p:nvPr>
        </p:nvSpPr>
        <p:spPr/>
        <p:txBody>
          <a:bodyPr/>
          <a:lstStyle/>
          <a:p>
            <a:r>
              <a:rPr lang="en-US" dirty="0"/>
              <a:t>Advanced GDP Reformulations: Basic Steps</a:t>
            </a:r>
          </a:p>
        </p:txBody>
      </p:sp>
      <p:sp>
        <p:nvSpPr>
          <p:cNvPr id="3" name="Slide Number Placeholder 2">
            <a:extLst>
              <a:ext uri="{FF2B5EF4-FFF2-40B4-BE49-F238E27FC236}">
                <a16:creationId xmlns:a16="http://schemas.microsoft.com/office/drawing/2014/main" id="{211D9031-B40A-4CD1-A694-79E2F55683E7}"/>
              </a:ext>
            </a:extLst>
          </p:cNvPr>
          <p:cNvSpPr>
            <a:spLocks noGrp="1"/>
          </p:cNvSpPr>
          <p:nvPr>
            <p:ph type="sldNum" sz="quarter" idx="4"/>
          </p:nvPr>
        </p:nvSpPr>
        <p:spPr/>
        <p:txBody>
          <a:bodyPr/>
          <a:lstStyle/>
          <a:p>
            <a:fld id="{41B67AC3-44BE-1249-A8B0-A1E33CC73C33}" type="slidenum">
              <a:rPr lang="en-US" smtClean="0"/>
              <a:t>35</a:t>
            </a:fld>
            <a:endParaRPr lang="en-US" dirty="0"/>
          </a:p>
        </p:txBody>
      </p:sp>
      <p:sp>
        <p:nvSpPr>
          <p:cNvPr id="55" name="TextBox 54">
            <a:extLst>
              <a:ext uri="{FF2B5EF4-FFF2-40B4-BE49-F238E27FC236}">
                <a16:creationId xmlns:a16="http://schemas.microsoft.com/office/drawing/2014/main" id="{4DBCD4DB-6E16-4868-9F4C-1353FEC7A29D}"/>
              </a:ext>
            </a:extLst>
          </p:cNvPr>
          <p:cNvSpPr txBox="1"/>
          <p:nvPr/>
        </p:nvSpPr>
        <p:spPr>
          <a:xfrm>
            <a:off x="9796706" y="6557963"/>
            <a:ext cx="1747594" cy="253916"/>
          </a:xfrm>
          <a:prstGeom prst="rect">
            <a:avLst/>
          </a:prstGeom>
          <a:noFill/>
        </p:spPr>
        <p:txBody>
          <a:bodyPr wrap="none" rtlCol="0">
            <a:spAutoFit/>
          </a:bodyPr>
          <a:lstStyle/>
          <a:p>
            <a:pPr algn="r"/>
            <a:r>
              <a:rPr lang="en-US" sz="1050" dirty="0">
                <a:latin typeface="Cambria" panose="02040503050406030204" pitchFamily="18" charset="0"/>
              </a:rPr>
              <a:t>[1] Lee &amp; Grossmann, 2003</a:t>
            </a:r>
          </a:p>
        </p:txBody>
      </p:sp>
      <p:grpSp>
        <p:nvGrpSpPr>
          <p:cNvPr id="85" name="Group 84">
            <a:extLst>
              <a:ext uri="{FF2B5EF4-FFF2-40B4-BE49-F238E27FC236}">
                <a16:creationId xmlns:a16="http://schemas.microsoft.com/office/drawing/2014/main" id="{58C0C251-1C64-46CB-ACC5-2C498AB162AA}"/>
              </a:ext>
            </a:extLst>
          </p:cNvPr>
          <p:cNvGrpSpPr/>
          <p:nvPr/>
        </p:nvGrpSpPr>
        <p:grpSpPr>
          <a:xfrm>
            <a:off x="7007476" y="1001677"/>
            <a:ext cx="2600378" cy="1088896"/>
            <a:chOff x="7119140" y="1259385"/>
            <a:chExt cx="1501418" cy="760852"/>
          </a:xfrm>
        </p:grpSpPr>
        <p:sp>
          <p:nvSpPr>
            <p:cNvPr id="60" name="Rectangle 59">
              <a:extLst>
                <a:ext uri="{FF2B5EF4-FFF2-40B4-BE49-F238E27FC236}">
                  <a16:creationId xmlns:a16="http://schemas.microsoft.com/office/drawing/2014/main" id="{478C7BDC-442F-449B-A4AF-FE9541ED1D68}"/>
                </a:ext>
              </a:extLst>
            </p:cNvPr>
            <p:cNvSpPr/>
            <p:nvPr/>
          </p:nvSpPr>
          <p:spPr bwMode="auto">
            <a:xfrm>
              <a:off x="7581900" y="1259385"/>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a:t>
              </a:r>
            </a:p>
          </p:txBody>
        </p:sp>
        <p:sp>
          <p:nvSpPr>
            <p:cNvPr id="61" name="Rectangle 60">
              <a:extLst>
                <a:ext uri="{FF2B5EF4-FFF2-40B4-BE49-F238E27FC236}">
                  <a16:creationId xmlns:a16="http://schemas.microsoft.com/office/drawing/2014/main" id="{8C600C93-AF6E-4F14-BDFF-8138884B41FB}"/>
                </a:ext>
              </a:extLst>
            </p:cNvPr>
            <p:cNvSpPr/>
            <p:nvPr/>
          </p:nvSpPr>
          <p:spPr bwMode="auto">
            <a:xfrm>
              <a:off x="7581900" y="1755103"/>
              <a:ext cx="695851" cy="2651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cs typeface="Arial" charset="0"/>
                </a:rPr>
                <a:t>II</a:t>
              </a:r>
            </a:p>
          </p:txBody>
        </p:sp>
        <p:cxnSp>
          <p:nvCxnSpPr>
            <p:cNvPr id="64" name="Straight Arrow Connector 93">
              <a:extLst>
                <a:ext uri="{FF2B5EF4-FFF2-40B4-BE49-F238E27FC236}">
                  <a16:creationId xmlns:a16="http://schemas.microsoft.com/office/drawing/2014/main" id="{AD09D3E5-D0E6-4631-A466-978E19D236EE}"/>
                </a:ext>
              </a:extLst>
            </p:cNvPr>
            <p:cNvCxnSpPr>
              <a:cxnSpLocks/>
              <a:stCxn id="68" idx="6"/>
              <a:endCxn id="60" idx="1"/>
            </p:cNvCxnSpPr>
            <p:nvPr/>
          </p:nvCxnSpPr>
          <p:spPr bwMode="auto">
            <a:xfrm flipV="1">
              <a:off x="7153429" y="1391952"/>
              <a:ext cx="428471"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5" name="Straight Arrow Connector 93">
              <a:extLst>
                <a:ext uri="{FF2B5EF4-FFF2-40B4-BE49-F238E27FC236}">
                  <a16:creationId xmlns:a16="http://schemas.microsoft.com/office/drawing/2014/main" id="{B747C47B-CB5A-45C8-8E0E-1A75E845B039}"/>
                </a:ext>
              </a:extLst>
            </p:cNvPr>
            <p:cNvCxnSpPr>
              <a:cxnSpLocks/>
              <a:stCxn id="68" idx="6"/>
              <a:endCxn id="61" idx="1"/>
            </p:cNvCxnSpPr>
            <p:nvPr/>
          </p:nvCxnSpPr>
          <p:spPr bwMode="auto">
            <a:xfrm>
              <a:off x="7153429" y="1641037"/>
              <a:ext cx="428471" cy="246633"/>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6" name="Straight Arrow Connector 93">
              <a:extLst>
                <a:ext uri="{FF2B5EF4-FFF2-40B4-BE49-F238E27FC236}">
                  <a16:creationId xmlns:a16="http://schemas.microsoft.com/office/drawing/2014/main" id="{448754D1-30FF-4E99-B6D1-D8CCDCC54F90}"/>
                </a:ext>
              </a:extLst>
            </p:cNvPr>
            <p:cNvCxnSpPr>
              <a:cxnSpLocks/>
              <a:stCxn id="60" idx="3"/>
            </p:cNvCxnSpPr>
            <p:nvPr/>
          </p:nvCxnSpPr>
          <p:spPr bwMode="auto">
            <a:xfrm>
              <a:off x="8277751" y="1391952"/>
              <a:ext cx="342807" cy="249085"/>
            </a:xfrm>
            <a:prstGeom prst="bentConnector3">
              <a:avLst>
                <a:gd name="adj1" fmla="val 50000"/>
              </a:avLst>
            </a:prstGeom>
            <a:noFill/>
            <a:ln w="19050" cap="flat" cmpd="sng" algn="ctr">
              <a:solidFill>
                <a:schemeClr val="tx1"/>
              </a:solidFill>
              <a:prstDash val="solid"/>
              <a:round/>
              <a:headEnd type="none"/>
              <a:tailEnd type="triangle"/>
            </a:ln>
            <a:effectLst/>
          </p:spPr>
        </p:cxnSp>
        <p:cxnSp>
          <p:nvCxnSpPr>
            <p:cNvPr id="67" name="Straight Arrow Connector 93">
              <a:extLst>
                <a:ext uri="{FF2B5EF4-FFF2-40B4-BE49-F238E27FC236}">
                  <a16:creationId xmlns:a16="http://schemas.microsoft.com/office/drawing/2014/main" id="{BAC44F11-4F9F-4042-A31C-4119EF837892}"/>
                </a:ext>
              </a:extLst>
            </p:cNvPr>
            <p:cNvCxnSpPr>
              <a:cxnSpLocks/>
              <a:stCxn id="61" idx="3"/>
            </p:cNvCxnSpPr>
            <p:nvPr/>
          </p:nvCxnSpPr>
          <p:spPr bwMode="auto">
            <a:xfrm flipV="1">
              <a:off x="8277751" y="1641037"/>
              <a:ext cx="342807" cy="246633"/>
            </a:xfrm>
            <a:prstGeom prst="bentConnector3">
              <a:avLst>
                <a:gd name="adj1" fmla="val 50000"/>
              </a:avLst>
            </a:prstGeom>
            <a:noFill/>
            <a:ln w="19050" cap="flat" cmpd="sng" algn="ctr">
              <a:solidFill>
                <a:schemeClr val="tx1"/>
              </a:solidFill>
              <a:prstDash val="solid"/>
              <a:round/>
              <a:headEnd type="none"/>
              <a:tailEnd type="triangle"/>
            </a:ln>
            <a:effectLst/>
          </p:spPr>
        </p:cxnSp>
        <p:sp>
          <p:nvSpPr>
            <p:cNvPr id="68" name="Oval 67">
              <a:extLst>
                <a:ext uri="{FF2B5EF4-FFF2-40B4-BE49-F238E27FC236}">
                  <a16:creationId xmlns:a16="http://schemas.microsoft.com/office/drawing/2014/main" id="{936A8E1E-52AB-4EE3-B2D2-436B9664D092}"/>
                </a:ext>
              </a:extLst>
            </p:cNvPr>
            <p:cNvSpPr/>
            <p:nvPr/>
          </p:nvSpPr>
          <p:spPr bwMode="auto">
            <a:xfrm>
              <a:off x="7119140" y="1621971"/>
              <a:ext cx="34289" cy="38132"/>
            </a:xfrm>
            <a:prstGeom prst="ellipse">
              <a:avLst/>
            </a:prstGeom>
            <a:solidFill>
              <a:schemeClr val="tx1"/>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0574" tIns="20574" rIns="20574" bIns="20574" numCol="1" rtlCol="0" anchor="ctr" anchorCtr="1" compatLnSpc="1">
              <a:prstTxWarp prst="textNoShape">
                <a:avLst/>
              </a:prstTxWarp>
            </a:bodyPr>
            <a:lstStyle/>
            <a:p>
              <a:pPr algn="ctr" defTabSz="685800" fontAlgn="base">
                <a:spcBef>
                  <a:spcPct val="0"/>
                </a:spcBef>
                <a:spcAft>
                  <a:spcPct val="0"/>
                </a:spcAft>
              </a:pPr>
              <a:endParaRPr lang="en-US" sz="1400" dirty="0">
                <a:solidFill>
                  <a:schemeClr val="tx1"/>
                </a:solidFill>
                <a:latin typeface="Arial" charset="0"/>
                <a:cs typeface="Arial" charset="0"/>
              </a:endParaRPr>
            </a:p>
          </p:txBody>
        </p:sp>
      </p:grpSp>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124B3F7-0CC0-458E-8AC2-00BE55DA5C48}"/>
                  </a:ext>
                </a:extLst>
              </p:cNvPr>
              <p:cNvSpPr/>
              <p:nvPr/>
            </p:nvSpPr>
            <p:spPr>
              <a:xfrm>
                <a:off x="7007476" y="2447632"/>
                <a:ext cx="4216545" cy="3748270"/>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func>
                        <m:funcPr>
                          <m:ctrlPr>
                            <a:rPr lang="en-US" b="0" i="1" kern="0" smtClean="0">
                              <a:latin typeface="Cambria Math" panose="02040503050406030204" pitchFamily="18" charset="0"/>
                            </a:rPr>
                          </m:ctrlPr>
                        </m:funcPr>
                        <m:fName>
                          <m:r>
                            <m:rPr>
                              <m:sty m:val="p"/>
                            </m:rPr>
                            <a:rPr lang="en-US" b="0" i="0" kern="0" smtClean="0">
                              <a:latin typeface="Cambria Math" panose="02040503050406030204" pitchFamily="18" charset="0"/>
                            </a:rPr>
                            <m:t>max</m:t>
                          </m:r>
                        </m:fName>
                        <m:e>
                          <m:r>
                            <a:rPr lang="en-US" b="0" i="1" kern="0" smtClean="0">
                              <a:latin typeface="Cambria Math" panose="02040503050406030204" pitchFamily="18" charset="0"/>
                            </a:rPr>
                            <m:t>𝑍</m:t>
                          </m:r>
                        </m:e>
                      </m:func>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1</m:t>
                          </m:r>
                        </m:sub>
                      </m:sSub>
                      <m:r>
                        <a:rPr lang="en-US" b="0" i="1" kern="0" smtClean="0">
                          <a:latin typeface="Cambria Math" panose="02040503050406030204" pitchFamily="18" charset="0"/>
                        </a:rPr>
                        <m:t>𝐹𝑋</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𝑐</m:t>
                          </m:r>
                        </m:e>
                        <m:sub>
                          <m:r>
                            <a:rPr lang="en-US" b="0" i="1" kern="0" smtClean="0">
                              <a:latin typeface="Cambria Math" panose="02040503050406030204" pitchFamily="18" charset="0"/>
                            </a:rPr>
                            <m:t>2</m:t>
                          </m:r>
                        </m:sub>
                      </m:sSub>
                      <m:r>
                        <a:rPr lang="en-US" b="0" i="1" kern="0" smtClean="0">
                          <a:latin typeface="Cambria Math" panose="02040503050406030204" pitchFamily="18" charset="0"/>
                        </a:rPr>
                        <m:t>𝐹</m:t>
                      </m:r>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𝑟𝑥𝑛</m:t>
                          </m:r>
                        </m:sub>
                      </m:sSub>
                    </m:oMath>
                  </m:oMathPara>
                </a14:m>
                <a:endParaRPr lang="en-US" kern="0" dirty="0"/>
              </a:p>
              <a:p>
                <a:pPr>
                  <a:spcAft>
                    <a:spcPts val="600"/>
                  </a:spcAft>
                </a:pPr>
                <a14:m>
                  <m:oMathPara xmlns:m="http://schemas.openxmlformats.org/officeDocument/2006/math">
                    <m:oMathParaPr>
                      <m:jc m:val="left"/>
                    </m:oMathParaPr>
                    <m:oMath xmlns:m="http://schemas.openxmlformats.org/officeDocument/2006/math">
                      <m:r>
                        <m:rPr>
                          <m:nor/>
                        </m:rPr>
                        <a:rPr lang="en-US" kern="0">
                          <a:latin typeface="Cambria Math" panose="02040503050406030204" pitchFamily="18" charset="0"/>
                        </a:rPr>
                        <m:t>st</m:t>
                      </m:r>
                      <m:r>
                        <m:rPr>
                          <m:nor/>
                        </m:rPr>
                        <a:rPr lang="en-US" kern="0">
                          <a:latin typeface="Cambria Math" panose="02040503050406030204" pitchFamily="18" charset="0"/>
                        </a:rPr>
                        <m:t>. </m:t>
                      </m:r>
                      <m:r>
                        <a:rPr lang="en-US" i="1" kern="0">
                          <a:latin typeface="Cambria Math" panose="02040503050406030204" pitchFamily="18" charset="0"/>
                        </a:rPr>
                        <m:t> </m:t>
                      </m:r>
                      <m:r>
                        <a:rPr lang="en-US" b="0" i="1" kern="0" smtClean="0">
                          <a:latin typeface="Cambria Math" panose="02040503050406030204" pitchFamily="18" charset="0"/>
                        </a:rPr>
                        <m:t>𝐹𝑋</m:t>
                      </m:r>
                      <m:r>
                        <a:rPr lang="en-US" b="0" i="1" kern="0" smtClean="0">
                          <a:latin typeface="Cambria Math" panose="02040503050406030204" pitchFamily="18" charset="0"/>
                        </a:rPr>
                        <m:t>≤</m:t>
                      </m:r>
                      <m:r>
                        <a:rPr lang="en-US" b="0" i="1" kern="0" smtClean="0">
                          <a:latin typeface="Cambria Math" panose="02040503050406030204" pitchFamily="18" charset="0"/>
                        </a:rPr>
                        <m:t>𝑑</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m:t>
                                  </m:r>
                                </m:sub>
                              </m:sSub>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e>
                            <m:e>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𝐼𝐼</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𝐼𝐼</m:t>
                                  </m:r>
                                </m:sub>
                              </m:sSub>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𝐿𝐵</m:t>
                                  </m:r>
                                </m:sup>
                              </m:sSubSup>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𝐼𝐼</m:t>
                                  </m:r>
                                </m:sub>
                                <m:sup>
                                  <m:r>
                                    <a:rPr lang="en-US" b="0" i="1" smtClean="0">
                                      <a:latin typeface="Cambria Math" panose="02040503050406030204" pitchFamily="18" charset="0"/>
                                    </a:rPr>
                                    <m:t>𝑈𝐵</m:t>
                                  </m:r>
                                </m:sup>
                              </m:sSub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𝐼𝐼</m:t>
                                  </m:r>
                                </m:sub>
                              </m:sSub>
                            </m:e>
                          </m:eqArr>
                        </m:e>
                      </m:d>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bar>
                        <m:barPr>
                          <m:ctrlPr>
                            <a:rPr lang="en-US" b="0" i="1" smtClean="0">
                              <a:latin typeface="Cambria Math" panose="02040503050406030204" pitchFamily="18" charset="0"/>
                            </a:rPr>
                          </m:ctrlPr>
                        </m:barPr>
                        <m:e>
                          <m:r>
                            <a:rPr lang="en-US" b="0" i="1" smtClean="0">
                              <a:latin typeface="Cambria Math" panose="02040503050406030204" pitchFamily="18" charset="0"/>
                            </a:rPr>
                            <m:t>∨</m:t>
                          </m:r>
                        </m:e>
                      </m:ba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r>
                        <a:rPr lang="en-US" b="0" i="1" smtClean="0">
                          <a:latin typeface="Cambria Math" panose="02040503050406030204" pitchFamily="18" charset="0"/>
                        </a:rPr>
                        <m:t>𝑇𝑟𝑢𝑒</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𝑟𝑥𝑛</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m:oMathPara>
                </a14:m>
                <a:endParaRPr lang="en-US" dirty="0"/>
              </a:p>
              <a:p>
                <a:pPr>
                  <a:spcAft>
                    <a:spcPts val="600"/>
                  </a:spcAft>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𝐿𝐵</m:t>
                          </m:r>
                        </m:sup>
                      </m:sSup>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𝑈𝐵</m:t>
                          </m:r>
                        </m:sup>
                      </m:sSup>
                    </m:oMath>
                  </m:oMathPara>
                </a14:m>
                <a:endParaRPr lang="en-US" dirty="0"/>
              </a:p>
              <a:p>
                <a:pPr>
                  <a:spcAft>
                    <a:spcPts val="600"/>
                  </a:spcAft>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𝐼𝐼</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𝐹𝑎𝑙𝑠𝑒</m:t>
                          </m:r>
                        </m:e>
                      </m:d>
                    </m:oMath>
                  </m:oMathPara>
                </a14:m>
                <a:endParaRPr lang="en-US" dirty="0"/>
              </a:p>
              <a:p>
                <a:pPr>
                  <a:spcAft>
                    <a:spcPts val="600"/>
                  </a:spcAft>
                </a:pPr>
                <a:endParaRPr lang="en-US" dirty="0"/>
              </a:p>
            </p:txBody>
          </p:sp>
        </mc:Choice>
        <mc:Fallback xmlns="">
          <p:sp>
            <p:nvSpPr>
              <p:cNvPr id="92" name="Rectangle 91">
                <a:extLst>
                  <a:ext uri="{FF2B5EF4-FFF2-40B4-BE49-F238E27FC236}">
                    <a16:creationId xmlns:a16="http://schemas.microsoft.com/office/drawing/2014/main" id="{A124B3F7-0CC0-458E-8AC2-00BE55DA5C48}"/>
                  </a:ext>
                </a:extLst>
              </p:cNvPr>
              <p:cNvSpPr>
                <a:spLocks noRot="1" noChangeAspect="1" noMove="1" noResize="1" noEditPoints="1" noAdjustHandles="1" noChangeArrowheads="1" noChangeShapeType="1" noTextEdit="1"/>
              </p:cNvSpPr>
              <p:nvPr/>
            </p:nvSpPr>
            <p:spPr>
              <a:xfrm>
                <a:off x="7007476" y="2447632"/>
                <a:ext cx="4216545" cy="3748270"/>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FCAC39DA-06C7-4BA0-B264-EF243CEE98F1}"/>
              </a:ext>
            </a:extLst>
          </p:cNvPr>
          <p:cNvSpPr/>
          <p:nvPr/>
        </p:nvSpPr>
        <p:spPr>
          <a:xfrm>
            <a:off x="598470" y="731840"/>
            <a:ext cx="6231384" cy="6017032"/>
          </a:xfrm>
          <a:prstGeom prst="rect">
            <a:avLst/>
          </a:prstGeom>
          <a:noFill/>
        </p:spPr>
        <p:txBody>
          <a:bodyPr wrap="square">
            <a:spAutoFit/>
          </a:bodyPr>
          <a:lstStyle/>
          <a:p>
            <a:r>
              <a:rPr lang="en-US" sz="1100" dirty="0">
                <a:latin typeface="Consolas" panose="020B0609020204030204" pitchFamily="49" charset="0"/>
              </a:rPr>
              <a:t>m = ConcreteModel()</a:t>
            </a:r>
          </a:p>
          <a:p>
            <a:r>
              <a:rPr lang="en-US" sz="1100" dirty="0" err="1">
                <a:latin typeface="Consolas" panose="020B0609020204030204" pitchFamily="49" charset="0"/>
              </a:rPr>
              <a:t>m.F</a:t>
            </a:r>
            <a:r>
              <a:rPr lang="en-US" sz="1100" dirty="0">
                <a:latin typeface="Consolas" panose="020B0609020204030204" pitchFamily="49" charset="0"/>
              </a:rPr>
              <a:t> = Var(bounds=(0, 8), doc="Flow into reactor")</a:t>
            </a:r>
          </a:p>
          <a:p>
            <a:r>
              <a:rPr lang="en-US" sz="1100" dirty="0" err="1">
                <a:latin typeface="Consolas" panose="020B0609020204030204" pitchFamily="49" charset="0"/>
              </a:rPr>
              <a:t>m.X</a:t>
            </a:r>
            <a:r>
              <a:rPr lang="en-US" sz="1100" dirty="0">
                <a:latin typeface="Consolas" panose="020B0609020204030204" pitchFamily="49" charset="0"/>
              </a:rPr>
              <a:t> = Var(bounds=(0, 1), doc="Reactor conversion")</a:t>
            </a:r>
          </a:p>
          <a:p>
            <a:r>
              <a:rPr lang="en-US" sz="1100" dirty="0" err="1">
                <a:latin typeface="Consolas" panose="020B0609020204030204" pitchFamily="49" charset="0"/>
              </a:rPr>
              <a:t>m.d</a:t>
            </a:r>
            <a:r>
              <a:rPr lang="en-US" sz="1100" dirty="0">
                <a:latin typeface="Consolas" panose="020B0609020204030204" pitchFamily="49" charset="0"/>
              </a:rPr>
              <a:t> = Param(initialize=2, doc="Max product demand")</a:t>
            </a:r>
          </a:p>
          <a:p>
            <a:r>
              <a:rPr lang="en-US" sz="1100" dirty="0" err="1">
                <a:latin typeface="Consolas" panose="020B0609020204030204" pitchFamily="49" charset="0"/>
              </a:rPr>
              <a:t>m.c</a:t>
            </a:r>
            <a:r>
              <a:rPr lang="en-US" sz="1100" dirty="0">
                <a:latin typeface="Consolas" panose="020B0609020204030204" pitchFamily="49" charset="0"/>
              </a:rPr>
              <a:t> = Param([1, 2, 'I', 'II'], doc="Costs", initialize={</a:t>
            </a:r>
          </a:p>
          <a:p>
            <a:r>
              <a:rPr lang="en-US" sz="1100" dirty="0">
                <a:latin typeface="Consolas" panose="020B0609020204030204" pitchFamily="49" charset="0"/>
              </a:rPr>
              <a:t>    1: 2,  # Value of product</a:t>
            </a:r>
          </a:p>
          <a:p>
            <a:r>
              <a:rPr lang="en-US" sz="1100" dirty="0">
                <a:latin typeface="Consolas" panose="020B0609020204030204" pitchFamily="49" charset="0"/>
              </a:rPr>
              <a:t>    2: 0.2,  # Cost of raw material</a:t>
            </a:r>
          </a:p>
          <a:p>
            <a:r>
              <a:rPr lang="en-US" sz="1100" dirty="0">
                <a:latin typeface="Consolas" panose="020B0609020204030204" pitchFamily="49" charset="0"/>
              </a:rPr>
              <a:t>    'I': 2.5,  # Cost of reactor I</a:t>
            </a:r>
          </a:p>
          <a:p>
            <a:r>
              <a:rPr lang="en-US" sz="1100" dirty="0">
                <a:latin typeface="Consolas" panose="020B0609020204030204" pitchFamily="49" charset="0"/>
              </a:rPr>
              <a:t>    'II': 1.5  # Cost of reactor II</a:t>
            </a:r>
          </a:p>
          <a:p>
            <a:r>
              <a:rPr lang="en-US" sz="1100" dirty="0">
                <a:latin typeface="Consolas" panose="020B0609020204030204" pitchFamily="49" charset="0"/>
              </a:rPr>
              <a:t>})</a:t>
            </a:r>
          </a:p>
          <a:p>
            <a:r>
              <a:rPr lang="en-US" sz="1100" dirty="0" err="1">
                <a:latin typeface="Consolas" panose="020B0609020204030204" pitchFamily="49" charset="0"/>
              </a:rPr>
              <a:t>m.alpha</a:t>
            </a:r>
            <a:r>
              <a:rPr lang="en-US" sz="1100" dirty="0">
                <a:latin typeface="Consolas" panose="020B0609020204030204" pitchFamily="49" charset="0"/>
              </a:rPr>
              <a:t> = Param(['I', 'II'], doc="Reactor coefficient",</a:t>
            </a:r>
          </a:p>
          <a:p>
            <a:r>
              <a:rPr lang="en-US" sz="1100" dirty="0">
                <a:latin typeface="Consolas" panose="020B0609020204030204" pitchFamily="49" charset="0"/>
              </a:rPr>
              <a:t>                initialize={'I': -8, 'II': -10})</a:t>
            </a:r>
          </a:p>
          <a:p>
            <a:r>
              <a:rPr lang="en-US" sz="1100" dirty="0" err="1">
                <a:latin typeface="Consolas" panose="020B0609020204030204" pitchFamily="49" charset="0"/>
              </a:rPr>
              <a:t>m.beta</a:t>
            </a:r>
            <a:r>
              <a:rPr lang="en-US" sz="1100" dirty="0">
                <a:latin typeface="Consolas" panose="020B0609020204030204" pitchFamily="49" charset="0"/>
              </a:rPr>
              <a:t> = Param(['I', 'II'], doc="Reactor coefficient",</a:t>
            </a:r>
          </a:p>
          <a:p>
            <a:r>
              <a:rPr lang="en-US" sz="1100" dirty="0">
                <a:latin typeface="Consolas" panose="020B0609020204030204" pitchFamily="49" charset="0"/>
              </a:rPr>
              <a:t>               initialize={'I': 9, 'II': 15})</a:t>
            </a:r>
          </a:p>
          <a:p>
            <a:r>
              <a:rPr lang="en-US" sz="1100" dirty="0" err="1">
                <a:latin typeface="Consolas" panose="020B0609020204030204" pitchFamily="49" charset="0"/>
              </a:rPr>
              <a:t>m.X_LB</a:t>
            </a:r>
            <a:r>
              <a:rPr lang="en-US" sz="1100" dirty="0">
                <a:latin typeface="Consolas" panose="020B0609020204030204" pitchFamily="49" charset="0"/>
              </a:rPr>
              <a:t> = Param(['I', 'II'], doc="Reactor conversion lower bound",</a:t>
            </a:r>
          </a:p>
          <a:p>
            <a:r>
              <a:rPr lang="en-US" sz="1100" dirty="0">
                <a:latin typeface="Consolas" panose="020B0609020204030204" pitchFamily="49" charset="0"/>
              </a:rPr>
              <a:t>               initialize={'I': 0.2, 'II': 0.7})</a:t>
            </a:r>
          </a:p>
          <a:p>
            <a:r>
              <a:rPr lang="en-US" sz="1100" dirty="0" err="1">
                <a:latin typeface="Consolas" panose="020B0609020204030204" pitchFamily="49" charset="0"/>
              </a:rPr>
              <a:t>m.X_UB</a:t>
            </a:r>
            <a:r>
              <a:rPr lang="en-US" sz="1100" dirty="0">
                <a:latin typeface="Consolas" panose="020B0609020204030204" pitchFamily="49" charset="0"/>
              </a:rPr>
              <a:t> = Param(['I', 'II'], doc="Reactor conversion upper bound",</a:t>
            </a:r>
          </a:p>
          <a:p>
            <a:r>
              <a:rPr lang="en-US" sz="1100" dirty="0">
                <a:latin typeface="Consolas" panose="020B0609020204030204" pitchFamily="49" charset="0"/>
              </a:rPr>
              <a:t>               initialize={'I': 0.95, 'II': 0.99})</a:t>
            </a:r>
          </a:p>
          <a:p>
            <a:r>
              <a:rPr lang="en-US" sz="1100" dirty="0">
                <a:latin typeface="Consolas" panose="020B0609020204030204" pitchFamily="49" charset="0"/>
              </a:rPr>
              <a:t>m.C_rxn = Var(bounds=(1.5, 2.5), doc="Cost of reactor")</a:t>
            </a:r>
          </a:p>
          <a:p>
            <a:r>
              <a:rPr lang="en-US" sz="1100" dirty="0" err="1">
                <a:latin typeface="Consolas" panose="020B0609020204030204" pitchFamily="49" charset="0"/>
              </a:rPr>
              <a:t>m.max_demand</a:t>
            </a:r>
            <a:r>
              <a:rPr lang="en-US" sz="1100" dirty="0">
                <a:latin typeface="Consolas" panose="020B0609020204030204" pitchFamily="49" charset="0"/>
              </a:rPr>
              <a:t> = Constraint(expr=m.F * m.X &lt;= </a:t>
            </a:r>
            <a:r>
              <a:rPr lang="en-US" sz="1100" dirty="0" err="1">
                <a:latin typeface="Consolas" panose="020B0609020204030204" pitchFamily="49" charset="0"/>
              </a:rPr>
              <a:t>m.d</a:t>
            </a:r>
            <a:r>
              <a:rPr lang="en-US" sz="1100" dirty="0">
                <a:latin typeface="Consolas" panose="020B0609020204030204" pitchFamily="49" charset="0"/>
              </a:rPr>
              <a:t>, doc="product demand")</a:t>
            </a:r>
          </a:p>
          <a:p>
            <a:r>
              <a:rPr lang="en-US" sz="1100" dirty="0" err="1">
                <a:latin typeface="Consolas" panose="020B0609020204030204" pitchFamily="49" charset="0"/>
              </a:rPr>
              <a:t>m.reactor_choice</a:t>
            </a:r>
            <a:r>
              <a:rPr lang="en-US" sz="1100" dirty="0">
                <a:latin typeface="Consolas" panose="020B0609020204030204" pitchFamily="49" charset="0"/>
              </a:rPr>
              <a:t> = Disjunction(expr=[</a:t>
            </a:r>
          </a:p>
          <a:p>
            <a:r>
              <a:rPr lang="en-US" sz="1100" dirty="0">
                <a:latin typeface="Consolas" panose="020B0609020204030204" pitchFamily="49" charset="0"/>
              </a:rPr>
              <a:t>    # Disjunct 1: Choose reactor I</a:t>
            </a:r>
          </a:p>
          <a:p>
            <a:r>
              <a:rPr lang="en-US" sz="1100" dirty="0">
                <a:latin typeface="Consolas" panose="020B0609020204030204" pitchFamily="49" charset="0"/>
              </a:rPr>
              <a:t>    [</a:t>
            </a:r>
            <a:r>
              <a:rPr lang="en-US" sz="1100" dirty="0" err="1">
                <a:latin typeface="Consolas" panose="020B0609020204030204" pitchFamily="49" charset="0"/>
              </a:rPr>
              <a:t>m.F</a:t>
            </a:r>
            <a:r>
              <a:rPr lang="en-US" sz="1100" dirty="0">
                <a:latin typeface="Consolas" panose="020B0609020204030204" pitchFamily="49" charset="0"/>
              </a:rPr>
              <a:t> == </a:t>
            </a:r>
            <a:r>
              <a:rPr lang="en-US" sz="1100" dirty="0" err="1">
                <a:latin typeface="Consolas" panose="020B0609020204030204" pitchFamily="49" charset="0"/>
              </a:rPr>
              <a:t>m.alpha</a:t>
            </a:r>
            <a:r>
              <a:rPr lang="en-US" sz="1100" dirty="0">
                <a:latin typeface="Consolas" panose="020B0609020204030204" pitchFamily="49" charset="0"/>
              </a:rPr>
              <a:t>['I'] * </a:t>
            </a:r>
            <a:r>
              <a:rPr lang="en-US" sz="1100" dirty="0" err="1">
                <a:latin typeface="Consolas" panose="020B0609020204030204" pitchFamily="49" charset="0"/>
              </a:rPr>
              <a:t>m.X</a:t>
            </a:r>
            <a:r>
              <a:rPr lang="en-US" sz="1100" dirty="0">
                <a:latin typeface="Consolas" panose="020B0609020204030204" pitchFamily="49" charset="0"/>
              </a:rPr>
              <a:t> + </a:t>
            </a:r>
            <a:r>
              <a:rPr lang="en-US" sz="1100" dirty="0" err="1">
                <a:latin typeface="Consolas" panose="020B0609020204030204" pitchFamily="49" charset="0"/>
              </a:rPr>
              <a:t>m.beta</a:t>
            </a:r>
            <a:r>
              <a:rPr lang="en-US" sz="1100" dirty="0">
                <a:latin typeface="Consolas" panose="020B0609020204030204" pitchFamily="49" charset="0"/>
              </a:rPr>
              <a:t>['I'],</a:t>
            </a:r>
          </a:p>
          <a:p>
            <a:r>
              <a:rPr lang="en-US" sz="1100" dirty="0">
                <a:latin typeface="Consolas" panose="020B0609020204030204" pitchFamily="49" charset="0"/>
              </a:rPr>
              <a:t>     </a:t>
            </a:r>
            <a:r>
              <a:rPr lang="en-US" sz="1100" dirty="0" err="1">
                <a:latin typeface="Consolas" panose="020B0609020204030204" pitchFamily="49" charset="0"/>
              </a:rPr>
              <a:t>m.X_LB</a:t>
            </a:r>
            <a:r>
              <a:rPr lang="en-US" sz="1100" dirty="0">
                <a:latin typeface="Consolas" panose="020B0609020204030204" pitchFamily="49" charset="0"/>
              </a:rPr>
              <a:t>['I'] &lt;= </a:t>
            </a:r>
            <a:r>
              <a:rPr lang="en-US" sz="1100" dirty="0" err="1">
                <a:latin typeface="Consolas" panose="020B0609020204030204" pitchFamily="49" charset="0"/>
              </a:rPr>
              <a:t>m.X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m.X</a:t>
            </a:r>
            <a:r>
              <a:rPr lang="en-US" sz="1100" dirty="0">
                <a:latin typeface="Consolas" panose="020B0609020204030204" pitchFamily="49" charset="0"/>
              </a:rPr>
              <a:t> &lt;= </a:t>
            </a:r>
            <a:r>
              <a:rPr lang="en-US" sz="1100" dirty="0" err="1">
                <a:latin typeface="Consolas" panose="020B0609020204030204" pitchFamily="49" charset="0"/>
              </a:rPr>
              <a:t>m.X_UB</a:t>
            </a:r>
            <a:r>
              <a:rPr lang="en-US" sz="1100" dirty="0">
                <a:latin typeface="Consolas" panose="020B0609020204030204" pitchFamily="49" charset="0"/>
              </a:rPr>
              <a:t>['I'],</a:t>
            </a:r>
          </a:p>
          <a:p>
            <a:r>
              <a:rPr lang="en-US" sz="1100" dirty="0">
                <a:latin typeface="Consolas" panose="020B0609020204030204" pitchFamily="49" charset="0"/>
              </a:rPr>
              <a:t>     </a:t>
            </a:r>
            <a:r>
              <a:rPr lang="en-US" sz="1100" dirty="0" err="1">
                <a:latin typeface="Consolas" panose="020B0609020204030204" pitchFamily="49" charset="0"/>
              </a:rPr>
              <a:t>m.C_rxn</a:t>
            </a:r>
            <a:r>
              <a:rPr lang="en-US" sz="1100" dirty="0">
                <a:latin typeface="Consolas" panose="020B0609020204030204" pitchFamily="49" charset="0"/>
              </a:rPr>
              <a:t> == </a:t>
            </a:r>
            <a:r>
              <a:rPr lang="en-US" sz="1100" dirty="0" err="1">
                <a:latin typeface="Consolas" panose="020B0609020204030204" pitchFamily="49" charset="0"/>
              </a:rPr>
              <a:t>m.c</a:t>
            </a:r>
            <a:r>
              <a:rPr lang="en-US" sz="1100" dirty="0">
                <a:latin typeface="Consolas" panose="020B0609020204030204" pitchFamily="49" charset="0"/>
              </a:rPr>
              <a:t>['I']],</a:t>
            </a:r>
          </a:p>
          <a:p>
            <a:r>
              <a:rPr lang="en-US" sz="1100" dirty="0">
                <a:latin typeface="Consolas" panose="020B0609020204030204" pitchFamily="49" charset="0"/>
              </a:rPr>
              <a:t>    # Disjunct 2: Choose reactor II</a:t>
            </a:r>
          </a:p>
          <a:p>
            <a:r>
              <a:rPr lang="en-US" sz="1100" dirty="0">
                <a:latin typeface="Consolas" panose="020B0609020204030204" pitchFamily="49" charset="0"/>
              </a:rPr>
              <a:t>    [</a:t>
            </a:r>
            <a:r>
              <a:rPr lang="en-US" sz="1100" dirty="0" err="1">
                <a:latin typeface="Consolas" panose="020B0609020204030204" pitchFamily="49" charset="0"/>
              </a:rPr>
              <a:t>m.F</a:t>
            </a:r>
            <a:r>
              <a:rPr lang="en-US" sz="1100" dirty="0">
                <a:latin typeface="Consolas" panose="020B0609020204030204" pitchFamily="49" charset="0"/>
              </a:rPr>
              <a:t> == </a:t>
            </a:r>
            <a:r>
              <a:rPr lang="en-US" sz="1100" dirty="0" err="1">
                <a:latin typeface="Consolas" panose="020B0609020204030204" pitchFamily="49" charset="0"/>
              </a:rPr>
              <a:t>m.alpha</a:t>
            </a:r>
            <a:r>
              <a:rPr lang="en-US" sz="1100" dirty="0">
                <a:latin typeface="Consolas" panose="020B0609020204030204" pitchFamily="49" charset="0"/>
              </a:rPr>
              <a:t>['II'] * </a:t>
            </a:r>
            <a:r>
              <a:rPr lang="en-US" sz="1100" dirty="0" err="1">
                <a:latin typeface="Consolas" panose="020B0609020204030204" pitchFamily="49" charset="0"/>
              </a:rPr>
              <a:t>m.X</a:t>
            </a:r>
            <a:r>
              <a:rPr lang="en-US" sz="1100" dirty="0">
                <a:latin typeface="Consolas" panose="020B0609020204030204" pitchFamily="49" charset="0"/>
              </a:rPr>
              <a:t> + </a:t>
            </a:r>
            <a:r>
              <a:rPr lang="en-US" sz="1100" dirty="0" err="1">
                <a:latin typeface="Consolas" panose="020B0609020204030204" pitchFamily="49" charset="0"/>
              </a:rPr>
              <a:t>m.beta</a:t>
            </a:r>
            <a:r>
              <a:rPr lang="en-US" sz="1100" dirty="0">
                <a:latin typeface="Consolas" panose="020B0609020204030204" pitchFamily="49" charset="0"/>
              </a:rPr>
              <a:t>['II'],</a:t>
            </a:r>
          </a:p>
          <a:p>
            <a:r>
              <a:rPr lang="en-US" sz="1100" dirty="0">
                <a:latin typeface="Consolas" panose="020B0609020204030204" pitchFamily="49" charset="0"/>
              </a:rPr>
              <a:t>     </a:t>
            </a:r>
            <a:r>
              <a:rPr lang="en-US" sz="1100" dirty="0" err="1">
                <a:latin typeface="Consolas" panose="020B0609020204030204" pitchFamily="49" charset="0"/>
              </a:rPr>
              <a:t>m.X_LB</a:t>
            </a:r>
            <a:r>
              <a:rPr lang="en-US" sz="1100" dirty="0">
                <a:latin typeface="Consolas" panose="020B0609020204030204" pitchFamily="49" charset="0"/>
              </a:rPr>
              <a:t>['II'] &lt;= </a:t>
            </a:r>
            <a:r>
              <a:rPr lang="en-US" sz="1100" dirty="0" err="1">
                <a:latin typeface="Consolas" panose="020B0609020204030204" pitchFamily="49" charset="0"/>
              </a:rPr>
              <a:t>m.X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m.X</a:t>
            </a:r>
            <a:r>
              <a:rPr lang="en-US" sz="1100" dirty="0">
                <a:latin typeface="Consolas" panose="020B0609020204030204" pitchFamily="49" charset="0"/>
              </a:rPr>
              <a:t> &lt;= </a:t>
            </a:r>
            <a:r>
              <a:rPr lang="en-US" sz="1100" dirty="0" err="1">
                <a:latin typeface="Consolas" panose="020B0609020204030204" pitchFamily="49" charset="0"/>
              </a:rPr>
              <a:t>m.X_UB</a:t>
            </a:r>
            <a:r>
              <a:rPr lang="en-US" sz="1100" dirty="0">
                <a:latin typeface="Consolas" panose="020B0609020204030204" pitchFamily="49" charset="0"/>
              </a:rPr>
              <a:t>['II'],</a:t>
            </a:r>
          </a:p>
          <a:p>
            <a:r>
              <a:rPr lang="en-US" sz="1100" dirty="0">
                <a:latin typeface="Consolas" panose="020B0609020204030204" pitchFamily="49" charset="0"/>
              </a:rPr>
              <a:t>     </a:t>
            </a:r>
            <a:r>
              <a:rPr lang="en-US" sz="1100" dirty="0" err="1">
                <a:latin typeface="Consolas" panose="020B0609020204030204" pitchFamily="49" charset="0"/>
              </a:rPr>
              <a:t>m.C_rxn</a:t>
            </a:r>
            <a:r>
              <a:rPr lang="en-US" sz="1100" dirty="0">
                <a:latin typeface="Consolas" panose="020B0609020204030204" pitchFamily="49" charset="0"/>
              </a:rPr>
              <a:t> == </a:t>
            </a:r>
            <a:r>
              <a:rPr lang="en-US" sz="1100" dirty="0" err="1">
                <a:latin typeface="Consolas" panose="020B0609020204030204" pitchFamily="49" charset="0"/>
              </a:rPr>
              <a:t>m.c</a:t>
            </a:r>
            <a:r>
              <a:rPr lang="en-US" sz="1100" dirty="0">
                <a:latin typeface="Consolas" panose="020B0609020204030204" pitchFamily="49" charset="0"/>
              </a:rPr>
              <a:t>['II']]</a:t>
            </a:r>
          </a:p>
          <a:p>
            <a:r>
              <a:rPr lang="en-US" sz="1100" dirty="0">
                <a:latin typeface="Consolas" panose="020B0609020204030204" pitchFamily="49" charset="0"/>
              </a:rPr>
              <a:t>], xor=True)</a:t>
            </a:r>
          </a:p>
          <a:p>
            <a:r>
              <a:rPr lang="en-US" sz="1100" dirty="0">
                <a:latin typeface="Consolas" panose="020B0609020204030204" pitchFamily="49" charset="0"/>
              </a:rPr>
              <a:t>m.profit = Objective(</a:t>
            </a:r>
          </a:p>
          <a:p>
            <a:r>
              <a:rPr lang="en-US" sz="1100" dirty="0">
                <a:latin typeface="Consolas" panose="020B0609020204030204" pitchFamily="49" charset="0"/>
              </a:rPr>
              <a:t>    expr=m.c[1] * m.F * m.X - m.c[2] * m.F - m.C_rxn, sense=maximize)</a:t>
            </a:r>
          </a:p>
        </p:txBody>
      </p:sp>
    </p:spTree>
    <p:extLst>
      <p:ext uri="{BB962C8B-B14F-4D97-AF65-F5344CB8AC3E}">
        <p14:creationId xmlns:p14="http://schemas.microsoft.com/office/powerpoint/2010/main" val="2396629576"/>
      </p:ext>
    </p:extLst>
  </p:cSld>
  <p:clrMapOvr>
    <a:masterClrMapping/>
  </p:clrMapOvr>
  <p:transition spd="med"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p:cNvSpPr/>
              <p:nvPr/>
            </p:nvSpPr>
            <p:spPr>
              <a:xfrm>
                <a:off x="6934201" y="1782721"/>
                <a:ext cx="1066800" cy="1036679"/>
              </a:xfrm>
              <a:prstGeom prst="rect">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1"/>
                          </a:solidFill>
                          <a:latin typeface="Cambria Math" panose="02040503050406030204" pitchFamily="18" charset="0"/>
                        </a:rPr>
                        <m:t>𝑨</m:t>
                      </m:r>
                    </m:oMath>
                  </m:oMathPara>
                </a14:m>
                <a:endParaRPr lang="en-US" sz="2000" b="1" dirty="0">
                  <a:solidFill>
                    <a:schemeClr val="tx1"/>
                  </a:solidFill>
                  <a:latin typeface="Cambria"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6934201" y="1782721"/>
                <a:ext cx="1066800" cy="1036679"/>
              </a:xfrm>
              <a:prstGeom prst="rect">
                <a:avLst/>
              </a:prstGeom>
              <a:blipFill rotWithShape="0">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229600" y="1236175"/>
                <a:ext cx="2667000" cy="3107225"/>
              </a:xfrm>
              <a:prstGeom prst="rect">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𝑨</m:t>
                      </m:r>
                    </m:oMath>
                  </m:oMathPara>
                </a14:m>
                <a:endParaRPr lang="en-US" sz="2000" b="1" dirty="0">
                  <a:solidFill>
                    <a:schemeClr val="tx1"/>
                  </a:solidFill>
                  <a:latin typeface="Cambria"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8229600" y="1236175"/>
                <a:ext cx="2667000" cy="3107225"/>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363200" y="3306721"/>
                <a:ext cx="1066800" cy="1036679"/>
              </a:xfrm>
              <a:prstGeom prst="rect">
                <a:avLst/>
              </a:prstGeom>
              <a:solidFill>
                <a:srgbClr val="1F497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𝑩</m:t>
                      </m:r>
                    </m:oMath>
                  </m:oMathPara>
                </a14:m>
                <a:endParaRPr lang="en-US" sz="2000" b="1" dirty="0">
                  <a:solidFill>
                    <a:schemeClr val="tx1"/>
                  </a:solidFill>
                  <a:latin typeface="Cambria" panose="020405030504060302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0363200" y="3306721"/>
                <a:ext cx="1066800" cy="1036679"/>
              </a:xfrm>
              <a:prstGeom prst="rect">
                <a:avLst/>
              </a:prstGeom>
              <a:blipFill rotWithShape="0">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467600" y="1782722"/>
                <a:ext cx="2725405" cy="2560678"/>
              </a:xfrm>
              <a:prstGeom prst="rect">
                <a:avLst/>
              </a:prstGeom>
              <a:solidFill>
                <a:srgbClr val="1F497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𝑩</m:t>
                      </m:r>
                    </m:oMath>
                  </m:oMathPara>
                </a14:m>
                <a:endParaRPr lang="en-US" sz="2000" b="1" dirty="0">
                  <a:solidFill>
                    <a:schemeClr val="tx1"/>
                  </a:solidFill>
                  <a:latin typeface="Cambria" panose="020405030504060302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7467600" y="1782722"/>
                <a:ext cx="2725405" cy="2560678"/>
              </a:xfrm>
              <a:prstGeom prst="rect">
                <a:avLst/>
              </a:prstGeom>
              <a:blipFill rotWithShape="0">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779571" y="4724400"/>
                <a:ext cx="2134095" cy="1462149"/>
              </a:xfrm>
              <a:prstGeom prst="rect">
                <a:avLst/>
              </a:prstGeom>
              <a:solidFill>
                <a:schemeClr val="bg1"/>
              </a:solidFill>
              <a:ln w="25400" cap="flat" cmpd="sng" algn="ctr">
                <a:noFill/>
                <a:prstDash val="solid"/>
              </a:ln>
              <a:effectLst/>
            </p:spPr>
            <p:txBody>
              <a:bodyPr tIns="182880" bIns="0" rtlCol="0" anchor="ctr">
                <a:no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𝐴</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d>
                        <m:dPr>
                          <m:begChr m:val="["/>
                          <m:endChr m:val="]"/>
                          <m:ctrlP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𝐴</m:t>
                          </m:r>
                        </m:e>
                      </m:d>
                    </m:oMath>
                  </m:oMathPara>
                </a14:m>
                <a:endParaRPr lang="en-US" sz="2000" b="0" kern="0" dirty="0">
                  <a:solidFill>
                    <a:prstClr val="black"/>
                  </a:solidFill>
                  <a:latin typeface="Arial" pitchFamily="34" charset="0"/>
                  <a:ea typeface="Cambria Math" panose="02040503050406030204" pitchFamily="18" charset="0"/>
                  <a:cs typeface="Arial" pitchFamily="34" charset="0"/>
                </a:endParaRPr>
              </a:p>
              <a:p>
                <a:pPr>
                  <a:defRPr/>
                </a:pPr>
                <a14:m>
                  <m:oMathPara xmlns:m="http://schemas.openxmlformats.org/officeDocument/2006/math">
                    <m:oMathParaPr>
                      <m:jc m:val="centerGroup"/>
                    </m:oMathParaPr>
                    <m:oMath xmlns:m="http://schemas.openxmlformats.org/officeDocument/2006/math">
                      <m:d>
                        <m:dPr>
                          <m:begChr m:val="["/>
                          <m:endChr m:val="]"/>
                          <m:ctrlPr>
                            <a:rPr lang="en-US" sz="2000" i="1" ker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𝐵</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oMath>
                  </m:oMathPara>
                </a14:m>
                <a:endParaRPr lang="en-US" sz="2000" kern="0" dirty="0">
                  <a:solidFill>
                    <a:prstClr val="black"/>
                  </a:solidFill>
                  <a:latin typeface="Arial" pitchFamily="34" charset="0"/>
                  <a:cs typeface="Arial" pitchFamily="34" charset="0"/>
                </a:endParaRPr>
              </a:p>
              <a:p>
                <a:pPr>
                  <a:defRPr/>
                </a:pPr>
                <a14:m>
                  <m:oMathPara xmlns:m="http://schemas.openxmlformats.org/officeDocument/2006/math">
                    <m:oMathParaPr>
                      <m:jc m:val="centerGroup"/>
                    </m:oMathParaPr>
                    <m:oMath xmlns:m="http://schemas.openxmlformats.org/officeDocument/2006/math">
                      <m:d>
                        <m:dPr>
                          <m:begChr m:val="["/>
                          <m:endChr m:val="]"/>
                          <m:ctrlPr>
                            <a:rPr lang="en-US" sz="2000" i="1" kern="0">
                              <a:solidFill>
                                <a:prstClr val="black"/>
                              </a:solidFill>
                              <a:latin typeface="Cambria Math" panose="02040503050406030204" pitchFamily="18" charset="0"/>
                              <a:cs typeface="Arial" pitchFamily="34" charset="0"/>
                            </a:rPr>
                          </m:ctrlPr>
                        </m:dPr>
                        <m:e>
                          <m:r>
                            <a:rPr lang="en-US" sz="2000" i="1" kern="0">
                              <a:solidFill>
                                <a:prstClr val="black"/>
                              </a:solidFill>
                              <a:latin typeface="Cambria Math" panose="02040503050406030204" pitchFamily="18" charset="0"/>
                              <a:cs typeface="Arial" pitchFamily="34" charset="0"/>
                            </a:rPr>
                            <m:t>𝐴</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oMath>
                  </m:oMathPara>
                </a14:m>
                <a:endParaRPr lang="en-US" sz="2000" kern="0" dirty="0">
                  <a:solidFill>
                    <a:prstClr val="black"/>
                  </a:solidFill>
                  <a:latin typeface="Arial" pitchFamily="34" charset="0"/>
                  <a:cs typeface="Arial" pitchFamily="34" charset="0"/>
                </a:endParaRPr>
              </a:p>
              <a:p>
                <a:pPr>
                  <a:defRPr/>
                </a:pPr>
                <a:endParaRPr lang="en-US" sz="2000" kern="0" dirty="0">
                  <a:solidFill>
                    <a:prstClr val="black"/>
                  </a:solidFill>
                  <a:latin typeface="Arial" pitchFamily="34" charset="0"/>
                  <a:cs typeface="Arial"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5779571" y="4724400"/>
                <a:ext cx="2134095" cy="1462149"/>
              </a:xfrm>
              <a:prstGeom prst="rect">
                <a:avLst/>
              </a:prstGeom>
              <a:blipFill>
                <a:blip r:embed="rId6"/>
                <a:stretch>
                  <a:fillRect/>
                </a:stretch>
              </a:blipFill>
              <a:ln w="25400" cap="flat" cmpd="sng" algn="ctr">
                <a:noFill/>
                <a:prstDash val="solid"/>
              </a:ln>
              <a:effectLst/>
            </p:spPr>
            <p:txBody>
              <a:bodyPr/>
              <a:lstStyle/>
              <a:p>
                <a:r>
                  <a:rPr lang="en-US">
                    <a:noFill/>
                  </a:rPr>
                  <a:t> </a:t>
                </a:r>
              </a:p>
            </p:txBody>
          </p:sp>
        </mc:Fallback>
      </mc:AlternateContent>
      <p:sp>
        <p:nvSpPr>
          <p:cNvPr id="3" name="Freeform 2"/>
          <p:cNvSpPr/>
          <p:nvPr/>
        </p:nvSpPr>
        <p:spPr>
          <a:xfrm>
            <a:off x="6932765" y="1234942"/>
            <a:ext cx="3956876" cy="3111427"/>
          </a:xfrm>
          <a:custGeom>
            <a:avLst/>
            <a:gdLst>
              <a:gd name="connsiteX0" fmla="*/ 0 w 3966358"/>
              <a:gd name="connsiteY0" fmla="*/ 510639 h 3087585"/>
              <a:gd name="connsiteX1" fmla="*/ 1306285 w 3966358"/>
              <a:gd name="connsiteY1" fmla="*/ 11876 h 3087585"/>
              <a:gd name="connsiteX2" fmla="*/ 3966358 w 3966358"/>
              <a:gd name="connsiteY2" fmla="*/ 0 h 3087585"/>
              <a:gd name="connsiteX3" fmla="*/ 3966358 w 3966358"/>
              <a:gd name="connsiteY3" fmla="*/ 3087585 h 3087585"/>
              <a:gd name="connsiteX4" fmla="*/ 1306285 w 3966358"/>
              <a:gd name="connsiteY4" fmla="*/ 3087585 h 3087585"/>
              <a:gd name="connsiteX5" fmla="*/ 23750 w 3966358"/>
              <a:gd name="connsiteY5" fmla="*/ 1555668 h 3087585"/>
              <a:gd name="connsiteX6" fmla="*/ 0 w 3966358"/>
              <a:gd name="connsiteY6" fmla="*/ 510639 h 3087585"/>
              <a:gd name="connsiteX0" fmla="*/ 2444 w 3968802"/>
              <a:gd name="connsiteY0" fmla="*/ 510639 h 3087585"/>
              <a:gd name="connsiteX1" fmla="*/ 1308729 w 3968802"/>
              <a:gd name="connsiteY1" fmla="*/ 11876 h 3087585"/>
              <a:gd name="connsiteX2" fmla="*/ 3968802 w 3968802"/>
              <a:gd name="connsiteY2" fmla="*/ 0 h 3087585"/>
              <a:gd name="connsiteX3" fmla="*/ 3968802 w 3968802"/>
              <a:gd name="connsiteY3" fmla="*/ 3087585 h 3087585"/>
              <a:gd name="connsiteX4" fmla="*/ 1308729 w 3968802"/>
              <a:gd name="connsiteY4" fmla="*/ 3087585 h 3087585"/>
              <a:gd name="connsiteX5" fmla="*/ 0 w 3968802"/>
              <a:gd name="connsiteY5" fmla="*/ 1562812 h 3087585"/>
              <a:gd name="connsiteX6" fmla="*/ 2444 w 3968802"/>
              <a:gd name="connsiteY6" fmla="*/ 510639 h 3087585"/>
              <a:gd name="connsiteX0" fmla="*/ 24 w 3966382"/>
              <a:gd name="connsiteY0" fmla="*/ 510639 h 3087585"/>
              <a:gd name="connsiteX1" fmla="*/ 1306309 w 3966382"/>
              <a:gd name="connsiteY1" fmla="*/ 11876 h 3087585"/>
              <a:gd name="connsiteX2" fmla="*/ 3966382 w 3966382"/>
              <a:gd name="connsiteY2" fmla="*/ 0 h 3087585"/>
              <a:gd name="connsiteX3" fmla="*/ 3966382 w 3966382"/>
              <a:gd name="connsiteY3" fmla="*/ 3087585 h 3087585"/>
              <a:gd name="connsiteX4" fmla="*/ 1306309 w 3966382"/>
              <a:gd name="connsiteY4" fmla="*/ 3087585 h 3087585"/>
              <a:gd name="connsiteX5" fmla="*/ 19012 w 3966382"/>
              <a:gd name="connsiteY5" fmla="*/ 1558049 h 3087585"/>
              <a:gd name="connsiteX6" fmla="*/ 24 w 3966382"/>
              <a:gd name="connsiteY6" fmla="*/ 510639 h 3087585"/>
              <a:gd name="connsiteX0" fmla="*/ 43 w 3956876"/>
              <a:gd name="connsiteY0" fmla="*/ 529689 h 3087585"/>
              <a:gd name="connsiteX1" fmla="*/ 1296803 w 3956876"/>
              <a:gd name="connsiteY1" fmla="*/ 11876 h 3087585"/>
              <a:gd name="connsiteX2" fmla="*/ 3956876 w 3956876"/>
              <a:gd name="connsiteY2" fmla="*/ 0 h 3087585"/>
              <a:gd name="connsiteX3" fmla="*/ 3956876 w 3956876"/>
              <a:gd name="connsiteY3" fmla="*/ 3087585 h 3087585"/>
              <a:gd name="connsiteX4" fmla="*/ 1296803 w 3956876"/>
              <a:gd name="connsiteY4" fmla="*/ 3087585 h 3087585"/>
              <a:gd name="connsiteX5" fmla="*/ 9506 w 3956876"/>
              <a:gd name="connsiteY5" fmla="*/ 1558049 h 3087585"/>
              <a:gd name="connsiteX6" fmla="*/ 43 w 3956876"/>
              <a:gd name="connsiteY6" fmla="*/ 529689 h 3087585"/>
              <a:gd name="connsiteX0" fmla="*/ 43 w 3956876"/>
              <a:gd name="connsiteY0" fmla="*/ 553531 h 3111427"/>
              <a:gd name="connsiteX1" fmla="*/ 1303946 w 3956876"/>
              <a:gd name="connsiteY1" fmla="*/ 0 h 3111427"/>
              <a:gd name="connsiteX2" fmla="*/ 3956876 w 3956876"/>
              <a:gd name="connsiteY2" fmla="*/ 23842 h 3111427"/>
              <a:gd name="connsiteX3" fmla="*/ 3956876 w 3956876"/>
              <a:gd name="connsiteY3" fmla="*/ 3111427 h 3111427"/>
              <a:gd name="connsiteX4" fmla="*/ 1296803 w 3956876"/>
              <a:gd name="connsiteY4" fmla="*/ 3111427 h 3111427"/>
              <a:gd name="connsiteX5" fmla="*/ 9506 w 3956876"/>
              <a:gd name="connsiteY5" fmla="*/ 1581891 h 3111427"/>
              <a:gd name="connsiteX6" fmla="*/ 43 w 3956876"/>
              <a:gd name="connsiteY6" fmla="*/ 553531 h 3111427"/>
              <a:gd name="connsiteX0" fmla="*/ 43 w 3956876"/>
              <a:gd name="connsiteY0" fmla="*/ 553531 h 3111427"/>
              <a:gd name="connsiteX1" fmla="*/ 1303946 w 3956876"/>
              <a:gd name="connsiteY1" fmla="*/ 0 h 3111427"/>
              <a:gd name="connsiteX2" fmla="*/ 3956876 w 3956876"/>
              <a:gd name="connsiteY2" fmla="*/ 4792 h 3111427"/>
              <a:gd name="connsiteX3" fmla="*/ 3956876 w 3956876"/>
              <a:gd name="connsiteY3" fmla="*/ 3111427 h 3111427"/>
              <a:gd name="connsiteX4" fmla="*/ 1296803 w 3956876"/>
              <a:gd name="connsiteY4" fmla="*/ 3111427 h 3111427"/>
              <a:gd name="connsiteX5" fmla="*/ 9506 w 3956876"/>
              <a:gd name="connsiteY5" fmla="*/ 1581891 h 3111427"/>
              <a:gd name="connsiteX6" fmla="*/ 43 w 3956876"/>
              <a:gd name="connsiteY6" fmla="*/ 553531 h 3111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56876" h="3111427">
                <a:moveTo>
                  <a:pt x="43" y="553531"/>
                </a:moveTo>
                <a:lnTo>
                  <a:pt x="1303946" y="0"/>
                </a:lnTo>
                <a:lnTo>
                  <a:pt x="3956876" y="4792"/>
                </a:lnTo>
                <a:lnTo>
                  <a:pt x="3956876" y="3111427"/>
                </a:lnTo>
                <a:lnTo>
                  <a:pt x="1296803" y="3111427"/>
                </a:lnTo>
                <a:lnTo>
                  <a:pt x="9506" y="1581891"/>
                </a:lnTo>
                <a:cubicBezTo>
                  <a:pt x="10321" y="1231167"/>
                  <a:pt x="-772" y="904255"/>
                  <a:pt x="43" y="553531"/>
                </a:cubicBezTo>
                <a:close/>
              </a:path>
            </a:pathLst>
          </a:custGeom>
          <a:noFill/>
          <a:ln>
            <a:solidFill>
              <a:srgbClr val="9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7454528" y="1781299"/>
            <a:ext cx="3969533" cy="2569070"/>
          </a:xfrm>
          <a:custGeom>
            <a:avLst/>
            <a:gdLst>
              <a:gd name="connsiteX0" fmla="*/ 0 w 3966358"/>
              <a:gd name="connsiteY0" fmla="*/ 0 h 2565070"/>
              <a:gd name="connsiteX1" fmla="*/ 0 w 3966358"/>
              <a:gd name="connsiteY1" fmla="*/ 2553195 h 2565070"/>
              <a:gd name="connsiteX2" fmla="*/ 3966358 w 3966358"/>
              <a:gd name="connsiteY2" fmla="*/ 2565070 h 2565070"/>
              <a:gd name="connsiteX3" fmla="*/ 3954483 w 3966358"/>
              <a:gd name="connsiteY3" fmla="*/ 1531917 h 2565070"/>
              <a:gd name="connsiteX4" fmla="*/ 2719449 w 3966358"/>
              <a:gd name="connsiteY4" fmla="*/ 23750 h 2565070"/>
              <a:gd name="connsiteX5" fmla="*/ 0 w 3966358"/>
              <a:gd name="connsiteY5" fmla="*/ 0 h 2565070"/>
              <a:gd name="connsiteX0" fmla="*/ 0 w 3966358"/>
              <a:gd name="connsiteY0" fmla="*/ 0 h 2565070"/>
              <a:gd name="connsiteX1" fmla="*/ 0 w 3966358"/>
              <a:gd name="connsiteY1" fmla="*/ 2553195 h 2565070"/>
              <a:gd name="connsiteX2" fmla="*/ 3966358 w 3966358"/>
              <a:gd name="connsiteY2" fmla="*/ 2565070 h 2565070"/>
              <a:gd name="connsiteX3" fmla="*/ 3954483 w 3966358"/>
              <a:gd name="connsiteY3" fmla="*/ 1531917 h 2565070"/>
              <a:gd name="connsiteX4" fmla="*/ 2732149 w 3966358"/>
              <a:gd name="connsiteY4" fmla="*/ 4700 h 2565070"/>
              <a:gd name="connsiteX5" fmla="*/ 0 w 3966358"/>
              <a:gd name="connsiteY5" fmla="*/ 0 h 2565070"/>
              <a:gd name="connsiteX0" fmla="*/ 3175 w 3969533"/>
              <a:gd name="connsiteY0" fmla="*/ 0 h 2569070"/>
              <a:gd name="connsiteX1" fmla="*/ 0 w 3969533"/>
              <a:gd name="connsiteY1" fmla="*/ 2569070 h 2569070"/>
              <a:gd name="connsiteX2" fmla="*/ 3969533 w 3969533"/>
              <a:gd name="connsiteY2" fmla="*/ 2565070 h 2569070"/>
              <a:gd name="connsiteX3" fmla="*/ 3957658 w 3969533"/>
              <a:gd name="connsiteY3" fmla="*/ 1531917 h 2569070"/>
              <a:gd name="connsiteX4" fmla="*/ 2735324 w 3969533"/>
              <a:gd name="connsiteY4" fmla="*/ 4700 h 2569070"/>
              <a:gd name="connsiteX5" fmla="*/ 3175 w 3969533"/>
              <a:gd name="connsiteY5" fmla="*/ 0 h 25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533" h="2569070">
                <a:moveTo>
                  <a:pt x="3175" y="0"/>
                </a:moveTo>
                <a:cubicBezTo>
                  <a:pt x="2117" y="856357"/>
                  <a:pt x="1058" y="1712713"/>
                  <a:pt x="0" y="2569070"/>
                </a:cubicBezTo>
                <a:lnTo>
                  <a:pt x="3969533" y="2565070"/>
                </a:lnTo>
                <a:lnTo>
                  <a:pt x="3957658" y="1531917"/>
                </a:lnTo>
                <a:lnTo>
                  <a:pt x="2735324" y="4700"/>
                </a:lnTo>
                <a:lnTo>
                  <a:pt x="3175" y="0"/>
                </a:lnTo>
                <a:close/>
              </a:path>
            </a:pathLst>
          </a:cu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6933713" y="1781174"/>
            <a:ext cx="4489144" cy="2564606"/>
          </a:xfrm>
          <a:custGeom>
            <a:avLst/>
            <a:gdLst>
              <a:gd name="connsiteX0" fmla="*/ 0 w 4505325"/>
              <a:gd name="connsiteY0" fmla="*/ 0 h 2571750"/>
              <a:gd name="connsiteX1" fmla="*/ 19050 w 4505325"/>
              <a:gd name="connsiteY1" fmla="*/ 1047750 h 2571750"/>
              <a:gd name="connsiteX2" fmla="*/ 3457575 w 4505325"/>
              <a:gd name="connsiteY2" fmla="*/ 2571750 h 2571750"/>
              <a:gd name="connsiteX3" fmla="*/ 4505325 w 4505325"/>
              <a:gd name="connsiteY3" fmla="*/ 2562225 h 2571750"/>
              <a:gd name="connsiteX4" fmla="*/ 4486275 w 4505325"/>
              <a:gd name="connsiteY4" fmla="*/ 1533525 h 2571750"/>
              <a:gd name="connsiteX5" fmla="*/ 1066800 w 4505325"/>
              <a:gd name="connsiteY5" fmla="*/ 19050 h 2571750"/>
              <a:gd name="connsiteX6" fmla="*/ 0 w 4505325"/>
              <a:gd name="connsiteY6" fmla="*/ 0 h 2571750"/>
              <a:gd name="connsiteX0" fmla="*/ 0 w 4505325"/>
              <a:gd name="connsiteY0" fmla="*/ 0 h 2571750"/>
              <a:gd name="connsiteX1" fmla="*/ 16669 w 4505325"/>
              <a:gd name="connsiteY1" fmla="*/ 1033463 h 2571750"/>
              <a:gd name="connsiteX2" fmla="*/ 3457575 w 4505325"/>
              <a:gd name="connsiteY2" fmla="*/ 2571750 h 2571750"/>
              <a:gd name="connsiteX3" fmla="*/ 4505325 w 4505325"/>
              <a:gd name="connsiteY3" fmla="*/ 2562225 h 2571750"/>
              <a:gd name="connsiteX4" fmla="*/ 4486275 w 4505325"/>
              <a:gd name="connsiteY4" fmla="*/ 1533525 h 2571750"/>
              <a:gd name="connsiteX5" fmla="*/ 1066800 w 4505325"/>
              <a:gd name="connsiteY5" fmla="*/ 19050 h 2571750"/>
              <a:gd name="connsiteX6" fmla="*/ 0 w 4505325"/>
              <a:gd name="connsiteY6" fmla="*/ 0 h 2571750"/>
              <a:gd name="connsiteX0" fmla="*/ 9524 w 4488656"/>
              <a:gd name="connsiteY0" fmla="*/ 83343 h 2552700"/>
              <a:gd name="connsiteX1" fmla="*/ 0 w 4488656"/>
              <a:gd name="connsiteY1" fmla="*/ 1014413 h 2552700"/>
              <a:gd name="connsiteX2" fmla="*/ 3440906 w 4488656"/>
              <a:gd name="connsiteY2" fmla="*/ 2552700 h 2552700"/>
              <a:gd name="connsiteX3" fmla="*/ 4488656 w 4488656"/>
              <a:gd name="connsiteY3" fmla="*/ 2543175 h 2552700"/>
              <a:gd name="connsiteX4" fmla="*/ 4469606 w 4488656"/>
              <a:gd name="connsiteY4" fmla="*/ 1514475 h 2552700"/>
              <a:gd name="connsiteX5" fmla="*/ 1050131 w 4488656"/>
              <a:gd name="connsiteY5" fmla="*/ 0 h 2552700"/>
              <a:gd name="connsiteX6" fmla="*/ 9524 w 4488656"/>
              <a:gd name="connsiteY6" fmla="*/ 83343 h 2552700"/>
              <a:gd name="connsiteX0" fmla="*/ 333 w 4503277"/>
              <a:gd name="connsiteY0" fmla="*/ 0 h 2562225"/>
              <a:gd name="connsiteX1" fmla="*/ 14621 w 4503277"/>
              <a:gd name="connsiteY1" fmla="*/ 1023938 h 2562225"/>
              <a:gd name="connsiteX2" fmla="*/ 3455527 w 4503277"/>
              <a:gd name="connsiteY2" fmla="*/ 2562225 h 2562225"/>
              <a:gd name="connsiteX3" fmla="*/ 4503277 w 4503277"/>
              <a:gd name="connsiteY3" fmla="*/ 2552700 h 2562225"/>
              <a:gd name="connsiteX4" fmla="*/ 4484227 w 4503277"/>
              <a:gd name="connsiteY4" fmla="*/ 1524000 h 2562225"/>
              <a:gd name="connsiteX5" fmla="*/ 1064752 w 4503277"/>
              <a:gd name="connsiteY5" fmla="*/ 9525 h 2562225"/>
              <a:gd name="connsiteX6" fmla="*/ 333 w 4503277"/>
              <a:gd name="connsiteY6" fmla="*/ 0 h 2562225"/>
              <a:gd name="connsiteX0" fmla="*/ 423 w 4498605"/>
              <a:gd name="connsiteY0" fmla="*/ 0 h 2562225"/>
              <a:gd name="connsiteX1" fmla="*/ 9949 w 4498605"/>
              <a:gd name="connsiteY1" fmla="*/ 1023938 h 2562225"/>
              <a:gd name="connsiteX2" fmla="*/ 3450855 w 4498605"/>
              <a:gd name="connsiteY2" fmla="*/ 2562225 h 2562225"/>
              <a:gd name="connsiteX3" fmla="*/ 4498605 w 4498605"/>
              <a:gd name="connsiteY3" fmla="*/ 2552700 h 2562225"/>
              <a:gd name="connsiteX4" fmla="*/ 4479555 w 4498605"/>
              <a:gd name="connsiteY4" fmla="*/ 1524000 h 2562225"/>
              <a:gd name="connsiteX5" fmla="*/ 1060080 w 4498605"/>
              <a:gd name="connsiteY5" fmla="*/ 9525 h 2562225"/>
              <a:gd name="connsiteX6" fmla="*/ 423 w 4498605"/>
              <a:gd name="connsiteY6" fmla="*/ 0 h 2562225"/>
              <a:gd name="connsiteX0" fmla="*/ 423 w 4498605"/>
              <a:gd name="connsiteY0" fmla="*/ 9525 h 2571750"/>
              <a:gd name="connsiteX1" fmla="*/ 9949 w 4498605"/>
              <a:gd name="connsiteY1" fmla="*/ 1033463 h 2571750"/>
              <a:gd name="connsiteX2" fmla="*/ 3450855 w 4498605"/>
              <a:gd name="connsiteY2" fmla="*/ 2571750 h 2571750"/>
              <a:gd name="connsiteX3" fmla="*/ 4498605 w 4498605"/>
              <a:gd name="connsiteY3" fmla="*/ 2562225 h 2571750"/>
              <a:gd name="connsiteX4" fmla="*/ 4479555 w 4498605"/>
              <a:gd name="connsiteY4" fmla="*/ 1533525 h 2571750"/>
              <a:gd name="connsiteX5" fmla="*/ 1062461 w 4498605"/>
              <a:gd name="connsiteY5" fmla="*/ 0 h 2571750"/>
              <a:gd name="connsiteX6" fmla="*/ 423 w 4498605"/>
              <a:gd name="connsiteY6" fmla="*/ 9525 h 2571750"/>
              <a:gd name="connsiteX0" fmla="*/ 488 w 4496288"/>
              <a:gd name="connsiteY0" fmla="*/ 4763 h 2571750"/>
              <a:gd name="connsiteX1" fmla="*/ 7632 w 4496288"/>
              <a:gd name="connsiteY1" fmla="*/ 1033463 h 2571750"/>
              <a:gd name="connsiteX2" fmla="*/ 3448538 w 4496288"/>
              <a:gd name="connsiteY2" fmla="*/ 2571750 h 2571750"/>
              <a:gd name="connsiteX3" fmla="*/ 4496288 w 4496288"/>
              <a:gd name="connsiteY3" fmla="*/ 2562225 h 2571750"/>
              <a:gd name="connsiteX4" fmla="*/ 4477238 w 4496288"/>
              <a:gd name="connsiteY4" fmla="*/ 1533525 h 2571750"/>
              <a:gd name="connsiteX5" fmla="*/ 1060144 w 4496288"/>
              <a:gd name="connsiteY5" fmla="*/ 0 h 2571750"/>
              <a:gd name="connsiteX6" fmla="*/ 488 w 4496288"/>
              <a:gd name="connsiteY6" fmla="*/ 4763 h 2571750"/>
              <a:gd name="connsiteX0" fmla="*/ 488 w 4496288"/>
              <a:gd name="connsiteY0" fmla="*/ 4763 h 2571750"/>
              <a:gd name="connsiteX1" fmla="*/ 7632 w 4496288"/>
              <a:gd name="connsiteY1" fmla="*/ 1033463 h 2571750"/>
              <a:gd name="connsiteX2" fmla="*/ 3448538 w 4496288"/>
              <a:gd name="connsiteY2" fmla="*/ 2571750 h 2571750"/>
              <a:gd name="connsiteX3" fmla="*/ 4496288 w 4496288"/>
              <a:gd name="connsiteY3" fmla="*/ 2562225 h 2571750"/>
              <a:gd name="connsiteX4" fmla="*/ 4482000 w 4496288"/>
              <a:gd name="connsiteY4" fmla="*/ 1526381 h 2571750"/>
              <a:gd name="connsiteX5" fmla="*/ 1060144 w 4496288"/>
              <a:gd name="connsiteY5" fmla="*/ 0 h 2571750"/>
              <a:gd name="connsiteX6" fmla="*/ 488 w 4496288"/>
              <a:gd name="connsiteY6" fmla="*/ 4763 h 2571750"/>
              <a:gd name="connsiteX0" fmla="*/ 488 w 4496288"/>
              <a:gd name="connsiteY0" fmla="*/ 4763 h 2564606"/>
              <a:gd name="connsiteX1" fmla="*/ 7632 w 4496288"/>
              <a:gd name="connsiteY1" fmla="*/ 1033463 h 2564606"/>
              <a:gd name="connsiteX2" fmla="*/ 3429488 w 4496288"/>
              <a:gd name="connsiteY2" fmla="*/ 2564606 h 2564606"/>
              <a:gd name="connsiteX3" fmla="*/ 4496288 w 4496288"/>
              <a:gd name="connsiteY3" fmla="*/ 2562225 h 2564606"/>
              <a:gd name="connsiteX4" fmla="*/ 4482000 w 4496288"/>
              <a:gd name="connsiteY4" fmla="*/ 1526381 h 2564606"/>
              <a:gd name="connsiteX5" fmla="*/ 1060144 w 4496288"/>
              <a:gd name="connsiteY5" fmla="*/ 0 h 2564606"/>
              <a:gd name="connsiteX6" fmla="*/ 488 w 4496288"/>
              <a:gd name="connsiteY6" fmla="*/ 4763 h 2564606"/>
              <a:gd name="connsiteX0" fmla="*/ 488 w 4489144"/>
              <a:gd name="connsiteY0" fmla="*/ 4763 h 2564606"/>
              <a:gd name="connsiteX1" fmla="*/ 7632 w 4489144"/>
              <a:gd name="connsiteY1" fmla="*/ 1033463 h 2564606"/>
              <a:gd name="connsiteX2" fmla="*/ 3429488 w 4489144"/>
              <a:gd name="connsiteY2" fmla="*/ 2564606 h 2564606"/>
              <a:gd name="connsiteX3" fmla="*/ 4489144 w 4489144"/>
              <a:gd name="connsiteY3" fmla="*/ 2562225 h 2564606"/>
              <a:gd name="connsiteX4" fmla="*/ 4482000 w 4489144"/>
              <a:gd name="connsiteY4" fmla="*/ 1526381 h 2564606"/>
              <a:gd name="connsiteX5" fmla="*/ 1060144 w 4489144"/>
              <a:gd name="connsiteY5" fmla="*/ 0 h 2564606"/>
              <a:gd name="connsiteX6" fmla="*/ 488 w 4489144"/>
              <a:gd name="connsiteY6" fmla="*/ 4763 h 2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9144" h="2564606">
                <a:moveTo>
                  <a:pt x="488" y="4763"/>
                </a:moveTo>
                <a:cubicBezTo>
                  <a:pt x="-2687" y="315120"/>
                  <a:pt x="10807" y="723106"/>
                  <a:pt x="7632" y="1033463"/>
                </a:cubicBezTo>
                <a:lnTo>
                  <a:pt x="3429488" y="2564606"/>
                </a:lnTo>
                <a:lnTo>
                  <a:pt x="4489144" y="2562225"/>
                </a:lnTo>
                <a:cubicBezTo>
                  <a:pt x="4486763" y="2216944"/>
                  <a:pt x="4484381" y="1871662"/>
                  <a:pt x="4482000" y="1526381"/>
                </a:cubicBezTo>
                <a:lnTo>
                  <a:pt x="1060144" y="0"/>
                </a:lnTo>
                <a:lnTo>
                  <a:pt x="488" y="4763"/>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7458868" y="1778000"/>
            <a:ext cx="3440998" cy="2570163"/>
          </a:xfrm>
          <a:custGeom>
            <a:avLst/>
            <a:gdLst>
              <a:gd name="connsiteX0" fmla="*/ 0 w 3975100"/>
              <a:gd name="connsiteY0" fmla="*/ 0 h 2578100"/>
              <a:gd name="connsiteX1" fmla="*/ 12700 w 3975100"/>
              <a:gd name="connsiteY1" fmla="*/ 1270000 h 2578100"/>
              <a:gd name="connsiteX2" fmla="*/ 2921000 w 3975100"/>
              <a:gd name="connsiteY2" fmla="*/ 2578100 h 2578100"/>
              <a:gd name="connsiteX3" fmla="*/ 3975100 w 3975100"/>
              <a:gd name="connsiteY3" fmla="*/ 2578100 h 2578100"/>
              <a:gd name="connsiteX4" fmla="*/ 3962400 w 3975100"/>
              <a:gd name="connsiteY4" fmla="*/ 1549400 h 2578100"/>
              <a:gd name="connsiteX5" fmla="*/ 558800 w 3975100"/>
              <a:gd name="connsiteY5" fmla="*/ 50800 h 2578100"/>
              <a:gd name="connsiteX6" fmla="*/ 0 w 3975100"/>
              <a:gd name="connsiteY6" fmla="*/ 0 h 2578100"/>
              <a:gd name="connsiteX0" fmla="*/ 0 w 3975100"/>
              <a:gd name="connsiteY0" fmla="*/ 0 h 2578100"/>
              <a:gd name="connsiteX1" fmla="*/ 12700 w 3975100"/>
              <a:gd name="connsiteY1" fmla="*/ 1270000 h 2578100"/>
              <a:gd name="connsiteX2" fmla="*/ 2921000 w 3975100"/>
              <a:gd name="connsiteY2" fmla="*/ 2578100 h 2578100"/>
              <a:gd name="connsiteX3" fmla="*/ 3975100 w 3975100"/>
              <a:gd name="connsiteY3" fmla="*/ 2578100 h 2578100"/>
              <a:gd name="connsiteX4" fmla="*/ 3962400 w 3975100"/>
              <a:gd name="connsiteY4" fmla="*/ 1549400 h 2578100"/>
              <a:gd name="connsiteX5" fmla="*/ 558800 w 3975100"/>
              <a:gd name="connsiteY5" fmla="*/ 12700 h 2578100"/>
              <a:gd name="connsiteX6" fmla="*/ 0 w 3975100"/>
              <a:gd name="connsiteY6" fmla="*/ 0 h 2578100"/>
              <a:gd name="connsiteX0" fmla="*/ 0 w 3967956"/>
              <a:gd name="connsiteY0" fmla="*/ 6350 h 2565400"/>
              <a:gd name="connsiteX1" fmla="*/ 5556 w 3967956"/>
              <a:gd name="connsiteY1" fmla="*/ 1257300 h 2565400"/>
              <a:gd name="connsiteX2" fmla="*/ 2913856 w 3967956"/>
              <a:gd name="connsiteY2" fmla="*/ 2565400 h 2565400"/>
              <a:gd name="connsiteX3" fmla="*/ 3967956 w 3967956"/>
              <a:gd name="connsiteY3" fmla="*/ 2565400 h 2565400"/>
              <a:gd name="connsiteX4" fmla="*/ 3955256 w 3967956"/>
              <a:gd name="connsiteY4" fmla="*/ 1536700 h 2565400"/>
              <a:gd name="connsiteX5" fmla="*/ 551656 w 3967956"/>
              <a:gd name="connsiteY5" fmla="*/ 0 h 2565400"/>
              <a:gd name="connsiteX6" fmla="*/ 0 w 3967956"/>
              <a:gd name="connsiteY6" fmla="*/ 6350 h 2565400"/>
              <a:gd name="connsiteX0" fmla="*/ 0 w 3963194"/>
              <a:gd name="connsiteY0" fmla="*/ 1588 h 2565400"/>
              <a:gd name="connsiteX1" fmla="*/ 794 w 3963194"/>
              <a:gd name="connsiteY1" fmla="*/ 1257300 h 2565400"/>
              <a:gd name="connsiteX2" fmla="*/ 2909094 w 3963194"/>
              <a:gd name="connsiteY2" fmla="*/ 2565400 h 2565400"/>
              <a:gd name="connsiteX3" fmla="*/ 3963194 w 3963194"/>
              <a:gd name="connsiteY3" fmla="*/ 2565400 h 2565400"/>
              <a:gd name="connsiteX4" fmla="*/ 3950494 w 3963194"/>
              <a:gd name="connsiteY4" fmla="*/ 1536700 h 2565400"/>
              <a:gd name="connsiteX5" fmla="*/ 546894 w 3963194"/>
              <a:gd name="connsiteY5" fmla="*/ 0 h 2565400"/>
              <a:gd name="connsiteX6" fmla="*/ 0 w 3963194"/>
              <a:gd name="connsiteY6" fmla="*/ 1588 h 2565400"/>
              <a:gd name="connsiteX0" fmla="*/ 3980 w 3962412"/>
              <a:gd name="connsiteY0" fmla="*/ 6350 h 2565400"/>
              <a:gd name="connsiteX1" fmla="*/ 12 w 3962412"/>
              <a:gd name="connsiteY1" fmla="*/ 1257300 h 2565400"/>
              <a:gd name="connsiteX2" fmla="*/ 2908312 w 3962412"/>
              <a:gd name="connsiteY2" fmla="*/ 2565400 h 2565400"/>
              <a:gd name="connsiteX3" fmla="*/ 3962412 w 3962412"/>
              <a:gd name="connsiteY3" fmla="*/ 2565400 h 2565400"/>
              <a:gd name="connsiteX4" fmla="*/ 3949712 w 3962412"/>
              <a:gd name="connsiteY4" fmla="*/ 1536700 h 2565400"/>
              <a:gd name="connsiteX5" fmla="*/ 546112 w 3962412"/>
              <a:gd name="connsiteY5" fmla="*/ 0 h 2565400"/>
              <a:gd name="connsiteX6" fmla="*/ 3980 w 3962412"/>
              <a:gd name="connsiteY6" fmla="*/ 6350 h 2565400"/>
              <a:gd name="connsiteX0" fmla="*/ 0 w 3958432"/>
              <a:gd name="connsiteY0" fmla="*/ 6350 h 2565400"/>
              <a:gd name="connsiteX1" fmla="*/ 3175 w 3958432"/>
              <a:gd name="connsiteY1" fmla="*/ 1266825 h 2565400"/>
              <a:gd name="connsiteX2" fmla="*/ 2904332 w 3958432"/>
              <a:gd name="connsiteY2" fmla="*/ 2565400 h 2565400"/>
              <a:gd name="connsiteX3" fmla="*/ 3958432 w 3958432"/>
              <a:gd name="connsiteY3" fmla="*/ 2565400 h 2565400"/>
              <a:gd name="connsiteX4" fmla="*/ 3945732 w 3958432"/>
              <a:gd name="connsiteY4" fmla="*/ 1536700 h 2565400"/>
              <a:gd name="connsiteX5" fmla="*/ 542132 w 3958432"/>
              <a:gd name="connsiteY5" fmla="*/ 0 h 2565400"/>
              <a:gd name="connsiteX6" fmla="*/ 0 w 3958432"/>
              <a:gd name="connsiteY6" fmla="*/ 6350 h 2565400"/>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945732 w 3958432"/>
              <a:gd name="connsiteY4" fmla="*/ 1536700 h 2567782"/>
              <a:gd name="connsiteX5" fmla="*/ 542132 w 3958432"/>
              <a:gd name="connsiteY5" fmla="*/ 0 h 2567782"/>
              <a:gd name="connsiteX6" fmla="*/ 0 w 3958432"/>
              <a:gd name="connsiteY6" fmla="*/ 6350 h 2567782"/>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955257 w 3958432"/>
              <a:gd name="connsiteY4" fmla="*/ 1529556 h 2567782"/>
              <a:gd name="connsiteX5" fmla="*/ 542132 w 3958432"/>
              <a:gd name="connsiteY5" fmla="*/ 0 h 2567782"/>
              <a:gd name="connsiteX6" fmla="*/ 0 w 3958432"/>
              <a:gd name="connsiteY6" fmla="*/ 6350 h 2567782"/>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445670 w 3958432"/>
              <a:gd name="connsiteY4" fmla="*/ 1529556 h 2567782"/>
              <a:gd name="connsiteX5" fmla="*/ 542132 w 3958432"/>
              <a:gd name="connsiteY5" fmla="*/ 0 h 2567782"/>
              <a:gd name="connsiteX6" fmla="*/ 0 w 3958432"/>
              <a:gd name="connsiteY6" fmla="*/ 6350 h 2567782"/>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445670 w 3958432"/>
              <a:gd name="connsiteY4" fmla="*/ 1310481 h 2567782"/>
              <a:gd name="connsiteX5" fmla="*/ 542132 w 3958432"/>
              <a:gd name="connsiteY5" fmla="*/ 0 h 2567782"/>
              <a:gd name="connsiteX6" fmla="*/ 0 w 3958432"/>
              <a:gd name="connsiteY6" fmla="*/ 6350 h 2567782"/>
              <a:gd name="connsiteX0" fmla="*/ 0 w 3445730"/>
              <a:gd name="connsiteY0" fmla="*/ 6350 h 2570163"/>
              <a:gd name="connsiteX1" fmla="*/ 3175 w 3445730"/>
              <a:gd name="connsiteY1" fmla="*/ 1266825 h 2570163"/>
              <a:gd name="connsiteX2" fmla="*/ 2904332 w 3445730"/>
              <a:gd name="connsiteY2" fmla="*/ 2567782 h 2570163"/>
              <a:gd name="connsiteX3" fmla="*/ 3434557 w 3445730"/>
              <a:gd name="connsiteY3" fmla="*/ 2570163 h 2570163"/>
              <a:gd name="connsiteX4" fmla="*/ 3445670 w 3445730"/>
              <a:gd name="connsiteY4" fmla="*/ 1310481 h 2570163"/>
              <a:gd name="connsiteX5" fmla="*/ 542132 w 3445730"/>
              <a:gd name="connsiteY5" fmla="*/ 0 h 2570163"/>
              <a:gd name="connsiteX6" fmla="*/ 0 w 3445730"/>
              <a:gd name="connsiteY6" fmla="*/ 6350 h 2570163"/>
              <a:gd name="connsiteX0" fmla="*/ 0 w 3440998"/>
              <a:gd name="connsiteY0" fmla="*/ 6350 h 2570163"/>
              <a:gd name="connsiteX1" fmla="*/ 3175 w 3440998"/>
              <a:gd name="connsiteY1" fmla="*/ 1266825 h 2570163"/>
              <a:gd name="connsiteX2" fmla="*/ 2904332 w 3440998"/>
              <a:gd name="connsiteY2" fmla="*/ 2567782 h 2570163"/>
              <a:gd name="connsiteX3" fmla="*/ 3434557 w 3440998"/>
              <a:gd name="connsiteY3" fmla="*/ 2570163 h 2570163"/>
              <a:gd name="connsiteX4" fmla="*/ 3440907 w 3440998"/>
              <a:gd name="connsiteY4" fmla="*/ 1305719 h 2570163"/>
              <a:gd name="connsiteX5" fmla="*/ 542132 w 3440998"/>
              <a:gd name="connsiteY5" fmla="*/ 0 h 2570163"/>
              <a:gd name="connsiteX6" fmla="*/ 0 w 3440998"/>
              <a:gd name="connsiteY6" fmla="*/ 6350 h 2570163"/>
              <a:gd name="connsiteX0" fmla="*/ 0 w 3440998"/>
              <a:gd name="connsiteY0" fmla="*/ 6350 h 2570163"/>
              <a:gd name="connsiteX1" fmla="*/ 3175 w 3440998"/>
              <a:gd name="connsiteY1" fmla="*/ 1266825 h 2570163"/>
              <a:gd name="connsiteX2" fmla="*/ 2904332 w 3440998"/>
              <a:gd name="connsiteY2" fmla="*/ 2567782 h 2570163"/>
              <a:gd name="connsiteX3" fmla="*/ 3434557 w 3440998"/>
              <a:gd name="connsiteY3" fmla="*/ 2570163 h 2570163"/>
              <a:gd name="connsiteX4" fmla="*/ 3440907 w 3440998"/>
              <a:gd name="connsiteY4" fmla="*/ 1305719 h 2570163"/>
              <a:gd name="connsiteX5" fmla="*/ 542132 w 3440998"/>
              <a:gd name="connsiteY5" fmla="*/ 0 h 2570163"/>
              <a:gd name="connsiteX6" fmla="*/ 0 w 3440998"/>
              <a:gd name="connsiteY6" fmla="*/ 6350 h 257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0998" h="2570163">
                <a:moveTo>
                  <a:pt x="0" y="6350"/>
                </a:moveTo>
                <a:cubicBezTo>
                  <a:pt x="265" y="424921"/>
                  <a:pt x="2910" y="848254"/>
                  <a:pt x="3175" y="1266825"/>
                </a:cubicBezTo>
                <a:lnTo>
                  <a:pt x="2904332" y="2567782"/>
                </a:lnTo>
                <a:lnTo>
                  <a:pt x="3434557" y="2570163"/>
                </a:lnTo>
                <a:cubicBezTo>
                  <a:pt x="3433499" y="2224882"/>
                  <a:pt x="3441965" y="1651000"/>
                  <a:pt x="3440907" y="1305719"/>
                </a:cubicBezTo>
                <a:lnTo>
                  <a:pt x="542132" y="0"/>
                </a:lnTo>
                <a:lnTo>
                  <a:pt x="0" y="6350"/>
                </a:lnTo>
                <a:close/>
              </a:path>
            </a:pathLst>
          </a:custGeom>
          <a:solidFill>
            <a:srgbClr val="292D2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
            <a:extLst>
              <a:ext uri="{FF2B5EF4-FFF2-40B4-BE49-F238E27FC236}">
                <a16:creationId xmlns:a16="http://schemas.microsoft.com/office/drawing/2014/main" id="{25B3C6C9-D6AC-4BB4-A894-8EB1FD6BD52A}"/>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Basic step: intersection of disjunctions towards Disjunctive Normal Form</a:t>
            </a:r>
          </a:p>
          <a:p>
            <a:r>
              <a:rPr lang="en-US" kern="0" dirty="0"/>
              <a:t>Tightens continuous relaxation of GDP</a:t>
            </a:r>
          </a:p>
        </p:txBody>
      </p:sp>
      <p:sp>
        <p:nvSpPr>
          <p:cNvPr id="21" name="Title 1">
            <a:extLst>
              <a:ext uri="{FF2B5EF4-FFF2-40B4-BE49-F238E27FC236}">
                <a16:creationId xmlns:a16="http://schemas.microsoft.com/office/drawing/2014/main" id="{09988FF5-A4C2-4018-A8E1-D47A8A18B708}"/>
              </a:ext>
            </a:extLst>
          </p:cNvPr>
          <p:cNvSpPr txBox="1">
            <a:spLocks/>
          </p:cNvSpPr>
          <p:nvPr/>
        </p:nvSpPr>
        <p:spPr bwMode="auto">
          <a:xfrm>
            <a:off x="609600" y="182565"/>
            <a:ext cx="10972801"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rtl="0" fontAlgn="base">
              <a:spcBef>
                <a:spcPct val="0"/>
              </a:spcBef>
              <a:spcAft>
                <a:spcPct val="0"/>
              </a:spcAft>
              <a:defRPr sz="3000" b="1">
                <a:solidFill>
                  <a:srgbClr val="003399"/>
                </a:solidFill>
                <a:latin typeface="+mj-lt"/>
                <a:ea typeface="+mj-ea"/>
                <a:cs typeface="+mj-cs"/>
              </a:defRPr>
            </a:lvl1pPr>
            <a:lvl2pPr algn="ctr" rtl="0" fontAlgn="base">
              <a:spcBef>
                <a:spcPct val="0"/>
              </a:spcBef>
              <a:spcAft>
                <a:spcPct val="0"/>
              </a:spcAft>
              <a:defRPr sz="3000" b="1">
                <a:solidFill>
                  <a:srgbClr val="003399"/>
                </a:solidFill>
                <a:latin typeface="Arial" charset="0"/>
              </a:defRPr>
            </a:lvl2pPr>
            <a:lvl3pPr algn="ctr" rtl="0" fontAlgn="base">
              <a:spcBef>
                <a:spcPct val="0"/>
              </a:spcBef>
              <a:spcAft>
                <a:spcPct val="0"/>
              </a:spcAft>
              <a:defRPr sz="3000" b="1">
                <a:solidFill>
                  <a:srgbClr val="003399"/>
                </a:solidFill>
                <a:latin typeface="Arial" charset="0"/>
              </a:defRPr>
            </a:lvl3pPr>
            <a:lvl4pPr algn="ctr" rtl="0" fontAlgn="base">
              <a:spcBef>
                <a:spcPct val="0"/>
              </a:spcBef>
              <a:spcAft>
                <a:spcPct val="0"/>
              </a:spcAft>
              <a:defRPr sz="3000" b="1">
                <a:solidFill>
                  <a:srgbClr val="003399"/>
                </a:solidFill>
                <a:latin typeface="Arial" charset="0"/>
              </a:defRPr>
            </a:lvl4pPr>
            <a:lvl5pPr algn="ctr" rtl="0" fontAlgn="base">
              <a:spcBef>
                <a:spcPct val="0"/>
              </a:spcBef>
              <a:spcAft>
                <a:spcPct val="0"/>
              </a:spcAft>
              <a:defRPr sz="3000" b="1">
                <a:solidFill>
                  <a:srgbClr val="003399"/>
                </a:solidFill>
                <a:latin typeface="Arial" charset="0"/>
              </a:defRPr>
            </a:lvl5pPr>
            <a:lvl6pPr marL="457200" algn="ctr" rtl="0" eaLnBrk="1" fontAlgn="base" hangingPunct="1">
              <a:spcBef>
                <a:spcPct val="0"/>
              </a:spcBef>
              <a:spcAft>
                <a:spcPct val="0"/>
              </a:spcAft>
              <a:defRPr sz="3000" b="1">
                <a:solidFill>
                  <a:srgbClr val="003399"/>
                </a:solidFill>
                <a:latin typeface="Arial" charset="0"/>
              </a:defRPr>
            </a:lvl6pPr>
            <a:lvl7pPr marL="914400" algn="ctr" rtl="0" eaLnBrk="1" fontAlgn="base" hangingPunct="1">
              <a:spcBef>
                <a:spcPct val="0"/>
              </a:spcBef>
              <a:spcAft>
                <a:spcPct val="0"/>
              </a:spcAft>
              <a:defRPr sz="3000" b="1">
                <a:solidFill>
                  <a:srgbClr val="003399"/>
                </a:solidFill>
                <a:latin typeface="Arial" charset="0"/>
              </a:defRPr>
            </a:lvl7pPr>
            <a:lvl8pPr marL="1371600" algn="ctr" rtl="0" eaLnBrk="1" fontAlgn="base" hangingPunct="1">
              <a:spcBef>
                <a:spcPct val="0"/>
              </a:spcBef>
              <a:spcAft>
                <a:spcPct val="0"/>
              </a:spcAft>
              <a:defRPr sz="3000" b="1">
                <a:solidFill>
                  <a:srgbClr val="003399"/>
                </a:solidFill>
                <a:latin typeface="Arial" charset="0"/>
              </a:defRPr>
            </a:lvl8pPr>
            <a:lvl9pPr marL="1828800" algn="ctr" rtl="0" eaLnBrk="1" fontAlgn="base" hangingPunct="1">
              <a:spcBef>
                <a:spcPct val="0"/>
              </a:spcBef>
              <a:spcAft>
                <a:spcPct val="0"/>
              </a:spcAft>
              <a:defRPr sz="3000" b="1">
                <a:solidFill>
                  <a:srgbClr val="003399"/>
                </a:solidFill>
                <a:latin typeface="Arial" charset="0"/>
              </a:defRPr>
            </a:lvl9pPr>
          </a:lstStyle>
          <a:p>
            <a:r>
              <a:rPr lang="en-US" kern="0"/>
              <a:t>Advanced GDP Reformulations: Basic Steps</a:t>
            </a:r>
            <a:endParaRPr lang="en-US" kern="0" dirty="0"/>
          </a:p>
        </p:txBody>
      </p:sp>
    </p:spTree>
    <p:extLst>
      <p:ext uri="{BB962C8B-B14F-4D97-AF65-F5344CB8AC3E}">
        <p14:creationId xmlns:p14="http://schemas.microsoft.com/office/powerpoint/2010/main" val="87710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 grpId="0" animBg="1"/>
      <p:bldP spid="18" grpId="0" animBg="1"/>
      <p:bldP spid="19"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p:cNvSpPr/>
              <p:nvPr/>
            </p:nvSpPr>
            <p:spPr>
              <a:xfrm>
                <a:off x="6934201" y="1782721"/>
                <a:ext cx="1066800" cy="1036679"/>
              </a:xfrm>
              <a:prstGeom prst="rect">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1"/>
                          </a:solidFill>
                          <a:latin typeface="Cambria Math" panose="02040503050406030204" pitchFamily="18" charset="0"/>
                        </a:rPr>
                        <m:t>𝑨</m:t>
                      </m:r>
                    </m:oMath>
                  </m:oMathPara>
                </a14:m>
                <a:endParaRPr lang="en-US" sz="2000" b="1" dirty="0">
                  <a:solidFill>
                    <a:schemeClr val="tx1"/>
                  </a:solidFill>
                  <a:latin typeface="Cambria"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6934201" y="1782721"/>
                <a:ext cx="1066800" cy="1036679"/>
              </a:xfrm>
              <a:prstGeom prst="rect">
                <a:avLst/>
              </a:prstGeom>
              <a:blipFill rotWithShape="0">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229600" y="1236175"/>
                <a:ext cx="2667000" cy="3107225"/>
              </a:xfrm>
              <a:prstGeom prst="rect">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𝑨</m:t>
                      </m:r>
                    </m:oMath>
                  </m:oMathPara>
                </a14:m>
                <a:endParaRPr lang="en-US" sz="2000" b="1" dirty="0">
                  <a:solidFill>
                    <a:schemeClr val="tx1"/>
                  </a:solidFill>
                  <a:latin typeface="Cambria"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8229600" y="1236175"/>
                <a:ext cx="2667000" cy="3107225"/>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363200" y="3306721"/>
                <a:ext cx="1066800" cy="1036679"/>
              </a:xfrm>
              <a:prstGeom prst="rect">
                <a:avLst/>
              </a:prstGeom>
              <a:solidFill>
                <a:srgbClr val="1F497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𝑩</m:t>
                      </m:r>
                    </m:oMath>
                  </m:oMathPara>
                </a14:m>
                <a:endParaRPr lang="en-US" sz="2000" b="1" dirty="0">
                  <a:solidFill>
                    <a:schemeClr val="tx1"/>
                  </a:solidFill>
                  <a:latin typeface="Cambria" panose="020405030504060302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0363200" y="3306721"/>
                <a:ext cx="1066800" cy="1036679"/>
              </a:xfrm>
              <a:prstGeom prst="rect">
                <a:avLst/>
              </a:prstGeom>
              <a:blipFill rotWithShape="0">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467600" y="1782722"/>
                <a:ext cx="2725405" cy="2560678"/>
              </a:xfrm>
              <a:prstGeom prst="rect">
                <a:avLst/>
              </a:prstGeom>
              <a:solidFill>
                <a:srgbClr val="1F497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𝑩</m:t>
                      </m:r>
                    </m:oMath>
                  </m:oMathPara>
                </a14:m>
                <a:endParaRPr lang="en-US" sz="2000" b="1" dirty="0">
                  <a:solidFill>
                    <a:schemeClr val="tx1"/>
                  </a:solidFill>
                  <a:latin typeface="Cambria" panose="020405030504060302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7467600" y="1782722"/>
                <a:ext cx="2725405" cy="2560678"/>
              </a:xfrm>
              <a:prstGeom prst="rect">
                <a:avLst/>
              </a:prstGeom>
              <a:blipFill rotWithShape="0">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8256318" y="4724399"/>
                <a:ext cx="2613563" cy="1462149"/>
              </a:xfrm>
              <a:prstGeom prst="rect">
                <a:avLst/>
              </a:prstGeom>
              <a:noFill/>
              <a:ln w="25400" cap="flat" cmpd="sng" algn="ctr">
                <a:noFill/>
                <a:prstDash val="solid"/>
              </a:ln>
              <a:effectLst/>
            </p:spPr>
            <p:txBody>
              <a:bodyPr tIns="91440" bIns="91440" rtlCol="0" anchor="ctr">
                <a:no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𝐴</m:t>
                          </m:r>
                          <m:r>
                            <a:rPr lang="en-US" sz="2000" b="0" i="1" kern="0" smtClean="0">
                              <a:solidFill>
                                <a:prstClr val="black"/>
                              </a:solidFill>
                              <a:latin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cs typeface="Arial" pitchFamily="34" charset="0"/>
                            </a:rPr>
                            <m:t>𝐵</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d>
                        <m:dPr>
                          <m:begChr m:val="["/>
                          <m:endChr m:val="]"/>
                          <m:ctrlP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𝐴</m:t>
                          </m:r>
                        </m:e>
                      </m:d>
                    </m:oMath>
                  </m:oMathPara>
                </a14:m>
                <a:endParaRPr lang="en-US" sz="2000" b="0" kern="0" dirty="0">
                  <a:solidFill>
                    <a:prstClr val="black"/>
                  </a:solidFill>
                  <a:latin typeface="Arial" pitchFamily="34" charset="0"/>
                  <a:ea typeface="Cambria Math" panose="02040503050406030204" pitchFamily="18" charset="0"/>
                  <a:cs typeface="Arial"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8256318" y="4724399"/>
                <a:ext cx="2613563" cy="1462149"/>
              </a:xfrm>
              <a:prstGeom prst="rect">
                <a:avLst/>
              </a:prstGeom>
              <a:blipFill>
                <a:blip r:embed="rId6"/>
                <a:stretch>
                  <a:fillRect/>
                </a:stretch>
              </a:blipFill>
              <a:ln w="25400" cap="flat" cmpd="sng" algn="ctr">
                <a:noFill/>
                <a:prstDash val="solid"/>
              </a:ln>
              <a:effectLst/>
            </p:spPr>
            <p:txBody>
              <a:bodyPr/>
              <a:lstStyle/>
              <a:p>
                <a:r>
                  <a:rPr lang="en-US">
                    <a:noFill/>
                  </a:rPr>
                  <a:t> </a:t>
                </a:r>
              </a:p>
            </p:txBody>
          </p:sp>
        </mc:Fallback>
      </mc:AlternateContent>
      <p:sp>
        <p:nvSpPr>
          <p:cNvPr id="4" name="Rectangle 3"/>
          <p:cNvSpPr/>
          <p:nvPr/>
        </p:nvSpPr>
        <p:spPr>
          <a:xfrm>
            <a:off x="7467600" y="1782721"/>
            <a:ext cx="533401" cy="1036679"/>
          </a:xfrm>
          <a:prstGeom prst="rect">
            <a:avLst/>
          </a:prstGeom>
          <a:noFill/>
          <a:ln>
            <a:solidFill>
              <a:srgbClr val="292D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363200" y="3306721"/>
            <a:ext cx="533400" cy="1036679"/>
          </a:xfrm>
          <a:prstGeom prst="rect">
            <a:avLst/>
          </a:prstGeom>
          <a:noFill/>
          <a:ln>
            <a:solidFill>
              <a:srgbClr val="292D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467599" y="1785145"/>
            <a:ext cx="3432175" cy="2559844"/>
          </a:xfrm>
          <a:custGeom>
            <a:avLst/>
            <a:gdLst>
              <a:gd name="connsiteX0" fmla="*/ 0 w 3441700"/>
              <a:gd name="connsiteY0" fmla="*/ 1041400 h 2552700"/>
              <a:gd name="connsiteX1" fmla="*/ 2895600 w 3441700"/>
              <a:gd name="connsiteY1" fmla="*/ 2552700 h 2552700"/>
              <a:gd name="connsiteX2" fmla="*/ 3441700 w 3441700"/>
              <a:gd name="connsiteY2" fmla="*/ 2552700 h 2552700"/>
              <a:gd name="connsiteX3" fmla="*/ 3441700 w 3441700"/>
              <a:gd name="connsiteY3" fmla="*/ 1511300 h 2552700"/>
              <a:gd name="connsiteX4" fmla="*/ 533400 w 3441700"/>
              <a:gd name="connsiteY4" fmla="*/ 0 h 2552700"/>
              <a:gd name="connsiteX5" fmla="*/ 0 w 3441700"/>
              <a:gd name="connsiteY5" fmla="*/ 0 h 2552700"/>
              <a:gd name="connsiteX6" fmla="*/ 0 w 3441700"/>
              <a:gd name="connsiteY6" fmla="*/ 1041400 h 2552700"/>
              <a:gd name="connsiteX0" fmla="*/ 0 w 3441700"/>
              <a:gd name="connsiteY0" fmla="*/ 1041400 h 2552700"/>
              <a:gd name="connsiteX1" fmla="*/ 2895600 w 3441700"/>
              <a:gd name="connsiteY1" fmla="*/ 2552700 h 2552700"/>
              <a:gd name="connsiteX2" fmla="*/ 3441700 w 3441700"/>
              <a:gd name="connsiteY2" fmla="*/ 2552700 h 2552700"/>
              <a:gd name="connsiteX3" fmla="*/ 3441700 w 3441700"/>
              <a:gd name="connsiteY3" fmla="*/ 1511300 h 2552700"/>
              <a:gd name="connsiteX4" fmla="*/ 533400 w 3441700"/>
              <a:gd name="connsiteY4" fmla="*/ 7144 h 2552700"/>
              <a:gd name="connsiteX5" fmla="*/ 0 w 3441700"/>
              <a:gd name="connsiteY5" fmla="*/ 0 h 2552700"/>
              <a:gd name="connsiteX6" fmla="*/ 0 w 3441700"/>
              <a:gd name="connsiteY6" fmla="*/ 1041400 h 2552700"/>
              <a:gd name="connsiteX0" fmla="*/ 0 w 3441700"/>
              <a:gd name="connsiteY0" fmla="*/ 1034256 h 2545556"/>
              <a:gd name="connsiteX1" fmla="*/ 2895600 w 3441700"/>
              <a:gd name="connsiteY1" fmla="*/ 2545556 h 2545556"/>
              <a:gd name="connsiteX2" fmla="*/ 3441700 w 3441700"/>
              <a:gd name="connsiteY2" fmla="*/ 2545556 h 2545556"/>
              <a:gd name="connsiteX3" fmla="*/ 3441700 w 3441700"/>
              <a:gd name="connsiteY3" fmla="*/ 1504156 h 2545556"/>
              <a:gd name="connsiteX4" fmla="*/ 533400 w 3441700"/>
              <a:gd name="connsiteY4" fmla="*/ 0 h 2545556"/>
              <a:gd name="connsiteX5" fmla="*/ 4762 w 3441700"/>
              <a:gd name="connsiteY5" fmla="*/ 0 h 2545556"/>
              <a:gd name="connsiteX6" fmla="*/ 0 w 3441700"/>
              <a:gd name="connsiteY6" fmla="*/ 1034256 h 2545556"/>
              <a:gd name="connsiteX0" fmla="*/ 0 w 3441700"/>
              <a:gd name="connsiteY0" fmla="*/ 1034256 h 2545556"/>
              <a:gd name="connsiteX1" fmla="*/ 2895600 w 3441700"/>
              <a:gd name="connsiteY1" fmla="*/ 2545556 h 2545556"/>
              <a:gd name="connsiteX2" fmla="*/ 3441700 w 3441700"/>
              <a:gd name="connsiteY2" fmla="*/ 2545556 h 2545556"/>
              <a:gd name="connsiteX3" fmla="*/ 3441700 w 3441700"/>
              <a:gd name="connsiteY3" fmla="*/ 1504156 h 2545556"/>
              <a:gd name="connsiteX4" fmla="*/ 533400 w 3441700"/>
              <a:gd name="connsiteY4" fmla="*/ 0 h 2545556"/>
              <a:gd name="connsiteX5" fmla="*/ 4762 w 3441700"/>
              <a:gd name="connsiteY5" fmla="*/ 0 h 2545556"/>
              <a:gd name="connsiteX6" fmla="*/ 0 w 3441700"/>
              <a:gd name="connsiteY6" fmla="*/ 1034256 h 2545556"/>
              <a:gd name="connsiteX0" fmla="*/ 0 w 3441700"/>
              <a:gd name="connsiteY0" fmla="*/ 1029493 h 2545556"/>
              <a:gd name="connsiteX1" fmla="*/ 2895600 w 3441700"/>
              <a:gd name="connsiteY1" fmla="*/ 2545556 h 2545556"/>
              <a:gd name="connsiteX2" fmla="*/ 3441700 w 3441700"/>
              <a:gd name="connsiteY2" fmla="*/ 2545556 h 2545556"/>
              <a:gd name="connsiteX3" fmla="*/ 3441700 w 3441700"/>
              <a:gd name="connsiteY3" fmla="*/ 1504156 h 2545556"/>
              <a:gd name="connsiteX4" fmla="*/ 533400 w 3441700"/>
              <a:gd name="connsiteY4" fmla="*/ 0 h 2545556"/>
              <a:gd name="connsiteX5" fmla="*/ 4762 w 3441700"/>
              <a:gd name="connsiteY5" fmla="*/ 0 h 2545556"/>
              <a:gd name="connsiteX6" fmla="*/ 0 w 3441700"/>
              <a:gd name="connsiteY6" fmla="*/ 1029493 h 2545556"/>
              <a:gd name="connsiteX0" fmla="*/ 0 w 3441700"/>
              <a:gd name="connsiteY0" fmla="*/ 1029493 h 2545556"/>
              <a:gd name="connsiteX1" fmla="*/ 2895600 w 3441700"/>
              <a:gd name="connsiteY1" fmla="*/ 2545556 h 2545556"/>
              <a:gd name="connsiteX2" fmla="*/ 3441700 w 3441700"/>
              <a:gd name="connsiteY2" fmla="*/ 2545556 h 2545556"/>
              <a:gd name="connsiteX3" fmla="*/ 3432175 w 3441700"/>
              <a:gd name="connsiteY3" fmla="*/ 1530350 h 2545556"/>
              <a:gd name="connsiteX4" fmla="*/ 533400 w 3441700"/>
              <a:gd name="connsiteY4" fmla="*/ 0 h 2545556"/>
              <a:gd name="connsiteX5" fmla="*/ 4762 w 3441700"/>
              <a:gd name="connsiteY5" fmla="*/ 0 h 2545556"/>
              <a:gd name="connsiteX6" fmla="*/ 0 w 3441700"/>
              <a:gd name="connsiteY6" fmla="*/ 1029493 h 2545556"/>
              <a:gd name="connsiteX0" fmla="*/ 0 w 3432175"/>
              <a:gd name="connsiteY0" fmla="*/ 1029493 h 2555081"/>
              <a:gd name="connsiteX1" fmla="*/ 2895600 w 3432175"/>
              <a:gd name="connsiteY1" fmla="*/ 2545556 h 2555081"/>
              <a:gd name="connsiteX2" fmla="*/ 3432175 w 3432175"/>
              <a:gd name="connsiteY2" fmla="*/ 2555081 h 2555081"/>
              <a:gd name="connsiteX3" fmla="*/ 3432175 w 3432175"/>
              <a:gd name="connsiteY3" fmla="*/ 1530350 h 2555081"/>
              <a:gd name="connsiteX4" fmla="*/ 533400 w 3432175"/>
              <a:gd name="connsiteY4" fmla="*/ 0 h 2555081"/>
              <a:gd name="connsiteX5" fmla="*/ 4762 w 3432175"/>
              <a:gd name="connsiteY5" fmla="*/ 0 h 2555081"/>
              <a:gd name="connsiteX6" fmla="*/ 0 w 3432175"/>
              <a:gd name="connsiteY6" fmla="*/ 1029493 h 2555081"/>
              <a:gd name="connsiteX0" fmla="*/ 0 w 3432175"/>
              <a:gd name="connsiteY0" fmla="*/ 1029493 h 2559844"/>
              <a:gd name="connsiteX1" fmla="*/ 2895600 w 3432175"/>
              <a:gd name="connsiteY1" fmla="*/ 2559844 h 2559844"/>
              <a:gd name="connsiteX2" fmla="*/ 3432175 w 3432175"/>
              <a:gd name="connsiteY2" fmla="*/ 2555081 h 2559844"/>
              <a:gd name="connsiteX3" fmla="*/ 3432175 w 3432175"/>
              <a:gd name="connsiteY3" fmla="*/ 1530350 h 2559844"/>
              <a:gd name="connsiteX4" fmla="*/ 533400 w 3432175"/>
              <a:gd name="connsiteY4" fmla="*/ 0 h 2559844"/>
              <a:gd name="connsiteX5" fmla="*/ 4762 w 3432175"/>
              <a:gd name="connsiteY5" fmla="*/ 0 h 2559844"/>
              <a:gd name="connsiteX6" fmla="*/ 0 w 3432175"/>
              <a:gd name="connsiteY6" fmla="*/ 1029493 h 2559844"/>
              <a:gd name="connsiteX0" fmla="*/ 0 w 3432175"/>
              <a:gd name="connsiteY0" fmla="*/ 1029493 h 2559844"/>
              <a:gd name="connsiteX1" fmla="*/ 2895600 w 3432175"/>
              <a:gd name="connsiteY1" fmla="*/ 2559844 h 2559844"/>
              <a:gd name="connsiteX2" fmla="*/ 3432175 w 3432175"/>
              <a:gd name="connsiteY2" fmla="*/ 2555081 h 2559844"/>
              <a:gd name="connsiteX3" fmla="*/ 3432175 w 3432175"/>
              <a:gd name="connsiteY3" fmla="*/ 1523206 h 2559844"/>
              <a:gd name="connsiteX4" fmla="*/ 533400 w 3432175"/>
              <a:gd name="connsiteY4" fmla="*/ 0 h 2559844"/>
              <a:gd name="connsiteX5" fmla="*/ 4762 w 3432175"/>
              <a:gd name="connsiteY5" fmla="*/ 0 h 2559844"/>
              <a:gd name="connsiteX6" fmla="*/ 0 w 3432175"/>
              <a:gd name="connsiteY6" fmla="*/ 1029493 h 25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2175" h="2559844">
                <a:moveTo>
                  <a:pt x="0" y="1029493"/>
                </a:moveTo>
                <a:lnTo>
                  <a:pt x="2895600" y="2559844"/>
                </a:lnTo>
                <a:lnTo>
                  <a:pt x="3432175" y="2555081"/>
                </a:lnTo>
                <a:lnTo>
                  <a:pt x="3432175" y="1523206"/>
                </a:lnTo>
                <a:lnTo>
                  <a:pt x="533400" y="0"/>
                </a:lnTo>
                <a:lnTo>
                  <a:pt x="4762" y="0"/>
                </a:lnTo>
                <a:cubicBezTo>
                  <a:pt x="3175" y="344752"/>
                  <a:pt x="1587" y="684741"/>
                  <a:pt x="0" y="1029493"/>
                </a:cubicBezTo>
                <a:close/>
              </a:path>
            </a:pathLst>
          </a:custGeom>
          <a:solidFill>
            <a:srgbClr val="292D2F">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B7AFF94-A7E0-48C5-BAA4-88C3B418ACD7}"/>
                  </a:ext>
                </a:extLst>
              </p:cNvPr>
              <p:cNvSpPr/>
              <p:nvPr/>
            </p:nvSpPr>
            <p:spPr>
              <a:xfrm>
                <a:off x="5779571" y="4724400"/>
                <a:ext cx="2134095" cy="1462149"/>
              </a:xfrm>
              <a:prstGeom prst="rect">
                <a:avLst/>
              </a:prstGeom>
              <a:solidFill>
                <a:schemeClr val="bg1"/>
              </a:solidFill>
              <a:ln w="25400" cap="flat" cmpd="sng" algn="ctr">
                <a:noFill/>
                <a:prstDash val="solid"/>
              </a:ln>
              <a:effectLst/>
            </p:spPr>
            <p:txBody>
              <a:bodyPr tIns="182880" bIns="0" rtlCol="0" anchor="ctr">
                <a:no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𝐴</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d>
                        <m:dPr>
                          <m:begChr m:val="["/>
                          <m:endChr m:val="]"/>
                          <m:ctrlP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𝐴</m:t>
                          </m:r>
                        </m:e>
                      </m:d>
                    </m:oMath>
                  </m:oMathPara>
                </a14:m>
                <a:endParaRPr lang="en-US" sz="2000" b="0" kern="0" dirty="0">
                  <a:solidFill>
                    <a:prstClr val="black"/>
                  </a:solidFill>
                  <a:latin typeface="Arial" pitchFamily="34" charset="0"/>
                  <a:ea typeface="Cambria Math" panose="02040503050406030204" pitchFamily="18" charset="0"/>
                  <a:cs typeface="Arial" pitchFamily="34" charset="0"/>
                </a:endParaRPr>
              </a:p>
              <a:p>
                <a:pPr>
                  <a:defRPr/>
                </a:pPr>
                <a14:m>
                  <m:oMathPara xmlns:m="http://schemas.openxmlformats.org/officeDocument/2006/math">
                    <m:oMathParaPr>
                      <m:jc m:val="centerGroup"/>
                    </m:oMathParaPr>
                    <m:oMath xmlns:m="http://schemas.openxmlformats.org/officeDocument/2006/math">
                      <m:d>
                        <m:dPr>
                          <m:begChr m:val="["/>
                          <m:endChr m:val="]"/>
                          <m:ctrlPr>
                            <a:rPr lang="en-US" sz="2000" i="1" ker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𝐵</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oMath>
                  </m:oMathPara>
                </a14:m>
                <a:endParaRPr lang="en-US" sz="2000" kern="0" dirty="0">
                  <a:solidFill>
                    <a:prstClr val="black"/>
                  </a:solidFill>
                  <a:latin typeface="Arial" pitchFamily="34" charset="0"/>
                  <a:cs typeface="Arial" pitchFamily="34" charset="0"/>
                </a:endParaRPr>
              </a:p>
              <a:p>
                <a:pPr>
                  <a:defRPr/>
                </a:pPr>
                <a14:m>
                  <m:oMathPara xmlns:m="http://schemas.openxmlformats.org/officeDocument/2006/math">
                    <m:oMathParaPr>
                      <m:jc m:val="centerGroup"/>
                    </m:oMathParaPr>
                    <m:oMath xmlns:m="http://schemas.openxmlformats.org/officeDocument/2006/math">
                      <m:d>
                        <m:dPr>
                          <m:begChr m:val="["/>
                          <m:endChr m:val="]"/>
                          <m:ctrlPr>
                            <a:rPr lang="en-US" sz="2000" i="1" kern="0">
                              <a:solidFill>
                                <a:prstClr val="black"/>
                              </a:solidFill>
                              <a:latin typeface="Cambria Math" panose="02040503050406030204" pitchFamily="18" charset="0"/>
                              <a:cs typeface="Arial" pitchFamily="34" charset="0"/>
                            </a:rPr>
                          </m:ctrlPr>
                        </m:dPr>
                        <m:e>
                          <m:r>
                            <a:rPr lang="en-US" sz="2000" i="1" kern="0">
                              <a:solidFill>
                                <a:prstClr val="black"/>
                              </a:solidFill>
                              <a:latin typeface="Cambria Math" panose="02040503050406030204" pitchFamily="18" charset="0"/>
                              <a:cs typeface="Arial" pitchFamily="34" charset="0"/>
                            </a:rPr>
                            <m:t>𝐴</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oMath>
                  </m:oMathPara>
                </a14:m>
                <a:endParaRPr lang="en-US" sz="2000" kern="0" dirty="0">
                  <a:solidFill>
                    <a:prstClr val="black"/>
                  </a:solidFill>
                  <a:latin typeface="Arial" pitchFamily="34" charset="0"/>
                  <a:cs typeface="Arial" pitchFamily="34" charset="0"/>
                </a:endParaRPr>
              </a:p>
              <a:p>
                <a:pPr>
                  <a:defRPr/>
                </a:pPr>
                <a:endParaRPr lang="en-US" sz="2000" kern="0" dirty="0">
                  <a:solidFill>
                    <a:prstClr val="black"/>
                  </a:solidFill>
                  <a:latin typeface="Arial" pitchFamily="34" charset="0"/>
                  <a:cs typeface="Arial" pitchFamily="34" charset="0"/>
                </a:endParaRPr>
              </a:p>
            </p:txBody>
          </p:sp>
        </mc:Choice>
        <mc:Fallback xmlns="">
          <p:sp>
            <p:nvSpPr>
              <p:cNvPr id="19" name="Rectangle 18">
                <a:extLst>
                  <a:ext uri="{FF2B5EF4-FFF2-40B4-BE49-F238E27FC236}">
                    <a16:creationId xmlns:a16="http://schemas.microsoft.com/office/drawing/2014/main" id="{5B7AFF94-A7E0-48C5-BAA4-88C3B418ACD7}"/>
                  </a:ext>
                </a:extLst>
              </p:cNvPr>
              <p:cNvSpPr>
                <a:spLocks noRot="1" noChangeAspect="1" noMove="1" noResize="1" noEditPoints="1" noAdjustHandles="1" noChangeArrowheads="1" noChangeShapeType="1" noTextEdit="1"/>
              </p:cNvSpPr>
              <p:nvPr/>
            </p:nvSpPr>
            <p:spPr>
              <a:xfrm>
                <a:off x="5779571" y="4724400"/>
                <a:ext cx="2134095" cy="1462149"/>
              </a:xfrm>
              <a:prstGeom prst="rect">
                <a:avLst/>
              </a:prstGeom>
              <a:blipFill>
                <a:blip r:embed="rId7"/>
                <a:stretch>
                  <a:fillRect/>
                </a:stretch>
              </a:blipFill>
              <a:ln w="25400" cap="flat" cmpd="sng" algn="ctr">
                <a:noFill/>
                <a:prstDash val="solid"/>
              </a:ln>
              <a:effectLst/>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14933F8B-58D3-4C8B-A6FE-545A0CD1285E}"/>
              </a:ext>
            </a:extLst>
          </p:cNvPr>
          <p:cNvCxnSpPr>
            <a:stCxn id="19" idx="3"/>
            <a:endCxn id="16" idx="1"/>
          </p:cNvCxnSpPr>
          <p:nvPr/>
        </p:nvCxnSpPr>
        <p:spPr bwMode="auto">
          <a:xfrm flipV="1">
            <a:off x="7913666" y="5455474"/>
            <a:ext cx="342652" cy="1"/>
          </a:xfrm>
          <a:prstGeom prst="straightConnector1">
            <a:avLst/>
          </a:prstGeom>
          <a:noFill/>
          <a:ln w="19050" cap="flat" cmpd="sng" algn="ctr">
            <a:solidFill>
              <a:schemeClr val="tx1"/>
            </a:solidFill>
            <a:prstDash val="solid"/>
            <a:round/>
            <a:headEnd type="none" w="med" len="med"/>
            <a:tailEnd type="triangle" w="med" len="med"/>
          </a:ln>
          <a:effectLst/>
        </p:spPr>
      </p:cxnSp>
      <p:sp>
        <p:nvSpPr>
          <p:cNvPr id="26" name="Content Placeholder 1">
            <a:extLst>
              <a:ext uri="{FF2B5EF4-FFF2-40B4-BE49-F238E27FC236}">
                <a16:creationId xmlns:a16="http://schemas.microsoft.com/office/drawing/2014/main" id="{880680ED-27A3-485F-A0B6-B528D4EC1996}"/>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Basic step: intersection of disjunctions towards Disjunctive Normal Form</a:t>
            </a:r>
          </a:p>
          <a:p>
            <a:r>
              <a:rPr lang="en-US" kern="0" dirty="0"/>
              <a:t>Tightens continuous relaxation of GDP</a:t>
            </a:r>
          </a:p>
        </p:txBody>
      </p:sp>
      <p:sp>
        <p:nvSpPr>
          <p:cNvPr id="27" name="Title 1">
            <a:extLst>
              <a:ext uri="{FF2B5EF4-FFF2-40B4-BE49-F238E27FC236}">
                <a16:creationId xmlns:a16="http://schemas.microsoft.com/office/drawing/2014/main" id="{D8ED8B1B-E770-4BFD-9036-6D06F7699AFA}"/>
              </a:ext>
            </a:extLst>
          </p:cNvPr>
          <p:cNvSpPr>
            <a:spLocks noGrp="1"/>
          </p:cNvSpPr>
          <p:nvPr>
            <p:ph type="title"/>
          </p:nvPr>
        </p:nvSpPr>
        <p:spPr>
          <a:xfrm>
            <a:off x="609600" y="182565"/>
            <a:ext cx="10972801" cy="549275"/>
          </a:xfrm>
        </p:spPr>
        <p:txBody>
          <a:bodyPr/>
          <a:lstStyle/>
          <a:p>
            <a:r>
              <a:rPr lang="en-US" dirty="0"/>
              <a:t>Advanced GDP Reformulations: Basic Steps</a:t>
            </a:r>
          </a:p>
        </p:txBody>
      </p:sp>
    </p:spTree>
    <p:extLst>
      <p:ext uri="{BB962C8B-B14F-4D97-AF65-F5344CB8AC3E}">
        <p14:creationId xmlns:p14="http://schemas.microsoft.com/office/powerpoint/2010/main" val="252419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p:cNvSpPr/>
              <p:nvPr/>
            </p:nvSpPr>
            <p:spPr>
              <a:xfrm>
                <a:off x="6934201" y="1782721"/>
                <a:ext cx="1066800" cy="1036679"/>
              </a:xfrm>
              <a:prstGeom prst="rect">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1"/>
                          </a:solidFill>
                          <a:latin typeface="Cambria Math" panose="02040503050406030204" pitchFamily="18" charset="0"/>
                        </a:rPr>
                        <m:t>𝑨</m:t>
                      </m:r>
                    </m:oMath>
                  </m:oMathPara>
                </a14:m>
                <a:endParaRPr lang="en-US" sz="2000" b="1" dirty="0">
                  <a:solidFill>
                    <a:schemeClr val="tx1"/>
                  </a:solidFill>
                  <a:latin typeface="Cambria"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6934201" y="1782721"/>
                <a:ext cx="1066800" cy="1036679"/>
              </a:xfrm>
              <a:prstGeom prst="rect">
                <a:avLst/>
              </a:prstGeom>
              <a:blipFill rotWithShape="0">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229600" y="1236175"/>
                <a:ext cx="2667000" cy="3107225"/>
              </a:xfrm>
              <a:prstGeom prst="rect">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𝑨</m:t>
                      </m:r>
                    </m:oMath>
                  </m:oMathPara>
                </a14:m>
                <a:endParaRPr lang="en-US" sz="2000" b="1" dirty="0">
                  <a:solidFill>
                    <a:schemeClr val="tx1"/>
                  </a:solidFill>
                  <a:latin typeface="Cambria"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8229600" y="1236175"/>
                <a:ext cx="2667000" cy="3107225"/>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363200" y="3306721"/>
                <a:ext cx="1066800" cy="1036679"/>
              </a:xfrm>
              <a:prstGeom prst="rect">
                <a:avLst/>
              </a:prstGeom>
              <a:solidFill>
                <a:srgbClr val="1F497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𝑩</m:t>
                      </m:r>
                    </m:oMath>
                  </m:oMathPara>
                </a14:m>
                <a:endParaRPr lang="en-US" sz="2000" b="1" dirty="0">
                  <a:solidFill>
                    <a:schemeClr val="tx1"/>
                  </a:solidFill>
                  <a:latin typeface="Cambria" panose="020405030504060302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0363200" y="3306721"/>
                <a:ext cx="1066800" cy="1036679"/>
              </a:xfrm>
              <a:prstGeom prst="rect">
                <a:avLst/>
              </a:prstGeom>
              <a:blipFill rotWithShape="0">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467600" y="1782722"/>
                <a:ext cx="2725405" cy="2560678"/>
              </a:xfrm>
              <a:prstGeom prst="rect">
                <a:avLst/>
              </a:prstGeom>
              <a:solidFill>
                <a:srgbClr val="1F497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𝑩</m:t>
                      </m:r>
                    </m:oMath>
                  </m:oMathPara>
                </a14:m>
                <a:endParaRPr lang="en-US" sz="2000" b="1" dirty="0">
                  <a:solidFill>
                    <a:schemeClr val="tx1"/>
                  </a:solidFill>
                  <a:latin typeface="Cambria" panose="020405030504060302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7467600" y="1782722"/>
                <a:ext cx="2725405" cy="2560678"/>
              </a:xfrm>
              <a:prstGeom prst="rect">
                <a:avLst/>
              </a:prstGeom>
              <a:blipFill rotWithShape="0">
                <a:blip r:embed="rId5"/>
                <a:stretch>
                  <a:fillRect/>
                </a:stretch>
              </a:blipFill>
              <a:ln>
                <a:noFill/>
              </a:ln>
            </p:spPr>
            <p:txBody>
              <a:bodyPr/>
              <a:lstStyle/>
              <a:p>
                <a:r>
                  <a:rPr lang="en-US">
                    <a:noFill/>
                  </a:rPr>
                  <a:t> </a:t>
                </a:r>
              </a:p>
            </p:txBody>
          </p:sp>
        </mc:Fallback>
      </mc:AlternateContent>
      <p:sp>
        <p:nvSpPr>
          <p:cNvPr id="22" name="Freeform 21"/>
          <p:cNvSpPr/>
          <p:nvPr/>
        </p:nvSpPr>
        <p:spPr>
          <a:xfrm>
            <a:off x="7458868" y="1778000"/>
            <a:ext cx="3440998" cy="2570163"/>
          </a:xfrm>
          <a:custGeom>
            <a:avLst/>
            <a:gdLst>
              <a:gd name="connsiteX0" fmla="*/ 0 w 3975100"/>
              <a:gd name="connsiteY0" fmla="*/ 0 h 2578100"/>
              <a:gd name="connsiteX1" fmla="*/ 12700 w 3975100"/>
              <a:gd name="connsiteY1" fmla="*/ 1270000 h 2578100"/>
              <a:gd name="connsiteX2" fmla="*/ 2921000 w 3975100"/>
              <a:gd name="connsiteY2" fmla="*/ 2578100 h 2578100"/>
              <a:gd name="connsiteX3" fmla="*/ 3975100 w 3975100"/>
              <a:gd name="connsiteY3" fmla="*/ 2578100 h 2578100"/>
              <a:gd name="connsiteX4" fmla="*/ 3962400 w 3975100"/>
              <a:gd name="connsiteY4" fmla="*/ 1549400 h 2578100"/>
              <a:gd name="connsiteX5" fmla="*/ 558800 w 3975100"/>
              <a:gd name="connsiteY5" fmla="*/ 50800 h 2578100"/>
              <a:gd name="connsiteX6" fmla="*/ 0 w 3975100"/>
              <a:gd name="connsiteY6" fmla="*/ 0 h 2578100"/>
              <a:gd name="connsiteX0" fmla="*/ 0 w 3975100"/>
              <a:gd name="connsiteY0" fmla="*/ 0 h 2578100"/>
              <a:gd name="connsiteX1" fmla="*/ 12700 w 3975100"/>
              <a:gd name="connsiteY1" fmla="*/ 1270000 h 2578100"/>
              <a:gd name="connsiteX2" fmla="*/ 2921000 w 3975100"/>
              <a:gd name="connsiteY2" fmla="*/ 2578100 h 2578100"/>
              <a:gd name="connsiteX3" fmla="*/ 3975100 w 3975100"/>
              <a:gd name="connsiteY3" fmla="*/ 2578100 h 2578100"/>
              <a:gd name="connsiteX4" fmla="*/ 3962400 w 3975100"/>
              <a:gd name="connsiteY4" fmla="*/ 1549400 h 2578100"/>
              <a:gd name="connsiteX5" fmla="*/ 558800 w 3975100"/>
              <a:gd name="connsiteY5" fmla="*/ 12700 h 2578100"/>
              <a:gd name="connsiteX6" fmla="*/ 0 w 3975100"/>
              <a:gd name="connsiteY6" fmla="*/ 0 h 2578100"/>
              <a:gd name="connsiteX0" fmla="*/ 0 w 3967956"/>
              <a:gd name="connsiteY0" fmla="*/ 6350 h 2565400"/>
              <a:gd name="connsiteX1" fmla="*/ 5556 w 3967956"/>
              <a:gd name="connsiteY1" fmla="*/ 1257300 h 2565400"/>
              <a:gd name="connsiteX2" fmla="*/ 2913856 w 3967956"/>
              <a:gd name="connsiteY2" fmla="*/ 2565400 h 2565400"/>
              <a:gd name="connsiteX3" fmla="*/ 3967956 w 3967956"/>
              <a:gd name="connsiteY3" fmla="*/ 2565400 h 2565400"/>
              <a:gd name="connsiteX4" fmla="*/ 3955256 w 3967956"/>
              <a:gd name="connsiteY4" fmla="*/ 1536700 h 2565400"/>
              <a:gd name="connsiteX5" fmla="*/ 551656 w 3967956"/>
              <a:gd name="connsiteY5" fmla="*/ 0 h 2565400"/>
              <a:gd name="connsiteX6" fmla="*/ 0 w 3967956"/>
              <a:gd name="connsiteY6" fmla="*/ 6350 h 2565400"/>
              <a:gd name="connsiteX0" fmla="*/ 0 w 3963194"/>
              <a:gd name="connsiteY0" fmla="*/ 1588 h 2565400"/>
              <a:gd name="connsiteX1" fmla="*/ 794 w 3963194"/>
              <a:gd name="connsiteY1" fmla="*/ 1257300 h 2565400"/>
              <a:gd name="connsiteX2" fmla="*/ 2909094 w 3963194"/>
              <a:gd name="connsiteY2" fmla="*/ 2565400 h 2565400"/>
              <a:gd name="connsiteX3" fmla="*/ 3963194 w 3963194"/>
              <a:gd name="connsiteY3" fmla="*/ 2565400 h 2565400"/>
              <a:gd name="connsiteX4" fmla="*/ 3950494 w 3963194"/>
              <a:gd name="connsiteY4" fmla="*/ 1536700 h 2565400"/>
              <a:gd name="connsiteX5" fmla="*/ 546894 w 3963194"/>
              <a:gd name="connsiteY5" fmla="*/ 0 h 2565400"/>
              <a:gd name="connsiteX6" fmla="*/ 0 w 3963194"/>
              <a:gd name="connsiteY6" fmla="*/ 1588 h 2565400"/>
              <a:gd name="connsiteX0" fmla="*/ 3980 w 3962412"/>
              <a:gd name="connsiteY0" fmla="*/ 6350 h 2565400"/>
              <a:gd name="connsiteX1" fmla="*/ 12 w 3962412"/>
              <a:gd name="connsiteY1" fmla="*/ 1257300 h 2565400"/>
              <a:gd name="connsiteX2" fmla="*/ 2908312 w 3962412"/>
              <a:gd name="connsiteY2" fmla="*/ 2565400 h 2565400"/>
              <a:gd name="connsiteX3" fmla="*/ 3962412 w 3962412"/>
              <a:gd name="connsiteY3" fmla="*/ 2565400 h 2565400"/>
              <a:gd name="connsiteX4" fmla="*/ 3949712 w 3962412"/>
              <a:gd name="connsiteY4" fmla="*/ 1536700 h 2565400"/>
              <a:gd name="connsiteX5" fmla="*/ 546112 w 3962412"/>
              <a:gd name="connsiteY5" fmla="*/ 0 h 2565400"/>
              <a:gd name="connsiteX6" fmla="*/ 3980 w 3962412"/>
              <a:gd name="connsiteY6" fmla="*/ 6350 h 2565400"/>
              <a:gd name="connsiteX0" fmla="*/ 0 w 3958432"/>
              <a:gd name="connsiteY0" fmla="*/ 6350 h 2565400"/>
              <a:gd name="connsiteX1" fmla="*/ 3175 w 3958432"/>
              <a:gd name="connsiteY1" fmla="*/ 1266825 h 2565400"/>
              <a:gd name="connsiteX2" fmla="*/ 2904332 w 3958432"/>
              <a:gd name="connsiteY2" fmla="*/ 2565400 h 2565400"/>
              <a:gd name="connsiteX3" fmla="*/ 3958432 w 3958432"/>
              <a:gd name="connsiteY3" fmla="*/ 2565400 h 2565400"/>
              <a:gd name="connsiteX4" fmla="*/ 3945732 w 3958432"/>
              <a:gd name="connsiteY4" fmla="*/ 1536700 h 2565400"/>
              <a:gd name="connsiteX5" fmla="*/ 542132 w 3958432"/>
              <a:gd name="connsiteY5" fmla="*/ 0 h 2565400"/>
              <a:gd name="connsiteX6" fmla="*/ 0 w 3958432"/>
              <a:gd name="connsiteY6" fmla="*/ 6350 h 2565400"/>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945732 w 3958432"/>
              <a:gd name="connsiteY4" fmla="*/ 1536700 h 2567782"/>
              <a:gd name="connsiteX5" fmla="*/ 542132 w 3958432"/>
              <a:gd name="connsiteY5" fmla="*/ 0 h 2567782"/>
              <a:gd name="connsiteX6" fmla="*/ 0 w 3958432"/>
              <a:gd name="connsiteY6" fmla="*/ 6350 h 2567782"/>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955257 w 3958432"/>
              <a:gd name="connsiteY4" fmla="*/ 1529556 h 2567782"/>
              <a:gd name="connsiteX5" fmla="*/ 542132 w 3958432"/>
              <a:gd name="connsiteY5" fmla="*/ 0 h 2567782"/>
              <a:gd name="connsiteX6" fmla="*/ 0 w 3958432"/>
              <a:gd name="connsiteY6" fmla="*/ 6350 h 2567782"/>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445670 w 3958432"/>
              <a:gd name="connsiteY4" fmla="*/ 1529556 h 2567782"/>
              <a:gd name="connsiteX5" fmla="*/ 542132 w 3958432"/>
              <a:gd name="connsiteY5" fmla="*/ 0 h 2567782"/>
              <a:gd name="connsiteX6" fmla="*/ 0 w 3958432"/>
              <a:gd name="connsiteY6" fmla="*/ 6350 h 2567782"/>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445670 w 3958432"/>
              <a:gd name="connsiteY4" fmla="*/ 1310481 h 2567782"/>
              <a:gd name="connsiteX5" fmla="*/ 542132 w 3958432"/>
              <a:gd name="connsiteY5" fmla="*/ 0 h 2567782"/>
              <a:gd name="connsiteX6" fmla="*/ 0 w 3958432"/>
              <a:gd name="connsiteY6" fmla="*/ 6350 h 2567782"/>
              <a:gd name="connsiteX0" fmla="*/ 0 w 3445730"/>
              <a:gd name="connsiteY0" fmla="*/ 6350 h 2570163"/>
              <a:gd name="connsiteX1" fmla="*/ 3175 w 3445730"/>
              <a:gd name="connsiteY1" fmla="*/ 1266825 h 2570163"/>
              <a:gd name="connsiteX2" fmla="*/ 2904332 w 3445730"/>
              <a:gd name="connsiteY2" fmla="*/ 2567782 h 2570163"/>
              <a:gd name="connsiteX3" fmla="*/ 3434557 w 3445730"/>
              <a:gd name="connsiteY3" fmla="*/ 2570163 h 2570163"/>
              <a:gd name="connsiteX4" fmla="*/ 3445670 w 3445730"/>
              <a:gd name="connsiteY4" fmla="*/ 1310481 h 2570163"/>
              <a:gd name="connsiteX5" fmla="*/ 542132 w 3445730"/>
              <a:gd name="connsiteY5" fmla="*/ 0 h 2570163"/>
              <a:gd name="connsiteX6" fmla="*/ 0 w 3445730"/>
              <a:gd name="connsiteY6" fmla="*/ 6350 h 2570163"/>
              <a:gd name="connsiteX0" fmla="*/ 0 w 3440998"/>
              <a:gd name="connsiteY0" fmla="*/ 6350 h 2570163"/>
              <a:gd name="connsiteX1" fmla="*/ 3175 w 3440998"/>
              <a:gd name="connsiteY1" fmla="*/ 1266825 h 2570163"/>
              <a:gd name="connsiteX2" fmla="*/ 2904332 w 3440998"/>
              <a:gd name="connsiteY2" fmla="*/ 2567782 h 2570163"/>
              <a:gd name="connsiteX3" fmla="*/ 3434557 w 3440998"/>
              <a:gd name="connsiteY3" fmla="*/ 2570163 h 2570163"/>
              <a:gd name="connsiteX4" fmla="*/ 3440907 w 3440998"/>
              <a:gd name="connsiteY4" fmla="*/ 1305719 h 2570163"/>
              <a:gd name="connsiteX5" fmla="*/ 542132 w 3440998"/>
              <a:gd name="connsiteY5" fmla="*/ 0 h 2570163"/>
              <a:gd name="connsiteX6" fmla="*/ 0 w 3440998"/>
              <a:gd name="connsiteY6" fmla="*/ 6350 h 2570163"/>
              <a:gd name="connsiteX0" fmla="*/ 0 w 3440998"/>
              <a:gd name="connsiteY0" fmla="*/ 6350 h 2570163"/>
              <a:gd name="connsiteX1" fmla="*/ 3175 w 3440998"/>
              <a:gd name="connsiteY1" fmla="*/ 1266825 h 2570163"/>
              <a:gd name="connsiteX2" fmla="*/ 2904332 w 3440998"/>
              <a:gd name="connsiteY2" fmla="*/ 2567782 h 2570163"/>
              <a:gd name="connsiteX3" fmla="*/ 3434557 w 3440998"/>
              <a:gd name="connsiteY3" fmla="*/ 2570163 h 2570163"/>
              <a:gd name="connsiteX4" fmla="*/ 3440907 w 3440998"/>
              <a:gd name="connsiteY4" fmla="*/ 1305719 h 2570163"/>
              <a:gd name="connsiteX5" fmla="*/ 542132 w 3440998"/>
              <a:gd name="connsiteY5" fmla="*/ 0 h 2570163"/>
              <a:gd name="connsiteX6" fmla="*/ 0 w 3440998"/>
              <a:gd name="connsiteY6" fmla="*/ 6350 h 257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0998" h="2570163">
                <a:moveTo>
                  <a:pt x="0" y="6350"/>
                </a:moveTo>
                <a:cubicBezTo>
                  <a:pt x="265" y="424921"/>
                  <a:pt x="2910" y="848254"/>
                  <a:pt x="3175" y="1266825"/>
                </a:cubicBezTo>
                <a:lnTo>
                  <a:pt x="2904332" y="2567782"/>
                </a:lnTo>
                <a:lnTo>
                  <a:pt x="3434557" y="2570163"/>
                </a:lnTo>
                <a:cubicBezTo>
                  <a:pt x="3433499" y="2224882"/>
                  <a:pt x="3441965" y="1651000"/>
                  <a:pt x="3440907" y="1305719"/>
                </a:cubicBezTo>
                <a:lnTo>
                  <a:pt x="542132" y="0"/>
                </a:lnTo>
                <a:lnTo>
                  <a:pt x="0" y="6350"/>
                </a:lnTo>
                <a:close/>
              </a:path>
            </a:pathLst>
          </a:custGeom>
          <a:solidFill>
            <a:srgbClr val="292D2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7453145" y="1782763"/>
            <a:ext cx="3449010" cy="2562225"/>
          </a:xfrm>
          <a:custGeom>
            <a:avLst/>
            <a:gdLst>
              <a:gd name="connsiteX0" fmla="*/ 0 w 3441700"/>
              <a:gd name="connsiteY0" fmla="*/ 1041400 h 2552700"/>
              <a:gd name="connsiteX1" fmla="*/ 2895600 w 3441700"/>
              <a:gd name="connsiteY1" fmla="*/ 2552700 h 2552700"/>
              <a:gd name="connsiteX2" fmla="*/ 3441700 w 3441700"/>
              <a:gd name="connsiteY2" fmla="*/ 2552700 h 2552700"/>
              <a:gd name="connsiteX3" fmla="*/ 3441700 w 3441700"/>
              <a:gd name="connsiteY3" fmla="*/ 1511300 h 2552700"/>
              <a:gd name="connsiteX4" fmla="*/ 533400 w 3441700"/>
              <a:gd name="connsiteY4" fmla="*/ 0 h 2552700"/>
              <a:gd name="connsiteX5" fmla="*/ 0 w 3441700"/>
              <a:gd name="connsiteY5" fmla="*/ 0 h 2552700"/>
              <a:gd name="connsiteX6" fmla="*/ 0 w 3441700"/>
              <a:gd name="connsiteY6" fmla="*/ 1041400 h 2552700"/>
              <a:gd name="connsiteX0" fmla="*/ 0 w 3441700"/>
              <a:gd name="connsiteY0" fmla="*/ 1041400 h 2552700"/>
              <a:gd name="connsiteX1" fmla="*/ 2895600 w 3441700"/>
              <a:gd name="connsiteY1" fmla="*/ 2552700 h 2552700"/>
              <a:gd name="connsiteX2" fmla="*/ 3441700 w 3441700"/>
              <a:gd name="connsiteY2" fmla="*/ 2552700 h 2552700"/>
              <a:gd name="connsiteX3" fmla="*/ 3441700 w 3441700"/>
              <a:gd name="connsiteY3" fmla="*/ 1511300 h 2552700"/>
              <a:gd name="connsiteX4" fmla="*/ 533400 w 3441700"/>
              <a:gd name="connsiteY4" fmla="*/ 7144 h 2552700"/>
              <a:gd name="connsiteX5" fmla="*/ 0 w 3441700"/>
              <a:gd name="connsiteY5" fmla="*/ 0 h 2552700"/>
              <a:gd name="connsiteX6" fmla="*/ 0 w 3441700"/>
              <a:gd name="connsiteY6" fmla="*/ 1041400 h 2552700"/>
              <a:gd name="connsiteX0" fmla="*/ 0 w 3441700"/>
              <a:gd name="connsiteY0" fmla="*/ 1034256 h 2545556"/>
              <a:gd name="connsiteX1" fmla="*/ 2895600 w 3441700"/>
              <a:gd name="connsiteY1" fmla="*/ 2545556 h 2545556"/>
              <a:gd name="connsiteX2" fmla="*/ 3441700 w 3441700"/>
              <a:gd name="connsiteY2" fmla="*/ 2545556 h 2545556"/>
              <a:gd name="connsiteX3" fmla="*/ 3441700 w 3441700"/>
              <a:gd name="connsiteY3" fmla="*/ 1504156 h 2545556"/>
              <a:gd name="connsiteX4" fmla="*/ 533400 w 3441700"/>
              <a:gd name="connsiteY4" fmla="*/ 0 h 2545556"/>
              <a:gd name="connsiteX5" fmla="*/ 4762 w 3441700"/>
              <a:gd name="connsiteY5" fmla="*/ 0 h 2545556"/>
              <a:gd name="connsiteX6" fmla="*/ 0 w 3441700"/>
              <a:gd name="connsiteY6" fmla="*/ 1034256 h 2545556"/>
              <a:gd name="connsiteX0" fmla="*/ 0 w 3441700"/>
              <a:gd name="connsiteY0" fmla="*/ 1034256 h 2545556"/>
              <a:gd name="connsiteX1" fmla="*/ 2895600 w 3441700"/>
              <a:gd name="connsiteY1" fmla="*/ 2545556 h 2545556"/>
              <a:gd name="connsiteX2" fmla="*/ 3441700 w 3441700"/>
              <a:gd name="connsiteY2" fmla="*/ 2545556 h 2545556"/>
              <a:gd name="connsiteX3" fmla="*/ 3441700 w 3441700"/>
              <a:gd name="connsiteY3" fmla="*/ 1504156 h 2545556"/>
              <a:gd name="connsiteX4" fmla="*/ 533400 w 3441700"/>
              <a:gd name="connsiteY4" fmla="*/ 0 h 2545556"/>
              <a:gd name="connsiteX5" fmla="*/ 4762 w 3441700"/>
              <a:gd name="connsiteY5" fmla="*/ 0 h 2545556"/>
              <a:gd name="connsiteX6" fmla="*/ 0 w 3441700"/>
              <a:gd name="connsiteY6" fmla="*/ 1034256 h 2545556"/>
              <a:gd name="connsiteX0" fmla="*/ 0 w 3441700"/>
              <a:gd name="connsiteY0" fmla="*/ 1029493 h 2545556"/>
              <a:gd name="connsiteX1" fmla="*/ 2895600 w 3441700"/>
              <a:gd name="connsiteY1" fmla="*/ 2545556 h 2545556"/>
              <a:gd name="connsiteX2" fmla="*/ 3441700 w 3441700"/>
              <a:gd name="connsiteY2" fmla="*/ 2545556 h 2545556"/>
              <a:gd name="connsiteX3" fmla="*/ 3441700 w 3441700"/>
              <a:gd name="connsiteY3" fmla="*/ 1504156 h 2545556"/>
              <a:gd name="connsiteX4" fmla="*/ 533400 w 3441700"/>
              <a:gd name="connsiteY4" fmla="*/ 0 h 2545556"/>
              <a:gd name="connsiteX5" fmla="*/ 4762 w 3441700"/>
              <a:gd name="connsiteY5" fmla="*/ 0 h 2545556"/>
              <a:gd name="connsiteX6" fmla="*/ 0 w 3441700"/>
              <a:gd name="connsiteY6" fmla="*/ 1029493 h 2545556"/>
              <a:gd name="connsiteX0" fmla="*/ 0 w 3441700"/>
              <a:gd name="connsiteY0" fmla="*/ 1029493 h 2545556"/>
              <a:gd name="connsiteX1" fmla="*/ 2895600 w 3441700"/>
              <a:gd name="connsiteY1" fmla="*/ 2545556 h 2545556"/>
              <a:gd name="connsiteX2" fmla="*/ 3441700 w 3441700"/>
              <a:gd name="connsiteY2" fmla="*/ 2545556 h 2545556"/>
              <a:gd name="connsiteX3" fmla="*/ 3432175 w 3441700"/>
              <a:gd name="connsiteY3" fmla="*/ 1530350 h 2545556"/>
              <a:gd name="connsiteX4" fmla="*/ 533400 w 3441700"/>
              <a:gd name="connsiteY4" fmla="*/ 0 h 2545556"/>
              <a:gd name="connsiteX5" fmla="*/ 4762 w 3441700"/>
              <a:gd name="connsiteY5" fmla="*/ 0 h 2545556"/>
              <a:gd name="connsiteX6" fmla="*/ 0 w 3441700"/>
              <a:gd name="connsiteY6" fmla="*/ 1029493 h 2545556"/>
              <a:gd name="connsiteX0" fmla="*/ 0 w 3432175"/>
              <a:gd name="connsiteY0" fmla="*/ 1029493 h 2555081"/>
              <a:gd name="connsiteX1" fmla="*/ 2895600 w 3432175"/>
              <a:gd name="connsiteY1" fmla="*/ 2545556 h 2555081"/>
              <a:gd name="connsiteX2" fmla="*/ 3432175 w 3432175"/>
              <a:gd name="connsiteY2" fmla="*/ 2555081 h 2555081"/>
              <a:gd name="connsiteX3" fmla="*/ 3432175 w 3432175"/>
              <a:gd name="connsiteY3" fmla="*/ 1530350 h 2555081"/>
              <a:gd name="connsiteX4" fmla="*/ 533400 w 3432175"/>
              <a:gd name="connsiteY4" fmla="*/ 0 h 2555081"/>
              <a:gd name="connsiteX5" fmla="*/ 4762 w 3432175"/>
              <a:gd name="connsiteY5" fmla="*/ 0 h 2555081"/>
              <a:gd name="connsiteX6" fmla="*/ 0 w 3432175"/>
              <a:gd name="connsiteY6" fmla="*/ 1029493 h 2555081"/>
              <a:gd name="connsiteX0" fmla="*/ 0 w 3432175"/>
              <a:gd name="connsiteY0" fmla="*/ 1029493 h 2559844"/>
              <a:gd name="connsiteX1" fmla="*/ 2895600 w 3432175"/>
              <a:gd name="connsiteY1" fmla="*/ 2559844 h 2559844"/>
              <a:gd name="connsiteX2" fmla="*/ 3432175 w 3432175"/>
              <a:gd name="connsiteY2" fmla="*/ 2555081 h 2559844"/>
              <a:gd name="connsiteX3" fmla="*/ 3432175 w 3432175"/>
              <a:gd name="connsiteY3" fmla="*/ 1530350 h 2559844"/>
              <a:gd name="connsiteX4" fmla="*/ 533400 w 3432175"/>
              <a:gd name="connsiteY4" fmla="*/ 0 h 2559844"/>
              <a:gd name="connsiteX5" fmla="*/ 4762 w 3432175"/>
              <a:gd name="connsiteY5" fmla="*/ 0 h 2559844"/>
              <a:gd name="connsiteX6" fmla="*/ 0 w 3432175"/>
              <a:gd name="connsiteY6" fmla="*/ 1029493 h 2559844"/>
              <a:gd name="connsiteX0" fmla="*/ 0 w 3432175"/>
              <a:gd name="connsiteY0" fmla="*/ 1029493 h 2559844"/>
              <a:gd name="connsiteX1" fmla="*/ 2895600 w 3432175"/>
              <a:gd name="connsiteY1" fmla="*/ 2559844 h 2559844"/>
              <a:gd name="connsiteX2" fmla="*/ 3432175 w 3432175"/>
              <a:gd name="connsiteY2" fmla="*/ 2555081 h 2559844"/>
              <a:gd name="connsiteX3" fmla="*/ 3432175 w 3432175"/>
              <a:gd name="connsiteY3" fmla="*/ 1523206 h 2559844"/>
              <a:gd name="connsiteX4" fmla="*/ 533400 w 3432175"/>
              <a:gd name="connsiteY4" fmla="*/ 0 h 2559844"/>
              <a:gd name="connsiteX5" fmla="*/ 4762 w 3432175"/>
              <a:gd name="connsiteY5" fmla="*/ 0 h 2559844"/>
              <a:gd name="connsiteX6" fmla="*/ 0 w 3432175"/>
              <a:gd name="connsiteY6" fmla="*/ 1029493 h 2559844"/>
              <a:gd name="connsiteX0" fmla="*/ 7311 w 3439486"/>
              <a:gd name="connsiteY0" fmla="*/ 1031874 h 2562225"/>
              <a:gd name="connsiteX1" fmla="*/ 2902911 w 3439486"/>
              <a:gd name="connsiteY1" fmla="*/ 2562225 h 2562225"/>
              <a:gd name="connsiteX2" fmla="*/ 3439486 w 3439486"/>
              <a:gd name="connsiteY2" fmla="*/ 2557462 h 2562225"/>
              <a:gd name="connsiteX3" fmla="*/ 3439486 w 3439486"/>
              <a:gd name="connsiteY3" fmla="*/ 1525587 h 2562225"/>
              <a:gd name="connsiteX4" fmla="*/ 540711 w 3439486"/>
              <a:gd name="connsiteY4" fmla="*/ 2381 h 2562225"/>
              <a:gd name="connsiteX5" fmla="*/ 166 w 3439486"/>
              <a:gd name="connsiteY5" fmla="*/ 0 h 2562225"/>
              <a:gd name="connsiteX6" fmla="*/ 7311 w 3439486"/>
              <a:gd name="connsiteY6" fmla="*/ 1031874 h 2562225"/>
              <a:gd name="connsiteX0" fmla="*/ 14390 w 3446565"/>
              <a:gd name="connsiteY0" fmla="*/ 1031874 h 2562225"/>
              <a:gd name="connsiteX1" fmla="*/ 2909990 w 3446565"/>
              <a:gd name="connsiteY1" fmla="*/ 2562225 h 2562225"/>
              <a:gd name="connsiteX2" fmla="*/ 3446565 w 3446565"/>
              <a:gd name="connsiteY2" fmla="*/ 2557462 h 2562225"/>
              <a:gd name="connsiteX3" fmla="*/ 3446565 w 3446565"/>
              <a:gd name="connsiteY3" fmla="*/ 1525587 h 2562225"/>
              <a:gd name="connsiteX4" fmla="*/ 547790 w 3446565"/>
              <a:gd name="connsiteY4" fmla="*/ 2381 h 2562225"/>
              <a:gd name="connsiteX5" fmla="*/ 102 w 3446565"/>
              <a:gd name="connsiteY5" fmla="*/ 0 h 2562225"/>
              <a:gd name="connsiteX6" fmla="*/ 14390 w 3446565"/>
              <a:gd name="connsiteY6" fmla="*/ 1031874 h 2562225"/>
              <a:gd name="connsiteX0" fmla="*/ 7311 w 3446629"/>
              <a:gd name="connsiteY0" fmla="*/ 1031874 h 2562225"/>
              <a:gd name="connsiteX1" fmla="*/ 2910054 w 3446629"/>
              <a:gd name="connsiteY1" fmla="*/ 2562225 h 2562225"/>
              <a:gd name="connsiteX2" fmla="*/ 3446629 w 3446629"/>
              <a:gd name="connsiteY2" fmla="*/ 2557462 h 2562225"/>
              <a:gd name="connsiteX3" fmla="*/ 3446629 w 3446629"/>
              <a:gd name="connsiteY3" fmla="*/ 1525587 h 2562225"/>
              <a:gd name="connsiteX4" fmla="*/ 547854 w 3446629"/>
              <a:gd name="connsiteY4" fmla="*/ 2381 h 2562225"/>
              <a:gd name="connsiteX5" fmla="*/ 166 w 3446629"/>
              <a:gd name="connsiteY5" fmla="*/ 0 h 2562225"/>
              <a:gd name="connsiteX6" fmla="*/ 7311 w 3446629"/>
              <a:gd name="connsiteY6" fmla="*/ 1031874 h 2562225"/>
              <a:gd name="connsiteX0" fmla="*/ 7311 w 3449010"/>
              <a:gd name="connsiteY0" fmla="*/ 1031874 h 2562225"/>
              <a:gd name="connsiteX1" fmla="*/ 2910054 w 3449010"/>
              <a:gd name="connsiteY1" fmla="*/ 2562225 h 2562225"/>
              <a:gd name="connsiteX2" fmla="*/ 3449010 w 3449010"/>
              <a:gd name="connsiteY2" fmla="*/ 2562225 h 2562225"/>
              <a:gd name="connsiteX3" fmla="*/ 3446629 w 3449010"/>
              <a:gd name="connsiteY3" fmla="*/ 1525587 h 2562225"/>
              <a:gd name="connsiteX4" fmla="*/ 547854 w 3449010"/>
              <a:gd name="connsiteY4" fmla="*/ 2381 h 2562225"/>
              <a:gd name="connsiteX5" fmla="*/ 166 w 3449010"/>
              <a:gd name="connsiteY5" fmla="*/ 0 h 2562225"/>
              <a:gd name="connsiteX6" fmla="*/ 7311 w 3449010"/>
              <a:gd name="connsiteY6" fmla="*/ 1031874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9010" h="2562225">
                <a:moveTo>
                  <a:pt x="7311" y="1031874"/>
                </a:moveTo>
                <a:lnTo>
                  <a:pt x="2910054" y="2562225"/>
                </a:lnTo>
                <a:lnTo>
                  <a:pt x="3449010" y="2562225"/>
                </a:lnTo>
                <a:cubicBezTo>
                  <a:pt x="3448216" y="2216679"/>
                  <a:pt x="3447423" y="1871133"/>
                  <a:pt x="3446629" y="1525587"/>
                </a:cubicBezTo>
                <a:lnTo>
                  <a:pt x="547854" y="2381"/>
                </a:lnTo>
                <a:lnTo>
                  <a:pt x="166" y="0"/>
                </a:lnTo>
                <a:cubicBezTo>
                  <a:pt x="-1421" y="344752"/>
                  <a:pt x="8898" y="687122"/>
                  <a:pt x="7311" y="10318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
            <a:extLst>
              <a:ext uri="{FF2B5EF4-FFF2-40B4-BE49-F238E27FC236}">
                <a16:creationId xmlns:a16="http://schemas.microsoft.com/office/drawing/2014/main" id="{6BD2F96B-2F1C-4331-8B95-FD20D7FC136F}"/>
              </a:ext>
            </a:extLst>
          </p:cNvPr>
          <p:cNvSpPr txBox="1">
            <a:spLocks/>
          </p:cNvSpPr>
          <p:nvPr/>
        </p:nvSpPr>
        <p:spPr>
          <a:xfrm>
            <a:off x="685799" y="1143000"/>
            <a:ext cx="53340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Basic step: intersection of disjunctions towards Disjunctive Normal Form</a:t>
            </a:r>
          </a:p>
          <a:p>
            <a:r>
              <a:rPr lang="en-US" kern="0" dirty="0"/>
              <a:t>Tightens continuous relaxation of GDP</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C6074F2-48CC-43CC-8C56-C13AD4682695}"/>
                  </a:ext>
                </a:extLst>
              </p:cNvPr>
              <p:cNvSpPr/>
              <p:nvPr/>
            </p:nvSpPr>
            <p:spPr>
              <a:xfrm>
                <a:off x="8256318" y="4724399"/>
                <a:ext cx="2613563" cy="1462149"/>
              </a:xfrm>
              <a:prstGeom prst="rect">
                <a:avLst/>
              </a:prstGeom>
              <a:noFill/>
              <a:ln w="25400" cap="flat" cmpd="sng" algn="ctr">
                <a:noFill/>
                <a:prstDash val="solid"/>
              </a:ln>
              <a:effectLst/>
            </p:spPr>
            <p:txBody>
              <a:bodyPr tIns="91440" bIns="91440" rtlCol="0" anchor="ctr">
                <a:no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𝐴</m:t>
                          </m:r>
                          <m:r>
                            <a:rPr lang="en-US" sz="2000" b="0" i="1" kern="0" smtClean="0">
                              <a:solidFill>
                                <a:prstClr val="black"/>
                              </a:solidFill>
                              <a:latin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cs typeface="Arial" pitchFamily="34" charset="0"/>
                            </a:rPr>
                            <m:t>𝐵</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d>
                        <m:dPr>
                          <m:begChr m:val="["/>
                          <m:endChr m:val="]"/>
                          <m:ctrlP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𝐴</m:t>
                          </m:r>
                        </m:e>
                      </m:d>
                    </m:oMath>
                  </m:oMathPara>
                </a14:m>
                <a:endParaRPr lang="en-US" sz="2000" b="0" kern="0" dirty="0">
                  <a:solidFill>
                    <a:prstClr val="black"/>
                  </a:solidFill>
                  <a:latin typeface="Arial" pitchFamily="34" charset="0"/>
                  <a:ea typeface="Cambria Math" panose="02040503050406030204" pitchFamily="18" charset="0"/>
                  <a:cs typeface="Arial" pitchFamily="34" charset="0"/>
                </a:endParaRPr>
              </a:p>
            </p:txBody>
          </p:sp>
        </mc:Choice>
        <mc:Fallback xmlns="">
          <p:sp>
            <p:nvSpPr>
              <p:cNvPr id="19" name="Rectangle 18">
                <a:extLst>
                  <a:ext uri="{FF2B5EF4-FFF2-40B4-BE49-F238E27FC236}">
                    <a16:creationId xmlns:a16="http://schemas.microsoft.com/office/drawing/2014/main" id="{0C6074F2-48CC-43CC-8C56-C13AD4682695}"/>
                  </a:ext>
                </a:extLst>
              </p:cNvPr>
              <p:cNvSpPr>
                <a:spLocks noRot="1" noChangeAspect="1" noMove="1" noResize="1" noEditPoints="1" noAdjustHandles="1" noChangeArrowheads="1" noChangeShapeType="1" noTextEdit="1"/>
              </p:cNvSpPr>
              <p:nvPr/>
            </p:nvSpPr>
            <p:spPr>
              <a:xfrm>
                <a:off x="8256318" y="4724399"/>
                <a:ext cx="2613563" cy="1462149"/>
              </a:xfrm>
              <a:prstGeom prst="rect">
                <a:avLst/>
              </a:prstGeom>
              <a:blipFill>
                <a:blip r:embed="rId6"/>
                <a:stretch>
                  <a:fillRect/>
                </a:stretch>
              </a:blipFill>
              <a:ln w="25400" cap="flat" cmpd="sng" algn="ctr">
                <a:noFill/>
                <a:prstDash val="soli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E1F10B3-DA21-41D7-950E-E803710B9F31}"/>
                  </a:ext>
                </a:extLst>
              </p:cNvPr>
              <p:cNvSpPr/>
              <p:nvPr/>
            </p:nvSpPr>
            <p:spPr>
              <a:xfrm>
                <a:off x="5779571" y="4724400"/>
                <a:ext cx="2134095" cy="1462149"/>
              </a:xfrm>
              <a:prstGeom prst="rect">
                <a:avLst/>
              </a:prstGeom>
              <a:solidFill>
                <a:schemeClr val="bg1"/>
              </a:solidFill>
              <a:ln w="25400" cap="flat" cmpd="sng" algn="ctr">
                <a:noFill/>
                <a:prstDash val="solid"/>
              </a:ln>
              <a:effectLst/>
            </p:spPr>
            <p:txBody>
              <a:bodyPr tIns="182880" bIns="0" rtlCol="0" anchor="ctr">
                <a:no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𝐴</m:t>
                          </m:r>
                        </m:e>
                      </m:d>
                      <m:r>
                        <a:rPr lang="en-US" sz="2000" b="0" i="1" kern="0" smtClean="0">
                          <a:solidFill>
                            <a:prstClr val="black"/>
                          </a:solidFill>
                          <a:latin typeface="Cambria Math" panose="02040503050406030204" pitchFamily="18" charset="0"/>
                          <a:cs typeface="Arial" pitchFamily="34" charset="0"/>
                        </a:rPr>
                        <m:t>∨</m:t>
                      </m:r>
                      <m:d>
                        <m:dPr>
                          <m:begChr m:val="["/>
                          <m:endChr m:val="]"/>
                          <m:ctrlP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𝐴</m:t>
                          </m:r>
                        </m:e>
                      </m:d>
                    </m:oMath>
                  </m:oMathPara>
                </a14:m>
                <a:endParaRPr lang="en-US" sz="2000" b="0" kern="0" dirty="0">
                  <a:solidFill>
                    <a:prstClr val="black"/>
                  </a:solidFill>
                  <a:latin typeface="Arial" pitchFamily="34" charset="0"/>
                  <a:ea typeface="Cambria Math" panose="02040503050406030204" pitchFamily="18" charset="0"/>
                  <a:cs typeface="Arial" pitchFamily="34" charset="0"/>
                </a:endParaRPr>
              </a:p>
              <a:p>
                <a:pPr>
                  <a:defRPr/>
                </a:pPr>
                <a14:m>
                  <m:oMathPara xmlns:m="http://schemas.openxmlformats.org/officeDocument/2006/math">
                    <m:oMathParaPr>
                      <m:jc m:val="centerGroup"/>
                    </m:oMathParaPr>
                    <m:oMath xmlns:m="http://schemas.openxmlformats.org/officeDocument/2006/math">
                      <m:d>
                        <m:dPr>
                          <m:begChr m:val="["/>
                          <m:endChr m:val="]"/>
                          <m:ctrlPr>
                            <a:rPr lang="en-US" sz="2000" i="1" ker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𝐵</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oMath>
                  </m:oMathPara>
                </a14:m>
                <a:endParaRPr lang="en-US" sz="2000" kern="0" dirty="0">
                  <a:solidFill>
                    <a:prstClr val="black"/>
                  </a:solidFill>
                  <a:latin typeface="Arial" pitchFamily="34" charset="0"/>
                  <a:cs typeface="Arial" pitchFamily="34" charset="0"/>
                </a:endParaRPr>
              </a:p>
              <a:p>
                <a:pPr>
                  <a:defRPr/>
                </a:pPr>
                <a14:m>
                  <m:oMathPara xmlns:m="http://schemas.openxmlformats.org/officeDocument/2006/math">
                    <m:oMathParaPr>
                      <m:jc m:val="centerGroup"/>
                    </m:oMathParaPr>
                    <m:oMath xmlns:m="http://schemas.openxmlformats.org/officeDocument/2006/math">
                      <m:d>
                        <m:dPr>
                          <m:begChr m:val="["/>
                          <m:endChr m:val="]"/>
                          <m:ctrlPr>
                            <a:rPr lang="en-US" sz="2000" i="1" kern="0">
                              <a:solidFill>
                                <a:prstClr val="black"/>
                              </a:solidFill>
                              <a:latin typeface="Cambria Math" panose="02040503050406030204" pitchFamily="18" charset="0"/>
                              <a:cs typeface="Arial" pitchFamily="34" charset="0"/>
                            </a:rPr>
                          </m:ctrlPr>
                        </m:dPr>
                        <m:e>
                          <m:r>
                            <a:rPr lang="en-US" sz="2000" i="1" kern="0">
                              <a:solidFill>
                                <a:prstClr val="black"/>
                              </a:solidFill>
                              <a:latin typeface="Cambria Math" panose="02040503050406030204" pitchFamily="18" charset="0"/>
                              <a:cs typeface="Arial" pitchFamily="34" charset="0"/>
                            </a:rPr>
                            <m:t>𝐴</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oMath>
                  </m:oMathPara>
                </a14:m>
                <a:endParaRPr lang="en-US" sz="2000" kern="0" dirty="0">
                  <a:solidFill>
                    <a:prstClr val="black"/>
                  </a:solidFill>
                  <a:latin typeface="Arial" pitchFamily="34" charset="0"/>
                  <a:cs typeface="Arial" pitchFamily="34" charset="0"/>
                </a:endParaRPr>
              </a:p>
              <a:p>
                <a:pPr>
                  <a:defRPr/>
                </a:pPr>
                <a:endParaRPr lang="en-US" sz="2000" kern="0" dirty="0">
                  <a:solidFill>
                    <a:prstClr val="black"/>
                  </a:solidFill>
                  <a:latin typeface="Arial" pitchFamily="34" charset="0"/>
                  <a:cs typeface="Arial" pitchFamily="34" charset="0"/>
                </a:endParaRPr>
              </a:p>
            </p:txBody>
          </p:sp>
        </mc:Choice>
        <mc:Fallback xmlns="">
          <p:sp>
            <p:nvSpPr>
              <p:cNvPr id="20" name="Rectangle 19">
                <a:extLst>
                  <a:ext uri="{FF2B5EF4-FFF2-40B4-BE49-F238E27FC236}">
                    <a16:creationId xmlns:a16="http://schemas.microsoft.com/office/drawing/2014/main" id="{1E1F10B3-DA21-41D7-950E-E803710B9F31}"/>
                  </a:ext>
                </a:extLst>
              </p:cNvPr>
              <p:cNvSpPr>
                <a:spLocks noRot="1" noChangeAspect="1" noMove="1" noResize="1" noEditPoints="1" noAdjustHandles="1" noChangeArrowheads="1" noChangeShapeType="1" noTextEdit="1"/>
              </p:cNvSpPr>
              <p:nvPr/>
            </p:nvSpPr>
            <p:spPr>
              <a:xfrm>
                <a:off x="5779571" y="4724400"/>
                <a:ext cx="2134095" cy="1462149"/>
              </a:xfrm>
              <a:prstGeom prst="rect">
                <a:avLst/>
              </a:prstGeom>
              <a:blipFill>
                <a:blip r:embed="rId7"/>
                <a:stretch>
                  <a:fillRect/>
                </a:stretch>
              </a:blipFill>
              <a:ln w="25400" cap="flat" cmpd="sng" algn="ctr">
                <a:noFill/>
                <a:prstDash val="solid"/>
              </a:ln>
              <a:effectLst/>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878D3B0B-7365-4065-BF4F-7BABB00FFCCE}"/>
              </a:ext>
            </a:extLst>
          </p:cNvPr>
          <p:cNvCxnSpPr>
            <a:stCxn id="20" idx="3"/>
            <a:endCxn id="19" idx="1"/>
          </p:cNvCxnSpPr>
          <p:nvPr/>
        </p:nvCxnSpPr>
        <p:spPr bwMode="auto">
          <a:xfrm flipV="1">
            <a:off x="7913666" y="5455474"/>
            <a:ext cx="342652" cy="1"/>
          </a:xfrm>
          <a:prstGeom prst="straightConnector1">
            <a:avLst/>
          </a:prstGeom>
          <a:noFill/>
          <a:ln w="19050" cap="flat" cmpd="sng" algn="ctr">
            <a:solidFill>
              <a:schemeClr val="tx1"/>
            </a:solidFill>
            <a:prstDash val="solid"/>
            <a:round/>
            <a:headEnd type="none" w="med" len="med"/>
            <a:tailEnd type="triangle" w="med" len="med"/>
          </a:ln>
          <a:effectLst/>
        </p:spPr>
      </p:cxnSp>
      <p:sp>
        <p:nvSpPr>
          <p:cNvPr id="28" name="Title 1">
            <a:extLst>
              <a:ext uri="{FF2B5EF4-FFF2-40B4-BE49-F238E27FC236}">
                <a16:creationId xmlns:a16="http://schemas.microsoft.com/office/drawing/2014/main" id="{13A5B7C3-84A7-462E-B0E6-65D6CD1DC63E}"/>
              </a:ext>
            </a:extLst>
          </p:cNvPr>
          <p:cNvSpPr>
            <a:spLocks noGrp="1"/>
          </p:cNvSpPr>
          <p:nvPr>
            <p:ph type="title"/>
          </p:nvPr>
        </p:nvSpPr>
        <p:spPr>
          <a:xfrm>
            <a:off x="609600" y="182565"/>
            <a:ext cx="10972801" cy="549275"/>
          </a:xfrm>
        </p:spPr>
        <p:txBody>
          <a:bodyPr/>
          <a:lstStyle/>
          <a:p>
            <a:r>
              <a:rPr lang="en-US" dirty="0"/>
              <a:t>Advanced GDP Reformulations: Basic Steps</a:t>
            </a:r>
          </a:p>
        </p:txBody>
      </p:sp>
    </p:spTree>
    <p:extLst>
      <p:ext uri="{BB962C8B-B14F-4D97-AF65-F5344CB8AC3E}">
        <p14:creationId xmlns:p14="http://schemas.microsoft.com/office/powerpoint/2010/main" val="2336020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p:cNvSpPr/>
              <p:nvPr/>
            </p:nvSpPr>
            <p:spPr>
              <a:xfrm>
                <a:off x="6934201" y="1782721"/>
                <a:ext cx="1066800" cy="1036679"/>
              </a:xfrm>
              <a:prstGeom prst="rect">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1"/>
                          </a:solidFill>
                          <a:latin typeface="Cambria Math" panose="02040503050406030204" pitchFamily="18" charset="0"/>
                        </a:rPr>
                        <m:t>𝑨</m:t>
                      </m:r>
                    </m:oMath>
                  </m:oMathPara>
                </a14:m>
                <a:endParaRPr lang="en-US" sz="2000" b="1" dirty="0">
                  <a:solidFill>
                    <a:schemeClr val="tx1"/>
                  </a:solidFill>
                  <a:latin typeface="Cambria"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6934201" y="1782721"/>
                <a:ext cx="1066800" cy="1036679"/>
              </a:xfrm>
              <a:prstGeom prst="rect">
                <a:avLst/>
              </a:prstGeom>
              <a:blipFill rotWithShape="0">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229600" y="1236175"/>
                <a:ext cx="2667000" cy="3107225"/>
              </a:xfrm>
              <a:prstGeom prst="rect">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𝑨</m:t>
                      </m:r>
                    </m:oMath>
                  </m:oMathPara>
                </a14:m>
                <a:endParaRPr lang="en-US" sz="2000" b="1" dirty="0">
                  <a:solidFill>
                    <a:schemeClr val="tx1"/>
                  </a:solidFill>
                  <a:latin typeface="Cambria"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8229600" y="1236175"/>
                <a:ext cx="2667000" cy="3107225"/>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363200" y="3306721"/>
                <a:ext cx="1066800" cy="1036679"/>
              </a:xfrm>
              <a:prstGeom prst="rect">
                <a:avLst/>
              </a:prstGeom>
              <a:solidFill>
                <a:srgbClr val="1F497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𝑩</m:t>
                      </m:r>
                    </m:oMath>
                  </m:oMathPara>
                </a14:m>
                <a:endParaRPr lang="en-US" sz="2000" b="1" dirty="0">
                  <a:solidFill>
                    <a:schemeClr val="tx1"/>
                  </a:solidFill>
                  <a:latin typeface="Cambria" panose="020405030504060302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0363200" y="3306721"/>
                <a:ext cx="1066800" cy="1036679"/>
              </a:xfrm>
              <a:prstGeom prst="rect">
                <a:avLst/>
              </a:prstGeom>
              <a:blipFill rotWithShape="0">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467600" y="1782722"/>
                <a:ext cx="2725405" cy="2560678"/>
              </a:xfrm>
              <a:prstGeom prst="rect">
                <a:avLst/>
              </a:prstGeom>
              <a:solidFill>
                <a:srgbClr val="1F497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𝑩</m:t>
                      </m:r>
                    </m:oMath>
                  </m:oMathPara>
                </a14:m>
                <a:endParaRPr lang="en-US" sz="2000" b="1" dirty="0">
                  <a:solidFill>
                    <a:schemeClr val="tx1"/>
                  </a:solidFill>
                  <a:latin typeface="Cambria" panose="020405030504060302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7467600" y="1782722"/>
                <a:ext cx="2725405" cy="2560678"/>
              </a:xfrm>
              <a:prstGeom prst="rect">
                <a:avLst/>
              </a:prstGeom>
              <a:blipFill rotWithShape="0">
                <a:blip r:embed="rId5"/>
                <a:stretch>
                  <a:fillRect/>
                </a:stretch>
              </a:blipFill>
              <a:ln>
                <a:noFill/>
              </a:ln>
            </p:spPr>
            <p:txBody>
              <a:bodyPr/>
              <a:lstStyle/>
              <a:p>
                <a:r>
                  <a:rPr lang="en-US">
                    <a:noFill/>
                  </a:rPr>
                  <a:t> </a:t>
                </a:r>
              </a:p>
            </p:txBody>
          </p:sp>
        </mc:Fallback>
      </mc:AlternateContent>
      <p:sp>
        <p:nvSpPr>
          <p:cNvPr id="22" name="Freeform 21"/>
          <p:cNvSpPr/>
          <p:nvPr/>
        </p:nvSpPr>
        <p:spPr>
          <a:xfrm>
            <a:off x="7458868" y="1778000"/>
            <a:ext cx="3440998" cy="2570163"/>
          </a:xfrm>
          <a:custGeom>
            <a:avLst/>
            <a:gdLst>
              <a:gd name="connsiteX0" fmla="*/ 0 w 3975100"/>
              <a:gd name="connsiteY0" fmla="*/ 0 h 2578100"/>
              <a:gd name="connsiteX1" fmla="*/ 12700 w 3975100"/>
              <a:gd name="connsiteY1" fmla="*/ 1270000 h 2578100"/>
              <a:gd name="connsiteX2" fmla="*/ 2921000 w 3975100"/>
              <a:gd name="connsiteY2" fmla="*/ 2578100 h 2578100"/>
              <a:gd name="connsiteX3" fmla="*/ 3975100 w 3975100"/>
              <a:gd name="connsiteY3" fmla="*/ 2578100 h 2578100"/>
              <a:gd name="connsiteX4" fmla="*/ 3962400 w 3975100"/>
              <a:gd name="connsiteY4" fmla="*/ 1549400 h 2578100"/>
              <a:gd name="connsiteX5" fmla="*/ 558800 w 3975100"/>
              <a:gd name="connsiteY5" fmla="*/ 50800 h 2578100"/>
              <a:gd name="connsiteX6" fmla="*/ 0 w 3975100"/>
              <a:gd name="connsiteY6" fmla="*/ 0 h 2578100"/>
              <a:gd name="connsiteX0" fmla="*/ 0 w 3975100"/>
              <a:gd name="connsiteY0" fmla="*/ 0 h 2578100"/>
              <a:gd name="connsiteX1" fmla="*/ 12700 w 3975100"/>
              <a:gd name="connsiteY1" fmla="*/ 1270000 h 2578100"/>
              <a:gd name="connsiteX2" fmla="*/ 2921000 w 3975100"/>
              <a:gd name="connsiteY2" fmla="*/ 2578100 h 2578100"/>
              <a:gd name="connsiteX3" fmla="*/ 3975100 w 3975100"/>
              <a:gd name="connsiteY3" fmla="*/ 2578100 h 2578100"/>
              <a:gd name="connsiteX4" fmla="*/ 3962400 w 3975100"/>
              <a:gd name="connsiteY4" fmla="*/ 1549400 h 2578100"/>
              <a:gd name="connsiteX5" fmla="*/ 558800 w 3975100"/>
              <a:gd name="connsiteY5" fmla="*/ 12700 h 2578100"/>
              <a:gd name="connsiteX6" fmla="*/ 0 w 3975100"/>
              <a:gd name="connsiteY6" fmla="*/ 0 h 2578100"/>
              <a:gd name="connsiteX0" fmla="*/ 0 w 3967956"/>
              <a:gd name="connsiteY0" fmla="*/ 6350 h 2565400"/>
              <a:gd name="connsiteX1" fmla="*/ 5556 w 3967956"/>
              <a:gd name="connsiteY1" fmla="*/ 1257300 h 2565400"/>
              <a:gd name="connsiteX2" fmla="*/ 2913856 w 3967956"/>
              <a:gd name="connsiteY2" fmla="*/ 2565400 h 2565400"/>
              <a:gd name="connsiteX3" fmla="*/ 3967956 w 3967956"/>
              <a:gd name="connsiteY3" fmla="*/ 2565400 h 2565400"/>
              <a:gd name="connsiteX4" fmla="*/ 3955256 w 3967956"/>
              <a:gd name="connsiteY4" fmla="*/ 1536700 h 2565400"/>
              <a:gd name="connsiteX5" fmla="*/ 551656 w 3967956"/>
              <a:gd name="connsiteY5" fmla="*/ 0 h 2565400"/>
              <a:gd name="connsiteX6" fmla="*/ 0 w 3967956"/>
              <a:gd name="connsiteY6" fmla="*/ 6350 h 2565400"/>
              <a:gd name="connsiteX0" fmla="*/ 0 w 3963194"/>
              <a:gd name="connsiteY0" fmla="*/ 1588 h 2565400"/>
              <a:gd name="connsiteX1" fmla="*/ 794 w 3963194"/>
              <a:gd name="connsiteY1" fmla="*/ 1257300 h 2565400"/>
              <a:gd name="connsiteX2" fmla="*/ 2909094 w 3963194"/>
              <a:gd name="connsiteY2" fmla="*/ 2565400 h 2565400"/>
              <a:gd name="connsiteX3" fmla="*/ 3963194 w 3963194"/>
              <a:gd name="connsiteY3" fmla="*/ 2565400 h 2565400"/>
              <a:gd name="connsiteX4" fmla="*/ 3950494 w 3963194"/>
              <a:gd name="connsiteY4" fmla="*/ 1536700 h 2565400"/>
              <a:gd name="connsiteX5" fmla="*/ 546894 w 3963194"/>
              <a:gd name="connsiteY5" fmla="*/ 0 h 2565400"/>
              <a:gd name="connsiteX6" fmla="*/ 0 w 3963194"/>
              <a:gd name="connsiteY6" fmla="*/ 1588 h 2565400"/>
              <a:gd name="connsiteX0" fmla="*/ 3980 w 3962412"/>
              <a:gd name="connsiteY0" fmla="*/ 6350 h 2565400"/>
              <a:gd name="connsiteX1" fmla="*/ 12 w 3962412"/>
              <a:gd name="connsiteY1" fmla="*/ 1257300 h 2565400"/>
              <a:gd name="connsiteX2" fmla="*/ 2908312 w 3962412"/>
              <a:gd name="connsiteY2" fmla="*/ 2565400 h 2565400"/>
              <a:gd name="connsiteX3" fmla="*/ 3962412 w 3962412"/>
              <a:gd name="connsiteY3" fmla="*/ 2565400 h 2565400"/>
              <a:gd name="connsiteX4" fmla="*/ 3949712 w 3962412"/>
              <a:gd name="connsiteY4" fmla="*/ 1536700 h 2565400"/>
              <a:gd name="connsiteX5" fmla="*/ 546112 w 3962412"/>
              <a:gd name="connsiteY5" fmla="*/ 0 h 2565400"/>
              <a:gd name="connsiteX6" fmla="*/ 3980 w 3962412"/>
              <a:gd name="connsiteY6" fmla="*/ 6350 h 2565400"/>
              <a:gd name="connsiteX0" fmla="*/ 0 w 3958432"/>
              <a:gd name="connsiteY0" fmla="*/ 6350 h 2565400"/>
              <a:gd name="connsiteX1" fmla="*/ 3175 w 3958432"/>
              <a:gd name="connsiteY1" fmla="*/ 1266825 h 2565400"/>
              <a:gd name="connsiteX2" fmla="*/ 2904332 w 3958432"/>
              <a:gd name="connsiteY2" fmla="*/ 2565400 h 2565400"/>
              <a:gd name="connsiteX3" fmla="*/ 3958432 w 3958432"/>
              <a:gd name="connsiteY3" fmla="*/ 2565400 h 2565400"/>
              <a:gd name="connsiteX4" fmla="*/ 3945732 w 3958432"/>
              <a:gd name="connsiteY4" fmla="*/ 1536700 h 2565400"/>
              <a:gd name="connsiteX5" fmla="*/ 542132 w 3958432"/>
              <a:gd name="connsiteY5" fmla="*/ 0 h 2565400"/>
              <a:gd name="connsiteX6" fmla="*/ 0 w 3958432"/>
              <a:gd name="connsiteY6" fmla="*/ 6350 h 2565400"/>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945732 w 3958432"/>
              <a:gd name="connsiteY4" fmla="*/ 1536700 h 2567782"/>
              <a:gd name="connsiteX5" fmla="*/ 542132 w 3958432"/>
              <a:gd name="connsiteY5" fmla="*/ 0 h 2567782"/>
              <a:gd name="connsiteX6" fmla="*/ 0 w 3958432"/>
              <a:gd name="connsiteY6" fmla="*/ 6350 h 2567782"/>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955257 w 3958432"/>
              <a:gd name="connsiteY4" fmla="*/ 1529556 h 2567782"/>
              <a:gd name="connsiteX5" fmla="*/ 542132 w 3958432"/>
              <a:gd name="connsiteY5" fmla="*/ 0 h 2567782"/>
              <a:gd name="connsiteX6" fmla="*/ 0 w 3958432"/>
              <a:gd name="connsiteY6" fmla="*/ 6350 h 2567782"/>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445670 w 3958432"/>
              <a:gd name="connsiteY4" fmla="*/ 1529556 h 2567782"/>
              <a:gd name="connsiteX5" fmla="*/ 542132 w 3958432"/>
              <a:gd name="connsiteY5" fmla="*/ 0 h 2567782"/>
              <a:gd name="connsiteX6" fmla="*/ 0 w 3958432"/>
              <a:gd name="connsiteY6" fmla="*/ 6350 h 2567782"/>
              <a:gd name="connsiteX0" fmla="*/ 0 w 3958432"/>
              <a:gd name="connsiteY0" fmla="*/ 6350 h 2567782"/>
              <a:gd name="connsiteX1" fmla="*/ 3175 w 3958432"/>
              <a:gd name="connsiteY1" fmla="*/ 1266825 h 2567782"/>
              <a:gd name="connsiteX2" fmla="*/ 2904332 w 3958432"/>
              <a:gd name="connsiteY2" fmla="*/ 2567782 h 2567782"/>
              <a:gd name="connsiteX3" fmla="*/ 3958432 w 3958432"/>
              <a:gd name="connsiteY3" fmla="*/ 2565400 h 2567782"/>
              <a:gd name="connsiteX4" fmla="*/ 3445670 w 3958432"/>
              <a:gd name="connsiteY4" fmla="*/ 1310481 h 2567782"/>
              <a:gd name="connsiteX5" fmla="*/ 542132 w 3958432"/>
              <a:gd name="connsiteY5" fmla="*/ 0 h 2567782"/>
              <a:gd name="connsiteX6" fmla="*/ 0 w 3958432"/>
              <a:gd name="connsiteY6" fmla="*/ 6350 h 2567782"/>
              <a:gd name="connsiteX0" fmla="*/ 0 w 3445730"/>
              <a:gd name="connsiteY0" fmla="*/ 6350 h 2570163"/>
              <a:gd name="connsiteX1" fmla="*/ 3175 w 3445730"/>
              <a:gd name="connsiteY1" fmla="*/ 1266825 h 2570163"/>
              <a:gd name="connsiteX2" fmla="*/ 2904332 w 3445730"/>
              <a:gd name="connsiteY2" fmla="*/ 2567782 h 2570163"/>
              <a:gd name="connsiteX3" fmla="*/ 3434557 w 3445730"/>
              <a:gd name="connsiteY3" fmla="*/ 2570163 h 2570163"/>
              <a:gd name="connsiteX4" fmla="*/ 3445670 w 3445730"/>
              <a:gd name="connsiteY4" fmla="*/ 1310481 h 2570163"/>
              <a:gd name="connsiteX5" fmla="*/ 542132 w 3445730"/>
              <a:gd name="connsiteY5" fmla="*/ 0 h 2570163"/>
              <a:gd name="connsiteX6" fmla="*/ 0 w 3445730"/>
              <a:gd name="connsiteY6" fmla="*/ 6350 h 2570163"/>
              <a:gd name="connsiteX0" fmla="*/ 0 w 3440998"/>
              <a:gd name="connsiteY0" fmla="*/ 6350 h 2570163"/>
              <a:gd name="connsiteX1" fmla="*/ 3175 w 3440998"/>
              <a:gd name="connsiteY1" fmla="*/ 1266825 h 2570163"/>
              <a:gd name="connsiteX2" fmla="*/ 2904332 w 3440998"/>
              <a:gd name="connsiteY2" fmla="*/ 2567782 h 2570163"/>
              <a:gd name="connsiteX3" fmla="*/ 3434557 w 3440998"/>
              <a:gd name="connsiteY3" fmla="*/ 2570163 h 2570163"/>
              <a:gd name="connsiteX4" fmla="*/ 3440907 w 3440998"/>
              <a:gd name="connsiteY4" fmla="*/ 1305719 h 2570163"/>
              <a:gd name="connsiteX5" fmla="*/ 542132 w 3440998"/>
              <a:gd name="connsiteY5" fmla="*/ 0 h 2570163"/>
              <a:gd name="connsiteX6" fmla="*/ 0 w 3440998"/>
              <a:gd name="connsiteY6" fmla="*/ 6350 h 2570163"/>
              <a:gd name="connsiteX0" fmla="*/ 0 w 3440998"/>
              <a:gd name="connsiteY0" fmla="*/ 6350 h 2570163"/>
              <a:gd name="connsiteX1" fmla="*/ 3175 w 3440998"/>
              <a:gd name="connsiteY1" fmla="*/ 1266825 h 2570163"/>
              <a:gd name="connsiteX2" fmla="*/ 2904332 w 3440998"/>
              <a:gd name="connsiteY2" fmla="*/ 2567782 h 2570163"/>
              <a:gd name="connsiteX3" fmla="*/ 3434557 w 3440998"/>
              <a:gd name="connsiteY3" fmla="*/ 2570163 h 2570163"/>
              <a:gd name="connsiteX4" fmla="*/ 3440907 w 3440998"/>
              <a:gd name="connsiteY4" fmla="*/ 1305719 h 2570163"/>
              <a:gd name="connsiteX5" fmla="*/ 542132 w 3440998"/>
              <a:gd name="connsiteY5" fmla="*/ 0 h 2570163"/>
              <a:gd name="connsiteX6" fmla="*/ 0 w 3440998"/>
              <a:gd name="connsiteY6" fmla="*/ 6350 h 257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0998" h="2570163">
                <a:moveTo>
                  <a:pt x="0" y="6350"/>
                </a:moveTo>
                <a:cubicBezTo>
                  <a:pt x="265" y="424921"/>
                  <a:pt x="2910" y="848254"/>
                  <a:pt x="3175" y="1266825"/>
                </a:cubicBezTo>
                <a:lnTo>
                  <a:pt x="2904332" y="2567782"/>
                </a:lnTo>
                <a:lnTo>
                  <a:pt x="3434557" y="2570163"/>
                </a:lnTo>
                <a:cubicBezTo>
                  <a:pt x="3433499" y="2224882"/>
                  <a:pt x="3441965" y="1651000"/>
                  <a:pt x="3440907" y="1305719"/>
                </a:cubicBezTo>
                <a:lnTo>
                  <a:pt x="542132" y="0"/>
                </a:lnTo>
                <a:lnTo>
                  <a:pt x="0" y="6350"/>
                </a:lnTo>
                <a:close/>
              </a:path>
            </a:pathLst>
          </a:custGeom>
          <a:solidFill>
            <a:srgbClr val="292D2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7453145" y="1782763"/>
            <a:ext cx="3449010" cy="2562225"/>
          </a:xfrm>
          <a:custGeom>
            <a:avLst/>
            <a:gdLst>
              <a:gd name="connsiteX0" fmla="*/ 0 w 3441700"/>
              <a:gd name="connsiteY0" fmla="*/ 1041400 h 2552700"/>
              <a:gd name="connsiteX1" fmla="*/ 2895600 w 3441700"/>
              <a:gd name="connsiteY1" fmla="*/ 2552700 h 2552700"/>
              <a:gd name="connsiteX2" fmla="*/ 3441700 w 3441700"/>
              <a:gd name="connsiteY2" fmla="*/ 2552700 h 2552700"/>
              <a:gd name="connsiteX3" fmla="*/ 3441700 w 3441700"/>
              <a:gd name="connsiteY3" fmla="*/ 1511300 h 2552700"/>
              <a:gd name="connsiteX4" fmla="*/ 533400 w 3441700"/>
              <a:gd name="connsiteY4" fmla="*/ 0 h 2552700"/>
              <a:gd name="connsiteX5" fmla="*/ 0 w 3441700"/>
              <a:gd name="connsiteY5" fmla="*/ 0 h 2552700"/>
              <a:gd name="connsiteX6" fmla="*/ 0 w 3441700"/>
              <a:gd name="connsiteY6" fmla="*/ 1041400 h 2552700"/>
              <a:gd name="connsiteX0" fmla="*/ 0 w 3441700"/>
              <a:gd name="connsiteY0" fmla="*/ 1041400 h 2552700"/>
              <a:gd name="connsiteX1" fmla="*/ 2895600 w 3441700"/>
              <a:gd name="connsiteY1" fmla="*/ 2552700 h 2552700"/>
              <a:gd name="connsiteX2" fmla="*/ 3441700 w 3441700"/>
              <a:gd name="connsiteY2" fmla="*/ 2552700 h 2552700"/>
              <a:gd name="connsiteX3" fmla="*/ 3441700 w 3441700"/>
              <a:gd name="connsiteY3" fmla="*/ 1511300 h 2552700"/>
              <a:gd name="connsiteX4" fmla="*/ 533400 w 3441700"/>
              <a:gd name="connsiteY4" fmla="*/ 7144 h 2552700"/>
              <a:gd name="connsiteX5" fmla="*/ 0 w 3441700"/>
              <a:gd name="connsiteY5" fmla="*/ 0 h 2552700"/>
              <a:gd name="connsiteX6" fmla="*/ 0 w 3441700"/>
              <a:gd name="connsiteY6" fmla="*/ 1041400 h 2552700"/>
              <a:gd name="connsiteX0" fmla="*/ 0 w 3441700"/>
              <a:gd name="connsiteY0" fmla="*/ 1034256 h 2545556"/>
              <a:gd name="connsiteX1" fmla="*/ 2895600 w 3441700"/>
              <a:gd name="connsiteY1" fmla="*/ 2545556 h 2545556"/>
              <a:gd name="connsiteX2" fmla="*/ 3441700 w 3441700"/>
              <a:gd name="connsiteY2" fmla="*/ 2545556 h 2545556"/>
              <a:gd name="connsiteX3" fmla="*/ 3441700 w 3441700"/>
              <a:gd name="connsiteY3" fmla="*/ 1504156 h 2545556"/>
              <a:gd name="connsiteX4" fmla="*/ 533400 w 3441700"/>
              <a:gd name="connsiteY4" fmla="*/ 0 h 2545556"/>
              <a:gd name="connsiteX5" fmla="*/ 4762 w 3441700"/>
              <a:gd name="connsiteY5" fmla="*/ 0 h 2545556"/>
              <a:gd name="connsiteX6" fmla="*/ 0 w 3441700"/>
              <a:gd name="connsiteY6" fmla="*/ 1034256 h 2545556"/>
              <a:gd name="connsiteX0" fmla="*/ 0 w 3441700"/>
              <a:gd name="connsiteY0" fmla="*/ 1034256 h 2545556"/>
              <a:gd name="connsiteX1" fmla="*/ 2895600 w 3441700"/>
              <a:gd name="connsiteY1" fmla="*/ 2545556 h 2545556"/>
              <a:gd name="connsiteX2" fmla="*/ 3441700 w 3441700"/>
              <a:gd name="connsiteY2" fmla="*/ 2545556 h 2545556"/>
              <a:gd name="connsiteX3" fmla="*/ 3441700 w 3441700"/>
              <a:gd name="connsiteY3" fmla="*/ 1504156 h 2545556"/>
              <a:gd name="connsiteX4" fmla="*/ 533400 w 3441700"/>
              <a:gd name="connsiteY4" fmla="*/ 0 h 2545556"/>
              <a:gd name="connsiteX5" fmla="*/ 4762 w 3441700"/>
              <a:gd name="connsiteY5" fmla="*/ 0 h 2545556"/>
              <a:gd name="connsiteX6" fmla="*/ 0 w 3441700"/>
              <a:gd name="connsiteY6" fmla="*/ 1034256 h 2545556"/>
              <a:gd name="connsiteX0" fmla="*/ 0 w 3441700"/>
              <a:gd name="connsiteY0" fmla="*/ 1029493 h 2545556"/>
              <a:gd name="connsiteX1" fmla="*/ 2895600 w 3441700"/>
              <a:gd name="connsiteY1" fmla="*/ 2545556 h 2545556"/>
              <a:gd name="connsiteX2" fmla="*/ 3441700 w 3441700"/>
              <a:gd name="connsiteY2" fmla="*/ 2545556 h 2545556"/>
              <a:gd name="connsiteX3" fmla="*/ 3441700 w 3441700"/>
              <a:gd name="connsiteY3" fmla="*/ 1504156 h 2545556"/>
              <a:gd name="connsiteX4" fmla="*/ 533400 w 3441700"/>
              <a:gd name="connsiteY4" fmla="*/ 0 h 2545556"/>
              <a:gd name="connsiteX5" fmla="*/ 4762 w 3441700"/>
              <a:gd name="connsiteY5" fmla="*/ 0 h 2545556"/>
              <a:gd name="connsiteX6" fmla="*/ 0 w 3441700"/>
              <a:gd name="connsiteY6" fmla="*/ 1029493 h 2545556"/>
              <a:gd name="connsiteX0" fmla="*/ 0 w 3441700"/>
              <a:gd name="connsiteY0" fmla="*/ 1029493 h 2545556"/>
              <a:gd name="connsiteX1" fmla="*/ 2895600 w 3441700"/>
              <a:gd name="connsiteY1" fmla="*/ 2545556 h 2545556"/>
              <a:gd name="connsiteX2" fmla="*/ 3441700 w 3441700"/>
              <a:gd name="connsiteY2" fmla="*/ 2545556 h 2545556"/>
              <a:gd name="connsiteX3" fmla="*/ 3432175 w 3441700"/>
              <a:gd name="connsiteY3" fmla="*/ 1530350 h 2545556"/>
              <a:gd name="connsiteX4" fmla="*/ 533400 w 3441700"/>
              <a:gd name="connsiteY4" fmla="*/ 0 h 2545556"/>
              <a:gd name="connsiteX5" fmla="*/ 4762 w 3441700"/>
              <a:gd name="connsiteY5" fmla="*/ 0 h 2545556"/>
              <a:gd name="connsiteX6" fmla="*/ 0 w 3441700"/>
              <a:gd name="connsiteY6" fmla="*/ 1029493 h 2545556"/>
              <a:gd name="connsiteX0" fmla="*/ 0 w 3432175"/>
              <a:gd name="connsiteY0" fmla="*/ 1029493 h 2555081"/>
              <a:gd name="connsiteX1" fmla="*/ 2895600 w 3432175"/>
              <a:gd name="connsiteY1" fmla="*/ 2545556 h 2555081"/>
              <a:gd name="connsiteX2" fmla="*/ 3432175 w 3432175"/>
              <a:gd name="connsiteY2" fmla="*/ 2555081 h 2555081"/>
              <a:gd name="connsiteX3" fmla="*/ 3432175 w 3432175"/>
              <a:gd name="connsiteY3" fmla="*/ 1530350 h 2555081"/>
              <a:gd name="connsiteX4" fmla="*/ 533400 w 3432175"/>
              <a:gd name="connsiteY4" fmla="*/ 0 h 2555081"/>
              <a:gd name="connsiteX5" fmla="*/ 4762 w 3432175"/>
              <a:gd name="connsiteY5" fmla="*/ 0 h 2555081"/>
              <a:gd name="connsiteX6" fmla="*/ 0 w 3432175"/>
              <a:gd name="connsiteY6" fmla="*/ 1029493 h 2555081"/>
              <a:gd name="connsiteX0" fmla="*/ 0 w 3432175"/>
              <a:gd name="connsiteY0" fmla="*/ 1029493 h 2559844"/>
              <a:gd name="connsiteX1" fmla="*/ 2895600 w 3432175"/>
              <a:gd name="connsiteY1" fmla="*/ 2559844 h 2559844"/>
              <a:gd name="connsiteX2" fmla="*/ 3432175 w 3432175"/>
              <a:gd name="connsiteY2" fmla="*/ 2555081 h 2559844"/>
              <a:gd name="connsiteX3" fmla="*/ 3432175 w 3432175"/>
              <a:gd name="connsiteY3" fmla="*/ 1530350 h 2559844"/>
              <a:gd name="connsiteX4" fmla="*/ 533400 w 3432175"/>
              <a:gd name="connsiteY4" fmla="*/ 0 h 2559844"/>
              <a:gd name="connsiteX5" fmla="*/ 4762 w 3432175"/>
              <a:gd name="connsiteY5" fmla="*/ 0 h 2559844"/>
              <a:gd name="connsiteX6" fmla="*/ 0 w 3432175"/>
              <a:gd name="connsiteY6" fmla="*/ 1029493 h 2559844"/>
              <a:gd name="connsiteX0" fmla="*/ 0 w 3432175"/>
              <a:gd name="connsiteY0" fmla="*/ 1029493 h 2559844"/>
              <a:gd name="connsiteX1" fmla="*/ 2895600 w 3432175"/>
              <a:gd name="connsiteY1" fmla="*/ 2559844 h 2559844"/>
              <a:gd name="connsiteX2" fmla="*/ 3432175 w 3432175"/>
              <a:gd name="connsiteY2" fmla="*/ 2555081 h 2559844"/>
              <a:gd name="connsiteX3" fmla="*/ 3432175 w 3432175"/>
              <a:gd name="connsiteY3" fmla="*/ 1523206 h 2559844"/>
              <a:gd name="connsiteX4" fmla="*/ 533400 w 3432175"/>
              <a:gd name="connsiteY4" fmla="*/ 0 h 2559844"/>
              <a:gd name="connsiteX5" fmla="*/ 4762 w 3432175"/>
              <a:gd name="connsiteY5" fmla="*/ 0 h 2559844"/>
              <a:gd name="connsiteX6" fmla="*/ 0 w 3432175"/>
              <a:gd name="connsiteY6" fmla="*/ 1029493 h 2559844"/>
              <a:gd name="connsiteX0" fmla="*/ 7311 w 3439486"/>
              <a:gd name="connsiteY0" fmla="*/ 1031874 h 2562225"/>
              <a:gd name="connsiteX1" fmla="*/ 2902911 w 3439486"/>
              <a:gd name="connsiteY1" fmla="*/ 2562225 h 2562225"/>
              <a:gd name="connsiteX2" fmla="*/ 3439486 w 3439486"/>
              <a:gd name="connsiteY2" fmla="*/ 2557462 h 2562225"/>
              <a:gd name="connsiteX3" fmla="*/ 3439486 w 3439486"/>
              <a:gd name="connsiteY3" fmla="*/ 1525587 h 2562225"/>
              <a:gd name="connsiteX4" fmla="*/ 540711 w 3439486"/>
              <a:gd name="connsiteY4" fmla="*/ 2381 h 2562225"/>
              <a:gd name="connsiteX5" fmla="*/ 166 w 3439486"/>
              <a:gd name="connsiteY5" fmla="*/ 0 h 2562225"/>
              <a:gd name="connsiteX6" fmla="*/ 7311 w 3439486"/>
              <a:gd name="connsiteY6" fmla="*/ 1031874 h 2562225"/>
              <a:gd name="connsiteX0" fmla="*/ 14390 w 3446565"/>
              <a:gd name="connsiteY0" fmla="*/ 1031874 h 2562225"/>
              <a:gd name="connsiteX1" fmla="*/ 2909990 w 3446565"/>
              <a:gd name="connsiteY1" fmla="*/ 2562225 h 2562225"/>
              <a:gd name="connsiteX2" fmla="*/ 3446565 w 3446565"/>
              <a:gd name="connsiteY2" fmla="*/ 2557462 h 2562225"/>
              <a:gd name="connsiteX3" fmla="*/ 3446565 w 3446565"/>
              <a:gd name="connsiteY3" fmla="*/ 1525587 h 2562225"/>
              <a:gd name="connsiteX4" fmla="*/ 547790 w 3446565"/>
              <a:gd name="connsiteY4" fmla="*/ 2381 h 2562225"/>
              <a:gd name="connsiteX5" fmla="*/ 102 w 3446565"/>
              <a:gd name="connsiteY5" fmla="*/ 0 h 2562225"/>
              <a:gd name="connsiteX6" fmla="*/ 14390 w 3446565"/>
              <a:gd name="connsiteY6" fmla="*/ 1031874 h 2562225"/>
              <a:gd name="connsiteX0" fmla="*/ 7311 w 3446629"/>
              <a:gd name="connsiteY0" fmla="*/ 1031874 h 2562225"/>
              <a:gd name="connsiteX1" fmla="*/ 2910054 w 3446629"/>
              <a:gd name="connsiteY1" fmla="*/ 2562225 h 2562225"/>
              <a:gd name="connsiteX2" fmla="*/ 3446629 w 3446629"/>
              <a:gd name="connsiteY2" fmla="*/ 2557462 h 2562225"/>
              <a:gd name="connsiteX3" fmla="*/ 3446629 w 3446629"/>
              <a:gd name="connsiteY3" fmla="*/ 1525587 h 2562225"/>
              <a:gd name="connsiteX4" fmla="*/ 547854 w 3446629"/>
              <a:gd name="connsiteY4" fmla="*/ 2381 h 2562225"/>
              <a:gd name="connsiteX5" fmla="*/ 166 w 3446629"/>
              <a:gd name="connsiteY5" fmla="*/ 0 h 2562225"/>
              <a:gd name="connsiteX6" fmla="*/ 7311 w 3446629"/>
              <a:gd name="connsiteY6" fmla="*/ 1031874 h 2562225"/>
              <a:gd name="connsiteX0" fmla="*/ 7311 w 3449010"/>
              <a:gd name="connsiteY0" fmla="*/ 1031874 h 2562225"/>
              <a:gd name="connsiteX1" fmla="*/ 2910054 w 3449010"/>
              <a:gd name="connsiteY1" fmla="*/ 2562225 h 2562225"/>
              <a:gd name="connsiteX2" fmla="*/ 3449010 w 3449010"/>
              <a:gd name="connsiteY2" fmla="*/ 2562225 h 2562225"/>
              <a:gd name="connsiteX3" fmla="*/ 3446629 w 3449010"/>
              <a:gd name="connsiteY3" fmla="*/ 1525587 h 2562225"/>
              <a:gd name="connsiteX4" fmla="*/ 547854 w 3449010"/>
              <a:gd name="connsiteY4" fmla="*/ 2381 h 2562225"/>
              <a:gd name="connsiteX5" fmla="*/ 166 w 3449010"/>
              <a:gd name="connsiteY5" fmla="*/ 0 h 2562225"/>
              <a:gd name="connsiteX6" fmla="*/ 7311 w 3449010"/>
              <a:gd name="connsiteY6" fmla="*/ 1031874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9010" h="2562225">
                <a:moveTo>
                  <a:pt x="7311" y="1031874"/>
                </a:moveTo>
                <a:lnTo>
                  <a:pt x="2910054" y="2562225"/>
                </a:lnTo>
                <a:lnTo>
                  <a:pt x="3449010" y="2562225"/>
                </a:lnTo>
                <a:cubicBezTo>
                  <a:pt x="3448216" y="2216679"/>
                  <a:pt x="3447423" y="1871133"/>
                  <a:pt x="3446629" y="1525587"/>
                </a:cubicBezTo>
                <a:lnTo>
                  <a:pt x="547854" y="2381"/>
                </a:lnTo>
                <a:lnTo>
                  <a:pt x="166" y="0"/>
                </a:lnTo>
                <a:cubicBezTo>
                  <a:pt x="-1421" y="344752"/>
                  <a:pt x="8898" y="687122"/>
                  <a:pt x="7311" y="10318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ED9ED60-BFDD-4B9D-B652-146992595D9F}"/>
                  </a:ext>
                </a:extLst>
              </p:cNvPr>
              <p:cNvSpPr/>
              <p:nvPr/>
            </p:nvSpPr>
            <p:spPr>
              <a:xfrm>
                <a:off x="8256318" y="4724399"/>
                <a:ext cx="2613563" cy="1462149"/>
              </a:xfrm>
              <a:prstGeom prst="rect">
                <a:avLst/>
              </a:prstGeom>
              <a:noFill/>
              <a:ln w="25400" cap="flat" cmpd="sng" algn="ctr">
                <a:noFill/>
                <a:prstDash val="solid"/>
              </a:ln>
              <a:effectLst/>
            </p:spPr>
            <p:txBody>
              <a:bodyPr tIns="91440" bIns="91440" rtlCol="0" anchor="ctr">
                <a:no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𝐴</m:t>
                          </m:r>
                          <m:r>
                            <a:rPr lang="en-US" sz="2000" b="0" i="1" kern="0" smtClean="0">
                              <a:solidFill>
                                <a:prstClr val="black"/>
                              </a:solidFill>
                              <a:latin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cs typeface="Arial" pitchFamily="34" charset="0"/>
                            </a:rPr>
                            <m:t>𝐵</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d>
                        <m:dPr>
                          <m:begChr m:val="["/>
                          <m:endChr m:val="]"/>
                          <m:ctrlP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𝐴</m:t>
                          </m:r>
                        </m:e>
                      </m:d>
                    </m:oMath>
                  </m:oMathPara>
                </a14:m>
                <a:endParaRPr lang="en-US" sz="2000" b="0" kern="0" dirty="0">
                  <a:solidFill>
                    <a:prstClr val="black"/>
                  </a:solidFill>
                  <a:latin typeface="Arial" pitchFamily="34" charset="0"/>
                  <a:ea typeface="Cambria Math" panose="02040503050406030204" pitchFamily="18" charset="0"/>
                  <a:cs typeface="Arial" pitchFamily="34" charset="0"/>
                </a:endParaRPr>
              </a:p>
            </p:txBody>
          </p:sp>
        </mc:Choice>
        <mc:Fallback xmlns="">
          <p:sp>
            <p:nvSpPr>
              <p:cNvPr id="20" name="Rectangle 19">
                <a:extLst>
                  <a:ext uri="{FF2B5EF4-FFF2-40B4-BE49-F238E27FC236}">
                    <a16:creationId xmlns:a16="http://schemas.microsoft.com/office/drawing/2014/main" id="{5ED9ED60-BFDD-4B9D-B652-146992595D9F}"/>
                  </a:ext>
                </a:extLst>
              </p:cNvPr>
              <p:cNvSpPr>
                <a:spLocks noRot="1" noChangeAspect="1" noMove="1" noResize="1" noEditPoints="1" noAdjustHandles="1" noChangeArrowheads="1" noChangeShapeType="1" noTextEdit="1"/>
              </p:cNvSpPr>
              <p:nvPr/>
            </p:nvSpPr>
            <p:spPr>
              <a:xfrm>
                <a:off x="8256318" y="4724399"/>
                <a:ext cx="2613563" cy="1462149"/>
              </a:xfrm>
              <a:prstGeom prst="rect">
                <a:avLst/>
              </a:prstGeom>
              <a:blipFill>
                <a:blip r:embed="rId6"/>
                <a:stretch>
                  <a:fillRect/>
                </a:stretch>
              </a:blipFill>
              <a:ln w="25400" cap="flat" cmpd="sng" algn="ctr">
                <a:noFill/>
                <a:prstDash val="soli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97FF2D59-9D0C-448D-A6F7-B915D39F0FED}"/>
                  </a:ext>
                </a:extLst>
              </p:cNvPr>
              <p:cNvSpPr/>
              <p:nvPr/>
            </p:nvSpPr>
            <p:spPr>
              <a:xfrm>
                <a:off x="5779571" y="4724400"/>
                <a:ext cx="2134095" cy="1462149"/>
              </a:xfrm>
              <a:prstGeom prst="rect">
                <a:avLst/>
              </a:prstGeom>
              <a:solidFill>
                <a:schemeClr val="bg1"/>
              </a:solidFill>
              <a:ln w="25400" cap="flat" cmpd="sng" algn="ctr">
                <a:noFill/>
                <a:prstDash val="solid"/>
              </a:ln>
              <a:effectLst/>
            </p:spPr>
            <p:txBody>
              <a:bodyPr tIns="182880" bIns="0" rtlCol="0" anchor="ctr">
                <a:no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US" sz="2000" b="0" i="1" kern="0" smtClea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𝐴</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d>
                        <m:dPr>
                          <m:begChr m:val="["/>
                          <m:endChr m:val="]"/>
                          <m:ctrlP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𝐴</m:t>
                          </m:r>
                        </m:e>
                      </m:d>
                    </m:oMath>
                  </m:oMathPara>
                </a14:m>
                <a:endParaRPr lang="en-US" sz="2000" b="0" kern="0" dirty="0">
                  <a:solidFill>
                    <a:prstClr val="black"/>
                  </a:solidFill>
                  <a:latin typeface="Arial" pitchFamily="34" charset="0"/>
                  <a:ea typeface="Cambria Math" panose="02040503050406030204" pitchFamily="18" charset="0"/>
                  <a:cs typeface="Arial" pitchFamily="34" charset="0"/>
                </a:endParaRPr>
              </a:p>
              <a:p>
                <a:pPr>
                  <a:defRPr/>
                </a:pPr>
                <a14:m>
                  <m:oMathPara xmlns:m="http://schemas.openxmlformats.org/officeDocument/2006/math">
                    <m:oMathParaPr>
                      <m:jc m:val="centerGroup"/>
                    </m:oMathParaPr>
                    <m:oMath xmlns:m="http://schemas.openxmlformats.org/officeDocument/2006/math">
                      <m:d>
                        <m:dPr>
                          <m:begChr m:val="["/>
                          <m:endChr m:val="]"/>
                          <m:ctrlPr>
                            <a:rPr lang="en-US" sz="2000" i="1" kern="0">
                              <a:solidFill>
                                <a:prstClr val="black"/>
                              </a:solidFill>
                              <a:latin typeface="Cambria Math" panose="02040503050406030204" pitchFamily="18" charset="0"/>
                              <a:cs typeface="Arial" pitchFamily="34" charset="0"/>
                            </a:rPr>
                          </m:ctrlPr>
                        </m:dPr>
                        <m:e>
                          <m:r>
                            <a:rPr lang="en-US" sz="2000" b="0" i="1" kern="0" smtClean="0">
                              <a:solidFill>
                                <a:prstClr val="black"/>
                              </a:solidFill>
                              <a:latin typeface="Cambria Math" panose="02040503050406030204" pitchFamily="18" charset="0"/>
                              <a:cs typeface="Arial" pitchFamily="34" charset="0"/>
                            </a:rPr>
                            <m:t>𝐵</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oMath>
                  </m:oMathPara>
                </a14:m>
                <a:endParaRPr lang="en-US" sz="2000" kern="0" dirty="0">
                  <a:solidFill>
                    <a:prstClr val="black"/>
                  </a:solidFill>
                  <a:latin typeface="Arial" pitchFamily="34" charset="0"/>
                  <a:cs typeface="Arial" pitchFamily="34" charset="0"/>
                </a:endParaRPr>
              </a:p>
              <a:p>
                <a:pPr>
                  <a:defRPr/>
                </a:pPr>
                <a14:m>
                  <m:oMathPara xmlns:m="http://schemas.openxmlformats.org/officeDocument/2006/math">
                    <m:oMathParaPr>
                      <m:jc m:val="centerGroup"/>
                    </m:oMathParaPr>
                    <m:oMath xmlns:m="http://schemas.openxmlformats.org/officeDocument/2006/math">
                      <m:d>
                        <m:dPr>
                          <m:begChr m:val="["/>
                          <m:endChr m:val="]"/>
                          <m:ctrlPr>
                            <a:rPr lang="en-US" sz="2000" i="1" kern="0">
                              <a:solidFill>
                                <a:prstClr val="black"/>
                              </a:solidFill>
                              <a:latin typeface="Cambria Math" panose="02040503050406030204" pitchFamily="18" charset="0"/>
                              <a:cs typeface="Arial" pitchFamily="34" charset="0"/>
                            </a:rPr>
                          </m:ctrlPr>
                        </m:dPr>
                        <m:e>
                          <m:r>
                            <a:rPr lang="en-US" sz="2000" i="1" kern="0">
                              <a:solidFill>
                                <a:prstClr val="black"/>
                              </a:solidFill>
                              <a:latin typeface="Cambria Math" panose="02040503050406030204" pitchFamily="18" charset="0"/>
                              <a:cs typeface="Arial" pitchFamily="34" charset="0"/>
                            </a:rPr>
                            <m:t>𝐴</m:t>
                          </m:r>
                        </m:e>
                      </m:d>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r>
                        <a:rPr lang="en-US" sz="2000" b="0" i="1" kern="0" smtClean="0">
                          <a:solidFill>
                            <a:prstClr val="black"/>
                          </a:solidFill>
                          <a:latin typeface="Cambria Math" panose="02040503050406030204" pitchFamily="18" charset="0"/>
                          <a:ea typeface="Cambria Math" panose="02040503050406030204" pitchFamily="18" charset="0"/>
                          <a:cs typeface="Arial" pitchFamily="34" charset="0"/>
                        </a:rPr>
                        <m:t>𝐵</m:t>
                      </m:r>
                      <m:r>
                        <a:rPr lang="en-US" sz="2000" i="1" kern="0">
                          <a:solidFill>
                            <a:prstClr val="black"/>
                          </a:solidFill>
                          <a:latin typeface="Cambria Math" panose="02040503050406030204" pitchFamily="18" charset="0"/>
                          <a:ea typeface="Cambria Math" panose="02040503050406030204" pitchFamily="18" charset="0"/>
                          <a:cs typeface="Arial" pitchFamily="34" charset="0"/>
                        </a:rPr>
                        <m:t>]</m:t>
                      </m:r>
                    </m:oMath>
                  </m:oMathPara>
                </a14:m>
                <a:endParaRPr lang="en-US" sz="2000" kern="0" dirty="0">
                  <a:solidFill>
                    <a:prstClr val="black"/>
                  </a:solidFill>
                  <a:latin typeface="Arial" pitchFamily="34" charset="0"/>
                  <a:cs typeface="Arial" pitchFamily="34" charset="0"/>
                </a:endParaRPr>
              </a:p>
              <a:p>
                <a:pPr>
                  <a:defRPr/>
                </a:pPr>
                <a:endParaRPr lang="en-US" sz="2000" kern="0" dirty="0">
                  <a:solidFill>
                    <a:prstClr val="black"/>
                  </a:solidFill>
                  <a:latin typeface="Arial" pitchFamily="34" charset="0"/>
                  <a:cs typeface="Arial" pitchFamily="34" charset="0"/>
                </a:endParaRPr>
              </a:p>
            </p:txBody>
          </p:sp>
        </mc:Choice>
        <mc:Fallback xmlns="">
          <p:sp>
            <p:nvSpPr>
              <p:cNvPr id="26" name="Rectangle 25">
                <a:extLst>
                  <a:ext uri="{FF2B5EF4-FFF2-40B4-BE49-F238E27FC236}">
                    <a16:creationId xmlns:a16="http://schemas.microsoft.com/office/drawing/2014/main" id="{97FF2D59-9D0C-448D-A6F7-B915D39F0FED}"/>
                  </a:ext>
                </a:extLst>
              </p:cNvPr>
              <p:cNvSpPr>
                <a:spLocks noRot="1" noChangeAspect="1" noMove="1" noResize="1" noEditPoints="1" noAdjustHandles="1" noChangeArrowheads="1" noChangeShapeType="1" noTextEdit="1"/>
              </p:cNvSpPr>
              <p:nvPr/>
            </p:nvSpPr>
            <p:spPr>
              <a:xfrm>
                <a:off x="5779571" y="4724400"/>
                <a:ext cx="2134095" cy="1462149"/>
              </a:xfrm>
              <a:prstGeom prst="rect">
                <a:avLst/>
              </a:prstGeom>
              <a:blipFill>
                <a:blip r:embed="rId7"/>
                <a:stretch>
                  <a:fillRect/>
                </a:stretch>
              </a:blipFill>
              <a:ln w="25400" cap="flat" cmpd="sng" algn="ctr">
                <a:noFill/>
                <a:prstDash val="solid"/>
              </a:ln>
              <a:effectLst/>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2DD1B36B-F29A-466B-93C2-1DB6BDD8E02A}"/>
              </a:ext>
            </a:extLst>
          </p:cNvPr>
          <p:cNvCxnSpPr>
            <a:stCxn id="26" idx="3"/>
            <a:endCxn id="20" idx="1"/>
          </p:cNvCxnSpPr>
          <p:nvPr/>
        </p:nvCxnSpPr>
        <p:spPr bwMode="auto">
          <a:xfrm flipV="1">
            <a:off x="7913666" y="5455474"/>
            <a:ext cx="342652" cy="1"/>
          </a:xfrm>
          <a:prstGeom prst="straightConnector1">
            <a:avLst/>
          </a:prstGeom>
          <a:noFill/>
          <a:ln w="19050" cap="flat" cmpd="sng" algn="ctr">
            <a:solidFill>
              <a:schemeClr val="tx1"/>
            </a:solidFill>
            <a:prstDash val="solid"/>
            <a:round/>
            <a:headEnd type="none" w="med" len="med"/>
            <a:tailEnd type="triangle" w="med" len="med"/>
          </a:ln>
          <a:effectLst/>
        </p:spPr>
      </p:cxnSp>
      <mc:AlternateContent xmlns:mc="http://schemas.openxmlformats.org/markup-compatibility/2006" xmlns:a14="http://schemas.microsoft.com/office/drawing/2010/main">
        <mc:Choice Requires="a14">
          <p:sp>
            <p:nvSpPr>
              <p:cNvPr id="19" name="Content Placeholder 1">
                <a:extLst>
                  <a:ext uri="{FF2B5EF4-FFF2-40B4-BE49-F238E27FC236}">
                    <a16:creationId xmlns:a16="http://schemas.microsoft.com/office/drawing/2014/main" id="{7C919A75-1D7E-4499-B9F3-0088D9A940CC}"/>
                  </a:ext>
                </a:extLst>
              </p:cNvPr>
              <p:cNvSpPr txBox="1">
                <a:spLocks/>
              </p:cNvSpPr>
              <p:nvPr/>
            </p:nvSpPr>
            <p:spPr>
              <a:xfrm>
                <a:off x="685799" y="1143000"/>
                <a:ext cx="5544807"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Basic step: intersection of disjunctions towards Disjunctive Normal Form</a:t>
                </a:r>
              </a:p>
              <a:p>
                <a:r>
                  <a:rPr lang="en-US" kern="0" dirty="0"/>
                  <a:t>Tightens continuous relaxation of GDP</a:t>
                </a:r>
              </a:p>
              <a:p>
                <a:pPr lvl="1"/>
                <a14:m>
                  <m:oMath xmlns:m="http://schemas.openxmlformats.org/officeDocument/2006/math">
                    <m:d>
                      <m:dPr>
                        <m:ctrlPr>
                          <a:rPr lang="en-US" b="0" i="1" kern="0" smtClean="0">
                            <a:latin typeface="Cambria Math" panose="02040503050406030204" pitchFamily="18" charset="0"/>
                          </a:rPr>
                        </m:ctrlPr>
                      </m:dPr>
                      <m:e>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𝐴</m:t>
                        </m:r>
                      </m:e>
                    </m:d>
                    <m:r>
                      <a:rPr lang="en-US" b="0" i="1" kern="0" smtClean="0">
                        <a:latin typeface="Cambria Math" panose="02040503050406030204" pitchFamily="18" charset="0"/>
                      </a:rPr>
                      <m:t>∧</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𝐵</m:t>
                        </m:r>
                        <m:bar>
                          <m:barPr>
                            <m:ctrlPr>
                              <a:rPr lang="en-US" i="1" kern="0">
                                <a:latin typeface="Cambria Math" panose="02040503050406030204" pitchFamily="18" charset="0"/>
                              </a:rPr>
                            </m:ctrlPr>
                          </m:barPr>
                          <m:e>
                            <m:r>
                              <a:rPr lang="en-US" i="1" kern="0">
                                <a:latin typeface="Cambria Math" panose="02040503050406030204" pitchFamily="18" charset="0"/>
                              </a:rPr>
                              <m:t>∨</m:t>
                            </m:r>
                          </m:e>
                        </m:bar>
                        <m:r>
                          <a:rPr lang="en-US" b="0" i="1" kern="0" smtClean="0">
                            <a:latin typeface="Cambria Math" panose="02040503050406030204" pitchFamily="18" charset="0"/>
                          </a:rPr>
                          <m:t>¬</m:t>
                        </m:r>
                        <m:r>
                          <a:rPr lang="en-US" b="0" i="1" kern="0" smtClean="0">
                            <a:latin typeface="Cambria Math" panose="02040503050406030204" pitchFamily="18" charset="0"/>
                          </a:rPr>
                          <m:t>𝐵</m:t>
                        </m:r>
                      </m:e>
                    </m:d>
                    <m:r>
                      <a:rPr lang="en-US" b="0" i="1" kern="0" smtClean="0">
                        <a:latin typeface="Cambria Math" panose="02040503050406030204" pitchFamily="18" charset="0"/>
                      </a:rPr>
                      <m:t>∧</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𝐴</m:t>
                        </m:r>
                        <m:r>
                          <a:rPr lang="en-US" i="1" kern="0" smtClean="0">
                            <a:latin typeface="Cambria Math" panose="02040503050406030204" pitchFamily="18" charset="0"/>
                          </a:rPr>
                          <m:t>∨</m:t>
                        </m:r>
                        <m:r>
                          <a:rPr lang="en-US" b="0" i="1" kern="0" smtClean="0">
                            <a:latin typeface="Cambria Math" panose="02040503050406030204" pitchFamily="18" charset="0"/>
                          </a:rPr>
                          <m:t>𝐵</m:t>
                        </m:r>
                      </m:e>
                    </m:d>
                  </m:oMath>
                </a14:m>
                <a:endParaRPr lang="en-US" b="0" kern="0" dirty="0"/>
              </a:p>
              <a:p>
                <a:pPr lvl="1"/>
                <a14:m>
                  <m:oMath xmlns:m="http://schemas.openxmlformats.org/officeDocument/2006/math">
                    <m:d>
                      <m:dPr>
                        <m:ctrlPr>
                          <a:rPr lang="en-US" b="0" i="1" kern="0" smtClean="0">
                            <a:latin typeface="Cambria Math" panose="02040503050406030204" pitchFamily="18" charset="0"/>
                          </a:rPr>
                        </m:ctrlPr>
                      </m:dPr>
                      <m:e>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r>
                          <a:rPr lang="en-US" b="0" i="1" kern="0" smtClean="0">
                            <a:latin typeface="Cambria Math" panose="02040503050406030204" pitchFamily="18" charset="0"/>
                          </a:rPr>
                          <m:t>𝐴</m:t>
                        </m:r>
                      </m:e>
                    </m:d>
                    <m:r>
                      <a:rPr lang="en-US" b="0" i="1" kern="0" smtClean="0">
                        <a:latin typeface="Cambria Math" panose="02040503050406030204" pitchFamily="18" charset="0"/>
                      </a:rPr>
                      <m:t>∨</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r>
                          <a:rPr lang="en-US" b="0" i="1" kern="0" smtClean="0">
                            <a:latin typeface="Cambria Math" panose="02040503050406030204" pitchFamily="18" charset="0"/>
                          </a:rPr>
                          <m:t>𝐵</m:t>
                        </m:r>
                      </m:e>
                    </m:d>
                    <m:r>
                      <a:rPr lang="en-US" b="0" i="1" kern="0" smtClean="0">
                        <a:latin typeface="Cambria Math" panose="02040503050406030204" pitchFamily="18" charset="0"/>
                      </a:rPr>
                      <m:t>∨</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r>
                          <a:rPr lang="en-US" b="0" i="1" kern="0" smtClean="0">
                            <a:latin typeface="Cambria Math" panose="02040503050406030204" pitchFamily="18" charset="0"/>
                          </a:rPr>
                          <m:t>𝐴</m:t>
                        </m:r>
                      </m:e>
                    </m:d>
                  </m:oMath>
                </a14:m>
                <a:br>
                  <a:rPr lang="en-US" b="0" i="1" kern="0" dirty="0">
                    <a:latin typeface="Cambria Math" panose="02040503050406030204" pitchFamily="18" charset="0"/>
                  </a:rPr>
                </a:br>
                <a14:m>
                  <m:oMath xmlns:m="http://schemas.openxmlformats.org/officeDocument/2006/math">
                    <m:r>
                      <a:rPr lang="en-US" b="0" i="1" kern="0" smtClean="0">
                        <a:latin typeface="Cambria Math" panose="02040503050406030204" pitchFamily="18" charset="0"/>
                      </a:rPr>
                      <m:t>∨</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r>
                          <a:rPr lang="en-US" b="0" i="1" kern="0" smtClean="0">
                            <a:latin typeface="Cambria Math" panose="02040503050406030204" pitchFamily="18" charset="0"/>
                          </a:rPr>
                          <m:t>𝐵</m:t>
                        </m:r>
                      </m:e>
                    </m:d>
                    <m:r>
                      <a:rPr lang="en-US" b="0" i="1" kern="0" smtClean="0">
                        <a:latin typeface="Cambria Math" panose="02040503050406030204" pitchFamily="18" charset="0"/>
                      </a:rPr>
                      <m:t>∨</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m:t>
                        </m:r>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r>
                          <a:rPr lang="en-US" b="0" i="1" kern="0" smtClean="0">
                            <a:latin typeface="Cambria Math" panose="02040503050406030204" pitchFamily="18" charset="0"/>
                          </a:rPr>
                          <m:t>𝐴</m:t>
                        </m:r>
                      </m:e>
                    </m:d>
                  </m:oMath>
                </a14:m>
                <a:br>
                  <a:rPr lang="en-US" b="0" i="1" kern="0" dirty="0">
                    <a:latin typeface="Cambria Math" panose="02040503050406030204" pitchFamily="18" charset="0"/>
                  </a:rPr>
                </a:br>
                <a14:m>
                  <m:oMath xmlns:m="http://schemas.openxmlformats.org/officeDocument/2006/math">
                    <m:r>
                      <a:rPr lang="en-US" b="0" i="1" kern="0" smtClean="0">
                        <a:latin typeface="Cambria Math" panose="02040503050406030204" pitchFamily="18" charset="0"/>
                      </a:rPr>
                      <m:t>∨</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m:t>
                        </m:r>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r>
                          <a:rPr lang="en-US" b="0" i="1" kern="0" smtClean="0">
                            <a:latin typeface="Cambria Math" panose="02040503050406030204" pitchFamily="18" charset="0"/>
                          </a:rPr>
                          <m:t>𝐵</m:t>
                        </m:r>
                      </m:e>
                    </m:d>
                    <m:r>
                      <a:rPr lang="en-US" b="0" i="1" kern="0" smtClean="0">
                        <a:latin typeface="Cambria Math" panose="02040503050406030204" pitchFamily="18" charset="0"/>
                      </a:rPr>
                      <m:t>∨</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m:t>
                        </m:r>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r>
                          <a:rPr lang="en-US" b="0" i="1" kern="0" smtClean="0">
                            <a:latin typeface="Cambria Math" panose="02040503050406030204" pitchFamily="18" charset="0"/>
                          </a:rPr>
                          <m:t>𝐴</m:t>
                        </m:r>
                      </m:e>
                    </m:d>
                  </m:oMath>
                </a14:m>
                <a:br>
                  <a:rPr lang="en-US" b="0" i="1" kern="0" dirty="0">
                    <a:latin typeface="Cambria Math" panose="02040503050406030204" pitchFamily="18" charset="0"/>
                  </a:rPr>
                </a:br>
                <a14:m>
                  <m:oMath xmlns:m="http://schemas.openxmlformats.org/officeDocument/2006/math">
                    <m:r>
                      <a:rPr lang="en-US" b="0" i="1" kern="0" smtClean="0">
                        <a:latin typeface="Cambria Math" panose="02040503050406030204" pitchFamily="18" charset="0"/>
                      </a:rPr>
                      <m:t>∨(¬</m:t>
                    </m:r>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oMath>
                </a14:m>
                <a:endParaRPr lang="en-US" kern="0" dirty="0"/>
              </a:p>
              <a:p>
                <a:pPr lvl="1"/>
                <a14:m>
                  <m:oMath xmlns:m="http://schemas.openxmlformats.org/officeDocument/2006/math">
                    <m:d>
                      <m:dPr>
                        <m:ctrlPr>
                          <a:rPr lang="en-US" b="0" i="1" kern="0" smtClean="0">
                            <a:latin typeface="Cambria Math" panose="02040503050406030204" pitchFamily="18" charset="0"/>
                          </a:rPr>
                        </m:ctrlPr>
                      </m:dPr>
                      <m:e>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e>
                    </m:d>
                    <m:r>
                      <a:rPr lang="en-US" b="0" i="1" kern="0" smtClean="0">
                        <a:latin typeface="Cambria Math" panose="02040503050406030204" pitchFamily="18" charset="0"/>
                      </a:rPr>
                      <m:t>∨</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e>
                    </m:d>
                    <m:r>
                      <a:rPr lang="en-US" b="0" i="1" kern="0" smtClean="0">
                        <a:latin typeface="Cambria Math" panose="02040503050406030204" pitchFamily="18" charset="0"/>
                      </a:rPr>
                      <m:t>∨(¬</m:t>
                    </m:r>
                    <m:r>
                      <a:rPr lang="en-US" b="0" i="1" kern="0" smtClean="0">
                        <a:latin typeface="Cambria Math" panose="02040503050406030204" pitchFamily="18" charset="0"/>
                      </a:rPr>
                      <m:t>𝐴</m:t>
                    </m:r>
                    <m:r>
                      <a:rPr lang="en-US" b="0" i="1" kern="0" smtClean="0">
                        <a:latin typeface="Cambria Math" panose="02040503050406030204" pitchFamily="18" charset="0"/>
                      </a:rPr>
                      <m:t>∧</m:t>
                    </m:r>
                    <m:r>
                      <a:rPr lang="en-US" b="0" i="1" kern="0" smtClean="0">
                        <a:latin typeface="Cambria Math" panose="02040503050406030204" pitchFamily="18" charset="0"/>
                      </a:rPr>
                      <m:t>𝐵</m:t>
                    </m:r>
                    <m:r>
                      <a:rPr lang="en-US" b="0" i="1" kern="0" smtClean="0">
                        <a:latin typeface="Cambria Math" panose="02040503050406030204" pitchFamily="18" charset="0"/>
                      </a:rPr>
                      <m:t>)</m:t>
                    </m:r>
                  </m:oMath>
                </a14:m>
                <a:endParaRPr lang="en-US" kern="0" dirty="0"/>
              </a:p>
              <a:p>
                <a:pPr lvl="1"/>
                <a14:m>
                  <m:oMath xmlns:m="http://schemas.openxmlformats.org/officeDocument/2006/math">
                    <m:d>
                      <m:dPr>
                        <m:ctrlPr>
                          <a:rPr lang="en-US" i="1" kern="0">
                            <a:latin typeface="Cambria Math" panose="02040503050406030204" pitchFamily="18" charset="0"/>
                          </a:rPr>
                        </m:ctrlPr>
                      </m:dPr>
                      <m:e>
                        <m:r>
                          <a:rPr lang="en-US" i="1" kern="0">
                            <a:latin typeface="Cambria Math" panose="02040503050406030204" pitchFamily="18" charset="0"/>
                          </a:rPr>
                          <m:t>𝐴</m:t>
                        </m:r>
                        <m:r>
                          <a:rPr lang="en-US" i="1" kern="0">
                            <a:latin typeface="Cambria Math" panose="02040503050406030204" pitchFamily="18" charset="0"/>
                          </a:rPr>
                          <m:t>∧¬</m:t>
                        </m:r>
                        <m:r>
                          <a:rPr lang="en-US" i="1" kern="0">
                            <a:latin typeface="Cambria Math" panose="02040503050406030204" pitchFamily="18" charset="0"/>
                          </a:rPr>
                          <m:t>𝐵</m:t>
                        </m:r>
                      </m:e>
                    </m:d>
                    <m:r>
                      <a:rPr lang="en-US" i="1" kern="0">
                        <a:latin typeface="Cambria Math" panose="02040503050406030204" pitchFamily="18" charset="0"/>
                      </a:rPr>
                      <m:t>∨(¬</m:t>
                    </m:r>
                    <m:r>
                      <a:rPr lang="en-US" i="1" kern="0">
                        <a:latin typeface="Cambria Math" panose="02040503050406030204" pitchFamily="18" charset="0"/>
                      </a:rPr>
                      <m:t>𝐴</m:t>
                    </m:r>
                    <m:r>
                      <a:rPr lang="en-US" i="1" kern="0">
                        <a:latin typeface="Cambria Math" panose="02040503050406030204" pitchFamily="18" charset="0"/>
                      </a:rPr>
                      <m:t>∧</m:t>
                    </m:r>
                    <m:r>
                      <a:rPr lang="en-US" i="1" kern="0">
                        <a:latin typeface="Cambria Math" panose="02040503050406030204" pitchFamily="18" charset="0"/>
                      </a:rPr>
                      <m:t>𝐵</m:t>
                    </m:r>
                    <m:r>
                      <a:rPr lang="en-US" i="1" kern="0">
                        <a:latin typeface="Cambria Math" panose="02040503050406030204" pitchFamily="18" charset="0"/>
                      </a:rPr>
                      <m:t>)</m:t>
                    </m:r>
                  </m:oMath>
                </a14:m>
                <a:endParaRPr lang="en-US" kern="0" dirty="0"/>
              </a:p>
              <a:p>
                <a:r>
                  <a:rPr lang="en-US" sz="2000" kern="0" dirty="0" err="1">
                    <a:latin typeface="Consolas" panose="020B0609020204030204" pitchFamily="49" charset="0"/>
                  </a:rPr>
                  <a:t>TransformationFactory</a:t>
                </a:r>
                <a:r>
                  <a:rPr lang="en-US" sz="2000" kern="0" dirty="0">
                    <a:latin typeface="Consolas" panose="020B0609020204030204" pitchFamily="49" charset="0"/>
                  </a:rPr>
                  <a:t>(</a:t>
                </a:r>
                <a:br>
                  <a:rPr lang="en-US" sz="2000" kern="0" dirty="0">
                    <a:latin typeface="Consolas" panose="020B0609020204030204" pitchFamily="49" charset="0"/>
                  </a:rPr>
                </a:br>
                <a:r>
                  <a:rPr lang="en-US" sz="2000" kern="0" dirty="0">
                    <a:latin typeface="Consolas" panose="020B0609020204030204" pitchFamily="49" charset="0"/>
                  </a:rPr>
                  <a:t>‘</a:t>
                </a:r>
                <a:r>
                  <a:rPr lang="en-US" sz="2000" kern="0" dirty="0" err="1">
                    <a:latin typeface="Consolas" panose="020B0609020204030204" pitchFamily="49" charset="0"/>
                  </a:rPr>
                  <a:t>gdp.basic_step</a:t>
                </a:r>
                <a:r>
                  <a:rPr lang="en-US" sz="2000" kern="0" dirty="0">
                    <a:latin typeface="Consolas" panose="020B0609020204030204" pitchFamily="49" charset="0"/>
                  </a:rPr>
                  <a:t>’).</a:t>
                </a:r>
                <a:r>
                  <a:rPr lang="en-US" sz="2000" kern="0" dirty="0" err="1">
                    <a:latin typeface="Consolas" panose="020B0609020204030204" pitchFamily="49" charset="0"/>
                  </a:rPr>
                  <a:t>apply_to</a:t>
                </a:r>
                <a:r>
                  <a:rPr lang="en-US" sz="2000" kern="0" dirty="0">
                    <a:latin typeface="Consolas" panose="020B0609020204030204" pitchFamily="49" charset="0"/>
                  </a:rPr>
                  <a:t>(model,</a:t>
                </a:r>
                <a:br>
                  <a:rPr lang="en-US" sz="2000" kern="0" dirty="0">
                    <a:latin typeface="Consolas" panose="020B0609020204030204" pitchFamily="49" charset="0"/>
                  </a:rPr>
                </a:br>
                <a:r>
                  <a:rPr lang="en-US" sz="2000" kern="0" dirty="0">
                    <a:latin typeface="Consolas" panose="020B0609020204030204" pitchFamily="49" charset="0"/>
                  </a:rPr>
                  <a:t>targets=[model.d1, model.d2])</a:t>
                </a:r>
              </a:p>
            </p:txBody>
          </p:sp>
        </mc:Choice>
        <mc:Fallback xmlns="">
          <p:sp>
            <p:nvSpPr>
              <p:cNvPr id="19" name="Content Placeholder 1">
                <a:extLst>
                  <a:ext uri="{FF2B5EF4-FFF2-40B4-BE49-F238E27FC236}">
                    <a16:creationId xmlns:a16="http://schemas.microsoft.com/office/drawing/2014/main" id="{7C919A75-1D7E-4499-B9F3-0088D9A940CC}"/>
                  </a:ext>
                </a:extLst>
              </p:cNvPr>
              <p:cNvSpPr txBox="1">
                <a:spLocks noRot="1" noChangeAspect="1" noMove="1" noResize="1" noEditPoints="1" noAdjustHandles="1" noChangeArrowheads="1" noChangeShapeType="1" noTextEdit="1"/>
              </p:cNvSpPr>
              <p:nvPr/>
            </p:nvSpPr>
            <p:spPr>
              <a:xfrm>
                <a:off x="685799" y="1143000"/>
                <a:ext cx="5544807" cy="4876800"/>
              </a:xfrm>
              <a:prstGeom prst="rect">
                <a:avLst/>
              </a:prstGeom>
              <a:blipFill>
                <a:blip r:embed="rId8"/>
                <a:stretch>
                  <a:fillRect l="-1429" t="-1000"/>
                </a:stretch>
              </a:blipFill>
            </p:spPr>
            <p:txBody>
              <a:bodyPr/>
              <a:lstStyle/>
              <a:p>
                <a:r>
                  <a:rPr lang="en-US">
                    <a:noFill/>
                  </a:rPr>
                  <a:t> </a:t>
                </a:r>
              </a:p>
            </p:txBody>
          </p:sp>
        </mc:Fallback>
      </mc:AlternateContent>
      <p:sp>
        <p:nvSpPr>
          <p:cNvPr id="28" name="Title 1">
            <a:extLst>
              <a:ext uri="{FF2B5EF4-FFF2-40B4-BE49-F238E27FC236}">
                <a16:creationId xmlns:a16="http://schemas.microsoft.com/office/drawing/2014/main" id="{58B06D93-AB96-4BFD-9F18-7E89098F3C49}"/>
              </a:ext>
            </a:extLst>
          </p:cNvPr>
          <p:cNvSpPr>
            <a:spLocks noGrp="1"/>
          </p:cNvSpPr>
          <p:nvPr>
            <p:ph type="title"/>
          </p:nvPr>
        </p:nvSpPr>
        <p:spPr>
          <a:xfrm>
            <a:off x="609600" y="182565"/>
            <a:ext cx="10972801" cy="549275"/>
          </a:xfrm>
        </p:spPr>
        <p:txBody>
          <a:bodyPr/>
          <a:lstStyle/>
          <a:p>
            <a:r>
              <a:rPr lang="en-US" dirty="0"/>
              <a:t>Advanced GDP Reformulations: Basic Steps</a:t>
            </a:r>
          </a:p>
        </p:txBody>
      </p:sp>
    </p:spTree>
    <p:extLst>
      <p:ext uri="{BB962C8B-B14F-4D97-AF65-F5344CB8AC3E}">
        <p14:creationId xmlns:p14="http://schemas.microsoft.com/office/powerpoint/2010/main" val="294080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6E1-ADCC-43C8-9728-039EB0FC5219}"/>
              </a:ext>
            </a:extLst>
          </p:cNvPr>
          <p:cNvSpPr>
            <a:spLocks noGrp="1"/>
          </p:cNvSpPr>
          <p:nvPr>
            <p:ph type="title"/>
          </p:nvPr>
        </p:nvSpPr>
        <p:spPr/>
        <p:txBody>
          <a:bodyPr/>
          <a:lstStyle/>
          <a:p>
            <a:r>
              <a:rPr lang="en-US" dirty="0"/>
              <a:t>How do we want to solve problems?</a:t>
            </a:r>
          </a:p>
        </p:txBody>
      </p:sp>
      <p:sp>
        <p:nvSpPr>
          <p:cNvPr id="3" name="Slide Number Placeholder 2">
            <a:extLst>
              <a:ext uri="{FF2B5EF4-FFF2-40B4-BE49-F238E27FC236}">
                <a16:creationId xmlns:a16="http://schemas.microsoft.com/office/drawing/2014/main" id="{2D1E87C5-9987-46F5-A342-311D08BEE2C6}"/>
              </a:ext>
            </a:extLst>
          </p:cNvPr>
          <p:cNvSpPr>
            <a:spLocks noGrp="1"/>
          </p:cNvSpPr>
          <p:nvPr>
            <p:ph type="sldNum" sz="quarter" idx="4"/>
          </p:nvPr>
        </p:nvSpPr>
        <p:spPr/>
        <p:txBody>
          <a:bodyPr/>
          <a:lstStyle/>
          <a:p>
            <a:fld id="{41B67AC3-44BE-1249-A8B0-A1E33CC73C33}" type="slidenum">
              <a:rPr lang="en-US" smtClean="0"/>
              <a:t>4</a:t>
            </a:fld>
            <a:endParaRPr lang="en-US"/>
          </a:p>
        </p:txBody>
      </p:sp>
      <p:sp>
        <p:nvSpPr>
          <p:cNvPr id="33" name="Rectangle 32">
            <a:extLst>
              <a:ext uri="{FF2B5EF4-FFF2-40B4-BE49-F238E27FC236}">
                <a16:creationId xmlns:a16="http://schemas.microsoft.com/office/drawing/2014/main" id="{9FF30A0D-6FF0-4FEB-8337-F77E303B3621}"/>
              </a:ext>
            </a:extLst>
          </p:cNvPr>
          <p:cNvSpPr/>
          <p:nvPr/>
        </p:nvSpPr>
        <p:spPr>
          <a:xfrm>
            <a:off x="304800" y="1504244"/>
            <a:ext cx="2438400" cy="646331"/>
          </a:xfrm>
          <a:prstGeom prst="rect">
            <a:avLst/>
          </a:prstGeom>
        </p:spPr>
        <p:txBody>
          <a:bodyPr wrap="square">
            <a:spAutoFit/>
          </a:bodyPr>
          <a:lstStyle/>
          <a:p>
            <a:pPr algn="ctr"/>
            <a:r>
              <a:rPr lang="en-US" b="1" dirty="0"/>
              <a:t>“Where should I site my power plant?”</a:t>
            </a:r>
          </a:p>
        </p:txBody>
      </p:sp>
      <p:sp>
        <p:nvSpPr>
          <p:cNvPr id="19" name="Rectangle 18">
            <a:extLst>
              <a:ext uri="{FF2B5EF4-FFF2-40B4-BE49-F238E27FC236}">
                <a16:creationId xmlns:a16="http://schemas.microsoft.com/office/drawing/2014/main" id="{84B454C3-17B3-4C36-A838-F4211B719801}"/>
              </a:ext>
            </a:extLst>
          </p:cNvPr>
          <p:cNvSpPr/>
          <p:nvPr/>
        </p:nvSpPr>
        <p:spPr bwMode="auto">
          <a:xfrm>
            <a:off x="5029201" y="2959024"/>
            <a:ext cx="4343400" cy="457200"/>
          </a:xfrm>
          <a:prstGeom prst="rect">
            <a:avLst/>
          </a:prstGeom>
          <a:solidFill>
            <a:srgbClr val="DBEC9E"/>
          </a:solidFill>
          <a:ln w="28575" cap="flat" cmpd="sng" algn="ctr">
            <a:solidFill>
              <a:schemeClr val="tx1"/>
            </a:solidFill>
            <a:prstDash val="solid"/>
            <a:round/>
            <a:headEnd type="none"/>
            <a:tailEnd type="none"/>
          </a:ln>
          <a:effectLst/>
        </p:spPr>
        <p:txBody>
          <a:bodyPr rtlCol="0" anchor="ctr"/>
          <a:lstStyle/>
          <a:p>
            <a:pPr algn="ctr"/>
            <a:r>
              <a:rPr lang="en-US" dirty="0" err="1"/>
              <a:t>Pyomo</a:t>
            </a:r>
            <a:endParaRPr lang="en-US" dirty="0"/>
          </a:p>
        </p:txBody>
      </p:sp>
      <p:sp>
        <p:nvSpPr>
          <p:cNvPr id="21" name="Content Placeholder 1">
            <a:extLst>
              <a:ext uri="{FF2B5EF4-FFF2-40B4-BE49-F238E27FC236}">
                <a16:creationId xmlns:a16="http://schemas.microsoft.com/office/drawing/2014/main" id="{10B880A6-EB95-4E08-BB04-C49A115F2E45}"/>
              </a:ext>
            </a:extLst>
          </p:cNvPr>
          <p:cNvSpPr txBox="1">
            <a:spLocks/>
          </p:cNvSpPr>
          <p:nvPr/>
        </p:nvSpPr>
        <p:spPr>
          <a:xfrm>
            <a:off x="2971800" y="3579097"/>
            <a:ext cx="8610600" cy="2821704"/>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b="1" kern="0" dirty="0">
                <a:solidFill>
                  <a:srgbClr val="2B388F"/>
                </a:solidFill>
              </a:rPr>
              <a:t>Programmatic access </a:t>
            </a:r>
            <a:r>
              <a:rPr lang="en-US" kern="0" dirty="0"/>
              <a:t>to modeling components</a:t>
            </a:r>
          </a:p>
          <a:p>
            <a:r>
              <a:rPr lang="en-US" b="1" kern="0" dirty="0">
                <a:solidFill>
                  <a:srgbClr val="EC7B31"/>
                </a:solidFill>
              </a:rPr>
              <a:t>Free to use</a:t>
            </a:r>
            <a:r>
              <a:rPr lang="en-US" kern="0" dirty="0"/>
              <a:t>, </a:t>
            </a:r>
            <a:r>
              <a:rPr lang="en-US" b="1" kern="0" dirty="0">
                <a:solidFill>
                  <a:srgbClr val="00ADEE"/>
                </a:solidFill>
              </a:rPr>
              <a:t>open source</a:t>
            </a:r>
            <a:r>
              <a:rPr lang="en-US" kern="0" dirty="0"/>
              <a:t>,</a:t>
            </a:r>
            <a:r>
              <a:rPr lang="en-US" b="1" kern="0" dirty="0">
                <a:solidFill>
                  <a:srgbClr val="00ADEE"/>
                </a:solidFill>
              </a:rPr>
              <a:t> </a:t>
            </a:r>
            <a:r>
              <a:rPr lang="en-US" kern="0" dirty="0"/>
              <a:t>open modeling environment</a:t>
            </a:r>
          </a:p>
          <a:p>
            <a:r>
              <a:rPr lang="en-US" b="1" kern="0" dirty="0"/>
              <a:t>Model once</a:t>
            </a:r>
            <a:r>
              <a:rPr lang="en-US" kern="0" dirty="0"/>
              <a:t>, try many different solution approaches</a:t>
            </a:r>
          </a:p>
          <a:p>
            <a:r>
              <a:rPr lang="en-US" kern="0" dirty="0"/>
              <a:t>Access to wide range of solvers</a:t>
            </a:r>
          </a:p>
          <a:p>
            <a:pPr lvl="1"/>
            <a:r>
              <a:rPr lang="en-US" kern="0" dirty="0"/>
              <a:t>Interfaces to free, open-source solvers</a:t>
            </a:r>
          </a:p>
          <a:p>
            <a:pPr lvl="1"/>
            <a:r>
              <a:rPr lang="en-US" kern="0" dirty="0"/>
              <a:t>Interface to AMPL-licensed solvers</a:t>
            </a:r>
          </a:p>
          <a:p>
            <a:pPr lvl="1"/>
            <a:r>
              <a:rPr lang="en-US" kern="0" dirty="0"/>
              <a:t>Interface to GAMS-licensed solvers</a:t>
            </a:r>
          </a:p>
        </p:txBody>
      </p:sp>
      <p:pic>
        <p:nvPicPr>
          <p:cNvPr id="2060" name="Picture 12" descr="Image result for python logo">
            <a:extLst>
              <a:ext uri="{FF2B5EF4-FFF2-40B4-BE49-F238E27FC236}">
                <a16:creationId xmlns:a16="http://schemas.microsoft.com/office/drawing/2014/main" id="{E8282FE7-F316-4C81-BF30-1DFA4EABDB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362200"/>
            <a:ext cx="1795462" cy="6064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Pyomo_NewBlue.png">
            <a:extLst>
              <a:ext uri="{FF2B5EF4-FFF2-40B4-BE49-F238E27FC236}">
                <a16:creationId xmlns:a16="http://schemas.microsoft.com/office/drawing/2014/main" id="{498A2262-95E4-42C5-B919-B46EFE062E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80279"/>
            <a:ext cx="2438400" cy="68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a:extLst>
              <a:ext uri="{FF2B5EF4-FFF2-40B4-BE49-F238E27FC236}">
                <a16:creationId xmlns:a16="http://schemas.microsoft.com/office/drawing/2014/main" id="{55379895-EC09-49FE-97EB-60E46A81E3D2}"/>
              </a:ext>
            </a:extLst>
          </p:cNvPr>
          <p:cNvGrpSpPr/>
          <p:nvPr/>
        </p:nvGrpSpPr>
        <p:grpSpPr>
          <a:xfrm>
            <a:off x="2819400" y="778669"/>
            <a:ext cx="2133600" cy="1443907"/>
            <a:chOff x="2819400" y="778669"/>
            <a:chExt cx="2133600" cy="1443907"/>
          </a:xfrm>
        </p:grpSpPr>
        <p:sp>
          <p:nvSpPr>
            <p:cNvPr id="22" name="Arrow: Pentagon 21">
              <a:extLst>
                <a:ext uri="{FF2B5EF4-FFF2-40B4-BE49-F238E27FC236}">
                  <a16:creationId xmlns:a16="http://schemas.microsoft.com/office/drawing/2014/main" id="{DCD5E07B-D1B1-4729-849E-AE65CB92B445}"/>
                </a:ext>
              </a:extLst>
            </p:cNvPr>
            <p:cNvSpPr/>
            <p:nvPr/>
          </p:nvSpPr>
          <p:spPr bwMode="auto">
            <a:xfrm>
              <a:off x="2819400" y="1447800"/>
              <a:ext cx="2133600" cy="774776"/>
            </a:xfrm>
            <a:prstGeom prst="homePlate">
              <a:avLst>
                <a:gd name="adj" fmla="val 16676"/>
              </a:avLst>
            </a:prstGeom>
            <a:solidFill>
              <a:schemeClr val="accent1">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Natural language processing</a:t>
              </a:r>
            </a:p>
          </p:txBody>
        </p:sp>
        <p:pic>
          <p:nvPicPr>
            <p:cNvPr id="24" name="Picture 2" descr="Image result for speech icon">
              <a:extLst>
                <a:ext uri="{FF2B5EF4-FFF2-40B4-BE49-F238E27FC236}">
                  <a16:creationId xmlns:a16="http://schemas.microsoft.com/office/drawing/2014/main" id="{CB291102-0B41-4A99-867A-CF061C8BB295}"/>
                </a:ext>
              </a:extLst>
            </p:cNvPr>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3598824" y="778669"/>
              <a:ext cx="574751" cy="574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AFE15468-B91D-49BA-B595-ADB0F7C3C47F}"/>
              </a:ext>
            </a:extLst>
          </p:cNvPr>
          <p:cNvGrpSpPr/>
          <p:nvPr/>
        </p:nvGrpSpPr>
        <p:grpSpPr>
          <a:xfrm>
            <a:off x="5029200" y="731840"/>
            <a:ext cx="2133600" cy="1490736"/>
            <a:chOff x="5029200" y="731840"/>
            <a:chExt cx="2133600" cy="1490736"/>
          </a:xfrm>
        </p:grpSpPr>
        <p:sp>
          <p:nvSpPr>
            <p:cNvPr id="26" name="Arrow: Pentagon 25">
              <a:extLst>
                <a:ext uri="{FF2B5EF4-FFF2-40B4-BE49-F238E27FC236}">
                  <a16:creationId xmlns:a16="http://schemas.microsoft.com/office/drawing/2014/main" id="{DB220E1C-F7A8-4E84-85C7-F1D749C7AB7C}"/>
                </a:ext>
              </a:extLst>
            </p:cNvPr>
            <p:cNvSpPr/>
            <p:nvPr/>
          </p:nvSpPr>
          <p:spPr bwMode="auto">
            <a:xfrm>
              <a:off x="5029200" y="1447800"/>
              <a:ext cx="2133600" cy="774776"/>
            </a:xfrm>
            <a:prstGeom prst="homePlate">
              <a:avLst>
                <a:gd name="adj" fmla="val 16676"/>
              </a:avLst>
            </a:prstGeom>
            <a:solidFill>
              <a:schemeClr val="accent2">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Model formulation</a:t>
              </a:r>
            </a:p>
          </p:txBody>
        </p:sp>
        <p:pic>
          <p:nvPicPr>
            <p:cNvPr id="27" name="Picture 4" descr="Image result for math icon">
              <a:extLst>
                <a:ext uri="{FF2B5EF4-FFF2-40B4-BE49-F238E27FC236}">
                  <a16:creationId xmlns:a16="http://schemas.microsoft.com/office/drawing/2014/main" id="{D703B286-49D2-4621-97F9-86AA42A3E7F0}"/>
                </a:ext>
              </a:extLst>
            </p:cNvPr>
            <p:cNvPicPr>
              <a:picLocks noChangeAspect="1" noChangeArrowheads="1"/>
            </p:cNvPicPr>
            <p:nvPr/>
          </p:nvPicPr>
          <p:blipFill>
            <a:blip r:embed="rId5" cstate="print">
              <a:biLevel thresh="50000"/>
              <a:extLst>
                <a:ext uri="{28A0092B-C50C-407E-A947-70E740481C1C}">
                  <a14:useLocalDpi xmlns:a14="http://schemas.microsoft.com/office/drawing/2010/main" val="0"/>
                </a:ext>
              </a:extLst>
            </a:blip>
            <a:srcRect/>
            <a:stretch>
              <a:fillRect/>
            </a:stretch>
          </p:blipFill>
          <p:spPr bwMode="auto">
            <a:xfrm>
              <a:off x="5836825" y="731840"/>
              <a:ext cx="518349" cy="6215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F8086B6C-79D7-468D-B1AB-DEFE46521B61}"/>
              </a:ext>
            </a:extLst>
          </p:cNvPr>
          <p:cNvGrpSpPr/>
          <p:nvPr/>
        </p:nvGrpSpPr>
        <p:grpSpPr>
          <a:xfrm>
            <a:off x="7239000" y="550784"/>
            <a:ext cx="2133600" cy="1671792"/>
            <a:chOff x="7239000" y="550784"/>
            <a:chExt cx="2133600" cy="1671792"/>
          </a:xfrm>
        </p:grpSpPr>
        <p:sp>
          <p:nvSpPr>
            <p:cNvPr id="29" name="Arrow: Pentagon 28">
              <a:extLst>
                <a:ext uri="{FF2B5EF4-FFF2-40B4-BE49-F238E27FC236}">
                  <a16:creationId xmlns:a16="http://schemas.microsoft.com/office/drawing/2014/main" id="{929F91B9-9C72-45F5-966A-72EF47C075A6}"/>
                </a:ext>
              </a:extLst>
            </p:cNvPr>
            <p:cNvSpPr/>
            <p:nvPr/>
          </p:nvSpPr>
          <p:spPr bwMode="auto">
            <a:xfrm>
              <a:off x="7239000" y="1447800"/>
              <a:ext cx="2133600" cy="774776"/>
            </a:xfrm>
            <a:prstGeom prst="homePlate">
              <a:avLst>
                <a:gd name="adj" fmla="val 15288"/>
              </a:avLst>
            </a:prstGeom>
            <a:solidFill>
              <a:schemeClr val="accent5">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Model solution</a:t>
              </a:r>
            </a:p>
          </p:txBody>
        </p:sp>
        <p:pic>
          <p:nvPicPr>
            <p:cNvPr id="30" name="Picture 8" descr="https://upload.wikimedia.org/wikipedia/commons/thumb/7/72/Max_paraboloid.svg/300px-Max_paraboloid.svg.png">
              <a:extLst>
                <a:ext uri="{FF2B5EF4-FFF2-40B4-BE49-F238E27FC236}">
                  <a16:creationId xmlns:a16="http://schemas.microsoft.com/office/drawing/2014/main" id="{367B78CB-3508-496A-9757-242BCB6DC9D1}"/>
                </a:ext>
              </a:extLst>
            </p:cNvPr>
            <p:cNvPicPr>
              <a:picLocks noChangeAspect="1" noChangeArrowheads="1"/>
            </p:cNvPicPr>
            <p:nvPr/>
          </p:nvPicPr>
          <p:blipFill>
            <a:blip r:embed="rId6" cstate="print">
              <a:biLevel thresh="75000"/>
              <a:extLst>
                <a:ext uri="{28A0092B-C50C-407E-A947-70E740481C1C}">
                  <a14:useLocalDpi xmlns:a14="http://schemas.microsoft.com/office/drawing/2010/main" val="0"/>
                </a:ext>
              </a:extLst>
            </a:blip>
            <a:srcRect/>
            <a:stretch>
              <a:fillRect/>
            </a:stretch>
          </p:blipFill>
          <p:spPr bwMode="auto">
            <a:xfrm>
              <a:off x="7704780" y="550784"/>
              <a:ext cx="1121270" cy="8970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50E62DAD-C63B-4562-BB67-BA0ABCFFB986}"/>
              </a:ext>
            </a:extLst>
          </p:cNvPr>
          <p:cNvGrpSpPr/>
          <p:nvPr/>
        </p:nvGrpSpPr>
        <p:grpSpPr>
          <a:xfrm>
            <a:off x="9448801" y="750550"/>
            <a:ext cx="2133600" cy="1472026"/>
            <a:chOff x="9448801" y="750550"/>
            <a:chExt cx="2133600" cy="1472026"/>
          </a:xfrm>
        </p:grpSpPr>
        <p:sp>
          <p:nvSpPr>
            <p:cNvPr id="32" name="Rectangle 31">
              <a:extLst>
                <a:ext uri="{FF2B5EF4-FFF2-40B4-BE49-F238E27FC236}">
                  <a16:creationId xmlns:a16="http://schemas.microsoft.com/office/drawing/2014/main" id="{9BB368F4-3A54-4A0E-BAA5-51885C847D0F}"/>
                </a:ext>
              </a:extLst>
            </p:cNvPr>
            <p:cNvSpPr/>
            <p:nvPr/>
          </p:nvSpPr>
          <p:spPr bwMode="auto">
            <a:xfrm>
              <a:off x="9448801" y="1447800"/>
              <a:ext cx="2133600" cy="774776"/>
            </a:xfrm>
            <a:prstGeom prst="rect">
              <a:avLst/>
            </a:prstGeom>
            <a:solidFill>
              <a:schemeClr val="accent3">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Solution interpretation</a:t>
              </a:r>
            </a:p>
          </p:txBody>
        </p:sp>
        <p:pic>
          <p:nvPicPr>
            <p:cNvPr id="34" name="Picture 10" descr="Image result for pie chart icon">
              <a:extLst>
                <a:ext uri="{FF2B5EF4-FFF2-40B4-BE49-F238E27FC236}">
                  <a16:creationId xmlns:a16="http://schemas.microsoft.com/office/drawing/2014/main" id="{A2A4FD98-BB22-482E-89F3-17F5FFBB4058}"/>
                </a:ext>
              </a:extLst>
            </p:cNvPr>
            <p:cNvPicPr>
              <a:picLocks noChangeAspect="1" noChangeArrowheads="1"/>
            </p:cNvPicPr>
            <p:nvPr/>
          </p:nvPicPr>
          <p:blipFill rotWithShape="1">
            <a:blip r:embed="rId7"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l="20318" t="20081" r="18905" b="20318"/>
            <a:stretch/>
          </p:blipFill>
          <p:spPr bwMode="auto">
            <a:xfrm>
              <a:off x="10175656" y="750550"/>
              <a:ext cx="614768" cy="602870"/>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Rectangle 34">
            <a:extLst>
              <a:ext uri="{FF2B5EF4-FFF2-40B4-BE49-F238E27FC236}">
                <a16:creationId xmlns:a16="http://schemas.microsoft.com/office/drawing/2014/main" id="{9426235C-B066-4589-BC1C-F2B790F37E90}"/>
              </a:ext>
            </a:extLst>
          </p:cNvPr>
          <p:cNvSpPr/>
          <p:nvPr/>
        </p:nvSpPr>
        <p:spPr bwMode="auto">
          <a:xfrm>
            <a:off x="2819399" y="2362200"/>
            <a:ext cx="8763001" cy="457200"/>
          </a:xfrm>
          <a:prstGeom prst="rect">
            <a:avLst/>
          </a:prstGeom>
          <a:solidFill>
            <a:schemeClr val="tx1"/>
          </a:solidFill>
          <a:ln w="28575" cap="flat" cmpd="sng" algn="ctr">
            <a:solidFill>
              <a:schemeClr val="tx1"/>
            </a:solidFill>
            <a:prstDash val="solid"/>
            <a:round/>
            <a:headEnd type="none"/>
            <a:tailEnd type="none"/>
          </a:ln>
          <a:effectLst/>
        </p:spPr>
        <p:txBody>
          <a:bodyPr rtlCol="0" anchor="ctr"/>
          <a:lstStyle/>
          <a:p>
            <a:pPr algn="ctr"/>
            <a:r>
              <a:rPr lang="en-US" dirty="0">
                <a:solidFill>
                  <a:schemeClr val="bg1"/>
                </a:solidFill>
              </a:rPr>
              <a:t>Python</a:t>
            </a:r>
          </a:p>
        </p:txBody>
      </p:sp>
    </p:spTree>
    <p:extLst>
      <p:ext uri="{BB962C8B-B14F-4D97-AF65-F5344CB8AC3E}">
        <p14:creationId xmlns:p14="http://schemas.microsoft.com/office/powerpoint/2010/main" val="1995569305"/>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6E1-ADCC-43C8-9728-039EB0FC5219}"/>
              </a:ext>
            </a:extLst>
          </p:cNvPr>
          <p:cNvSpPr>
            <a:spLocks noGrp="1"/>
          </p:cNvSpPr>
          <p:nvPr>
            <p:ph type="title"/>
          </p:nvPr>
        </p:nvSpPr>
        <p:spPr/>
        <p:txBody>
          <a:bodyPr/>
          <a:lstStyle/>
          <a:p>
            <a:r>
              <a:rPr lang="en-US" dirty="0"/>
              <a:t>How do we want to solve problems?</a:t>
            </a:r>
          </a:p>
        </p:txBody>
      </p:sp>
      <p:sp>
        <p:nvSpPr>
          <p:cNvPr id="3" name="Slide Number Placeholder 2">
            <a:extLst>
              <a:ext uri="{FF2B5EF4-FFF2-40B4-BE49-F238E27FC236}">
                <a16:creationId xmlns:a16="http://schemas.microsoft.com/office/drawing/2014/main" id="{2D1E87C5-9987-46F5-A342-311D08BEE2C6}"/>
              </a:ext>
            </a:extLst>
          </p:cNvPr>
          <p:cNvSpPr>
            <a:spLocks noGrp="1"/>
          </p:cNvSpPr>
          <p:nvPr>
            <p:ph type="sldNum" sz="quarter" idx="4"/>
          </p:nvPr>
        </p:nvSpPr>
        <p:spPr/>
        <p:txBody>
          <a:bodyPr/>
          <a:lstStyle/>
          <a:p>
            <a:fld id="{41B67AC3-44BE-1249-A8B0-A1E33CC73C33}" type="slidenum">
              <a:rPr lang="en-US" smtClean="0"/>
              <a:t>5</a:t>
            </a:fld>
            <a:endParaRPr lang="en-US"/>
          </a:p>
        </p:txBody>
      </p:sp>
      <p:sp>
        <p:nvSpPr>
          <p:cNvPr id="33" name="Rectangle 32">
            <a:extLst>
              <a:ext uri="{FF2B5EF4-FFF2-40B4-BE49-F238E27FC236}">
                <a16:creationId xmlns:a16="http://schemas.microsoft.com/office/drawing/2014/main" id="{9FF30A0D-6FF0-4FEB-8337-F77E303B3621}"/>
              </a:ext>
            </a:extLst>
          </p:cNvPr>
          <p:cNvSpPr/>
          <p:nvPr/>
        </p:nvSpPr>
        <p:spPr>
          <a:xfrm>
            <a:off x="304800" y="1504244"/>
            <a:ext cx="2438400" cy="646331"/>
          </a:xfrm>
          <a:prstGeom prst="rect">
            <a:avLst/>
          </a:prstGeom>
        </p:spPr>
        <p:txBody>
          <a:bodyPr wrap="square">
            <a:spAutoFit/>
          </a:bodyPr>
          <a:lstStyle/>
          <a:p>
            <a:pPr algn="ctr"/>
            <a:r>
              <a:rPr lang="en-US" b="1" dirty="0"/>
              <a:t>“Where should I site my power plant?”</a:t>
            </a:r>
          </a:p>
        </p:txBody>
      </p:sp>
      <p:sp>
        <p:nvSpPr>
          <p:cNvPr id="20" name="Rectangle 19">
            <a:extLst>
              <a:ext uri="{FF2B5EF4-FFF2-40B4-BE49-F238E27FC236}">
                <a16:creationId xmlns:a16="http://schemas.microsoft.com/office/drawing/2014/main" id="{90C67771-98E7-40ED-A992-0F58887E8C35}"/>
              </a:ext>
            </a:extLst>
          </p:cNvPr>
          <p:cNvSpPr/>
          <p:nvPr/>
        </p:nvSpPr>
        <p:spPr bwMode="auto">
          <a:xfrm>
            <a:off x="5034793" y="3556076"/>
            <a:ext cx="2128007" cy="457200"/>
          </a:xfrm>
          <a:prstGeom prst="rect">
            <a:avLst/>
          </a:prstGeom>
          <a:solidFill>
            <a:srgbClr val="F5878C"/>
          </a:solidFill>
          <a:ln w="28575" cap="flat" cmpd="sng" algn="ctr">
            <a:solidFill>
              <a:schemeClr val="tx1"/>
            </a:solidFill>
            <a:prstDash val="solid"/>
            <a:round/>
            <a:headEnd type="none"/>
            <a:tailEnd type="none"/>
          </a:ln>
          <a:effectLst/>
        </p:spPr>
        <p:txBody>
          <a:bodyPr rtlCol="0" anchor="ctr"/>
          <a:lstStyle/>
          <a:p>
            <a:pPr algn="ctr"/>
            <a:r>
              <a:rPr lang="en-US" dirty="0" err="1"/>
              <a:t>Pyomo.</a:t>
            </a:r>
            <a:r>
              <a:rPr lang="en-US" b="1" dirty="0" err="1"/>
              <a:t>GDP</a:t>
            </a:r>
            <a:endParaRPr lang="en-US" b="1" dirty="0"/>
          </a:p>
        </p:txBody>
      </p:sp>
      <p:sp>
        <p:nvSpPr>
          <p:cNvPr id="21" name="Content Placeholder 1">
            <a:extLst>
              <a:ext uri="{FF2B5EF4-FFF2-40B4-BE49-F238E27FC236}">
                <a16:creationId xmlns:a16="http://schemas.microsoft.com/office/drawing/2014/main" id="{10B880A6-EB95-4E08-BB04-C49A115F2E45}"/>
              </a:ext>
            </a:extLst>
          </p:cNvPr>
          <p:cNvSpPr txBox="1">
            <a:spLocks/>
          </p:cNvSpPr>
          <p:nvPr/>
        </p:nvSpPr>
        <p:spPr>
          <a:xfrm>
            <a:off x="647700" y="4313241"/>
            <a:ext cx="8610600" cy="1837088"/>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kern="0" dirty="0"/>
              <a:t>Generalized Disjunctive Programming</a:t>
            </a:r>
          </a:p>
          <a:p>
            <a:r>
              <a:rPr lang="en-US" kern="0" dirty="0"/>
              <a:t>Ability to </a:t>
            </a:r>
            <a:r>
              <a:rPr lang="en-US" b="1" kern="0" dirty="0">
                <a:solidFill>
                  <a:srgbClr val="2B388F"/>
                </a:solidFill>
              </a:rPr>
              <a:t>natively express </a:t>
            </a:r>
            <a:r>
              <a:rPr lang="en-US" kern="0" dirty="0"/>
              <a:t>disjunctive either-or </a:t>
            </a:r>
            <a:r>
              <a:rPr lang="en-US" b="1" kern="0" dirty="0">
                <a:solidFill>
                  <a:srgbClr val="2B388F"/>
                </a:solidFill>
              </a:rPr>
              <a:t>logic</a:t>
            </a:r>
          </a:p>
          <a:p>
            <a:pPr lvl="1"/>
            <a:r>
              <a:rPr lang="en-US" kern="0" dirty="0"/>
              <a:t>Less </a:t>
            </a:r>
            <a:r>
              <a:rPr lang="en-US" b="1" kern="0" dirty="0"/>
              <a:t>human</a:t>
            </a:r>
            <a:r>
              <a:rPr lang="en-US" kern="0" dirty="0"/>
              <a:t> </a:t>
            </a:r>
            <a:r>
              <a:rPr lang="en-US" b="1" kern="0" dirty="0">
                <a:solidFill>
                  <a:srgbClr val="EC7B31"/>
                </a:solidFill>
              </a:rPr>
              <a:t>pre-processing</a:t>
            </a:r>
            <a:r>
              <a:rPr lang="en-US" kern="0" dirty="0"/>
              <a:t>, less prone to </a:t>
            </a:r>
            <a:r>
              <a:rPr lang="en-US" b="1" kern="0" dirty="0">
                <a:solidFill>
                  <a:srgbClr val="EC7B31"/>
                </a:solidFill>
              </a:rPr>
              <a:t>modeling errors </a:t>
            </a:r>
          </a:p>
          <a:p>
            <a:r>
              <a:rPr lang="en-US" b="1" kern="0" dirty="0"/>
              <a:t>High-level</a:t>
            </a:r>
            <a:r>
              <a:rPr lang="en-US" kern="0" dirty="0"/>
              <a:t> description of engineering problem</a:t>
            </a:r>
          </a:p>
        </p:txBody>
      </p:sp>
      <p:pic>
        <p:nvPicPr>
          <p:cNvPr id="2060" name="Picture 12" descr="Image result for python logo">
            <a:extLst>
              <a:ext uri="{FF2B5EF4-FFF2-40B4-BE49-F238E27FC236}">
                <a16:creationId xmlns:a16="http://schemas.microsoft.com/office/drawing/2014/main" id="{E8282FE7-F316-4C81-BF30-1DFA4EABDB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362200"/>
            <a:ext cx="1795462" cy="6064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Pyomo_NewBlue.png">
            <a:extLst>
              <a:ext uri="{FF2B5EF4-FFF2-40B4-BE49-F238E27FC236}">
                <a16:creationId xmlns:a16="http://schemas.microsoft.com/office/drawing/2014/main" id="{498A2262-95E4-42C5-B919-B46EFE062E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80279"/>
            <a:ext cx="2438400" cy="68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stretch>
            <a:fillRect/>
          </a:stretch>
        </p:blipFill>
        <p:spPr>
          <a:xfrm>
            <a:off x="7989990" y="3666696"/>
            <a:ext cx="2917622" cy="2786034"/>
          </a:xfrm>
          <a:prstGeom prst="rect">
            <a:avLst/>
          </a:prstGeom>
        </p:spPr>
      </p:pic>
      <p:grpSp>
        <p:nvGrpSpPr>
          <p:cNvPr id="22" name="Group 21">
            <a:extLst>
              <a:ext uri="{FF2B5EF4-FFF2-40B4-BE49-F238E27FC236}">
                <a16:creationId xmlns:a16="http://schemas.microsoft.com/office/drawing/2014/main" id="{AEF15C6B-E746-4268-A710-321DEB885CC0}"/>
              </a:ext>
            </a:extLst>
          </p:cNvPr>
          <p:cNvGrpSpPr/>
          <p:nvPr/>
        </p:nvGrpSpPr>
        <p:grpSpPr>
          <a:xfrm>
            <a:off x="2819400" y="778669"/>
            <a:ext cx="2133600" cy="1443907"/>
            <a:chOff x="2819400" y="778669"/>
            <a:chExt cx="2133600" cy="1443907"/>
          </a:xfrm>
        </p:grpSpPr>
        <p:sp>
          <p:nvSpPr>
            <p:cNvPr id="24" name="Arrow: Pentagon 23">
              <a:extLst>
                <a:ext uri="{FF2B5EF4-FFF2-40B4-BE49-F238E27FC236}">
                  <a16:creationId xmlns:a16="http://schemas.microsoft.com/office/drawing/2014/main" id="{93EF732F-1FF5-4546-BB60-A6B277050587}"/>
                </a:ext>
              </a:extLst>
            </p:cNvPr>
            <p:cNvSpPr/>
            <p:nvPr/>
          </p:nvSpPr>
          <p:spPr bwMode="auto">
            <a:xfrm>
              <a:off x="2819400" y="1447800"/>
              <a:ext cx="2133600" cy="774776"/>
            </a:xfrm>
            <a:prstGeom prst="homePlate">
              <a:avLst>
                <a:gd name="adj" fmla="val 16676"/>
              </a:avLst>
            </a:prstGeom>
            <a:solidFill>
              <a:schemeClr val="accent1">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Natural language processing</a:t>
              </a:r>
            </a:p>
          </p:txBody>
        </p:sp>
        <p:pic>
          <p:nvPicPr>
            <p:cNvPr id="25" name="Picture 2" descr="Image result for speech icon">
              <a:extLst>
                <a:ext uri="{FF2B5EF4-FFF2-40B4-BE49-F238E27FC236}">
                  <a16:creationId xmlns:a16="http://schemas.microsoft.com/office/drawing/2014/main" id="{5ABF035E-D7F5-43B8-A276-830702D0F586}"/>
                </a:ext>
              </a:extLst>
            </p:cNvPr>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3598824" y="778669"/>
              <a:ext cx="574751" cy="574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227F862D-AD2A-4691-ABB6-3E61428D2A4A}"/>
              </a:ext>
            </a:extLst>
          </p:cNvPr>
          <p:cNvGrpSpPr/>
          <p:nvPr/>
        </p:nvGrpSpPr>
        <p:grpSpPr>
          <a:xfrm>
            <a:off x="5029200" y="731840"/>
            <a:ext cx="2133600" cy="1490736"/>
            <a:chOff x="5029200" y="731840"/>
            <a:chExt cx="2133600" cy="1490736"/>
          </a:xfrm>
        </p:grpSpPr>
        <p:sp>
          <p:nvSpPr>
            <p:cNvPr id="27" name="Arrow: Pentagon 26">
              <a:extLst>
                <a:ext uri="{FF2B5EF4-FFF2-40B4-BE49-F238E27FC236}">
                  <a16:creationId xmlns:a16="http://schemas.microsoft.com/office/drawing/2014/main" id="{8BDAA58B-FDE6-454F-A91D-3DBC47A49067}"/>
                </a:ext>
              </a:extLst>
            </p:cNvPr>
            <p:cNvSpPr/>
            <p:nvPr/>
          </p:nvSpPr>
          <p:spPr bwMode="auto">
            <a:xfrm>
              <a:off x="5029200" y="1447800"/>
              <a:ext cx="2133600" cy="774776"/>
            </a:xfrm>
            <a:prstGeom prst="homePlate">
              <a:avLst>
                <a:gd name="adj" fmla="val 16676"/>
              </a:avLst>
            </a:prstGeom>
            <a:solidFill>
              <a:schemeClr val="accent2">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Model formulation</a:t>
              </a:r>
            </a:p>
          </p:txBody>
        </p:sp>
        <p:pic>
          <p:nvPicPr>
            <p:cNvPr id="28" name="Picture 4" descr="Image result for math icon">
              <a:extLst>
                <a:ext uri="{FF2B5EF4-FFF2-40B4-BE49-F238E27FC236}">
                  <a16:creationId xmlns:a16="http://schemas.microsoft.com/office/drawing/2014/main" id="{282C30E2-53E2-4CC0-9676-6F4017F8B557}"/>
                </a:ext>
              </a:extLst>
            </p:cNvPr>
            <p:cNvPicPr>
              <a:picLocks noChangeAspect="1" noChangeArrowheads="1"/>
            </p:cNvPicPr>
            <p:nvPr/>
          </p:nvPicPr>
          <p:blipFill>
            <a:blip r:embed="rId6" cstate="print">
              <a:biLevel thresh="50000"/>
              <a:extLst>
                <a:ext uri="{28A0092B-C50C-407E-A947-70E740481C1C}">
                  <a14:useLocalDpi xmlns:a14="http://schemas.microsoft.com/office/drawing/2010/main" val="0"/>
                </a:ext>
              </a:extLst>
            </a:blip>
            <a:srcRect/>
            <a:stretch>
              <a:fillRect/>
            </a:stretch>
          </p:blipFill>
          <p:spPr bwMode="auto">
            <a:xfrm>
              <a:off x="5836825" y="731840"/>
              <a:ext cx="518349" cy="6215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134EEA50-AFFC-4614-AA6E-D38CF8C271C3}"/>
              </a:ext>
            </a:extLst>
          </p:cNvPr>
          <p:cNvGrpSpPr/>
          <p:nvPr/>
        </p:nvGrpSpPr>
        <p:grpSpPr>
          <a:xfrm>
            <a:off x="7239000" y="550784"/>
            <a:ext cx="2133600" cy="1671792"/>
            <a:chOff x="7239000" y="550784"/>
            <a:chExt cx="2133600" cy="1671792"/>
          </a:xfrm>
        </p:grpSpPr>
        <p:sp>
          <p:nvSpPr>
            <p:cNvPr id="30" name="Arrow: Pentagon 29">
              <a:extLst>
                <a:ext uri="{FF2B5EF4-FFF2-40B4-BE49-F238E27FC236}">
                  <a16:creationId xmlns:a16="http://schemas.microsoft.com/office/drawing/2014/main" id="{72E03FD3-9EDC-40D2-856F-A2B5E66A9AFF}"/>
                </a:ext>
              </a:extLst>
            </p:cNvPr>
            <p:cNvSpPr/>
            <p:nvPr/>
          </p:nvSpPr>
          <p:spPr bwMode="auto">
            <a:xfrm>
              <a:off x="7239000" y="1447800"/>
              <a:ext cx="2133600" cy="774776"/>
            </a:xfrm>
            <a:prstGeom prst="homePlate">
              <a:avLst>
                <a:gd name="adj" fmla="val 15288"/>
              </a:avLst>
            </a:prstGeom>
            <a:solidFill>
              <a:schemeClr val="accent5">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Model solution</a:t>
              </a:r>
            </a:p>
          </p:txBody>
        </p:sp>
        <p:pic>
          <p:nvPicPr>
            <p:cNvPr id="31" name="Picture 8" descr="https://upload.wikimedia.org/wikipedia/commons/thumb/7/72/Max_paraboloid.svg/300px-Max_paraboloid.svg.png">
              <a:extLst>
                <a:ext uri="{FF2B5EF4-FFF2-40B4-BE49-F238E27FC236}">
                  <a16:creationId xmlns:a16="http://schemas.microsoft.com/office/drawing/2014/main" id="{76C09354-9999-4F15-8FB4-A2B870BD352A}"/>
                </a:ext>
              </a:extLst>
            </p:cNvPr>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7704780" y="550784"/>
              <a:ext cx="1121270" cy="8970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40E82156-7DB0-4DFE-B109-F412862CF907}"/>
              </a:ext>
            </a:extLst>
          </p:cNvPr>
          <p:cNvGrpSpPr/>
          <p:nvPr/>
        </p:nvGrpSpPr>
        <p:grpSpPr>
          <a:xfrm>
            <a:off x="9448801" y="750550"/>
            <a:ext cx="2133600" cy="1472026"/>
            <a:chOff x="9448801" y="750550"/>
            <a:chExt cx="2133600" cy="1472026"/>
          </a:xfrm>
        </p:grpSpPr>
        <p:sp>
          <p:nvSpPr>
            <p:cNvPr id="34" name="Rectangle 33">
              <a:extLst>
                <a:ext uri="{FF2B5EF4-FFF2-40B4-BE49-F238E27FC236}">
                  <a16:creationId xmlns:a16="http://schemas.microsoft.com/office/drawing/2014/main" id="{20C88B36-0E79-47F8-9264-952B9D621A21}"/>
                </a:ext>
              </a:extLst>
            </p:cNvPr>
            <p:cNvSpPr/>
            <p:nvPr/>
          </p:nvSpPr>
          <p:spPr bwMode="auto">
            <a:xfrm>
              <a:off x="9448801" y="1447800"/>
              <a:ext cx="2133600" cy="774776"/>
            </a:xfrm>
            <a:prstGeom prst="rect">
              <a:avLst/>
            </a:prstGeom>
            <a:solidFill>
              <a:schemeClr val="accent3">
                <a:lumMod val="20000"/>
                <a:lumOff val="80000"/>
              </a:schemeClr>
            </a:solidFill>
            <a:ln w="28575" cap="flat" cmpd="sng" algn="ctr">
              <a:solidFill>
                <a:schemeClr val="tx1"/>
              </a:solidFill>
              <a:prstDash val="solid"/>
              <a:round/>
              <a:headEnd type="none"/>
              <a:tailEnd type="none"/>
            </a:ln>
            <a:effectLst/>
          </p:spPr>
          <p:txBody>
            <a:bodyPr rtlCol="0" anchor="ctr"/>
            <a:lstStyle/>
            <a:p>
              <a:pPr algn="ctr"/>
              <a:r>
                <a:rPr lang="en-US" dirty="0"/>
                <a:t>Solution interpretation</a:t>
              </a:r>
            </a:p>
          </p:txBody>
        </p:sp>
        <p:pic>
          <p:nvPicPr>
            <p:cNvPr id="35" name="Picture 10" descr="Image result for pie chart icon">
              <a:extLst>
                <a:ext uri="{FF2B5EF4-FFF2-40B4-BE49-F238E27FC236}">
                  <a16:creationId xmlns:a16="http://schemas.microsoft.com/office/drawing/2014/main" id="{E6CCDB05-3C91-4F7B-9AA1-95CB20033038}"/>
                </a:ext>
              </a:extLst>
            </p:cNvPr>
            <p:cNvPicPr>
              <a:picLocks noChangeAspect="1" noChangeArrowheads="1"/>
            </p:cNvPicPr>
            <p:nvPr/>
          </p:nvPicPr>
          <p:blipFill rotWithShape="1">
            <a:blip r:embed="rId8"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l="20318" t="20081" r="18905" b="20318"/>
            <a:stretch/>
          </p:blipFill>
          <p:spPr bwMode="auto">
            <a:xfrm>
              <a:off x="10175656" y="750550"/>
              <a:ext cx="614768" cy="602870"/>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Rectangle 35">
            <a:extLst>
              <a:ext uri="{FF2B5EF4-FFF2-40B4-BE49-F238E27FC236}">
                <a16:creationId xmlns:a16="http://schemas.microsoft.com/office/drawing/2014/main" id="{80EC907E-5062-43BE-A554-196A2CBD508C}"/>
              </a:ext>
            </a:extLst>
          </p:cNvPr>
          <p:cNvSpPr/>
          <p:nvPr/>
        </p:nvSpPr>
        <p:spPr bwMode="auto">
          <a:xfrm>
            <a:off x="2819399" y="2362200"/>
            <a:ext cx="8763001" cy="457200"/>
          </a:xfrm>
          <a:prstGeom prst="rect">
            <a:avLst/>
          </a:prstGeom>
          <a:solidFill>
            <a:schemeClr val="tx1"/>
          </a:solidFill>
          <a:ln w="28575" cap="flat" cmpd="sng" algn="ctr">
            <a:solidFill>
              <a:schemeClr val="tx1"/>
            </a:solidFill>
            <a:prstDash val="solid"/>
            <a:round/>
            <a:headEnd type="none"/>
            <a:tailEnd type="none"/>
          </a:ln>
          <a:effectLst/>
        </p:spPr>
        <p:txBody>
          <a:bodyPr rtlCol="0" anchor="ctr"/>
          <a:lstStyle/>
          <a:p>
            <a:pPr algn="ctr"/>
            <a:r>
              <a:rPr lang="en-US" dirty="0">
                <a:solidFill>
                  <a:schemeClr val="bg1"/>
                </a:solidFill>
              </a:rPr>
              <a:t>Python</a:t>
            </a:r>
          </a:p>
        </p:txBody>
      </p:sp>
      <p:sp>
        <p:nvSpPr>
          <p:cNvPr id="37" name="Rectangle 36">
            <a:extLst>
              <a:ext uri="{FF2B5EF4-FFF2-40B4-BE49-F238E27FC236}">
                <a16:creationId xmlns:a16="http://schemas.microsoft.com/office/drawing/2014/main" id="{0F4C2745-DADB-48E8-B85D-2A09F3F82576}"/>
              </a:ext>
            </a:extLst>
          </p:cNvPr>
          <p:cNvSpPr/>
          <p:nvPr/>
        </p:nvSpPr>
        <p:spPr bwMode="auto">
          <a:xfrm>
            <a:off x="5029201" y="2959024"/>
            <a:ext cx="4343400" cy="457200"/>
          </a:xfrm>
          <a:prstGeom prst="rect">
            <a:avLst/>
          </a:prstGeom>
          <a:solidFill>
            <a:srgbClr val="DBEC9E"/>
          </a:solidFill>
          <a:ln w="28575" cap="flat" cmpd="sng" algn="ctr">
            <a:solidFill>
              <a:schemeClr val="tx1"/>
            </a:solidFill>
            <a:prstDash val="solid"/>
            <a:round/>
            <a:headEnd type="none"/>
            <a:tailEnd type="none"/>
          </a:ln>
          <a:effectLst/>
        </p:spPr>
        <p:txBody>
          <a:bodyPr rtlCol="0" anchor="ctr"/>
          <a:lstStyle/>
          <a:p>
            <a:pPr algn="ctr"/>
            <a:r>
              <a:rPr lang="en-US" dirty="0" err="1"/>
              <a:t>Pyomo</a:t>
            </a:r>
            <a:endParaRPr lang="en-US" dirty="0"/>
          </a:p>
        </p:txBody>
      </p:sp>
    </p:spTree>
    <p:extLst>
      <p:ext uri="{BB962C8B-B14F-4D97-AF65-F5344CB8AC3E}">
        <p14:creationId xmlns:p14="http://schemas.microsoft.com/office/powerpoint/2010/main" val="3652559919"/>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4E93-F801-4D78-A399-7F4E7A9A898B}"/>
              </a:ext>
            </a:extLst>
          </p:cNvPr>
          <p:cNvSpPr>
            <a:spLocks noGrp="1"/>
          </p:cNvSpPr>
          <p:nvPr>
            <p:ph type="title"/>
          </p:nvPr>
        </p:nvSpPr>
        <p:spPr/>
        <p:txBody>
          <a:bodyPr/>
          <a:lstStyle/>
          <a:p>
            <a:r>
              <a:rPr lang="en-US" dirty="0"/>
              <a:t>GDP vs. MINLP</a:t>
            </a:r>
          </a:p>
        </p:txBody>
      </p:sp>
      <p:sp>
        <p:nvSpPr>
          <p:cNvPr id="3" name="Slide Number Placeholder 2">
            <a:extLst>
              <a:ext uri="{FF2B5EF4-FFF2-40B4-BE49-F238E27FC236}">
                <a16:creationId xmlns:a16="http://schemas.microsoft.com/office/drawing/2014/main" id="{1B4543DE-0E9B-4E10-915C-8C35EDF1272B}"/>
              </a:ext>
            </a:extLst>
          </p:cNvPr>
          <p:cNvSpPr>
            <a:spLocks noGrp="1"/>
          </p:cNvSpPr>
          <p:nvPr>
            <p:ph type="sldNum" sz="quarter" idx="4"/>
          </p:nvPr>
        </p:nvSpPr>
        <p:spPr/>
        <p:txBody>
          <a:bodyPr/>
          <a:lstStyle/>
          <a:p>
            <a:fld id="{41B67AC3-44BE-1249-A8B0-A1E33CC73C33}" type="slidenum">
              <a:rPr lang="en-US" smtClean="0"/>
              <a:t>6</a:t>
            </a:fld>
            <a:endParaRPr lang="en-US"/>
          </a:p>
        </p:txBody>
      </p:sp>
      <mc:AlternateContent xmlns:mc="http://schemas.openxmlformats.org/markup-compatibility/2006" xmlns:a14="http://schemas.microsoft.com/office/drawing/2010/main">
        <mc:Choice Requires="a14">
          <p:sp>
            <p:nvSpPr>
              <p:cNvPr id="4" name="Content Placeholder 1">
                <a:extLst>
                  <a:ext uri="{FF2B5EF4-FFF2-40B4-BE49-F238E27FC236}">
                    <a16:creationId xmlns:a16="http://schemas.microsoft.com/office/drawing/2014/main" id="{9E1294EA-8581-4952-A75F-51F7646DCA6F}"/>
                  </a:ext>
                </a:extLst>
              </p:cNvPr>
              <p:cNvSpPr txBox="1">
                <a:spLocks/>
              </p:cNvSpPr>
              <p:nvPr/>
            </p:nvSpPr>
            <p:spPr>
              <a:xfrm>
                <a:off x="685799" y="914400"/>
                <a:ext cx="10896601" cy="487680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b="1" kern="0" dirty="0">
                    <a:solidFill>
                      <a:srgbClr val="102E54"/>
                    </a:solidFill>
                  </a:rPr>
                  <a:t>Claim</a:t>
                </a:r>
                <a:r>
                  <a:rPr lang="en-US" kern="0" dirty="0"/>
                  <a:t>: most MILP/MINLP models describe </a:t>
                </a:r>
                <a:r>
                  <a:rPr lang="en-US" b="1" kern="0" dirty="0">
                    <a:solidFill>
                      <a:srgbClr val="800000"/>
                    </a:solidFill>
                  </a:rPr>
                  <a:t>intuitively disjunctive </a:t>
                </a:r>
                <a:r>
                  <a:rPr lang="en-US" kern="0" dirty="0"/>
                  <a:t>(GDP) problems</a:t>
                </a:r>
              </a:p>
              <a:p>
                <a:pPr lvl="1"/>
                <a:r>
                  <a:rPr lang="en-US" b="1" kern="0" dirty="0"/>
                  <a:t>Real problems </a:t>
                </a:r>
                <a:r>
                  <a:rPr lang="en-US" kern="0" dirty="0"/>
                  <a:t>involve discrete </a:t>
                </a:r>
                <a:r>
                  <a:rPr lang="en-US" b="1" kern="0" dirty="0">
                    <a:solidFill>
                      <a:srgbClr val="800000"/>
                    </a:solidFill>
                  </a:rPr>
                  <a:t>logical-OR</a:t>
                </a:r>
                <a:r>
                  <a:rPr lang="en-US" kern="0" dirty="0"/>
                  <a:t> decisions </a:t>
                </a:r>
                <a14:m>
                  <m:oMath xmlns:m="http://schemas.openxmlformats.org/officeDocument/2006/math">
                    <m:r>
                      <a:rPr lang="en-US" i="1" kern="0" smtClean="0">
                        <a:latin typeface="Cambria Math" panose="02040503050406030204" pitchFamily="18" charset="0"/>
                        <a:ea typeface="Cambria Math" panose="02040503050406030204" pitchFamily="18" charset="0"/>
                      </a:rPr>
                      <m:t>⟶</m:t>
                    </m:r>
                  </m:oMath>
                </a14:m>
                <a:r>
                  <a:rPr lang="en-US" kern="0" dirty="0"/>
                  <a:t> disjunctions</a:t>
                </a:r>
              </a:p>
              <a:p>
                <a:endParaRPr lang="en-US" kern="0" dirty="0"/>
              </a:p>
              <a:p>
                <a:r>
                  <a:rPr lang="en-US" sz="2000" u="sng" kern="0" dirty="0"/>
                  <a:t>Example</a:t>
                </a:r>
                <a:r>
                  <a:rPr lang="en-US" sz="2000" kern="0" dirty="0"/>
                  <a:t>: </a:t>
                </a:r>
                <a14:m>
                  <m:oMath xmlns:m="http://schemas.openxmlformats.org/officeDocument/2006/math">
                    <m:r>
                      <a:rPr lang="en-US" sz="2000" b="0" i="1" kern="0" smtClean="0">
                        <a:latin typeface="Cambria Math" panose="02040503050406030204" pitchFamily="18" charset="0"/>
                      </a:rPr>
                      <m:t>𝑔</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𝑀</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m:t>
                        </m:r>
                        <m:r>
                          <a:rPr lang="en-US" sz="2000" b="0" i="1" kern="0" smtClean="0">
                            <a:latin typeface="Cambria Math" panose="02040503050406030204" pitchFamily="18" charset="0"/>
                          </a:rPr>
                          <m:t>𝑦</m:t>
                        </m:r>
                      </m:e>
                    </m:d>
                  </m:oMath>
                </a14:m>
                <a:endParaRPr lang="en-US" sz="2000" kern="0" dirty="0"/>
              </a:p>
              <a:p>
                <a:pPr lvl="1"/>
                <a:r>
                  <a:rPr lang="en-US" sz="1800" kern="0" dirty="0"/>
                  <a:t>Impose constraint </a:t>
                </a:r>
                <a14:m>
                  <m:oMath xmlns:m="http://schemas.openxmlformats.org/officeDocument/2006/math">
                    <m:r>
                      <a:rPr lang="en-US" sz="1800" b="0" i="1" kern="0" smtClean="0">
                        <a:latin typeface="Cambria Math" panose="02040503050406030204" pitchFamily="18" charset="0"/>
                      </a:rPr>
                      <m:t>𝑔</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e>
                    </m:d>
                    <m:r>
                      <a:rPr lang="en-US" sz="1800" b="0" i="1" kern="0" smtClean="0">
                        <a:latin typeface="Cambria Math" panose="02040503050406030204" pitchFamily="18" charset="0"/>
                      </a:rPr>
                      <m:t>≤0</m:t>
                    </m:r>
                  </m:oMath>
                </a14:m>
                <a:r>
                  <a:rPr lang="en-US" sz="1800" kern="0" dirty="0"/>
                  <a:t> if binary </a:t>
                </a:r>
                <a14:m>
                  <m:oMath xmlns:m="http://schemas.openxmlformats.org/officeDocument/2006/math">
                    <m:r>
                      <a:rPr lang="en-US" sz="1800" b="0" i="1" kern="0" smtClean="0">
                        <a:latin typeface="Cambria Math" panose="02040503050406030204" pitchFamily="18" charset="0"/>
                      </a:rPr>
                      <m:t>𝑦</m:t>
                    </m:r>
                    <m:r>
                      <a:rPr lang="en-US" sz="1800" b="0" i="1" kern="0" smtClean="0">
                        <a:latin typeface="Cambria Math" panose="02040503050406030204" pitchFamily="18" charset="0"/>
                      </a:rPr>
                      <m:t>=1</m:t>
                    </m:r>
                  </m:oMath>
                </a14:m>
                <a:r>
                  <a:rPr lang="en-US" sz="1800" kern="0" dirty="0"/>
                  <a:t>; otherwise relax using “big enough” </a:t>
                </a:r>
                <a14:m>
                  <m:oMath xmlns:m="http://schemas.openxmlformats.org/officeDocument/2006/math">
                    <m:r>
                      <a:rPr lang="en-US" sz="1800" b="0" i="1" kern="0" smtClean="0">
                        <a:latin typeface="Cambria Math" panose="02040503050406030204" pitchFamily="18" charset="0"/>
                      </a:rPr>
                      <m:t>𝑀</m:t>
                    </m:r>
                  </m:oMath>
                </a14:m>
                <a:endParaRPr lang="en-US" sz="1800" kern="0" dirty="0"/>
              </a:p>
              <a:p>
                <a:pPr lvl="1"/>
                <a14:m>
                  <m:oMath xmlns:m="http://schemas.openxmlformats.org/officeDocument/2006/math">
                    <m:r>
                      <a:rPr lang="en-US" sz="1800" b="0" i="1" kern="0" smtClean="0">
                        <a:latin typeface="Cambria Math" panose="02040503050406030204" pitchFamily="18" charset="0"/>
                      </a:rPr>
                      <m:t>𝑌</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𝑔</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r>
                      <a:rPr lang="en-US" sz="1800" b="0" i="1" kern="0" smtClean="0">
                        <a:latin typeface="Cambria Math" panose="02040503050406030204" pitchFamily="18" charset="0"/>
                        <a:ea typeface="Cambria Math" panose="02040503050406030204" pitchFamily="18" charset="0"/>
                      </a:rPr>
                      <m:t>≤0</m:t>
                    </m:r>
                  </m:oMath>
                </a14:m>
                <a:r>
                  <a:rPr lang="en-US" sz="1800" kern="0" dirty="0"/>
                  <a:t> or </a:t>
                </a:r>
                <a14:m>
                  <m:oMath xmlns:m="http://schemas.openxmlformats.org/officeDocument/2006/math">
                    <m:d>
                      <m:dPr>
                        <m:begChr m:val="["/>
                        <m:endChr m:val="]"/>
                        <m:ctrlPr>
                          <a:rPr lang="en-US" sz="1800" i="1" kern="0" smtClean="0">
                            <a:latin typeface="Cambria Math" panose="02040503050406030204" pitchFamily="18" charset="0"/>
                          </a:rPr>
                        </m:ctrlPr>
                      </m:dPr>
                      <m:e>
                        <m:m>
                          <m:mPr>
                            <m:mcs>
                              <m:mc>
                                <m:mcPr>
                                  <m:count m:val="1"/>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𝑌</m:t>
                              </m:r>
                            </m:e>
                          </m:mr>
                          <m:mr>
                            <m:e>
                              <m:r>
                                <a:rPr lang="en-US" sz="1800" b="0" i="1" kern="0" smtClean="0">
                                  <a:latin typeface="Cambria Math" panose="02040503050406030204" pitchFamily="18" charset="0"/>
                                </a:rPr>
                                <m:t>𝑔</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e>
                              </m:d>
                              <m:r>
                                <a:rPr lang="en-US" sz="1800" b="0" i="1" kern="0" smtClean="0">
                                  <a:latin typeface="Cambria Math" panose="02040503050406030204" pitchFamily="18" charset="0"/>
                                </a:rPr>
                                <m:t>≤0</m:t>
                              </m:r>
                            </m:e>
                          </m:mr>
                        </m:m>
                      </m:e>
                    </m:d>
                    <m:bar>
                      <m:barPr>
                        <m:ctrlPr>
                          <a:rPr lang="en-US" sz="1800" b="0" i="1" kern="0" smtClean="0">
                            <a:latin typeface="Cambria Math" panose="02040503050406030204" pitchFamily="18" charset="0"/>
                          </a:rPr>
                        </m:ctrlPr>
                      </m:barPr>
                      <m:e>
                        <m:r>
                          <a:rPr lang="en-US" sz="1800" b="0" i="1" kern="0" smtClean="0">
                            <a:latin typeface="Cambria Math" panose="02040503050406030204" pitchFamily="18" charset="0"/>
                          </a:rPr>
                          <m:t>∨</m:t>
                        </m:r>
                      </m:e>
                    </m:bar>
                    <m:d>
                      <m:dPr>
                        <m:begChr m:val="["/>
                        <m:endChr m:val="]"/>
                        <m:ctrlPr>
                          <a:rPr lang="en-US" sz="1800" b="0" i="1" kern="0" smtClean="0">
                            <a:latin typeface="Cambria Math" panose="02040503050406030204" pitchFamily="18" charset="0"/>
                          </a:rPr>
                        </m:ctrlPr>
                      </m:dPr>
                      <m:e>
                        <m:m>
                          <m:mPr>
                            <m:mcs>
                              <m:mc>
                                <m:mcPr>
                                  <m:count m:val="1"/>
                                  <m:mcJc m:val="center"/>
                                </m:mcPr>
                              </m:mc>
                            </m:mcs>
                            <m:ctrlPr>
                              <a:rPr lang="en-US" sz="1800" b="0" i="1" kern="0" smtClean="0">
                                <a:latin typeface="Cambria Math" panose="02040503050406030204" pitchFamily="18" charset="0"/>
                              </a:rPr>
                            </m:ctrlPr>
                          </m:mPr>
                          <m:mr>
                            <m:e>
                              <m:r>
                                <a:rPr lang="en-US" sz="1800" b="0" i="1" kern="0" smtClean="0">
                                  <a:latin typeface="Cambria Math" panose="02040503050406030204" pitchFamily="18" charset="0"/>
                                </a:rPr>
                                <m:t>¬</m:t>
                              </m:r>
                              <m:r>
                                <a:rPr lang="en-US" sz="1800" b="0" i="1" kern="0" smtClean="0">
                                  <a:latin typeface="Cambria Math" panose="02040503050406030204" pitchFamily="18" charset="0"/>
                                </a:rPr>
                                <m:t>𝑌</m:t>
                              </m:r>
                            </m:e>
                          </m:mr>
                          <m:mr>
                            <m:e>
                              <m:r>
                                <a:rPr lang="en-US" sz="1800" b="0" i="1" kern="0" smtClean="0">
                                  <a:solidFill>
                                    <a:schemeClr val="bg1"/>
                                  </a:solidFill>
                                  <a:latin typeface="Cambria Math" panose="02040503050406030204" pitchFamily="18" charset="0"/>
                                </a:rPr>
                                <m:t>𝑔</m:t>
                              </m:r>
                              <m:d>
                                <m:dPr>
                                  <m:ctrlPr>
                                    <a:rPr lang="en-US" sz="1800" b="0" i="1" kern="0" smtClean="0">
                                      <a:solidFill>
                                        <a:schemeClr val="bg1"/>
                                      </a:solidFill>
                                      <a:latin typeface="Cambria Math" panose="02040503050406030204" pitchFamily="18" charset="0"/>
                                    </a:rPr>
                                  </m:ctrlPr>
                                </m:dPr>
                                <m:e>
                                  <m:r>
                                    <a:rPr lang="en-US" sz="1800" b="0" i="1" kern="0" smtClean="0">
                                      <a:solidFill>
                                        <a:schemeClr val="bg1"/>
                                      </a:solidFill>
                                      <a:latin typeface="Cambria Math" panose="02040503050406030204" pitchFamily="18" charset="0"/>
                                    </a:rPr>
                                    <m:t>𝑥</m:t>
                                  </m:r>
                                </m:e>
                              </m:d>
                              <m:r>
                                <a:rPr lang="en-US" sz="1800" b="0" i="1" kern="0" smtClean="0">
                                  <a:solidFill>
                                    <a:schemeClr val="bg1"/>
                                  </a:solidFill>
                                  <a:latin typeface="Cambria Math" panose="02040503050406030204" pitchFamily="18" charset="0"/>
                                </a:rPr>
                                <m:t>≤0</m:t>
                              </m:r>
                            </m:e>
                          </m:mr>
                        </m:m>
                      </m:e>
                    </m:d>
                  </m:oMath>
                </a14:m>
                <a:r>
                  <a:rPr lang="en-US" sz="1800" kern="0" dirty="0"/>
                  <a:t> </a:t>
                </a:r>
              </a:p>
              <a:p>
                <a:pPr lvl="1"/>
                <a:endParaRPr lang="en-US" sz="1800" kern="0" dirty="0"/>
              </a:p>
              <a:p>
                <a:r>
                  <a:rPr lang="en-US" kern="0" dirty="0"/>
                  <a:t>MINLP has </a:t>
                </a:r>
                <a:r>
                  <a:rPr lang="en-US" b="1" kern="0" dirty="0"/>
                  <a:t>no unique formulation </a:t>
                </a:r>
                <a:r>
                  <a:rPr lang="en-US" kern="0" dirty="0"/>
                  <a:t>[1]</a:t>
                </a:r>
              </a:p>
              <a:p>
                <a:pPr lvl="1"/>
                <a:r>
                  <a:rPr lang="en-US" kern="0" dirty="0"/>
                  <a:t>Formulation quality affects tractability</a:t>
                </a:r>
              </a:p>
              <a:p>
                <a:r>
                  <a:rPr lang="en-US" kern="0" dirty="0" err="1"/>
                  <a:t>Pyomo.GDP</a:t>
                </a:r>
                <a:r>
                  <a:rPr lang="en-US" kern="0" dirty="0"/>
                  <a:t> lets you describe your problem at high-level</a:t>
                </a:r>
              </a:p>
              <a:p>
                <a:pPr lvl="1"/>
                <a:r>
                  <a:rPr lang="en-US" kern="0" dirty="0"/>
                  <a:t>Preserve</a:t>
                </a:r>
                <a:r>
                  <a:rPr lang="en-US" b="1" kern="0" dirty="0"/>
                  <a:t> </a:t>
                </a:r>
                <a:r>
                  <a:rPr lang="en-US" b="1" kern="0" dirty="0">
                    <a:solidFill>
                      <a:srgbClr val="800000"/>
                    </a:solidFill>
                  </a:rPr>
                  <a:t>model structure </a:t>
                </a:r>
                <a:r>
                  <a:rPr lang="en-US" kern="0" dirty="0"/>
                  <a:t>information</a:t>
                </a:r>
              </a:p>
              <a:p>
                <a:pPr lvl="1"/>
                <a:r>
                  <a:rPr lang="en-US" b="1" kern="0" dirty="0"/>
                  <a:t>Systematic</a:t>
                </a:r>
                <a:r>
                  <a:rPr lang="en-US" kern="0" dirty="0"/>
                  <a:t> generation of MINLP</a:t>
                </a:r>
              </a:p>
              <a:p>
                <a:pPr lvl="1"/>
                <a:r>
                  <a:rPr lang="en-US" kern="0" dirty="0"/>
                  <a:t>Increased solution approach </a:t>
                </a:r>
                <a:r>
                  <a:rPr lang="en-US" b="1" kern="0" dirty="0"/>
                  <a:t>flexibility</a:t>
                </a:r>
              </a:p>
            </p:txBody>
          </p:sp>
        </mc:Choice>
        <mc:Fallback xmlns="">
          <p:sp>
            <p:nvSpPr>
              <p:cNvPr id="4" name="Content Placeholder 1">
                <a:extLst>
                  <a:ext uri="{FF2B5EF4-FFF2-40B4-BE49-F238E27FC236}">
                    <a16:creationId xmlns:a16="http://schemas.microsoft.com/office/drawing/2014/main" id="{9E1294EA-8581-4952-A75F-51F7646DCA6F}"/>
                  </a:ext>
                </a:extLst>
              </p:cNvPr>
              <p:cNvSpPr txBox="1">
                <a:spLocks noRot="1" noChangeAspect="1" noMove="1" noResize="1" noEditPoints="1" noAdjustHandles="1" noChangeArrowheads="1" noChangeShapeType="1" noTextEdit="1"/>
              </p:cNvSpPr>
              <p:nvPr/>
            </p:nvSpPr>
            <p:spPr>
              <a:xfrm>
                <a:off x="685799" y="914400"/>
                <a:ext cx="10896601" cy="4876800"/>
              </a:xfrm>
              <a:prstGeom prst="rect">
                <a:avLst/>
              </a:prstGeom>
              <a:blipFill>
                <a:blip r:embed="rId2"/>
                <a:stretch>
                  <a:fillRect l="-727" t="-1000" b="-95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88BCA07-1B4C-4B45-8FAD-426EAFE7644E}"/>
              </a:ext>
            </a:extLst>
          </p:cNvPr>
          <p:cNvSpPr txBox="1"/>
          <p:nvPr/>
        </p:nvSpPr>
        <p:spPr>
          <a:xfrm>
            <a:off x="9270921" y="6557963"/>
            <a:ext cx="2273379" cy="253916"/>
          </a:xfrm>
          <a:prstGeom prst="rect">
            <a:avLst/>
          </a:prstGeom>
          <a:noFill/>
        </p:spPr>
        <p:txBody>
          <a:bodyPr wrap="none" rtlCol="0">
            <a:spAutoFit/>
          </a:bodyPr>
          <a:lstStyle/>
          <a:p>
            <a:pPr algn="r"/>
            <a:r>
              <a:rPr lang="en-US" sz="1050" dirty="0">
                <a:latin typeface="Cambria" panose="02040503050406030204" pitchFamily="18" charset="0"/>
              </a:rPr>
              <a:t>[1] </a:t>
            </a:r>
            <a:r>
              <a:rPr lang="en-US" sz="1050" dirty="0" err="1">
                <a:latin typeface="Cambria" panose="02040503050406030204" pitchFamily="18" charset="0"/>
              </a:rPr>
              <a:t>Trespalacios</a:t>
            </a:r>
            <a:r>
              <a:rPr lang="en-US" sz="1050" dirty="0">
                <a:latin typeface="Cambria" panose="02040503050406030204" pitchFamily="18" charset="0"/>
              </a:rPr>
              <a:t> &amp; Grossmann, 2014</a:t>
            </a:r>
          </a:p>
        </p:txBody>
      </p:sp>
    </p:spTree>
    <p:extLst>
      <p:ext uri="{BB962C8B-B14F-4D97-AF65-F5344CB8AC3E}">
        <p14:creationId xmlns:p14="http://schemas.microsoft.com/office/powerpoint/2010/main" val="3219008662"/>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4E93-F801-4D78-A399-7F4E7A9A898B}"/>
              </a:ext>
            </a:extLst>
          </p:cNvPr>
          <p:cNvSpPr>
            <a:spLocks noGrp="1"/>
          </p:cNvSpPr>
          <p:nvPr>
            <p:ph type="title"/>
          </p:nvPr>
        </p:nvSpPr>
        <p:spPr/>
        <p:txBody>
          <a:bodyPr/>
          <a:lstStyle/>
          <a:p>
            <a:r>
              <a:rPr lang="en-US" dirty="0" err="1"/>
              <a:t>Pyomo.GDP</a:t>
            </a:r>
            <a:r>
              <a:rPr lang="en-US" dirty="0"/>
              <a:t> modeling</a:t>
            </a:r>
          </a:p>
        </p:txBody>
      </p:sp>
      <p:sp>
        <p:nvSpPr>
          <p:cNvPr id="3" name="Slide Number Placeholder 2">
            <a:extLst>
              <a:ext uri="{FF2B5EF4-FFF2-40B4-BE49-F238E27FC236}">
                <a16:creationId xmlns:a16="http://schemas.microsoft.com/office/drawing/2014/main" id="{1B4543DE-0E9B-4E10-915C-8C35EDF1272B}"/>
              </a:ext>
            </a:extLst>
          </p:cNvPr>
          <p:cNvSpPr>
            <a:spLocks noGrp="1"/>
          </p:cNvSpPr>
          <p:nvPr>
            <p:ph type="sldNum" sz="quarter" idx="4"/>
          </p:nvPr>
        </p:nvSpPr>
        <p:spPr/>
        <p:txBody>
          <a:bodyPr/>
          <a:lstStyle/>
          <a:p>
            <a:fld id="{41B67AC3-44BE-1249-A8B0-A1E33CC73C33}" type="slidenum">
              <a:rPr lang="en-US" smtClean="0"/>
              <a:t>7</a:t>
            </a:fld>
            <a:endParaRPr lang="en-US"/>
          </a:p>
        </p:txBody>
      </p:sp>
      <p:sp>
        <p:nvSpPr>
          <p:cNvPr id="5" name="Rectangle 4">
            <a:extLst>
              <a:ext uri="{FF2B5EF4-FFF2-40B4-BE49-F238E27FC236}">
                <a16:creationId xmlns:a16="http://schemas.microsoft.com/office/drawing/2014/main" id="{16E44288-9C2C-4609-AA7A-817C5328F6DC}"/>
              </a:ext>
            </a:extLst>
          </p:cNvPr>
          <p:cNvSpPr/>
          <p:nvPr/>
        </p:nvSpPr>
        <p:spPr>
          <a:xfrm>
            <a:off x="844587" y="3169146"/>
            <a:ext cx="10502826" cy="3231654"/>
          </a:xfrm>
          <a:prstGeom prst="rect">
            <a:avLst/>
          </a:prstGeom>
        </p:spPr>
        <p:txBody>
          <a:bodyPr wrap="square">
            <a:spAutoFit/>
          </a:bodyPr>
          <a:lstStyle/>
          <a:p>
            <a:pPr>
              <a:spcAft>
                <a:spcPts val="3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use_unit1 </a:t>
            </a:r>
            <a:r>
              <a:rPr lang="en-GB" sz="2000" dirty="0">
                <a:latin typeface="Consolas" panose="020B0609020204030204" pitchFamily="49" charset="0"/>
                <a:ea typeface="Times New Roman" panose="02020603050405020304" pitchFamily="18" charset="0"/>
                <a:cs typeface="Consolas" panose="020B0609020204030204" pitchFamily="49" charset="0"/>
              </a:rPr>
              <a:t>= </a:t>
            </a: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Disjunct</a:t>
            </a:r>
            <a:r>
              <a:rPr lang="en-GB" sz="2000" dirty="0">
                <a:latin typeface="Consolas" panose="020B0609020204030204" pitchFamily="49" charset="0"/>
                <a:ea typeface="Times New Roman" panose="02020603050405020304" pitchFamily="18" charset="0"/>
                <a:cs typeface="Consolas" panose="020B0609020204030204" pitchFamily="49" charset="0"/>
              </a:rPr>
              <a:t>() </a:t>
            </a:r>
            <a:endParaRPr lang="en-US" sz="2400" dirty="0">
              <a:latin typeface="Times New Roman" panose="02020603050405020304" pitchFamily="18" charset="0"/>
              <a:ea typeface="Times New Roman" panose="02020603050405020304" pitchFamily="18" charset="0"/>
            </a:endParaRPr>
          </a:p>
          <a:p>
            <a:pPr>
              <a:spcAft>
                <a:spcPts val="3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use_unit1</a:t>
            </a:r>
            <a:r>
              <a:rPr lang="en-GB" sz="2000" dirty="0">
                <a:latin typeface="Consolas" panose="020B0609020204030204" pitchFamily="49" charset="0"/>
                <a:ea typeface="Times New Roman" panose="02020603050405020304" pitchFamily="18" charset="0"/>
                <a:cs typeface="Consolas" panose="020B0609020204030204" pitchFamily="49" charset="0"/>
              </a:rPr>
              <a:t>.</a:t>
            </a:r>
            <a:r>
              <a:rPr lang="en-GB" sz="2000" dirty="0">
                <a:solidFill>
                  <a:srgbClr val="00B0F2"/>
                </a:solidFill>
                <a:latin typeface="Consolas" panose="020B0609020204030204" pitchFamily="49" charset="0"/>
                <a:ea typeface="Times New Roman" panose="02020603050405020304" pitchFamily="18" charset="0"/>
                <a:cs typeface="Consolas" panose="020B0609020204030204" pitchFamily="49" charset="0"/>
              </a:rPr>
              <a:t>inout1</a:t>
            </a:r>
            <a:r>
              <a:rPr lang="en-GB" sz="2000" dirty="0">
                <a:latin typeface="Consolas" panose="020B0609020204030204" pitchFamily="49" charset="0"/>
                <a:ea typeface="Times New Roman" panose="02020603050405020304" pitchFamily="18" charset="0"/>
                <a:cs typeface="Consolas" panose="020B0609020204030204" pitchFamily="49" charset="0"/>
              </a:rPr>
              <a:t> = </a:t>
            </a:r>
            <a:r>
              <a:rPr lang="en-GB" sz="2000" dirty="0">
                <a:solidFill>
                  <a:srgbClr val="00B0F2"/>
                </a:solidFill>
                <a:latin typeface="Consolas" panose="020B0609020204030204" pitchFamily="49" charset="0"/>
                <a:ea typeface="Times New Roman" panose="02020603050405020304" pitchFamily="18" charset="0"/>
                <a:cs typeface="Consolas" panose="020B0609020204030204" pitchFamily="49" charset="0"/>
              </a:rPr>
              <a:t>Constraint</a:t>
            </a:r>
            <a:r>
              <a:rPr lang="en-GB" sz="2000" dirty="0">
                <a:latin typeface="Consolas" panose="020B0609020204030204" pitchFamily="49" charset="0"/>
                <a:ea typeface="Times New Roman" panose="02020603050405020304" pitchFamily="18" charset="0"/>
                <a:cs typeface="Consolas" panose="020B0609020204030204" pitchFamily="49" charset="0"/>
              </a:rPr>
              <a:t>(expr=</a:t>
            </a:r>
            <a:r>
              <a:rPr lang="en-GB" sz="2000" dirty="0" err="1">
                <a:latin typeface="Consolas" panose="020B0609020204030204" pitchFamily="49" charset="0"/>
                <a:ea typeface="Times New Roman" panose="02020603050405020304" pitchFamily="18" charset="0"/>
                <a:cs typeface="Consolas" panose="020B0609020204030204" pitchFamily="49" charset="0"/>
              </a:rPr>
              <a:t>exp</a:t>
            </a:r>
            <a:r>
              <a:rPr lang="en-GB" sz="2000" dirty="0">
                <a:latin typeface="Consolas" panose="020B0609020204030204" pitchFamily="49" charset="0"/>
                <a:ea typeface="Times New Roman" panose="02020603050405020304" pitchFamily="18" charset="0"/>
                <a:cs typeface="Consolas" panose="020B0609020204030204" pitchFamily="49" charset="0"/>
              </a:rPr>
              <a:t>(</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[3]</a:t>
            </a:r>
            <a:r>
              <a:rPr lang="en-GB" sz="2000" dirty="0">
                <a:latin typeface="Consolas" panose="020B0609020204030204" pitchFamily="49" charset="0"/>
                <a:ea typeface="Times New Roman" panose="02020603050405020304" pitchFamily="18" charset="0"/>
                <a:cs typeface="Consolas" panose="020B0609020204030204" pitchFamily="49" charset="0"/>
              </a:rPr>
              <a:t>)–1 == </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[2]</a:t>
            </a:r>
            <a:r>
              <a:rPr lang="en-GB" sz="2000" dirty="0">
                <a:latin typeface="Consolas" panose="020B0609020204030204" pitchFamily="49" charset="0"/>
                <a:ea typeface="Times New Roman" panose="02020603050405020304" pitchFamily="18" charset="0"/>
                <a:cs typeface="Consolas" panose="020B0609020204030204" pitchFamily="49" charset="0"/>
              </a:rPr>
              <a:t>)</a:t>
            </a:r>
            <a:endParaRPr lang="en-US" sz="2400" dirty="0">
              <a:latin typeface="Times New Roman" panose="02020603050405020304" pitchFamily="18" charset="0"/>
              <a:ea typeface="Times New Roman" panose="02020603050405020304" pitchFamily="18" charset="0"/>
            </a:endParaRPr>
          </a:p>
          <a:p>
            <a:pPr>
              <a:spcAft>
                <a:spcPts val="3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use_unit1</a:t>
            </a:r>
            <a:r>
              <a:rPr lang="en-GB" sz="2000" dirty="0">
                <a:latin typeface="Consolas" panose="020B0609020204030204" pitchFamily="49" charset="0"/>
                <a:ea typeface="Times New Roman" panose="02020603050405020304" pitchFamily="18" charset="0"/>
                <a:cs typeface="Consolas" panose="020B0609020204030204" pitchFamily="49" charset="0"/>
              </a:rPr>
              <a:t>.</a:t>
            </a:r>
            <a:r>
              <a:rPr lang="en-GB" sz="20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no_unit2_flow1</a:t>
            </a:r>
            <a:r>
              <a:rPr lang="en-GB" sz="2000" dirty="0">
                <a:latin typeface="Consolas" panose="020B0609020204030204" pitchFamily="49" charset="0"/>
                <a:ea typeface="Times New Roman" panose="02020603050405020304" pitchFamily="18" charset="0"/>
                <a:cs typeface="Consolas" panose="020B0609020204030204" pitchFamily="49" charset="0"/>
              </a:rPr>
              <a:t> = </a:t>
            </a:r>
            <a:r>
              <a:rPr lang="en-GB" sz="2000" dirty="0">
                <a:solidFill>
                  <a:srgbClr val="9179AE"/>
                </a:solidFill>
                <a:latin typeface="Consolas" panose="020B0609020204030204" pitchFamily="49" charset="0"/>
                <a:ea typeface="Times New Roman" panose="02020603050405020304" pitchFamily="18" charset="0"/>
                <a:cs typeface="Consolas" panose="020B0609020204030204" pitchFamily="49" charset="0"/>
              </a:rPr>
              <a:t>Constraint</a:t>
            </a:r>
            <a:r>
              <a:rPr lang="en-GB" sz="2000" dirty="0">
                <a:latin typeface="Consolas" panose="020B0609020204030204" pitchFamily="49" charset="0"/>
                <a:ea typeface="Times New Roman" panose="02020603050405020304" pitchFamily="18" charset="0"/>
                <a:cs typeface="Consolas" panose="020B0609020204030204" pitchFamily="49" charset="0"/>
              </a:rPr>
              <a:t>(expr=</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[4] </a:t>
            </a:r>
            <a:r>
              <a:rPr lang="en-GB" sz="2000" dirty="0">
                <a:latin typeface="Consolas" panose="020B0609020204030204" pitchFamily="49" charset="0"/>
                <a:ea typeface="Times New Roman" panose="02020603050405020304" pitchFamily="18" charset="0"/>
                <a:cs typeface="Consolas" panose="020B0609020204030204" pitchFamily="49" charset="0"/>
              </a:rPr>
              <a:t>== 0)</a:t>
            </a:r>
            <a:endParaRPr lang="en-US" sz="2400" dirty="0">
              <a:latin typeface="Times New Roman" panose="02020603050405020304" pitchFamily="18" charset="0"/>
              <a:ea typeface="Times New Roman" panose="02020603050405020304" pitchFamily="18" charset="0"/>
            </a:endParaRPr>
          </a:p>
          <a:p>
            <a:pPr>
              <a:spcAft>
                <a:spcPts val="3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use_unit1</a:t>
            </a:r>
            <a:r>
              <a:rPr lang="en-GB" sz="2000" dirty="0">
                <a:latin typeface="Consolas" panose="020B0609020204030204" pitchFamily="49" charset="0"/>
                <a:ea typeface="Times New Roman" panose="02020603050405020304" pitchFamily="18" charset="0"/>
                <a:cs typeface="Consolas" panose="020B0609020204030204" pitchFamily="49" charset="0"/>
              </a:rPr>
              <a:t>.</a:t>
            </a:r>
            <a:r>
              <a:rPr lang="en-GB" sz="2000" dirty="0">
                <a:solidFill>
                  <a:srgbClr val="8064A2"/>
                </a:solidFill>
                <a:latin typeface="Consolas" panose="020B0609020204030204" pitchFamily="49" charset="0"/>
                <a:ea typeface="Times New Roman" panose="02020603050405020304" pitchFamily="18" charset="0"/>
                <a:cs typeface="Consolas" panose="020B0609020204030204" pitchFamily="49" charset="0"/>
              </a:rPr>
              <a:t>no_unit2_flow2 </a:t>
            </a:r>
            <a:r>
              <a:rPr lang="en-GB" sz="2000" dirty="0">
                <a:latin typeface="Consolas" panose="020B0609020204030204" pitchFamily="49" charset="0"/>
                <a:ea typeface="Times New Roman" panose="02020603050405020304" pitchFamily="18" charset="0"/>
                <a:cs typeface="Consolas" panose="020B0609020204030204" pitchFamily="49" charset="0"/>
              </a:rPr>
              <a:t>= </a:t>
            </a:r>
            <a:r>
              <a:rPr lang="en-GB" sz="2000" dirty="0">
                <a:solidFill>
                  <a:srgbClr val="9179AE"/>
                </a:solidFill>
                <a:latin typeface="Consolas" panose="020B0609020204030204" pitchFamily="49" charset="0"/>
                <a:ea typeface="Times New Roman" panose="02020603050405020304" pitchFamily="18" charset="0"/>
                <a:cs typeface="Consolas" panose="020B0609020204030204" pitchFamily="49" charset="0"/>
              </a:rPr>
              <a:t>Constraint</a:t>
            </a:r>
            <a:r>
              <a:rPr lang="en-GB" sz="2000" dirty="0">
                <a:latin typeface="Consolas" panose="020B0609020204030204" pitchFamily="49" charset="0"/>
                <a:ea typeface="Times New Roman" panose="02020603050405020304" pitchFamily="18" charset="0"/>
                <a:cs typeface="Consolas" panose="020B0609020204030204" pitchFamily="49" charset="0"/>
              </a:rPr>
              <a:t>(expr=</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[5] </a:t>
            </a:r>
            <a:r>
              <a:rPr lang="en-GB" sz="2000" dirty="0">
                <a:latin typeface="Consolas" panose="020B0609020204030204" pitchFamily="49" charset="0"/>
                <a:ea typeface="Times New Roman" panose="02020603050405020304" pitchFamily="18" charset="0"/>
                <a:cs typeface="Consolas" panose="020B0609020204030204" pitchFamily="49" charset="0"/>
              </a:rPr>
              <a:t>== 0)</a:t>
            </a:r>
          </a:p>
          <a:p>
            <a:pPr>
              <a:spcAft>
                <a:spcPts val="3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use_unit2</a:t>
            </a:r>
            <a:r>
              <a:rPr lang="en-GB" sz="2000" dirty="0">
                <a:latin typeface="Consolas" panose="020B0609020204030204" pitchFamily="49" charset="0"/>
                <a:ea typeface="Times New Roman" panose="02020603050405020304" pitchFamily="18" charset="0"/>
                <a:cs typeface="Consolas" panose="020B0609020204030204" pitchFamily="49" charset="0"/>
              </a:rPr>
              <a:t> = </a:t>
            </a: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Disjunct</a:t>
            </a:r>
            <a:r>
              <a:rPr lang="en-GB" sz="2000" dirty="0">
                <a:latin typeface="Consolas" panose="020B0609020204030204" pitchFamily="49" charset="0"/>
                <a:ea typeface="Times New Roman" panose="02020603050405020304" pitchFamily="18" charset="0"/>
                <a:cs typeface="Consolas" panose="020B0609020204030204" pitchFamily="49" charset="0"/>
              </a:rPr>
              <a:t>()</a:t>
            </a:r>
            <a:endParaRPr lang="en-US" sz="2000" dirty="0">
              <a:latin typeface="Times New Roman" panose="02020603050405020304" pitchFamily="18" charset="0"/>
              <a:ea typeface="Times New Roman" panose="02020603050405020304" pitchFamily="18" charset="0"/>
            </a:endParaRPr>
          </a:p>
          <a:p>
            <a:pPr>
              <a:spcAft>
                <a:spcPts val="3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use_unit2</a:t>
            </a:r>
            <a:r>
              <a:rPr lang="en-GB" sz="2000" dirty="0">
                <a:latin typeface="Consolas" panose="020B0609020204030204" pitchFamily="49" charset="0"/>
                <a:ea typeface="Times New Roman" panose="02020603050405020304" pitchFamily="18" charset="0"/>
                <a:cs typeface="Consolas" panose="020B0609020204030204" pitchFamily="49" charset="0"/>
              </a:rPr>
              <a:t>.</a:t>
            </a:r>
            <a:r>
              <a:rPr lang="en-GB" sz="2000" dirty="0">
                <a:solidFill>
                  <a:srgbClr val="EC7B31"/>
                </a:solidFill>
                <a:latin typeface="Consolas" panose="020B0609020204030204" pitchFamily="49" charset="0"/>
                <a:ea typeface="Times New Roman" panose="02020603050405020304" pitchFamily="18" charset="0"/>
                <a:cs typeface="Consolas" panose="020B0609020204030204" pitchFamily="49" charset="0"/>
              </a:rPr>
              <a:t>inout2</a:t>
            </a:r>
            <a:r>
              <a:rPr lang="en-GB" sz="2000" dirty="0">
                <a:latin typeface="Consolas" panose="020B0609020204030204" pitchFamily="49" charset="0"/>
                <a:ea typeface="Times New Roman" panose="02020603050405020304" pitchFamily="18" charset="0"/>
                <a:cs typeface="Consolas" panose="020B0609020204030204" pitchFamily="49" charset="0"/>
              </a:rPr>
              <a:t> = </a:t>
            </a:r>
            <a:r>
              <a:rPr lang="en-GB" sz="2000" dirty="0">
                <a:solidFill>
                  <a:srgbClr val="ED823C"/>
                </a:solidFill>
                <a:latin typeface="Consolas" panose="020B0609020204030204" pitchFamily="49" charset="0"/>
                <a:ea typeface="Times New Roman" panose="02020603050405020304" pitchFamily="18" charset="0"/>
                <a:cs typeface="Consolas" panose="020B0609020204030204" pitchFamily="49" charset="0"/>
              </a:rPr>
              <a:t>Constraint</a:t>
            </a:r>
            <a:r>
              <a:rPr lang="en-GB" sz="2000" dirty="0">
                <a:latin typeface="Consolas" panose="020B0609020204030204" pitchFamily="49" charset="0"/>
                <a:ea typeface="Times New Roman" panose="02020603050405020304" pitchFamily="18" charset="0"/>
                <a:cs typeface="Consolas" panose="020B0609020204030204" pitchFamily="49" charset="0"/>
              </a:rPr>
              <a:t>(expr=exp(</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[5]</a:t>
            </a:r>
            <a:r>
              <a:rPr lang="en-GB" sz="2000" dirty="0">
                <a:latin typeface="Consolas" panose="020B0609020204030204" pitchFamily="49" charset="0"/>
                <a:ea typeface="Times New Roman" panose="02020603050405020304" pitchFamily="18" charset="0"/>
                <a:cs typeface="Consolas" panose="020B0609020204030204" pitchFamily="49" charset="0"/>
              </a:rPr>
              <a:t>/1.2)–1 == </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[4]</a:t>
            </a:r>
            <a:r>
              <a:rPr lang="en-GB" sz="2000" dirty="0">
                <a:latin typeface="Consolas" panose="020B0609020204030204" pitchFamily="49" charset="0"/>
                <a:ea typeface="Times New Roman" panose="02020603050405020304" pitchFamily="18" charset="0"/>
                <a:cs typeface="Consolas" panose="020B0609020204030204" pitchFamily="49" charset="0"/>
              </a:rPr>
              <a:t>)</a:t>
            </a:r>
            <a:endParaRPr lang="en-US" sz="2400" dirty="0">
              <a:latin typeface="Times New Roman" panose="02020603050405020304" pitchFamily="18" charset="0"/>
              <a:ea typeface="Times New Roman" panose="02020603050405020304" pitchFamily="18" charset="0"/>
            </a:endParaRPr>
          </a:p>
          <a:p>
            <a:pPr>
              <a:spcAft>
                <a:spcPts val="3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use_unit2</a:t>
            </a:r>
            <a:r>
              <a:rPr lang="en-GB" sz="2000" dirty="0">
                <a:latin typeface="Consolas" panose="020B0609020204030204" pitchFamily="49" charset="0"/>
                <a:ea typeface="Times New Roman" panose="02020603050405020304" pitchFamily="18" charset="0"/>
                <a:cs typeface="Consolas" panose="020B0609020204030204" pitchFamily="49" charset="0"/>
              </a:rPr>
              <a:t>.</a:t>
            </a:r>
            <a:r>
              <a:rPr lang="en-GB" sz="2000" dirty="0">
                <a:solidFill>
                  <a:schemeClr val="bg2">
                    <a:lumMod val="50000"/>
                  </a:schemeClr>
                </a:solidFill>
                <a:latin typeface="Consolas" panose="020B0609020204030204" pitchFamily="49" charset="0"/>
                <a:ea typeface="Times New Roman" panose="02020603050405020304" pitchFamily="18" charset="0"/>
                <a:cs typeface="Consolas" panose="020B0609020204030204" pitchFamily="49" charset="0"/>
              </a:rPr>
              <a:t>no_unit1_flow1 </a:t>
            </a:r>
            <a:r>
              <a:rPr lang="en-GB" sz="2000" dirty="0">
                <a:latin typeface="Consolas" panose="020B0609020204030204" pitchFamily="49" charset="0"/>
                <a:ea typeface="Times New Roman" panose="02020603050405020304" pitchFamily="18" charset="0"/>
                <a:cs typeface="Consolas" panose="020B0609020204030204" pitchFamily="49" charset="0"/>
              </a:rPr>
              <a:t>= </a:t>
            </a:r>
            <a:r>
              <a:rPr lang="en-GB" sz="2000" dirty="0">
                <a:solidFill>
                  <a:srgbClr val="A9A075"/>
                </a:solidFill>
                <a:latin typeface="Consolas" panose="020B0609020204030204" pitchFamily="49" charset="0"/>
                <a:ea typeface="Times New Roman" panose="02020603050405020304" pitchFamily="18" charset="0"/>
                <a:cs typeface="Consolas" panose="020B0609020204030204" pitchFamily="49" charset="0"/>
              </a:rPr>
              <a:t>Constraint</a:t>
            </a:r>
            <a:r>
              <a:rPr lang="en-GB" sz="2000" dirty="0">
                <a:latin typeface="Consolas" panose="020B0609020204030204" pitchFamily="49" charset="0"/>
                <a:ea typeface="Times New Roman" panose="02020603050405020304" pitchFamily="18" charset="0"/>
                <a:cs typeface="Consolas" panose="020B0609020204030204" pitchFamily="49" charset="0"/>
              </a:rPr>
              <a:t>(expr=</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[2] </a:t>
            </a:r>
            <a:r>
              <a:rPr lang="en-GB" sz="2000" dirty="0">
                <a:latin typeface="Consolas" panose="020B0609020204030204" pitchFamily="49" charset="0"/>
                <a:ea typeface="Times New Roman" panose="02020603050405020304" pitchFamily="18" charset="0"/>
                <a:cs typeface="Consolas" panose="020B0609020204030204" pitchFamily="49" charset="0"/>
              </a:rPr>
              <a:t>== 0)</a:t>
            </a:r>
            <a:endParaRPr lang="en-US" sz="2400" dirty="0">
              <a:latin typeface="Times New Roman" panose="02020603050405020304" pitchFamily="18" charset="0"/>
              <a:ea typeface="Times New Roman" panose="02020603050405020304" pitchFamily="18" charset="0"/>
            </a:endParaRPr>
          </a:p>
          <a:p>
            <a:pPr>
              <a:spcAft>
                <a:spcPts val="3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use_unit2</a:t>
            </a:r>
            <a:r>
              <a:rPr lang="en-GB" sz="2000" dirty="0">
                <a:latin typeface="Consolas" panose="020B0609020204030204" pitchFamily="49" charset="0"/>
                <a:ea typeface="Times New Roman" panose="02020603050405020304" pitchFamily="18" charset="0"/>
                <a:cs typeface="Consolas" panose="020B0609020204030204" pitchFamily="49" charset="0"/>
              </a:rPr>
              <a:t>.</a:t>
            </a:r>
            <a:r>
              <a:rPr lang="en-GB" sz="2000" dirty="0">
                <a:solidFill>
                  <a:schemeClr val="bg2">
                    <a:lumMod val="50000"/>
                  </a:schemeClr>
                </a:solidFill>
                <a:latin typeface="Consolas" panose="020B0609020204030204" pitchFamily="49" charset="0"/>
                <a:ea typeface="Times New Roman" panose="02020603050405020304" pitchFamily="18" charset="0"/>
                <a:cs typeface="Consolas" panose="020B0609020204030204" pitchFamily="49" charset="0"/>
              </a:rPr>
              <a:t>no_unit1_flow2 </a:t>
            </a:r>
            <a:r>
              <a:rPr lang="en-GB" sz="2000" dirty="0">
                <a:latin typeface="Consolas" panose="020B0609020204030204" pitchFamily="49" charset="0"/>
                <a:ea typeface="Times New Roman" panose="02020603050405020304" pitchFamily="18" charset="0"/>
                <a:cs typeface="Consolas" panose="020B0609020204030204" pitchFamily="49" charset="0"/>
              </a:rPr>
              <a:t>= </a:t>
            </a:r>
            <a:r>
              <a:rPr lang="en-GB" sz="2000" dirty="0">
                <a:solidFill>
                  <a:srgbClr val="A9A075"/>
                </a:solidFill>
                <a:latin typeface="Consolas" panose="020B0609020204030204" pitchFamily="49" charset="0"/>
                <a:ea typeface="Times New Roman" panose="02020603050405020304" pitchFamily="18" charset="0"/>
                <a:cs typeface="Consolas" panose="020B0609020204030204" pitchFamily="49" charset="0"/>
              </a:rPr>
              <a:t>Constraint</a:t>
            </a:r>
            <a:r>
              <a:rPr lang="en-GB" sz="2000" dirty="0">
                <a:latin typeface="Consolas" panose="020B0609020204030204" pitchFamily="49" charset="0"/>
                <a:ea typeface="Times New Roman" panose="02020603050405020304" pitchFamily="18" charset="0"/>
                <a:cs typeface="Consolas" panose="020B0609020204030204" pitchFamily="49" charset="0"/>
              </a:rPr>
              <a:t>(expr=</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[3]</a:t>
            </a:r>
            <a:r>
              <a:rPr lang="en-GB" sz="2000" dirty="0">
                <a:latin typeface="Consolas" panose="020B0609020204030204" pitchFamily="49" charset="0"/>
                <a:ea typeface="Times New Roman" panose="02020603050405020304" pitchFamily="18" charset="0"/>
                <a:cs typeface="Consolas" panose="020B0609020204030204" pitchFamily="49" charset="0"/>
              </a:rPr>
              <a:t> == 0)</a:t>
            </a:r>
            <a:endParaRPr lang="en-US" sz="2400" dirty="0">
              <a:latin typeface="Times New Roman" panose="02020603050405020304" pitchFamily="18" charset="0"/>
              <a:ea typeface="Times New Roman" panose="02020603050405020304" pitchFamily="18" charset="0"/>
            </a:endParaRPr>
          </a:p>
          <a:p>
            <a:pPr>
              <a:spcAft>
                <a:spcPts val="6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ABCE2C"/>
                </a:solidFill>
                <a:latin typeface="Consolas" panose="020B0609020204030204" pitchFamily="49" charset="0"/>
                <a:ea typeface="Times New Roman" panose="02020603050405020304" pitchFamily="18" charset="0"/>
                <a:cs typeface="Consolas" panose="020B0609020204030204" pitchFamily="49" charset="0"/>
              </a:rPr>
              <a:t>use1or2</a:t>
            </a:r>
            <a:r>
              <a:rPr lang="en-GB" sz="2000" dirty="0">
                <a:latin typeface="Consolas" panose="020B0609020204030204" pitchFamily="49" charset="0"/>
                <a:ea typeface="Times New Roman" panose="02020603050405020304" pitchFamily="18" charset="0"/>
                <a:cs typeface="Consolas" panose="020B0609020204030204" pitchFamily="49" charset="0"/>
              </a:rPr>
              <a:t> = </a:t>
            </a:r>
            <a:r>
              <a:rPr lang="en-GB" sz="2000" dirty="0">
                <a:solidFill>
                  <a:srgbClr val="ABCE2C"/>
                </a:solidFill>
                <a:latin typeface="Consolas" panose="020B0609020204030204" pitchFamily="49" charset="0"/>
                <a:ea typeface="Times New Roman" panose="02020603050405020304" pitchFamily="18" charset="0"/>
                <a:cs typeface="Consolas" panose="020B0609020204030204" pitchFamily="49" charset="0"/>
              </a:rPr>
              <a:t>Disjunction</a:t>
            </a:r>
            <a:r>
              <a:rPr lang="en-GB" sz="2000" dirty="0">
                <a:latin typeface="Consolas" panose="020B0609020204030204" pitchFamily="49" charset="0"/>
                <a:ea typeface="Times New Roman" panose="02020603050405020304" pitchFamily="18" charset="0"/>
                <a:cs typeface="Consolas" panose="020B0609020204030204" pitchFamily="49" charset="0"/>
              </a:rPr>
              <a:t>(expr=[m.</a:t>
            </a: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use_unit1</a:t>
            </a:r>
            <a:r>
              <a:rPr lang="en-GB" sz="2000" dirty="0">
                <a:latin typeface="Consolas" panose="020B0609020204030204" pitchFamily="49" charset="0"/>
                <a:ea typeface="Times New Roman" panose="02020603050405020304" pitchFamily="18" charset="0"/>
                <a:cs typeface="Consolas" panose="020B0609020204030204" pitchFamily="49" charset="0"/>
              </a:rPr>
              <a:t>, m.</a:t>
            </a: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use_unit2</a:t>
            </a:r>
            <a:r>
              <a:rPr lang="en-GB" sz="2000" dirty="0">
                <a:latin typeface="Consolas" panose="020B0609020204030204" pitchFamily="49" charset="0"/>
                <a:ea typeface="Times New Roman" panose="02020603050405020304" pitchFamily="18" charset="0"/>
                <a:cs typeface="Consolas" panose="020B0609020204030204" pitchFamily="49" charset="0"/>
              </a:rPr>
              <a:t>])</a:t>
            </a:r>
            <a:endParaRPr lang="en-US" sz="24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33BEEED-BC03-40F0-B797-4A20B4D4DC8E}"/>
                  </a:ext>
                </a:extLst>
              </p:cNvPr>
              <p:cNvSpPr/>
              <p:nvPr/>
            </p:nvSpPr>
            <p:spPr>
              <a:xfrm>
                <a:off x="3066228" y="1052094"/>
                <a:ext cx="6059544" cy="14588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00279F"/>
                              </a:solidFill>
                              <a:latin typeface="Cambria Math" panose="02040503050406030204" pitchFamily="18" charset="0"/>
                            </a:rPr>
                          </m:ctrlPr>
                        </m:dPr>
                        <m:e>
                          <m:m>
                            <m:mPr>
                              <m:plcHide m:val="on"/>
                              <m:mcs>
                                <m:mc>
                                  <m:mcPr>
                                    <m:count m:val="1"/>
                                    <m:mcJc m:val="center"/>
                                  </m:mcPr>
                                </m:mc>
                              </m:mcs>
                              <m:ctrlPr>
                                <a:rPr lang="en-US" sz="2400" i="1">
                                  <a:solidFill>
                                    <a:srgbClr val="00279F"/>
                                  </a:solidFill>
                                  <a:latin typeface="Cambria Math" panose="02040503050406030204" pitchFamily="18" charset="0"/>
                                </a:rPr>
                              </m:ctrlPr>
                            </m:mPr>
                            <m:mr>
                              <m:e>
                                <m:sSub>
                                  <m:sSubPr>
                                    <m:ctrlPr>
                                      <a:rPr lang="en-US" sz="2400" i="1">
                                        <a:solidFill>
                                          <a:srgbClr val="00279F"/>
                                        </a:solidFill>
                                        <a:latin typeface="Cambria Math" panose="02040503050406030204" pitchFamily="18" charset="0"/>
                                      </a:rPr>
                                    </m:ctrlPr>
                                  </m:sSubPr>
                                  <m:e>
                                    <m:r>
                                      <a:rPr lang="en-US" sz="2400" i="1">
                                        <a:solidFill>
                                          <a:srgbClr val="00279F"/>
                                        </a:solidFill>
                                        <a:latin typeface="Cambria Math" panose="02040503050406030204" pitchFamily="18" charset="0"/>
                                      </a:rPr>
                                      <m:t>𝑌</m:t>
                                    </m:r>
                                  </m:e>
                                  <m:sub>
                                    <m:r>
                                      <a:rPr lang="en-US" sz="2400" i="0">
                                        <a:solidFill>
                                          <a:srgbClr val="00279F"/>
                                        </a:solidFill>
                                        <a:latin typeface="Cambria Math" panose="02040503050406030204" pitchFamily="18" charset="0"/>
                                      </a:rPr>
                                      <m:t>1</m:t>
                                    </m:r>
                                  </m:sub>
                                </m:sSub>
                              </m:e>
                            </m:mr>
                            <m:mr>
                              <m:e>
                                <m:func>
                                  <m:funcPr>
                                    <m:ctrlPr>
                                      <a:rPr lang="en-US" sz="2400" i="1" smtClean="0">
                                        <a:solidFill>
                                          <a:srgbClr val="00B0F2"/>
                                        </a:solidFill>
                                        <a:latin typeface="Cambria Math" panose="02040503050406030204" pitchFamily="18" charset="0"/>
                                      </a:rPr>
                                    </m:ctrlPr>
                                  </m:funcPr>
                                  <m:fName>
                                    <m:r>
                                      <m:rPr>
                                        <m:sty m:val="p"/>
                                      </m:rPr>
                                      <a:rPr lang="en-US" sz="2400" i="0">
                                        <a:solidFill>
                                          <a:srgbClr val="00B0F2"/>
                                        </a:solidFill>
                                        <a:latin typeface="Cambria Math" panose="02040503050406030204" pitchFamily="18" charset="0"/>
                                      </a:rPr>
                                      <m:t>exp</m:t>
                                    </m:r>
                                  </m:fName>
                                  <m:e>
                                    <m:d>
                                      <m:dPr>
                                        <m:ctrlPr>
                                          <a:rPr lang="en-US" sz="2400" i="1">
                                            <a:solidFill>
                                              <a:srgbClr val="00B0F2"/>
                                            </a:solidFill>
                                            <a:latin typeface="Cambria Math" panose="02040503050406030204" pitchFamily="18" charset="0"/>
                                          </a:rPr>
                                        </m:ctrlPr>
                                      </m:dPr>
                                      <m:e>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3</m:t>
                                            </m:r>
                                          </m:sub>
                                        </m:sSub>
                                      </m:e>
                                    </m:d>
                                  </m:e>
                                </m:func>
                                <m:r>
                                  <a:rPr lang="en-US" sz="2400" i="0">
                                    <a:solidFill>
                                      <a:srgbClr val="00B0F2"/>
                                    </a:solidFill>
                                    <a:latin typeface="Cambria Math" panose="02040503050406030204" pitchFamily="18" charset="0"/>
                                  </a:rPr>
                                  <m:t>−1=</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2</m:t>
                                    </m:r>
                                  </m:sub>
                                </m:sSub>
                              </m:e>
                            </m:mr>
                            <m:mr>
                              <m:e>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4</m:t>
                                    </m:r>
                                  </m:sub>
                                </m:sSub>
                                <m:r>
                                  <a:rPr lang="en-US" sz="2400" i="0">
                                    <a:solidFill>
                                      <a:schemeClr val="accent4"/>
                                    </a:solidFill>
                                    <a:latin typeface="Cambria Math" panose="02040503050406030204" pitchFamily="18" charset="0"/>
                                  </a:rPr>
                                  <m:t>=</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5</m:t>
                                    </m:r>
                                  </m:sub>
                                </m:sSub>
                                <m:r>
                                  <a:rPr lang="en-US" sz="2400" i="0">
                                    <a:solidFill>
                                      <a:schemeClr val="accent4"/>
                                    </a:solidFill>
                                    <a:latin typeface="Cambria Math" panose="02040503050406030204" pitchFamily="18" charset="0"/>
                                  </a:rPr>
                                  <m:t>=0</m:t>
                                </m:r>
                              </m:e>
                            </m:mr>
                          </m:m>
                        </m:e>
                      </m:d>
                      <m:nary>
                        <m:naryPr>
                          <m:chr m:val="⋁"/>
                          <m:subHide m:val="on"/>
                          <m:supHide m:val="on"/>
                          <m:ctrlPr>
                            <a:rPr lang="en-US" sz="2400" i="1" smtClean="0">
                              <a:solidFill>
                                <a:srgbClr val="ABCE2C"/>
                              </a:solidFill>
                              <a:latin typeface="Cambria Math" panose="02040503050406030204" pitchFamily="18" charset="0"/>
                            </a:rPr>
                          </m:ctrlPr>
                        </m:naryPr>
                        <m:sub/>
                        <m:sup/>
                        <m:e>
                          <m:d>
                            <m:dPr>
                              <m:begChr m:val="["/>
                              <m:endChr m:val="]"/>
                              <m:ctrlPr>
                                <a:rPr lang="en-US" sz="2400" i="1" smtClean="0">
                                  <a:solidFill>
                                    <a:srgbClr val="800000"/>
                                  </a:solidFill>
                                  <a:latin typeface="Cambria Math" panose="02040503050406030204" pitchFamily="18" charset="0"/>
                                </a:rPr>
                              </m:ctrlPr>
                            </m:dPr>
                            <m:e>
                              <m:m>
                                <m:mPr>
                                  <m:plcHide m:val="on"/>
                                  <m:mcs>
                                    <m:mc>
                                      <m:mcPr>
                                        <m:count m:val="1"/>
                                        <m:mcJc m:val="center"/>
                                      </m:mcPr>
                                    </m:mc>
                                  </m:mcs>
                                  <m:ctrlPr>
                                    <a:rPr lang="en-US" sz="2400" i="1">
                                      <a:solidFill>
                                        <a:srgbClr val="800000"/>
                                      </a:solidFill>
                                      <a:latin typeface="Cambria Math" panose="02040503050406030204" pitchFamily="18" charset="0"/>
                                    </a:rPr>
                                  </m:ctrlPr>
                                </m:mPr>
                                <m:mr>
                                  <m:e>
                                    <m:sSub>
                                      <m:sSubPr>
                                        <m:ctrlPr>
                                          <a:rPr lang="en-US" sz="2400" i="1">
                                            <a:solidFill>
                                              <a:srgbClr val="800000"/>
                                            </a:solidFill>
                                            <a:latin typeface="Cambria Math" panose="02040503050406030204" pitchFamily="18" charset="0"/>
                                          </a:rPr>
                                        </m:ctrlPr>
                                      </m:sSubPr>
                                      <m:e>
                                        <m:r>
                                          <a:rPr lang="en-US" sz="2400" i="1">
                                            <a:solidFill>
                                              <a:srgbClr val="800000"/>
                                            </a:solidFill>
                                            <a:latin typeface="Cambria Math" panose="02040503050406030204" pitchFamily="18" charset="0"/>
                                          </a:rPr>
                                          <m:t>𝑌</m:t>
                                        </m:r>
                                      </m:e>
                                      <m:sub>
                                        <m:r>
                                          <a:rPr lang="en-US" sz="2400" i="0">
                                            <a:solidFill>
                                              <a:srgbClr val="800000"/>
                                            </a:solidFill>
                                            <a:latin typeface="Cambria Math" panose="02040503050406030204" pitchFamily="18" charset="0"/>
                                          </a:rPr>
                                          <m:t>2</m:t>
                                        </m:r>
                                      </m:sub>
                                    </m:sSub>
                                  </m:e>
                                </m:mr>
                                <m:mr>
                                  <m:e>
                                    <m:func>
                                      <m:funcPr>
                                        <m:ctrlPr>
                                          <a:rPr lang="en-US" sz="2400" i="1" smtClean="0">
                                            <a:solidFill>
                                              <a:srgbClr val="EC7B31"/>
                                            </a:solidFill>
                                            <a:latin typeface="Cambria Math" panose="02040503050406030204" pitchFamily="18" charset="0"/>
                                          </a:rPr>
                                        </m:ctrlPr>
                                      </m:funcPr>
                                      <m:fName>
                                        <m:r>
                                          <m:rPr>
                                            <m:sty m:val="p"/>
                                          </m:rPr>
                                          <a:rPr lang="en-US" sz="2400" i="0">
                                            <a:solidFill>
                                              <a:srgbClr val="EC7B31"/>
                                            </a:solidFill>
                                            <a:latin typeface="Cambria Math" panose="02040503050406030204" pitchFamily="18" charset="0"/>
                                          </a:rPr>
                                          <m:t>exp</m:t>
                                        </m:r>
                                      </m:fName>
                                      <m:e>
                                        <m:d>
                                          <m:dPr>
                                            <m:ctrlPr>
                                              <a:rPr lang="en-US" sz="2400" i="1">
                                                <a:solidFill>
                                                  <a:srgbClr val="EC7B31"/>
                                                </a:solidFill>
                                                <a:latin typeface="Cambria Math" panose="02040503050406030204" pitchFamily="18" charset="0"/>
                                              </a:rPr>
                                            </m:ctrlPr>
                                          </m:dPr>
                                          <m:e>
                                            <m:f>
                                              <m:fPr>
                                                <m:ctrlPr>
                                                  <a:rPr lang="en-US" sz="2400" i="1">
                                                    <a:solidFill>
                                                      <a:srgbClr val="EC7B31"/>
                                                    </a:solidFill>
                                                    <a:latin typeface="Cambria Math" panose="02040503050406030204" pitchFamily="18" charset="0"/>
                                                  </a:rPr>
                                                </m:ctrlPr>
                                              </m:fPr>
                                              <m:num>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5</m:t>
                                                    </m:r>
                                                  </m:sub>
                                                </m:sSub>
                                              </m:num>
                                              <m:den>
                                                <m:r>
                                                  <a:rPr lang="en-US" sz="2400" i="0">
                                                    <a:solidFill>
                                                      <a:srgbClr val="EC7B31"/>
                                                    </a:solidFill>
                                                    <a:latin typeface="Cambria Math" panose="02040503050406030204" pitchFamily="18" charset="0"/>
                                                  </a:rPr>
                                                  <m:t>1.2</m:t>
                                                </m:r>
                                              </m:den>
                                            </m:f>
                                          </m:e>
                                        </m:d>
                                      </m:e>
                                    </m:func>
                                    <m:r>
                                      <a:rPr lang="en-US" sz="2400" i="0">
                                        <a:solidFill>
                                          <a:srgbClr val="EC7B31"/>
                                        </a:solidFill>
                                        <a:latin typeface="Cambria Math" panose="02040503050406030204" pitchFamily="18" charset="0"/>
                                      </a:rPr>
                                      <m:t>−1=</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4</m:t>
                                        </m:r>
                                      </m:sub>
                                    </m:sSub>
                                  </m:e>
                                </m:mr>
                                <m:mr>
                                  <m:e>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2</m:t>
                                        </m:r>
                                      </m:sub>
                                    </m:sSub>
                                    <m:r>
                                      <a:rPr lang="en-US" sz="2400" i="0">
                                        <a:solidFill>
                                          <a:schemeClr val="bg2">
                                            <a:lumMod val="50000"/>
                                          </a:schemeClr>
                                        </a:solidFill>
                                        <a:latin typeface="Cambria Math" panose="02040503050406030204" pitchFamily="18" charset="0"/>
                                      </a:rPr>
                                      <m:t>=</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3</m:t>
                                        </m:r>
                                      </m:sub>
                                    </m:sSub>
                                    <m:r>
                                      <a:rPr lang="en-US" sz="2400" i="0">
                                        <a:solidFill>
                                          <a:schemeClr val="bg2">
                                            <a:lumMod val="50000"/>
                                          </a:schemeClr>
                                        </a:solidFill>
                                        <a:latin typeface="Cambria Math" panose="02040503050406030204" pitchFamily="18" charset="0"/>
                                      </a:rPr>
                                      <m:t>=0</m:t>
                                    </m:r>
                                  </m:e>
                                </m:mr>
                              </m:m>
                            </m:e>
                          </m:d>
                        </m:e>
                      </m:nary>
                    </m:oMath>
                  </m:oMathPara>
                </a14:m>
                <a:endParaRPr lang="en-US" sz="2400" dirty="0"/>
              </a:p>
            </p:txBody>
          </p:sp>
        </mc:Choice>
        <mc:Fallback xmlns="">
          <p:sp>
            <p:nvSpPr>
              <p:cNvPr id="6" name="Rectangle 5">
                <a:extLst>
                  <a:ext uri="{FF2B5EF4-FFF2-40B4-BE49-F238E27FC236}">
                    <a16:creationId xmlns:a16="http://schemas.microsoft.com/office/drawing/2014/main" id="{533BEEED-BC03-40F0-B797-4A20B4D4DC8E}"/>
                  </a:ext>
                </a:extLst>
              </p:cNvPr>
              <p:cNvSpPr>
                <a:spLocks noRot="1" noChangeAspect="1" noMove="1" noResize="1" noEditPoints="1" noAdjustHandles="1" noChangeArrowheads="1" noChangeShapeType="1" noTextEdit="1"/>
              </p:cNvSpPr>
              <p:nvPr/>
            </p:nvSpPr>
            <p:spPr>
              <a:xfrm>
                <a:off x="3066228" y="1052094"/>
                <a:ext cx="6059544" cy="1458861"/>
              </a:xfrm>
              <a:prstGeom prst="rect">
                <a:avLst/>
              </a:prstGeom>
              <a:blipFill>
                <a:blip r:embed="rId2"/>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D8977529-F47E-4B19-8430-BA838F7F09B4}"/>
              </a:ext>
            </a:extLst>
          </p:cNvPr>
          <p:cNvSpPr/>
          <p:nvPr/>
        </p:nvSpPr>
        <p:spPr bwMode="auto">
          <a:xfrm>
            <a:off x="844586" y="2765512"/>
            <a:ext cx="5632413" cy="421474"/>
          </a:xfrm>
          <a:prstGeom prst="rect">
            <a:avLst/>
          </a:prstGeom>
          <a:noFill/>
          <a:ln w="28575" cap="flat" cmpd="sng" algn="ctr">
            <a:noFill/>
            <a:prstDash val="solid"/>
            <a:round/>
            <a:headEnd type="none"/>
            <a:tailEnd type="none"/>
          </a:ln>
          <a:effectLst/>
        </p:spPr>
        <p:txBody>
          <a:bodyPr rtlCol="0" anchor="ctr"/>
          <a:lstStyle/>
          <a:p>
            <a:r>
              <a:rPr lang="en-US" sz="2400" b="1" dirty="0">
                <a:solidFill>
                  <a:schemeClr val="tx1">
                    <a:lumMod val="50000"/>
                    <a:lumOff val="50000"/>
                  </a:schemeClr>
                </a:solidFill>
              </a:rPr>
              <a:t>Expanded</a:t>
            </a:r>
            <a:r>
              <a:rPr lang="en-US" sz="2400" dirty="0">
                <a:solidFill>
                  <a:schemeClr val="tx1">
                    <a:lumMod val="50000"/>
                    <a:lumOff val="50000"/>
                  </a:schemeClr>
                </a:solidFill>
              </a:rPr>
              <a:t> syntax: more </a:t>
            </a:r>
            <a:r>
              <a:rPr lang="en-US" sz="2400" b="1" dirty="0">
                <a:solidFill>
                  <a:schemeClr val="tx1">
                    <a:lumMod val="50000"/>
                    <a:lumOff val="50000"/>
                  </a:schemeClr>
                </a:solidFill>
              </a:rPr>
              <a:t>descriptive</a:t>
            </a:r>
          </a:p>
        </p:txBody>
      </p:sp>
    </p:spTree>
    <p:extLst>
      <p:ext uri="{BB962C8B-B14F-4D97-AF65-F5344CB8AC3E}">
        <p14:creationId xmlns:p14="http://schemas.microsoft.com/office/powerpoint/2010/main" val="3172750046"/>
      </p:ext>
    </p:extLst>
  </p:cSld>
  <p:clrMapOvr>
    <a:masterClrMapping/>
  </p:clrMapOvr>
  <p:transition spd="med"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4E93-F801-4D78-A399-7F4E7A9A898B}"/>
              </a:ext>
            </a:extLst>
          </p:cNvPr>
          <p:cNvSpPr>
            <a:spLocks noGrp="1"/>
          </p:cNvSpPr>
          <p:nvPr>
            <p:ph type="title"/>
          </p:nvPr>
        </p:nvSpPr>
        <p:spPr/>
        <p:txBody>
          <a:bodyPr/>
          <a:lstStyle/>
          <a:p>
            <a:r>
              <a:rPr lang="en-US" dirty="0" err="1"/>
              <a:t>Pyomo.GDP</a:t>
            </a:r>
            <a:r>
              <a:rPr lang="en-US" dirty="0"/>
              <a:t> modeling</a:t>
            </a:r>
          </a:p>
        </p:txBody>
      </p:sp>
      <p:sp>
        <p:nvSpPr>
          <p:cNvPr id="3" name="Slide Number Placeholder 2">
            <a:extLst>
              <a:ext uri="{FF2B5EF4-FFF2-40B4-BE49-F238E27FC236}">
                <a16:creationId xmlns:a16="http://schemas.microsoft.com/office/drawing/2014/main" id="{1B4543DE-0E9B-4E10-915C-8C35EDF1272B}"/>
              </a:ext>
            </a:extLst>
          </p:cNvPr>
          <p:cNvSpPr>
            <a:spLocks noGrp="1"/>
          </p:cNvSpPr>
          <p:nvPr>
            <p:ph type="sldNum" sz="quarter" idx="4"/>
          </p:nvPr>
        </p:nvSpPr>
        <p:spPr/>
        <p:txBody>
          <a:bodyPr/>
          <a:lstStyle/>
          <a:p>
            <a:fld id="{41B67AC3-44BE-1249-A8B0-A1E33CC73C33}" type="slidenum">
              <a:rPr lang="en-US" smtClean="0"/>
              <a:t>8</a:t>
            </a:fld>
            <a:endParaRPr lang="en-US"/>
          </a:p>
        </p:txBody>
      </p:sp>
      <p:sp>
        <p:nvSpPr>
          <p:cNvPr id="5" name="Rectangle 4">
            <a:extLst>
              <a:ext uri="{FF2B5EF4-FFF2-40B4-BE49-F238E27FC236}">
                <a16:creationId xmlns:a16="http://schemas.microsoft.com/office/drawing/2014/main" id="{16E44288-9C2C-4609-AA7A-817C5328F6DC}"/>
              </a:ext>
            </a:extLst>
          </p:cNvPr>
          <p:cNvSpPr/>
          <p:nvPr/>
        </p:nvSpPr>
        <p:spPr>
          <a:xfrm>
            <a:off x="844587" y="3276600"/>
            <a:ext cx="10502826" cy="2708434"/>
          </a:xfrm>
          <a:prstGeom prst="rect">
            <a:avLst/>
          </a:prstGeom>
        </p:spPr>
        <p:txBody>
          <a:bodyPr wrap="square">
            <a:spAutoFit/>
          </a:bodyPr>
          <a:lstStyle/>
          <a:p>
            <a:pPr>
              <a:spcAft>
                <a:spcPts val="600"/>
              </a:spcAft>
            </a:pPr>
            <a:r>
              <a:rPr lang="en-GB" sz="2000" dirty="0">
                <a:latin typeface="Consolas" panose="020B0609020204030204" pitchFamily="49" charset="0"/>
                <a:ea typeface="Times New Roman" panose="02020603050405020304" pitchFamily="18" charset="0"/>
                <a:cs typeface="Consolas" panose="020B0609020204030204" pitchFamily="49" charset="0"/>
              </a:rPr>
              <a:t>m.</a:t>
            </a:r>
            <a:r>
              <a:rPr lang="en-GB" sz="2000" dirty="0">
                <a:solidFill>
                  <a:srgbClr val="ABCE2C"/>
                </a:solidFill>
                <a:latin typeface="Consolas" panose="020B0609020204030204" pitchFamily="49" charset="0"/>
                <a:ea typeface="Times New Roman" panose="02020603050405020304" pitchFamily="18" charset="0"/>
                <a:cs typeface="Consolas" panose="020B0609020204030204" pitchFamily="49" charset="0"/>
              </a:rPr>
              <a:t>use1or2</a:t>
            </a:r>
            <a:r>
              <a:rPr lang="en-GB" sz="2000" dirty="0">
                <a:latin typeface="Consolas" panose="020B0609020204030204" pitchFamily="49" charset="0"/>
                <a:ea typeface="Times New Roman" panose="02020603050405020304" pitchFamily="18" charset="0"/>
                <a:cs typeface="Consolas" panose="020B0609020204030204" pitchFamily="49" charset="0"/>
              </a:rPr>
              <a:t> = </a:t>
            </a:r>
            <a:r>
              <a:rPr lang="en-GB" sz="2000" dirty="0">
                <a:solidFill>
                  <a:srgbClr val="ABCE2C"/>
                </a:solidFill>
                <a:latin typeface="Consolas" panose="020B0609020204030204" pitchFamily="49" charset="0"/>
                <a:ea typeface="Times New Roman" panose="02020603050405020304" pitchFamily="18" charset="0"/>
                <a:cs typeface="Consolas" panose="020B0609020204030204" pitchFamily="49" charset="0"/>
              </a:rPr>
              <a:t>Disjunction</a:t>
            </a:r>
            <a:r>
              <a:rPr lang="en-GB" sz="2000" dirty="0">
                <a:latin typeface="Consolas" panose="020B0609020204030204" pitchFamily="49" charset="0"/>
                <a:ea typeface="Times New Roman" panose="02020603050405020304" pitchFamily="18" charset="0"/>
                <a:cs typeface="Consolas" panose="020B0609020204030204" pitchFamily="49" charset="0"/>
              </a:rPr>
              <a:t>(expr=</a:t>
            </a:r>
            <a:r>
              <a:rPr lang="en-GB" sz="2000" dirty="0">
                <a:solidFill>
                  <a:srgbClr val="ABCE2C"/>
                </a:solidFill>
                <a:latin typeface="Consolas" panose="020B0609020204030204" pitchFamily="49" charset="0"/>
                <a:ea typeface="Times New Roman" panose="02020603050405020304" pitchFamily="18" charset="0"/>
                <a:cs typeface="Consolas" panose="020B0609020204030204" pitchFamily="49" charset="0"/>
              </a:rPr>
              <a:t>[</a:t>
            </a:r>
          </a:p>
          <a:p>
            <a:pPr>
              <a:spcAft>
                <a:spcPts val="600"/>
              </a:spcAft>
            </a:pPr>
            <a:r>
              <a:rPr lang="en-GB" sz="2000" dirty="0">
                <a:latin typeface="Consolas" panose="020B0609020204030204" pitchFamily="49" charset="0"/>
                <a:ea typeface="Times New Roman" panose="02020603050405020304" pitchFamily="18" charset="0"/>
                <a:cs typeface="Consolas" panose="020B0609020204030204" pitchFamily="49" charset="0"/>
              </a:rPr>
              <a:t>    </a:t>
            </a:r>
            <a:r>
              <a:rPr lang="en-GB" sz="2000" i="1" dirty="0">
                <a:solidFill>
                  <a:schemeClr val="tx1">
                    <a:lumMod val="50000"/>
                    <a:lumOff val="50000"/>
                  </a:schemeClr>
                </a:solidFill>
                <a:latin typeface="Consolas" panose="020B0609020204030204" pitchFamily="49" charset="0"/>
                <a:ea typeface="Times New Roman" panose="02020603050405020304" pitchFamily="18" charset="0"/>
                <a:cs typeface="Consolas" panose="020B0609020204030204" pitchFamily="49" charset="0"/>
              </a:rPr>
              <a:t># </a:t>
            </a:r>
            <a:r>
              <a:rPr lang="en-GB" sz="2000" i="1" dirty="0">
                <a:solidFill>
                  <a:srgbClr val="00279F"/>
                </a:solidFill>
                <a:latin typeface="Consolas" panose="020B0609020204030204" pitchFamily="49" charset="0"/>
                <a:ea typeface="Times New Roman" panose="02020603050405020304" pitchFamily="18" charset="0"/>
                <a:cs typeface="Consolas" panose="020B0609020204030204" pitchFamily="49" charset="0"/>
              </a:rPr>
              <a:t>First disjunct</a:t>
            </a:r>
            <a:endParaRPr lang="en-GB" sz="2000" i="1" dirty="0">
              <a:latin typeface="Consolas" panose="020B0609020204030204" pitchFamily="49" charset="0"/>
              <a:ea typeface="Times New Roman" panose="02020603050405020304" pitchFamily="18" charset="0"/>
              <a:cs typeface="Consolas" panose="020B0609020204030204" pitchFamily="49" charset="0"/>
            </a:endParaRPr>
          </a:p>
          <a:p>
            <a:pPr>
              <a:spcAft>
                <a:spcPts val="600"/>
              </a:spcAft>
            </a:pP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    [</a:t>
            </a:r>
            <a:r>
              <a:rPr lang="en-GB" sz="2000" dirty="0">
                <a:solidFill>
                  <a:srgbClr val="00B0F2"/>
                </a:solidFill>
                <a:latin typeface="Consolas" panose="020B0609020204030204" pitchFamily="49" charset="0"/>
                <a:ea typeface="Times New Roman" panose="02020603050405020304" pitchFamily="18" charset="0"/>
                <a:cs typeface="Consolas" panose="020B0609020204030204" pitchFamily="49" charset="0"/>
              </a:rPr>
              <a:t>exp(</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[3]</a:t>
            </a:r>
            <a:r>
              <a:rPr lang="en-GB" sz="2000" dirty="0">
                <a:solidFill>
                  <a:srgbClr val="00B0F2"/>
                </a:solidFill>
                <a:latin typeface="Consolas" panose="020B0609020204030204" pitchFamily="49" charset="0"/>
                <a:ea typeface="Times New Roman" panose="02020603050405020304" pitchFamily="18" charset="0"/>
                <a:cs typeface="Consolas" panose="020B0609020204030204" pitchFamily="49" charset="0"/>
              </a:rPr>
              <a:t>)-1 == </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[2]</a:t>
            </a: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a:t>
            </a:r>
          </a:p>
          <a:p>
            <a:pPr>
              <a:spcAft>
                <a:spcPts val="600"/>
              </a:spcAft>
            </a:pPr>
            <a:r>
              <a:rPr lang="en-GB" sz="2000" dirty="0">
                <a:latin typeface="Consolas" panose="020B0609020204030204" pitchFamily="49" charset="0"/>
                <a:ea typeface="Times New Roman" panose="02020603050405020304" pitchFamily="18" charset="0"/>
                <a:cs typeface="Consolas" panose="020B0609020204030204" pitchFamily="49" charset="0"/>
              </a:rPr>
              <a:t>     </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[4] </a:t>
            </a:r>
            <a:r>
              <a:rPr lang="en-GB" sz="2000" dirty="0">
                <a:solidFill>
                  <a:srgbClr val="9179AE"/>
                </a:solidFill>
                <a:latin typeface="Consolas" panose="020B0609020204030204" pitchFamily="49" charset="0"/>
                <a:ea typeface="Times New Roman" panose="02020603050405020304" pitchFamily="18" charset="0"/>
                <a:cs typeface="Consolas" panose="020B0609020204030204" pitchFamily="49" charset="0"/>
              </a:rPr>
              <a:t>== 0</a:t>
            </a: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 </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[5] </a:t>
            </a:r>
            <a:r>
              <a:rPr lang="en-GB" sz="2000" dirty="0">
                <a:solidFill>
                  <a:srgbClr val="9179AE"/>
                </a:solidFill>
                <a:latin typeface="Consolas" panose="020B0609020204030204" pitchFamily="49" charset="0"/>
                <a:ea typeface="Times New Roman" panose="02020603050405020304" pitchFamily="18" charset="0"/>
                <a:cs typeface="Consolas" panose="020B0609020204030204" pitchFamily="49" charset="0"/>
              </a:rPr>
              <a:t>== 0</a:t>
            </a:r>
            <a:r>
              <a:rPr lang="en-GB" sz="2000" dirty="0">
                <a:solidFill>
                  <a:srgbClr val="00279F"/>
                </a:solidFill>
                <a:latin typeface="Consolas" panose="020B0609020204030204" pitchFamily="49" charset="0"/>
                <a:ea typeface="Times New Roman" panose="02020603050405020304" pitchFamily="18" charset="0"/>
                <a:cs typeface="Consolas" panose="020B0609020204030204" pitchFamily="49" charset="0"/>
              </a:rPr>
              <a:t>]</a:t>
            </a:r>
            <a:r>
              <a:rPr lang="en-GB" sz="2000" dirty="0">
                <a:latin typeface="Consolas" panose="020B0609020204030204" pitchFamily="49" charset="0"/>
                <a:ea typeface="Times New Roman" panose="02020603050405020304" pitchFamily="18" charset="0"/>
                <a:cs typeface="Consolas" panose="020B0609020204030204" pitchFamily="49" charset="0"/>
              </a:rPr>
              <a:t>,</a:t>
            </a:r>
          </a:p>
          <a:p>
            <a:pPr>
              <a:spcAft>
                <a:spcPts val="600"/>
              </a:spcAft>
            </a:pPr>
            <a:r>
              <a:rPr lang="en-GB" sz="2000" dirty="0">
                <a:latin typeface="Consolas" panose="020B0609020204030204" pitchFamily="49" charset="0"/>
                <a:ea typeface="Times New Roman" panose="02020603050405020304" pitchFamily="18" charset="0"/>
                <a:cs typeface="Consolas" panose="020B0609020204030204" pitchFamily="49" charset="0"/>
              </a:rPr>
              <a:t>    </a:t>
            </a:r>
            <a:r>
              <a:rPr lang="en-GB" sz="2000" i="1" dirty="0">
                <a:solidFill>
                  <a:schemeClr val="tx1">
                    <a:lumMod val="50000"/>
                    <a:lumOff val="50000"/>
                  </a:schemeClr>
                </a:solidFill>
                <a:latin typeface="Consolas" panose="020B0609020204030204" pitchFamily="49" charset="0"/>
                <a:ea typeface="Times New Roman" panose="02020603050405020304" pitchFamily="18" charset="0"/>
                <a:cs typeface="Consolas" panose="020B0609020204030204" pitchFamily="49" charset="0"/>
              </a:rPr>
              <a:t># </a:t>
            </a:r>
            <a:r>
              <a:rPr lang="en-GB" sz="2000" i="1" dirty="0">
                <a:solidFill>
                  <a:srgbClr val="800000"/>
                </a:solidFill>
                <a:latin typeface="Consolas" panose="020B0609020204030204" pitchFamily="49" charset="0"/>
                <a:ea typeface="Times New Roman" panose="02020603050405020304" pitchFamily="18" charset="0"/>
                <a:cs typeface="Consolas" panose="020B0609020204030204" pitchFamily="49" charset="0"/>
              </a:rPr>
              <a:t>Second disjunct</a:t>
            </a:r>
            <a:endParaRPr lang="en-GB" sz="2000" i="1" dirty="0">
              <a:latin typeface="Consolas" panose="020B0609020204030204" pitchFamily="49" charset="0"/>
              <a:ea typeface="Times New Roman" panose="02020603050405020304" pitchFamily="18" charset="0"/>
              <a:cs typeface="Consolas" panose="020B0609020204030204" pitchFamily="49" charset="0"/>
            </a:endParaRPr>
          </a:p>
          <a:p>
            <a:pPr>
              <a:spcAft>
                <a:spcPts val="600"/>
              </a:spcAft>
            </a:pP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    [</a:t>
            </a:r>
            <a:r>
              <a:rPr lang="en-GB" sz="2000" dirty="0">
                <a:solidFill>
                  <a:srgbClr val="ED823C"/>
                </a:solidFill>
                <a:latin typeface="Consolas" panose="020B0609020204030204" pitchFamily="49" charset="0"/>
                <a:ea typeface="Times New Roman" panose="02020603050405020304" pitchFamily="18" charset="0"/>
                <a:cs typeface="Consolas" panose="020B0609020204030204" pitchFamily="49" charset="0"/>
              </a:rPr>
              <a:t>exp(</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[5]</a:t>
            </a:r>
            <a:r>
              <a:rPr lang="en-GB" sz="2000" dirty="0">
                <a:solidFill>
                  <a:srgbClr val="ED823C"/>
                </a:solidFill>
                <a:latin typeface="Consolas" panose="020B0609020204030204" pitchFamily="49" charset="0"/>
                <a:ea typeface="Times New Roman" panose="02020603050405020304" pitchFamily="18" charset="0"/>
                <a:cs typeface="Consolas" panose="020B0609020204030204" pitchFamily="49" charset="0"/>
              </a:rPr>
              <a:t>/1.2)–1 ==</a:t>
            </a:r>
            <a:r>
              <a:rPr lang="en-GB" sz="2000" dirty="0">
                <a:latin typeface="Consolas" panose="020B0609020204030204" pitchFamily="49" charset="0"/>
                <a:ea typeface="Times New Roman" panose="02020603050405020304" pitchFamily="18" charset="0"/>
                <a:cs typeface="Consolas" panose="020B0609020204030204" pitchFamily="49" charset="0"/>
              </a:rPr>
              <a:t> </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[4]</a:t>
            </a: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a:t>
            </a:r>
          </a:p>
          <a:p>
            <a:pPr>
              <a:spcAft>
                <a:spcPts val="600"/>
              </a:spcAft>
            </a:pPr>
            <a:r>
              <a:rPr lang="en-GB" sz="2000" dirty="0">
                <a:latin typeface="Consolas" panose="020B0609020204030204" pitchFamily="49" charset="0"/>
                <a:ea typeface="Times New Roman" panose="02020603050405020304" pitchFamily="18" charset="0"/>
                <a:cs typeface="Consolas" panose="020B0609020204030204" pitchFamily="49" charset="0"/>
              </a:rPr>
              <a:t>     </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[2] </a:t>
            </a:r>
            <a:r>
              <a:rPr lang="en-GB" sz="2000" dirty="0">
                <a:solidFill>
                  <a:srgbClr val="A9A075"/>
                </a:solidFill>
                <a:latin typeface="Consolas" panose="020B0609020204030204" pitchFamily="49" charset="0"/>
                <a:ea typeface="Times New Roman" panose="02020603050405020304" pitchFamily="18" charset="0"/>
                <a:cs typeface="Consolas" panose="020B0609020204030204" pitchFamily="49" charset="0"/>
              </a:rPr>
              <a:t>== 0</a:t>
            </a: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 </a:t>
            </a:r>
            <a:r>
              <a:rPr lang="en-GB" sz="2000" dirty="0" err="1">
                <a:latin typeface="Consolas" panose="020B0609020204030204" pitchFamily="49" charset="0"/>
                <a:ea typeface="Times New Roman" panose="02020603050405020304" pitchFamily="18" charset="0"/>
                <a:cs typeface="Consolas" panose="020B0609020204030204" pitchFamily="49" charset="0"/>
              </a:rPr>
              <a:t>m.</a:t>
            </a:r>
            <a:r>
              <a:rPr lang="en-GB" sz="2000" b="1" dirty="0" err="1">
                <a:latin typeface="Consolas" panose="020B0609020204030204" pitchFamily="49" charset="0"/>
                <a:ea typeface="Times New Roman" panose="02020603050405020304" pitchFamily="18" charset="0"/>
                <a:cs typeface="Consolas" panose="020B0609020204030204" pitchFamily="49" charset="0"/>
              </a:rPr>
              <a:t>x</a:t>
            </a:r>
            <a:r>
              <a:rPr lang="en-GB" sz="2000" b="1" dirty="0">
                <a:latin typeface="Consolas" panose="020B0609020204030204" pitchFamily="49" charset="0"/>
                <a:ea typeface="Times New Roman" panose="02020603050405020304" pitchFamily="18" charset="0"/>
                <a:cs typeface="Consolas" panose="020B0609020204030204" pitchFamily="49" charset="0"/>
              </a:rPr>
              <a:t>[3] </a:t>
            </a:r>
            <a:r>
              <a:rPr lang="en-GB" sz="2000" dirty="0">
                <a:solidFill>
                  <a:srgbClr val="A9A075"/>
                </a:solidFill>
                <a:latin typeface="Consolas" panose="020B0609020204030204" pitchFamily="49" charset="0"/>
                <a:ea typeface="Times New Roman" panose="02020603050405020304" pitchFamily="18" charset="0"/>
                <a:cs typeface="Consolas" panose="020B0609020204030204" pitchFamily="49" charset="0"/>
              </a:rPr>
              <a:t>== 0</a:t>
            </a:r>
            <a:r>
              <a:rPr lang="en-GB" sz="2000" dirty="0">
                <a:solidFill>
                  <a:srgbClr val="800000"/>
                </a:solidFill>
                <a:latin typeface="Consolas" panose="020B0609020204030204" pitchFamily="49" charset="0"/>
                <a:ea typeface="Times New Roman" panose="02020603050405020304" pitchFamily="18" charset="0"/>
                <a:cs typeface="Consolas" panose="020B0609020204030204" pitchFamily="49" charset="0"/>
              </a:rPr>
              <a:t>]</a:t>
            </a:r>
            <a:r>
              <a:rPr lang="en-GB" sz="2000" dirty="0">
                <a:solidFill>
                  <a:srgbClr val="ABCE2C"/>
                </a:solidFill>
                <a:latin typeface="Consolas" panose="020B0609020204030204" pitchFamily="49" charset="0"/>
                <a:ea typeface="Times New Roman" panose="02020603050405020304" pitchFamily="18" charset="0"/>
                <a:cs typeface="Consolas" panose="020B0609020204030204" pitchFamily="49" charset="0"/>
              </a:rPr>
              <a:t>]</a:t>
            </a:r>
            <a:r>
              <a:rPr lang="en-GB" sz="2000" dirty="0">
                <a:latin typeface="Consolas" panose="020B0609020204030204" pitchFamily="49" charset="0"/>
                <a:ea typeface="Times New Roman" panose="02020603050405020304" pitchFamily="18" charset="0"/>
                <a:cs typeface="Consolas" panose="020B0609020204030204" pitchFamily="49" charset="0"/>
              </a:rPr>
              <a:t>)</a:t>
            </a:r>
            <a:endParaRPr lang="en-US" sz="24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D8977529-F47E-4B19-8430-BA838F7F09B4}"/>
              </a:ext>
            </a:extLst>
          </p:cNvPr>
          <p:cNvSpPr/>
          <p:nvPr/>
        </p:nvSpPr>
        <p:spPr bwMode="auto">
          <a:xfrm>
            <a:off x="844587" y="2765512"/>
            <a:ext cx="4903572" cy="421474"/>
          </a:xfrm>
          <a:prstGeom prst="rect">
            <a:avLst/>
          </a:prstGeom>
          <a:noFill/>
          <a:ln w="28575" cap="flat" cmpd="sng" algn="ctr">
            <a:noFill/>
            <a:prstDash val="solid"/>
            <a:round/>
            <a:headEnd type="none"/>
            <a:tailEnd type="none"/>
          </a:ln>
          <a:effectLst/>
        </p:spPr>
        <p:txBody>
          <a:bodyPr rtlCol="0" anchor="ctr"/>
          <a:lstStyle/>
          <a:p>
            <a:r>
              <a:rPr lang="en-US" sz="2400" b="1" dirty="0">
                <a:solidFill>
                  <a:schemeClr val="tx1">
                    <a:lumMod val="50000"/>
                    <a:lumOff val="50000"/>
                  </a:schemeClr>
                </a:solidFill>
              </a:rPr>
              <a:t>Compact</a:t>
            </a:r>
            <a:r>
              <a:rPr lang="en-US" sz="2400" dirty="0">
                <a:solidFill>
                  <a:schemeClr val="tx1">
                    <a:lumMod val="50000"/>
                    <a:lumOff val="50000"/>
                  </a:schemeClr>
                </a:solidFill>
              </a:rPr>
              <a:t> syntax: more </a:t>
            </a:r>
            <a:r>
              <a:rPr lang="en-US" sz="2400" b="1" dirty="0">
                <a:solidFill>
                  <a:schemeClr val="tx1">
                    <a:lumMod val="50000"/>
                    <a:lumOff val="50000"/>
                  </a:schemeClr>
                </a:solidFill>
              </a:rPr>
              <a:t>concise</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EA409EF-7212-437D-A0DA-BE9704C9BC20}"/>
                  </a:ext>
                </a:extLst>
              </p:cNvPr>
              <p:cNvSpPr/>
              <p:nvPr/>
            </p:nvSpPr>
            <p:spPr>
              <a:xfrm>
                <a:off x="3066228" y="1052094"/>
                <a:ext cx="6059544" cy="14588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00279F"/>
                              </a:solidFill>
                              <a:latin typeface="Cambria Math" panose="02040503050406030204" pitchFamily="18" charset="0"/>
                            </a:rPr>
                          </m:ctrlPr>
                        </m:dPr>
                        <m:e>
                          <m:m>
                            <m:mPr>
                              <m:plcHide m:val="on"/>
                              <m:mcs>
                                <m:mc>
                                  <m:mcPr>
                                    <m:count m:val="1"/>
                                    <m:mcJc m:val="center"/>
                                  </m:mcPr>
                                </m:mc>
                              </m:mcs>
                              <m:ctrlPr>
                                <a:rPr lang="en-US" sz="2400" i="1">
                                  <a:solidFill>
                                    <a:srgbClr val="00279F"/>
                                  </a:solidFill>
                                  <a:latin typeface="Cambria Math" panose="02040503050406030204" pitchFamily="18" charset="0"/>
                                </a:rPr>
                              </m:ctrlPr>
                            </m:mPr>
                            <m:mr>
                              <m:e>
                                <m:sSub>
                                  <m:sSubPr>
                                    <m:ctrlPr>
                                      <a:rPr lang="en-US" sz="2400" i="1">
                                        <a:solidFill>
                                          <a:srgbClr val="00279F"/>
                                        </a:solidFill>
                                        <a:latin typeface="Cambria Math" panose="02040503050406030204" pitchFamily="18" charset="0"/>
                                      </a:rPr>
                                    </m:ctrlPr>
                                  </m:sSubPr>
                                  <m:e>
                                    <m:r>
                                      <a:rPr lang="en-US" sz="2400" i="1">
                                        <a:solidFill>
                                          <a:srgbClr val="00279F"/>
                                        </a:solidFill>
                                        <a:latin typeface="Cambria Math" panose="02040503050406030204" pitchFamily="18" charset="0"/>
                                      </a:rPr>
                                      <m:t>𝑌</m:t>
                                    </m:r>
                                  </m:e>
                                  <m:sub>
                                    <m:r>
                                      <a:rPr lang="en-US" sz="2400" i="0">
                                        <a:solidFill>
                                          <a:srgbClr val="00279F"/>
                                        </a:solidFill>
                                        <a:latin typeface="Cambria Math" panose="02040503050406030204" pitchFamily="18" charset="0"/>
                                      </a:rPr>
                                      <m:t>1</m:t>
                                    </m:r>
                                  </m:sub>
                                </m:sSub>
                              </m:e>
                            </m:mr>
                            <m:mr>
                              <m:e>
                                <m:func>
                                  <m:funcPr>
                                    <m:ctrlPr>
                                      <a:rPr lang="en-US" sz="2400" i="1" smtClean="0">
                                        <a:solidFill>
                                          <a:srgbClr val="00B0F2"/>
                                        </a:solidFill>
                                        <a:latin typeface="Cambria Math" panose="02040503050406030204" pitchFamily="18" charset="0"/>
                                      </a:rPr>
                                    </m:ctrlPr>
                                  </m:funcPr>
                                  <m:fName>
                                    <m:r>
                                      <m:rPr>
                                        <m:sty m:val="p"/>
                                      </m:rPr>
                                      <a:rPr lang="en-US" sz="2400" i="0">
                                        <a:solidFill>
                                          <a:srgbClr val="00B0F2"/>
                                        </a:solidFill>
                                        <a:latin typeface="Cambria Math" panose="02040503050406030204" pitchFamily="18" charset="0"/>
                                      </a:rPr>
                                      <m:t>exp</m:t>
                                    </m:r>
                                  </m:fName>
                                  <m:e>
                                    <m:d>
                                      <m:dPr>
                                        <m:ctrlPr>
                                          <a:rPr lang="en-US" sz="2400" i="1">
                                            <a:solidFill>
                                              <a:srgbClr val="00B0F2"/>
                                            </a:solidFill>
                                            <a:latin typeface="Cambria Math" panose="02040503050406030204" pitchFamily="18" charset="0"/>
                                          </a:rPr>
                                        </m:ctrlPr>
                                      </m:dPr>
                                      <m:e>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3</m:t>
                                            </m:r>
                                          </m:sub>
                                        </m:sSub>
                                      </m:e>
                                    </m:d>
                                  </m:e>
                                </m:func>
                                <m:r>
                                  <a:rPr lang="en-US" sz="2400" i="0">
                                    <a:solidFill>
                                      <a:srgbClr val="00B0F2"/>
                                    </a:solidFill>
                                    <a:latin typeface="Cambria Math" panose="02040503050406030204" pitchFamily="18" charset="0"/>
                                  </a:rPr>
                                  <m:t>−1=</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2</m:t>
                                    </m:r>
                                  </m:sub>
                                </m:sSub>
                              </m:e>
                            </m:mr>
                            <m:mr>
                              <m:e>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4</m:t>
                                    </m:r>
                                  </m:sub>
                                </m:sSub>
                                <m:r>
                                  <a:rPr lang="en-US" sz="2400" i="0">
                                    <a:solidFill>
                                      <a:schemeClr val="accent4"/>
                                    </a:solidFill>
                                    <a:latin typeface="Cambria Math" panose="02040503050406030204" pitchFamily="18" charset="0"/>
                                  </a:rPr>
                                  <m:t>=</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5</m:t>
                                    </m:r>
                                  </m:sub>
                                </m:sSub>
                                <m:r>
                                  <a:rPr lang="en-US" sz="2400" i="0">
                                    <a:solidFill>
                                      <a:schemeClr val="accent4"/>
                                    </a:solidFill>
                                    <a:latin typeface="Cambria Math" panose="02040503050406030204" pitchFamily="18" charset="0"/>
                                  </a:rPr>
                                  <m:t>=0</m:t>
                                </m:r>
                              </m:e>
                            </m:mr>
                          </m:m>
                        </m:e>
                      </m:d>
                      <m:nary>
                        <m:naryPr>
                          <m:chr m:val="⋁"/>
                          <m:subHide m:val="on"/>
                          <m:supHide m:val="on"/>
                          <m:ctrlPr>
                            <a:rPr lang="en-US" sz="2400" i="1" smtClean="0">
                              <a:solidFill>
                                <a:srgbClr val="ABCE2C"/>
                              </a:solidFill>
                              <a:latin typeface="Cambria Math" panose="02040503050406030204" pitchFamily="18" charset="0"/>
                            </a:rPr>
                          </m:ctrlPr>
                        </m:naryPr>
                        <m:sub/>
                        <m:sup/>
                        <m:e>
                          <m:d>
                            <m:dPr>
                              <m:begChr m:val="["/>
                              <m:endChr m:val="]"/>
                              <m:ctrlPr>
                                <a:rPr lang="en-US" sz="2400" i="1" smtClean="0">
                                  <a:solidFill>
                                    <a:srgbClr val="800000"/>
                                  </a:solidFill>
                                  <a:latin typeface="Cambria Math" panose="02040503050406030204" pitchFamily="18" charset="0"/>
                                </a:rPr>
                              </m:ctrlPr>
                            </m:dPr>
                            <m:e>
                              <m:m>
                                <m:mPr>
                                  <m:plcHide m:val="on"/>
                                  <m:mcs>
                                    <m:mc>
                                      <m:mcPr>
                                        <m:count m:val="1"/>
                                        <m:mcJc m:val="center"/>
                                      </m:mcPr>
                                    </m:mc>
                                  </m:mcs>
                                  <m:ctrlPr>
                                    <a:rPr lang="en-US" sz="2400" i="1">
                                      <a:solidFill>
                                        <a:srgbClr val="800000"/>
                                      </a:solidFill>
                                      <a:latin typeface="Cambria Math" panose="02040503050406030204" pitchFamily="18" charset="0"/>
                                    </a:rPr>
                                  </m:ctrlPr>
                                </m:mPr>
                                <m:mr>
                                  <m:e>
                                    <m:sSub>
                                      <m:sSubPr>
                                        <m:ctrlPr>
                                          <a:rPr lang="en-US" sz="2400" i="1">
                                            <a:solidFill>
                                              <a:srgbClr val="800000"/>
                                            </a:solidFill>
                                            <a:latin typeface="Cambria Math" panose="02040503050406030204" pitchFamily="18" charset="0"/>
                                          </a:rPr>
                                        </m:ctrlPr>
                                      </m:sSubPr>
                                      <m:e>
                                        <m:r>
                                          <a:rPr lang="en-US" sz="2400" i="1">
                                            <a:solidFill>
                                              <a:srgbClr val="800000"/>
                                            </a:solidFill>
                                            <a:latin typeface="Cambria Math" panose="02040503050406030204" pitchFamily="18" charset="0"/>
                                          </a:rPr>
                                          <m:t>𝑌</m:t>
                                        </m:r>
                                      </m:e>
                                      <m:sub>
                                        <m:r>
                                          <a:rPr lang="en-US" sz="2400" i="0">
                                            <a:solidFill>
                                              <a:srgbClr val="800000"/>
                                            </a:solidFill>
                                            <a:latin typeface="Cambria Math" panose="02040503050406030204" pitchFamily="18" charset="0"/>
                                          </a:rPr>
                                          <m:t>2</m:t>
                                        </m:r>
                                      </m:sub>
                                    </m:sSub>
                                  </m:e>
                                </m:mr>
                                <m:mr>
                                  <m:e>
                                    <m:func>
                                      <m:funcPr>
                                        <m:ctrlPr>
                                          <a:rPr lang="en-US" sz="2400" i="1" smtClean="0">
                                            <a:solidFill>
                                              <a:srgbClr val="EC7B31"/>
                                            </a:solidFill>
                                            <a:latin typeface="Cambria Math" panose="02040503050406030204" pitchFamily="18" charset="0"/>
                                          </a:rPr>
                                        </m:ctrlPr>
                                      </m:funcPr>
                                      <m:fName>
                                        <m:r>
                                          <m:rPr>
                                            <m:sty m:val="p"/>
                                          </m:rPr>
                                          <a:rPr lang="en-US" sz="2400" i="0">
                                            <a:solidFill>
                                              <a:srgbClr val="EC7B31"/>
                                            </a:solidFill>
                                            <a:latin typeface="Cambria Math" panose="02040503050406030204" pitchFamily="18" charset="0"/>
                                          </a:rPr>
                                          <m:t>exp</m:t>
                                        </m:r>
                                      </m:fName>
                                      <m:e>
                                        <m:d>
                                          <m:dPr>
                                            <m:ctrlPr>
                                              <a:rPr lang="en-US" sz="2400" i="1">
                                                <a:solidFill>
                                                  <a:srgbClr val="EC7B31"/>
                                                </a:solidFill>
                                                <a:latin typeface="Cambria Math" panose="02040503050406030204" pitchFamily="18" charset="0"/>
                                              </a:rPr>
                                            </m:ctrlPr>
                                          </m:dPr>
                                          <m:e>
                                            <m:f>
                                              <m:fPr>
                                                <m:ctrlPr>
                                                  <a:rPr lang="en-US" sz="2400" i="1">
                                                    <a:solidFill>
                                                      <a:srgbClr val="EC7B31"/>
                                                    </a:solidFill>
                                                    <a:latin typeface="Cambria Math" panose="02040503050406030204" pitchFamily="18" charset="0"/>
                                                  </a:rPr>
                                                </m:ctrlPr>
                                              </m:fPr>
                                              <m:num>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5</m:t>
                                                    </m:r>
                                                  </m:sub>
                                                </m:sSub>
                                              </m:num>
                                              <m:den>
                                                <m:r>
                                                  <a:rPr lang="en-US" sz="2400" i="0">
                                                    <a:solidFill>
                                                      <a:srgbClr val="EC7B31"/>
                                                    </a:solidFill>
                                                    <a:latin typeface="Cambria Math" panose="02040503050406030204" pitchFamily="18" charset="0"/>
                                                  </a:rPr>
                                                  <m:t>1.2</m:t>
                                                </m:r>
                                              </m:den>
                                            </m:f>
                                          </m:e>
                                        </m:d>
                                      </m:e>
                                    </m:func>
                                    <m:r>
                                      <a:rPr lang="en-US" sz="2400" i="0">
                                        <a:solidFill>
                                          <a:srgbClr val="EC7B31"/>
                                        </a:solidFill>
                                        <a:latin typeface="Cambria Math" panose="02040503050406030204" pitchFamily="18" charset="0"/>
                                      </a:rPr>
                                      <m:t>−1=</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4</m:t>
                                        </m:r>
                                      </m:sub>
                                    </m:sSub>
                                  </m:e>
                                </m:mr>
                                <m:mr>
                                  <m:e>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2</m:t>
                                        </m:r>
                                      </m:sub>
                                    </m:sSub>
                                    <m:r>
                                      <a:rPr lang="en-US" sz="2400" i="0">
                                        <a:solidFill>
                                          <a:schemeClr val="bg2">
                                            <a:lumMod val="50000"/>
                                          </a:schemeClr>
                                        </a:solidFill>
                                        <a:latin typeface="Cambria Math" panose="02040503050406030204" pitchFamily="18" charset="0"/>
                                      </a:rPr>
                                      <m:t>=</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0">
                                            <a:solidFill>
                                              <a:schemeClr val="tx1"/>
                                            </a:solidFill>
                                            <a:latin typeface="Cambria Math" panose="02040503050406030204" pitchFamily="18" charset="0"/>
                                          </a:rPr>
                                          <m:t>3</m:t>
                                        </m:r>
                                      </m:sub>
                                    </m:sSub>
                                    <m:r>
                                      <a:rPr lang="en-US" sz="2400" i="0">
                                        <a:solidFill>
                                          <a:schemeClr val="bg2">
                                            <a:lumMod val="50000"/>
                                          </a:schemeClr>
                                        </a:solidFill>
                                        <a:latin typeface="Cambria Math" panose="02040503050406030204" pitchFamily="18" charset="0"/>
                                      </a:rPr>
                                      <m:t>=0</m:t>
                                    </m:r>
                                  </m:e>
                                </m:mr>
                              </m:m>
                            </m:e>
                          </m:d>
                        </m:e>
                      </m:nary>
                    </m:oMath>
                  </m:oMathPara>
                </a14:m>
                <a:endParaRPr lang="en-US" sz="2400" dirty="0"/>
              </a:p>
            </p:txBody>
          </p:sp>
        </mc:Choice>
        <mc:Fallback xmlns="">
          <p:sp>
            <p:nvSpPr>
              <p:cNvPr id="8" name="Rectangle 7">
                <a:extLst>
                  <a:ext uri="{FF2B5EF4-FFF2-40B4-BE49-F238E27FC236}">
                    <a16:creationId xmlns:a16="http://schemas.microsoft.com/office/drawing/2014/main" id="{EEA409EF-7212-437D-A0DA-BE9704C9BC20}"/>
                  </a:ext>
                </a:extLst>
              </p:cNvPr>
              <p:cNvSpPr>
                <a:spLocks noRot="1" noChangeAspect="1" noMove="1" noResize="1" noEditPoints="1" noAdjustHandles="1" noChangeArrowheads="1" noChangeShapeType="1" noTextEdit="1"/>
              </p:cNvSpPr>
              <p:nvPr/>
            </p:nvSpPr>
            <p:spPr>
              <a:xfrm>
                <a:off x="3066228" y="1052094"/>
                <a:ext cx="6059544" cy="145886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6677786"/>
      </p:ext>
    </p:extLst>
  </p:cSld>
  <p:clrMapOvr>
    <a:masterClrMapping/>
  </p:clrMapOvr>
  <p:transition spd="med"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3AB1-7ADD-4BC1-8D4F-4CD50B471013}"/>
              </a:ext>
            </a:extLst>
          </p:cNvPr>
          <p:cNvSpPr>
            <a:spLocks noGrp="1"/>
          </p:cNvSpPr>
          <p:nvPr>
            <p:ph type="title"/>
          </p:nvPr>
        </p:nvSpPr>
        <p:spPr/>
        <p:txBody>
          <a:bodyPr/>
          <a:lstStyle/>
          <a:p>
            <a:r>
              <a:rPr lang="en-US" dirty="0" err="1"/>
              <a:t>Pyomo.GDP</a:t>
            </a:r>
            <a:r>
              <a:rPr lang="en-US" dirty="0"/>
              <a:t> – Flexible solution strategies</a:t>
            </a:r>
          </a:p>
        </p:txBody>
      </p:sp>
      <p:sp>
        <p:nvSpPr>
          <p:cNvPr id="3" name="Slide Number Placeholder 2">
            <a:extLst>
              <a:ext uri="{FF2B5EF4-FFF2-40B4-BE49-F238E27FC236}">
                <a16:creationId xmlns:a16="http://schemas.microsoft.com/office/drawing/2014/main" id="{5913FC9E-438A-4591-B7B3-0883F9E8894B}"/>
              </a:ext>
            </a:extLst>
          </p:cNvPr>
          <p:cNvSpPr>
            <a:spLocks noGrp="1"/>
          </p:cNvSpPr>
          <p:nvPr>
            <p:ph type="sldNum" sz="quarter" idx="4"/>
          </p:nvPr>
        </p:nvSpPr>
        <p:spPr/>
        <p:txBody>
          <a:bodyPr/>
          <a:lstStyle/>
          <a:p>
            <a:fld id="{41B67AC3-44BE-1249-A8B0-A1E33CC73C33}" type="slidenum">
              <a:rPr lang="en-US" smtClean="0"/>
              <a:t>9</a:t>
            </a:fld>
            <a:endParaRPr lang="en-US"/>
          </a:p>
        </p:txBody>
      </p:sp>
      <p:sp>
        <p:nvSpPr>
          <p:cNvPr id="5" name="TextBox 4">
            <a:extLst>
              <a:ext uri="{FF2B5EF4-FFF2-40B4-BE49-F238E27FC236}">
                <a16:creationId xmlns:a16="http://schemas.microsoft.com/office/drawing/2014/main" id="{0520D452-4872-44E4-A45B-BC7E8BE62F67}"/>
              </a:ext>
            </a:extLst>
          </p:cNvPr>
          <p:cNvSpPr txBox="1"/>
          <p:nvPr/>
        </p:nvSpPr>
        <p:spPr>
          <a:xfrm>
            <a:off x="2590800" y="1295400"/>
            <a:ext cx="2057400" cy="1600200"/>
          </a:xfrm>
          <a:prstGeom prst="rect">
            <a:avLst/>
          </a:prstGeom>
          <a:noFill/>
          <a:ln w="19050">
            <a:solidFill>
              <a:schemeClr val="tx1"/>
            </a:solidFill>
            <a:prstDash val="dash"/>
          </a:ln>
        </p:spPr>
        <p:txBody>
          <a:bodyPr wrap="square" rtlCol="0" anchor="ctr">
            <a:noAutofit/>
          </a:bodyPr>
          <a:lstStyle/>
          <a:p>
            <a:pPr algn="ct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799BD9-3554-404B-A476-083BEE4FB2E3}"/>
                  </a:ext>
                </a:extLst>
              </p:cNvPr>
              <p:cNvSpPr txBox="1"/>
              <p:nvPr/>
            </p:nvSpPr>
            <p:spPr>
              <a:xfrm>
                <a:off x="990600" y="1295400"/>
                <a:ext cx="1371600" cy="2771775"/>
              </a:xfrm>
              <a:prstGeom prst="rect">
                <a:avLst/>
              </a:prstGeom>
              <a:solidFill>
                <a:srgbClr val="800000"/>
              </a:solidFill>
              <a:ln w="19050">
                <a:solidFill>
                  <a:schemeClr val="tx1"/>
                </a:solidFill>
              </a:ln>
            </p:spPr>
            <p:txBody>
              <a:bodyPr wrap="square" rtlCol="0" anchor="ctr">
                <a:noAutofit/>
              </a:bodyPr>
              <a:lstStyle/>
              <a:p>
                <a:pPr algn="ctr">
                  <a:spcAft>
                    <a:spcPts val="600"/>
                  </a:spcAft>
                </a:pPr>
                <a:r>
                  <a:rPr lang="en-US" dirty="0">
                    <a:solidFill>
                      <a:schemeClr val="bg1"/>
                    </a:solidFill>
                    <a:latin typeface="Cambria" panose="02040503050406030204" pitchFamily="18" charset="0"/>
                  </a:rPr>
                  <a:t>GDP model</a:t>
                </a:r>
              </a:p>
              <a:p>
                <a:pPr algn="ctr"/>
                <a14:m>
                  <m:oMathPara xmlns:m="http://schemas.openxmlformats.org/officeDocument/2006/math">
                    <m:oMathParaPr>
                      <m:jc m:val="center"/>
                    </m:oMathParaPr>
                    <m:oMath xmlns:m="http://schemas.openxmlformats.org/officeDocument/2006/math">
                      <m:d>
                        <m:dPr>
                          <m:begChr m:val="["/>
                          <m:endChr m:val="]"/>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𝑔</m:t>
                              </m:r>
                            </m:e>
                            <m:sub>
                              <m:r>
                                <a:rPr lang="en-US" b="0" i="1" smtClean="0">
                                  <a:solidFill>
                                    <a:schemeClr val="bg1"/>
                                  </a:solidFill>
                                  <a:latin typeface="Cambria Math" panose="02040503050406030204" pitchFamily="18" charset="0"/>
                                </a:rPr>
                                <m:t>1</m:t>
                              </m:r>
                            </m:sub>
                          </m:sSub>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𝑥</m:t>
                              </m:r>
                            </m:e>
                          </m:d>
                          <m:r>
                            <a:rPr lang="en-US" b="0" i="1" smtClean="0">
                              <a:solidFill>
                                <a:schemeClr val="bg1"/>
                              </a:solidFill>
                              <a:latin typeface="Cambria Math" panose="02040503050406030204" pitchFamily="18" charset="0"/>
                            </a:rPr>
                            <m:t>≤0</m:t>
                          </m:r>
                        </m:e>
                      </m:d>
                    </m:oMath>
                    <m:oMath xmlns:m="http://schemas.openxmlformats.org/officeDocument/2006/math">
                      <m:r>
                        <a:rPr lang="en-US" b="0" i="1" smtClean="0">
                          <a:solidFill>
                            <a:schemeClr val="bg1"/>
                          </a:solidFill>
                          <a:latin typeface="Cambria Math" panose="02040503050406030204" pitchFamily="18" charset="0"/>
                        </a:rPr>
                        <m:t>∨</m:t>
                      </m:r>
                    </m:oMath>
                    <m:oMath xmlns:m="http://schemas.openxmlformats.org/officeDocument/2006/math">
                      <m:d>
                        <m:dPr>
                          <m:begChr m:val="["/>
                          <m:endChr m:val="]"/>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𝑔</m:t>
                              </m:r>
                            </m:e>
                            <m:sub>
                              <m:r>
                                <a:rPr lang="en-US" b="0" i="1" smtClean="0">
                                  <a:solidFill>
                                    <a:schemeClr val="bg1"/>
                                  </a:solidFill>
                                  <a:latin typeface="Cambria Math" panose="02040503050406030204" pitchFamily="18" charset="0"/>
                                </a:rPr>
                                <m:t>2</m:t>
                              </m:r>
                            </m:sub>
                          </m:sSub>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𝑥</m:t>
                              </m:r>
                            </m:e>
                          </m:d>
                          <m:r>
                            <a:rPr lang="en-US" b="0" i="1" smtClean="0">
                              <a:solidFill>
                                <a:schemeClr val="bg1"/>
                              </a:solidFill>
                              <a:latin typeface="Cambria Math" panose="02040503050406030204" pitchFamily="18" charset="0"/>
                            </a:rPr>
                            <m:t>≤0</m:t>
                          </m:r>
                        </m:e>
                      </m:d>
                    </m:oMath>
                  </m:oMathPara>
                </a14:m>
                <a:endParaRPr lang="en-US" dirty="0">
                  <a:solidFill>
                    <a:schemeClr val="bg1"/>
                  </a:solidFill>
                  <a:latin typeface="Cambria" panose="02040503050406030204" pitchFamily="18" charset="0"/>
                </a:endParaRPr>
              </a:p>
            </p:txBody>
          </p:sp>
        </mc:Choice>
        <mc:Fallback xmlns="">
          <p:sp>
            <p:nvSpPr>
              <p:cNvPr id="6" name="TextBox 5">
                <a:extLst>
                  <a:ext uri="{FF2B5EF4-FFF2-40B4-BE49-F238E27FC236}">
                    <a16:creationId xmlns:a16="http://schemas.microsoft.com/office/drawing/2014/main" id="{75799BD9-3554-404B-A476-083BEE4FB2E3}"/>
                  </a:ext>
                </a:extLst>
              </p:cNvPr>
              <p:cNvSpPr txBox="1">
                <a:spLocks noRot="1" noChangeAspect="1" noMove="1" noResize="1" noEditPoints="1" noAdjustHandles="1" noChangeArrowheads="1" noChangeShapeType="1" noTextEdit="1"/>
              </p:cNvSpPr>
              <p:nvPr/>
            </p:nvSpPr>
            <p:spPr>
              <a:xfrm>
                <a:off x="990600" y="1295400"/>
                <a:ext cx="1371600" cy="2771775"/>
              </a:xfrm>
              <a:prstGeom prst="rect">
                <a:avLst/>
              </a:prstGeom>
              <a:blipFill>
                <a:blip r:embed="rId2"/>
                <a:stretch>
                  <a:fillRect/>
                </a:stretch>
              </a:blipFill>
              <a:ln w="1905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42EEF9BA-E2D0-4217-9A35-6CB66498208A}"/>
              </a:ext>
            </a:extLst>
          </p:cNvPr>
          <p:cNvSpPr txBox="1"/>
          <p:nvPr/>
        </p:nvSpPr>
        <p:spPr>
          <a:xfrm>
            <a:off x="2743200" y="1447800"/>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Big-M</a:t>
            </a:r>
          </a:p>
        </p:txBody>
      </p:sp>
      <p:sp>
        <p:nvSpPr>
          <p:cNvPr id="9" name="TextBox 8">
            <a:extLst>
              <a:ext uri="{FF2B5EF4-FFF2-40B4-BE49-F238E27FC236}">
                <a16:creationId xmlns:a16="http://schemas.microsoft.com/office/drawing/2014/main" id="{7B98CF1C-2164-42BB-BEB7-80325766788C}"/>
              </a:ext>
            </a:extLst>
          </p:cNvPr>
          <p:cNvSpPr txBox="1"/>
          <p:nvPr/>
        </p:nvSpPr>
        <p:spPr>
          <a:xfrm>
            <a:off x="2743200" y="1901336"/>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HR</a:t>
            </a:r>
          </a:p>
        </p:txBody>
      </p:sp>
      <p:sp>
        <p:nvSpPr>
          <p:cNvPr id="10" name="TextBox 9">
            <a:extLst>
              <a:ext uri="{FF2B5EF4-FFF2-40B4-BE49-F238E27FC236}">
                <a16:creationId xmlns:a16="http://schemas.microsoft.com/office/drawing/2014/main" id="{F21AFDAA-FEBE-4575-B016-F26902A29F49}"/>
              </a:ext>
            </a:extLst>
          </p:cNvPr>
          <p:cNvSpPr txBox="1"/>
          <p:nvPr/>
        </p:nvSpPr>
        <p:spPr>
          <a:xfrm>
            <a:off x="2743200" y="2354872"/>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Hybrid BM/HR</a:t>
            </a:r>
          </a:p>
        </p:txBody>
      </p:sp>
      <p:cxnSp>
        <p:nvCxnSpPr>
          <p:cNvPr id="11" name="Straight Arrow Connector 10">
            <a:extLst>
              <a:ext uri="{FF2B5EF4-FFF2-40B4-BE49-F238E27FC236}">
                <a16:creationId xmlns:a16="http://schemas.microsoft.com/office/drawing/2014/main" id="{D0949949-BCE1-46C2-89F6-01BD6870345F}"/>
              </a:ext>
            </a:extLst>
          </p:cNvPr>
          <p:cNvCxnSpPr/>
          <p:nvPr/>
        </p:nvCxnSpPr>
        <p:spPr>
          <a:xfrm>
            <a:off x="2362200" y="164782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55E954-DB11-4095-81F8-599AD7D1BFD7}"/>
              </a:ext>
            </a:extLst>
          </p:cNvPr>
          <p:cNvCxnSpPr/>
          <p:nvPr/>
        </p:nvCxnSpPr>
        <p:spPr>
          <a:xfrm>
            <a:off x="2362200" y="2111375"/>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D17E1F-12FF-4D34-BCCA-BC14FCB18739}"/>
              </a:ext>
            </a:extLst>
          </p:cNvPr>
          <p:cNvCxnSpPr/>
          <p:nvPr/>
        </p:nvCxnSpPr>
        <p:spPr>
          <a:xfrm>
            <a:off x="2362200" y="2559050"/>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F29D39-F65B-402C-80DF-9D7D461F756D}"/>
                  </a:ext>
                </a:extLst>
              </p:cNvPr>
              <p:cNvSpPr txBox="1"/>
              <p:nvPr/>
            </p:nvSpPr>
            <p:spPr>
              <a:xfrm>
                <a:off x="4876800" y="1295400"/>
                <a:ext cx="1676400" cy="1600200"/>
              </a:xfrm>
              <a:prstGeom prst="rect">
                <a:avLst/>
              </a:prstGeom>
              <a:noFill/>
              <a:ln w="19050">
                <a:solidFill>
                  <a:schemeClr val="tx1"/>
                </a:solidFill>
              </a:ln>
            </p:spPr>
            <p:txBody>
              <a:bodyPr wrap="square" rtlCol="0" anchor="ctr">
                <a:noAutofit/>
              </a:bodyPr>
              <a:lstStyle/>
              <a:p>
                <a:pPr algn="ctr">
                  <a:spcBef>
                    <a:spcPts val="600"/>
                  </a:spcBef>
                </a:pPr>
                <a:r>
                  <a:rPr lang="en-US" dirty="0">
                    <a:latin typeface="Cambria" panose="02040503050406030204" pitchFamily="18" charset="0"/>
                  </a:rPr>
                  <a:t>MI(N)LP model</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≤0</m:t>
                      </m:r>
                    </m:oMath>
                  </m:oMathPara>
                </a14:m>
                <a:endParaRPr lang="en-US" dirty="0">
                  <a:latin typeface="Cambria" panose="02040503050406030204" pitchFamily="18" charset="0"/>
                </a:endParaRPr>
              </a:p>
            </p:txBody>
          </p:sp>
        </mc:Choice>
        <mc:Fallback xmlns="">
          <p:sp>
            <p:nvSpPr>
              <p:cNvPr id="14" name="TextBox 13">
                <a:extLst>
                  <a:ext uri="{FF2B5EF4-FFF2-40B4-BE49-F238E27FC236}">
                    <a16:creationId xmlns:a16="http://schemas.microsoft.com/office/drawing/2014/main" id="{E5F29D39-F65B-402C-80DF-9D7D461F756D}"/>
                  </a:ext>
                </a:extLst>
              </p:cNvPr>
              <p:cNvSpPr txBox="1">
                <a:spLocks noRot="1" noChangeAspect="1" noMove="1" noResize="1" noEditPoints="1" noAdjustHandles="1" noChangeArrowheads="1" noChangeShapeType="1" noTextEdit="1"/>
              </p:cNvSpPr>
              <p:nvPr/>
            </p:nvSpPr>
            <p:spPr>
              <a:xfrm>
                <a:off x="4876800" y="1295400"/>
                <a:ext cx="1676400" cy="1600200"/>
              </a:xfrm>
              <a:prstGeom prst="rect">
                <a:avLst/>
              </a:prstGeom>
              <a:blipFill>
                <a:blip r:embed="rId3"/>
                <a:stretch>
                  <a:fillRect/>
                </a:stretch>
              </a:blipFill>
              <a:ln w="1905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03EDD6F-FDA0-4134-BEF7-C9B1143F2C59}"/>
              </a:ext>
            </a:extLst>
          </p:cNvPr>
          <p:cNvCxnSpPr/>
          <p:nvPr/>
        </p:nvCxnSpPr>
        <p:spPr>
          <a:xfrm>
            <a:off x="4495800" y="164068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7235B5-56BC-420F-8FA0-DCACF29A8C3B}"/>
              </a:ext>
            </a:extLst>
          </p:cNvPr>
          <p:cNvCxnSpPr/>
          <p:nvPr/>
        </p:nvCxnSpPr>
        <p:spPr>
          <a:xfrm>
            <a:off x="4495800" y="2088353"/>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2C4BCC-0E26-4583-AAC0-CBA0E05C9AA4}"/>
              </a:ext>
            </a:extLst>
          </p:cNvPr>
          <p:cNvCxnSpPr/>
          <p:nvPr/>
        </p:nvCxnSpPr>
        <p:spPr>
          <a:xfrm>
            <a:off x="4495800" y="2540791"/>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F2EF4CF-CC00-4E86-AD18-342B22B46EB7}"/>
              </a:ext>
            </a:extLst>
          </p:cNvPr>
          <p:cNvSpPr txBox="1"/>
          <p:nvPr/>
        </p:nvSpPr>
        <p:spPr>
          <a:xfrm>
            <a:off x="2743200" y="3057525"/>
            <a:ext cx="1752600" cy="381000"/>
          </a:xfrm>
          <a:prstGeom prst="homePlate">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Basic Step</a:t>
            </a:r>
          </a:p>
        </p:txBody>
      </p:sp>
      <p:cxnSp>
        <p:nvCxnSpPr>
          <p:cNvPr id="19" name="Straight Arrow Connector 18">
            <a:extLst>
              <a:ext uri="{FF2B5EF4-FFF2-40B4-BE49-F238E27FC236}">
                <a16:creationId xmlns:a16="http://schemas.microsoft.com/office/drawing/2014/main" id="{299AE96A-C7C9-435A-8A89-52D60897FAE4}"/>
              </a:ext>
            </a:extLst>
          </p:cNvPr>
          <p:cNvCxnSpPr/>
          <p:nvPr/>
        </p:nvCxnSpPr>
        <p:spPr>
          <a:xfrm>
            <a:off x="2362200" y="3256849"/>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C6F074C-A84B-4AEB-AC21-E507FB79DC0B}"/>
              </a:ext>
            </a:extLst>
          </p:cNvPr>
          <p:cNvSpPr txBox="1"/>
          <p:nvPr/>
        </p:nvSpPr>
        <p:spPr>
          <a:xfrm>
            <a:off x="2743200" y="3686175"/>
            <a:ext cx="1752600" cy="381000"/>
          </a:xfrm>
          <a:prstGeom prst="roundRect">
            <a:avLst/>
          </a:prstGeom>
          <a:noFill/>
          <a:ln w="19050">
            <a:solidFill>
              <a:schemeClr val="tx1"/>
            </a:solidFill>
          </a:ln>
        </p:spPr>
        <p:txBody>
          <a:bodyPr wrap="square" rtlCol="0" anchor="ctr">
            <a:noAutofit/>
          </a:bodyPr>
          <a:lstStyle/>
          <a:p>
            <a:pPr algn="ctr"/>
            <a:r>
              <a:rPr lang="en-US" dirty="0" err="1">
                <a:latin typeface="Cambria" panose="02040503050406030204" pitchFamily="18" charset="0"/>
              </a:rPr>
              <a:t>GDPopt</a:t>
            </a:r>
            <a:r>
              <a:rPr lang="en-US" dirty="0">
                <a:latin typeface="Cambria" panose="02040503050406030204" pitchFamily="18" charset="0"/>
              </a:rPr>
              <a:t> solver</a:t>
            </a:r>
          </a:p>
        </p:txBody>
      </p:sp>
      <p:cxnSp>
        <p:nvCxnSpPr>
          <p:cNvPr id="21" name="Straight Arrow Connector 20">
            <a:extLst>
              <a:ext uri="{FF2B5EF4-FFF2-40B4-BE49-F238E27FC236}">
                <a16:creationId xmlns:a16="http://schemas.microsoft.com/office/drawing/2014/main" id="{0223B906-6BA4-4AE4-AAF3-08EE9CE9AD11}"/>
              </a:ext>
            </a:extLst>
          </p:cNvPr>
          <p:cNvCxnSpPr/>
          <p:nvPr/>
        </p:nvCxnSpPr>
        <p:spPr>
          <a:xfrm>
            <a:off x="2362200" y="3878076"/>
            <a:ext cx="381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81">
            <a:extLst>
              <a:ext uri="{FF2B5EF4-FFF2-40B4-BE49-F238E27FC236}">
                <a16:creationId xmlns:a16="http://schemas.microsoft.com/office/drawing/2014/main" id="{EAFD87DB-8191-4D63-90F3-59E537BCA80A}"/>
              </a:ext>
            </a:extLst>
          </p:cNvPr>
          <p:cNvCxnSpPr>
            <a:stCxn id="18" idx="2"/>
          </p:cNvCxnSpPr>
          <p:nvPr/>
        </p:nvCxnSpPr>
        <p:spPr>
          <a:xfrm rot="5400000">
            <a:off x="2886424" y="2914301"/>
            <a:ext cx="113602" cy="116205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9C898-0478-44C2-BDED-1A8372CF5897}"/>
              </a:ext>
            </a:extLst>
          </p:cNvPr>
          <p:cNvSpPr txBox="1"/>
          <p:nvPr/>
        </p:nvSpPr>
        <p:spPr>
          <a:xfrm>
            <a:off x="4876800" y="3057525"/>
            <a:ext cx="1676400" cy="381000"/>
          </a:xfrm>
          <a:prstGeom prst="roundRect">
            <a:avLst/>
          </a:prstGeom>
          <a:noFill/>
          <a:ln w="19050">
            <a:solidFill>
              <a:schemeClr val="tx1"/>
            </a:solidFill>
          </a:ln>
        </p:spPr>
        <p:txBody>
          <a:bodyPr wrap="square" rtlCol="0" anchor="ctr">
            <a:noAutofit/>
          </a:bodyPr>
          <a:lstStyle/>
          <a:p>
            <a:pPr algn="ctr"/>
            <a:r>
              <a:rPr lang="en-US" dirty="0">
                <a:latin typeface="Cambria" panose="02040503050406030204" pitchFamily="18" charset="0"/>
              </a:rPr>
              <a:t>MINLP solvers</a:t>
            </a:r>
          </a:p>
        </p:txBody>
      </p:sp>
      <p:sp>
        <p:nvSpPr>
          <p:cNvPr id="24" name="TextBox 23">
            <a:extLst>
              <a:ext uri="{FF2B5EF4-FFF2-40B4-BE49-F238E27FC236}">
                <a16:creationId xmlns:a16="http://schemas.microsoft.com/office/drawing/2014/main" id="{3D9012C1-20FA-4417-B57B-85255A4FA0A7}"/>
              </a:ext>
            </a:extLst>
          </p:cNvPr>
          <p:cNvSpPr txBox="1"/>
          <p:nvPr/>
        </p:nvSpPr>
        <p:spPr>
          <a:xfrm>
            <a:off x="4800600" y="3686175"/>
            <a:ext cx="1828800" cy="381000"/>
          </a:xfrm>
          <a:prstGeom prst="rect">
            <a:avLst/>
          </a:prstGeom>
          <a:noFill/>
          <a:ln w="19050">
            <a:noFill/>
          </a:ln>
        </p:spPr>
        <p:txBody>
          <a:bodyPr wrap="square" rtlCol="0" anchor="ctr">
            <a:noAutofit/>
          </a:bodyPr>
          <a:lstStyle/>
          <a:p>
            <a:pPr algn="ctr">
              <a:spcBef>
                <a:spcPts val="600"/>
              </a:spcBef>
            </a:pPr>
            <a:r>
              <a:rPr lang="en-US" b="1" dirty="0">
                <a:solidFill>
                  <a:srgbClr val="800000"/>
                </a:solidFill>
                <a:latin typeface="Cambria" panose="02040503050406030204" pitchFamily="18" charset="0"/>
              </a:rPr>
              <a:t>Model Solution</a:t>
            </a:r>
          </a:p>
        </p:txBody>
      </p:sp>
      <p:cxnSp>
        <p:nvCxnSpPr>
          <p:cNvPr id="25" name="Straight Arrow Connector 24">
            <a:extLst>
              <a:ext uri="{FF2B5EF4-FFF2-40B4-BE49-F238E27FC236}">
                <a16:creationId xmlns:a16="http://schemas.microsoft.com/office/drawing/2014/main" id="{E470763D-1162-4B1D-9FE2-EAF4763C567B}"/>
              </a:ext>
            </a:extLst>
          </p:cNvPr>
          <p:cNvCxnSpPr>
            <a:cxnSpLocks/>
            <a:stCxn id="23" idx="2"/>
            <a:endCxn id="24" idx="0"/>
          </p:cNvCxnSpPr>
          <p:nvPr/>
        </p:nvCxnSpPr>
        <p:spPr>
          <a:xfrm>
            <a:off x="5715000" y="3438525"/>
            <a:ext cx="0" cy="2476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97B5C9-B566-49EF-BE3B-A38EEBF10EA6}"/>
              </a:ext>
            </a:extLst>
          </p:cNvPr>
          <p:cNvCxnSpPr>
            <a:cxnSpLocks/>
            <a:stCxn id="20" idx="3"/>
            <a:endCxn id="24" idx="1"/>
          </p:cNvCxnSpPr>
          <p:nvPr/>
        </p:nvCxnSpPr>
        <p:spPr>
          <a:xfrm>
            <a:off x="4495800" y="3876675"/>
            <a:ext cx="304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B1341E-404F-41CB-8C6F-31DA506D5AB5}"/>
              </a:ext>
            </a:extLst>
          </p:cNvPr>
          <p:cNvCxnSpPr>
            <a:stCxn id="14" idx="2"/>
            <a:endCxn id="23" idx="0"/>
          </p:cNvCxnSpPr>
          <p:nvPr/>
        </p:nvCxnSpPr>
        <p:spPr>
          <a:xfrm>
            <a:off x="5715000" y="2895600"/>
            <a:ext cx="0" cy="1619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E4570E-BF36-4502-AF75-AA0E9420FBB0}"/>
              </a:ext>
            </a:extLst>
          </p:cNvPr>
          <p:cNvSpPr txBox="1"/>
          <p:nvPr/>
        </p:nvSpPr>
        <p:spPr>
          <a:xfrm>
            <a:off x="7010400" y="1295401"/>
            <a:ext cx="1447800" cy="288240"/>
          </a:xfrm>
          <a:prstGeom prst="rect">
            <a:avLst/>
          </a:prstGeom>
          <a:noFill/>
          <a:ln w="19050">
            <a:solidFill>
              <a:schemeClr val="tx1"/>
            </a:solidFill>
          </a:ln>
        </p:spPr>
        <p:txBody>
          <a:bodyPr wrap="square" rtlCol="0" anchor="ctr">
            <a:noAutofit/>
          </a:bodyPr>
          <a:lstStyle/>
          <a:p>
            <a:pPr algn="ctr">
              <a:spcAft>
                <a:spcPts val="600"/>
              </a:spcAft>
            </a:pPr>
            <a:r>
              <a:rPr lang="en-US" sz="1400" dirty="0">
                <a:latin typeface="Cambria" panose="02040503050406030204" pitchFamily="18" charset="0"/>
              </a:rPr>
              <a:t>Model</a:t>
            </a:r>
          </a:p>
        </p:txBody>
      </p:sp>
      <p:sp>
        <p:nvSpPr>
          <p:cNvPr id="29" name="TextBox 28">
            <a:extLst>
              <a:ext uri="{FF2B5EF4-FFF2-40B4-BE49-F238E27FC236}">
                <a16:creationId xmlns:a16="http://schemas.microsoft.com/office/drawing/2014/main" id="{E9D2FB72-98F1-4E64-B939-61622B130679}"/>
              </a:ext>
            </a:extLst>
          </p:cNvPr>
          <p:cNvSpPr txBox="1"/>
          <p:nvPr/>
        </p:nvSpPr>
        <p:spPr>
          <a:xfrm>
            <a:off x="7010400" y="1680910"/>
            <a:ext cx="1447800" cy="295779"/>
          </a:xfrm>
          <a:prstGeom prst="homePlate">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Reformulation</a:t>
            </a:r>
          </a:p>
        </p:txBody>
      </p:sp>
      <p:sp>
        <p:nvSpPr>
          <p:cNvPr id="30" name="TextBox 29">
            <a:extLst>
              <a:ext uri="{FF2B5EF4-FFF2-40B4-BE49-F238E27FC236}">
                <a16:creationId xmlns:a16="http://schemas.microsoft.com/office/drawing/2014/main" id="{2A10AEAB-AFB9-4E4D-B8A3-BFAC7F46373C}"/>
              </a:ext>
            </a:extLst>
          </p:cNvPr>
          <p:cNvSpPr txBox="1"/>
          <p:nvPr/>
        </p:nvSpPr>
        <p:spPr>
          <a:xfrm>
            <a:off x="7010400" y="2073958"/>
            <a:ext cx="1447800" cy="295779"/>
          </a:xfrm>
          <a:prstGeom prst="roundRect">
            <a:avLst/>
          </a:prstGeom>
          <a:noFill/>
          <a:ln w="19050">
            <a:solidFill>
              <a:schemeClr val="tx1"/>
            </a:solidFill>
          </a:ln>
        </p:spPr>
        <p:txBody>
          <a:bodyPr wrap="square" rtlCol="0" anchor="ctr">
            <a:noAutofit/>
          </a:bodyPr>
          <a:lstStyle/>
          <a:p>
            <a:pPr algn="ctr"/>
            <a:r>
              <a:rPr lang="en-US" sz="1400" dirty="0">
                <a:latin typeface="Cambria" panose="02040503050406030204" pitchFamily="18" charset="0"/>
              </a:rPr>
              <a:t>Solver</a:t>
            </a:r>
          </a:p>
        </p:txBody>
      </p:sp>
      <p:sp>
        <p:nvSpPr>
          <p:cNvPr id="31" name="TextBox 30">
            <a:extLst>
              <a:ext uri="{FF2B5EF4-FFF2-40B4-BE49-F238E27FC236}">
                <a16:creationId xmlns:a16="http://schemas.microsoft.com/office/drawing/2014/main" id="{CCD70E53-6D0B-4B16-B6D4-D0FC0E13B1FC}"/>
              </a:ext>
            </a:extLst>
          </p:cNvPr>
          <p:cNvSpPr txBox="1"/>
          <p:nvPr/>
        </p:nvSpPr>
        <p:spPr>
          <a:xfrm>
            <a:off x="7010400" y="2467006"/>
            <a:ext cx="1447800" cy="528938"/>
          </a:xfrm>
          <a:prstGeom prst="rect">
            <a:avLst/>
          </a:prstGeom>
          <a:noFill/>
          <a:ln w="19050">
            <a:solidFill>
              <a:schemeClr val="tx1"/>
            </a:solidFill>
            <a:prstDash val="dash"/>
          </a:ln>
        </p:spPr>
        <p:txBody>
          <a:bodyPr wrap="square" rtlCol="0" anchor="ctr">
            <a:noAutofit/>
          </a:bodyPr>
          <a:lstStyle/>
          <a:p>
            <a:pPr algn="ctr"/>
            <a:r>
              <a:rPr lang="en-US" sz="1400" dirty="0">
                <a:latin typeface="Cambria" panose="02040503050406030204" pitchFamily="18" charset="0"/>
              </a:rPr>
              <a:t>GDP to MI(N)LP reformulations</a:t>
            </a:r>
          </a:p>
        </p:txBody>
      </p:sp>
      <p:sp>
        <p:nvSpPr>
          <p:cNvPr id="32" name="Content Placeholder 1">
            <a:extLst>
              <a:ext uri="{FF2B5EF4-FFF2-40B4-BE49-F238E27FC236}">
                <a16:creationId xmlns:a16="http://schemas.microsoft.com/office/drawing/2014/main" id="{E73F1050-F8D5-4873-8832-150F0283495D}"/>
              </a:ext>
            </a:extLst>
          </p:cNvPr>
          <p:cNvSpPr txBox="1">
            <a:spLocks/>
          </p:cNvSpPr>
          <p:nvPr/>
        </p:nvSpPr>
        <p:spPr>
          <a:xfrm>
            <a:off x="685799" y="4343889"/>
            <a:ext cx="10896601" cy="1675910"/>
          </a:xfrm>
          <a:prstGeom prst="rect">
            <a:avLst/>
          </a:prstGeom>
        </p:spPr>
        <p:txBody>
          <a:bodyPr/>
          <a:lst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a:lstStyle>
          <a:p>
            <a:r>
              <a:rPr lang="en-US" sz="2000" kern="0" dirty="0" err="1"/>
              <a:t>Pyomo</a:t>
            </a:r>
            <a:r>
              <a:rPr lang="en-US" sz="2000" kern="0" dirty="0"/>
              <a:t> gives </a:t>
            </a:r>
            <a:r>
              <a:rPr lang="en-US" sz="2000" b="1" kern="0" dirty="0"/>
              <a:t>diverse</a:t>
            </a:r>
            <a:r>
              <a:rPr lang="en-US" sz="2000" kern="0" dirty="0"/>
              <a:t> solution </a:t>
            </a:r>
            <a:r>
              <a:rPr lang="en-US" sz="2000" b="1" kern="0" dirty="0"/>
              <a:t>options</a:t>
            </a:r>
            <a:r>
              <a:rPr lang="en-US" sz="2000" kern="0" dirty="0"/>
              <a:t> for GDP models</a:t>
            </a:r>
          </a:p>
        </p:txBody>
      </p:sp>
    </p:spTree>
    <p:extLst>
      <p:ext uri="{BB962C8B-B14F-4D97-AF65-F5344CB8AC3E}">
        <p14:creationId xmlns:p14="http://schemas.microsoft.com/office/powerpoint/2010/main" val="3828282644"/>
      </p:ext>
    </p:extLst>
  </p:cSld>
  <p:clrMapOvr>
    <a:masterClrMapping/>
  </p:clrMapOvr>
  <p:transition spd="med" advClick="0"/>
</p:sld>
</file>

<file path=ppt/theme/theme1.xml><?xml version="1.0" encoding="utf-8"?>
<a:theme xmlns:a="http://schemas.openxmlformats.org/drawingml/2006/main" name="IDA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TL Si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70C0"/>
          </a:solidFill>
          <a:prstDash val="solid"/>
          <a:round/>
          <a:headEnd type="none" w="med" len="med"/>
          <a:tailEnd type="none" w="med" len="med"/>
        </a:ln>
        <a:effectLst/>
      </a:spPr>
      <a:bodyPr vert="horz" wrap="square" lIns="27432" tIns="27432" rIns="27432" bIns="27432" numCol="1" rtlCol="0" anchor="ctr" anchorCtr="1" compatLnSpc="1">
        <a:prstTxWarp prst="textNoShape">
          <a:avLst/>
        </a:prstTxWarp>
      </a:bodyPr>
      <a:lstStyle>
        <a:defPPr marR="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charset="0"/>
            <a:cs typeface="Arial" charset="0"/>
          </a:defRPr>
        </a:defPPr>
      </a:lstStyle>
    </a:spDef>
    <a:lnDef>
      <a:spPr bwMode="auto">
        <a:noFill/>
        <a:ln w="19050" cap="flat" cmpd="sng" algn="ctr">
          <a:solidFill>
            <a:schemeClr val="tx1"/>
          </a:solidFill>
          <a:prstDash val="solid"/>
          <a:round/>
          <a:headEnd type="arrow"/>
          <a:tailEnd type="arrow"/>
        </a:ln>
        <a:effectLst/>
      </a:spPr>
      <a:bodyPr/>
      <a:lstStyle/>
    </a:lnDef>
    <a:txDef>
      <a:spPr>
        <a:noFill/>
      </a:spPr>
      <a:bodyPr wrap="square" rtlCol="0">
        <a:spAutoFit/>
      </a:bodyPr>
      <a:lstStyle>
        <a:defPPr>
          <a:defRPr sz="1200" i="0" dirty="0" smtClean="0">
            <a:solidFill>
              <a:schemeClr val="tx1"/>
            </a:solidFill>
          </a:defRPr>
        </a:defPPr>
      </a:lstStyle>
    </a:txDef>
  </a:objectDefaults>
  <a:extraClrSchemeLst>
    <a:extraClrScheme>
      <a:clrScheme name="NETL S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TL Si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TL Si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TL Si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TL Si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TL Si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TL Si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TL Si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TL Si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TL Si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TL Si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TL Si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ETL Sig 13">
        <a:dk1>
          <a:srgbClr val="000000"/>
        </a:dk1>
        <a:lt1>
          <a:srgbClr val="FFFFFF"/>
        </a:lt1>
        <a:dk2>
          <a:srgbClr val="000000"/>
        </a:dk2>
        <a:lt2>
          <a:srgbClr val="808080"/>
        </a:lt2>
        <a:accent1>
          <a:srgbClr val="BBE0E3"/>
        </a:accent1>
        <a:accent2>
          <a:srgbClr val="0066FF"/>
        </a:accent2>
        <a:accent3>
          <a:srgbClr val="FFFFFF"/>
        </a:accent3>
        <a:accent4>
          <a:srgbClr val="000000"/>
        </a:accent4>
        <a:accent5>
          <a:srgbClr val="DAEDEF"/>
        </a:accent5>
        <a:accent6>
          <a:srgbClr val="005CE7"/>
        </a:accent6>
        <a:hlink>
          <a:srgbClr val="008000"/>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CS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TL Si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9525" cap="flat" cmpd="sng" algn="ctr">
          <a:solidFill>
            <a:schemeClr val="tx1"/>
          </a:solidFill>
          <a:prstDash val="solid"/>
          <a:round/>
          <a:headEnd type="none" w="med" len="med"/>
          <a:tailEnd type="none" w="med" len="med"/>
        </a:ln>
        <a:effectLst/>
      </a:spPr>
      <a:bodyPr vert="horz" wrap="square" lIns="27432" tIns="27432" rIns="27432" bIns="27432" numCol="1" rtlCol="0" anchor="ctr" anchorCtr="1" compatLnSpc="1">
        <a:prstTxWarp prst="textNoShape">
          <a:avLst/>
        </a:prstTxWarp>
      </a:bodyPr>
      <a:lstStyle>
        <a:defPPr marR="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charset="0"/>
            <a:cs typeface="Arial" charset="0"/>
          </a:defRPr>
        </a:defPPr>
      </a:lstStyle>
    </a:spDef>
    <a:lnDef>
      <a:spPr bwMode="auto">
        <a:noFill/>
        <a:ln w="19050" cap="flat" cmpd="sng" algn="ctr">
          <a:solidFill>
            <a:schemeClr val="tx1"/>
          </a:solidFill>
          <a:prstDash val="solid"/>
          <a:round/>
          <a:headEnd type="none"/>
          <a:tailEnd type="arrow"/>
        </a:ln>
        <a:effectLst/>
      </a:spPr>
      <a:bodyPr/>
      <a:lstStyle/>
    </a:lnDef>
    <a:txDef>
      <a:spPr bwMode="auto">
        <a:noFill/>
        <a:ln w="9525">
          <a:noFill/>
          <a:miter lim="800000"/>
          <a:headEnd/>
          <a:tailEnd/>
        </a:ln>
      </a:spPr>
      <a:bodyPr vert="horz" wrap="square" lIns="91440" tIns="45720" rIns="91440" bIns="45720" numCol="1" anchor="t" anchorCtr="0" compatLnSpc="1">
        <a:prstTxWarp prst="textNoShape">
          <a:avLst/>
        </a:prstTxWarp>
        <a:noAutofit/>
      </a:bodyPr>
      <a:lstStyle>
        <a:defPPr>
          <a:spcBef>
            <a:spcPts val="0"/>
          </a:spcBef>
          <a:defRPr sz="1100" b="1" i="0" kern="0" dirty="0" smtClean="0">
            <a:solidFill>
              <a:schemeClr val="tx1"/>
            </a:solidFill>
            <a:latin typeface="+mn-lt"/>
            <a:cs typeface="+mn-cs"/>
          </a:defRPr>
        </a:defPPr>
      </a:lstStyle>
    </a:txDef>
  </a:objectDefaults>
  <a:extraClrSchemeLst>
    <a:extraClrScheme>
      <a:clrScheme name="NETL S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TL Si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TL Si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TL Si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TL Si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TL Si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TL Si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TL Si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TL Si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TL Si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TL Si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TL Si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ETL Sig 13">
        <a:dk1>
          <a:srgbClr val="000000"/>
        </a:dk1>
        <a:lt1>
          <a:srgbClr val="FFFFFF"/>
        </a:lt1>
        <a:dk2>
          <a:srgbClr val="000000"/>
        </a:dk2>
        <a:lt2>
          <a:srgbClr val="808080"/>
        </a:lt2>
        <a:accent1>
          <a:srgbClr val="BBE0E3"/>
        </a:accent1>
        <a:accent2>
          <a:srgbClr val="0066FF"/>
        </a:accent2>
        <a:accent3>
          <a:srgbClr val="FFFFFF"/>
        </a:accent3>
        <a:accent4>
          <a:srgbClr val="000000"/>
        </a:accent4>
        <a:accent5>
          <a:srgbClr val="DAEDEF"/>
        </a:accent5>
        <a:accent6>
          <a:srgbClr val="005CE7"/>
        </a:accent6>
        <a:hlink>
          <a:srgbClr val="008000"/>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CSI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TL Si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70C0"/>
          </a:solidFill>
          <a:prstDash val="solid"/>
          <a:round/>
          <a:headEnd type="none" w="med" len="med"/>
          <a:tailEnd type="none" w="med" len="med"/>
        </a:ln>
        <a:effectLst/>
      </a:spPr>
      <a:bodyPr vert="horz" wrap="square" lIns="27432" tIns="27432" rIns="27432" bIns="27432" numCol="1" rtlCol="0" anchor="ctr" anchorCtr="1" compatLnSpc="1">
        <a:prstTxWarp prst="textNoShape">
          <a:avLst/>
        </a:prstTxWarp>
      </a:bodyPr>
      <a:lstStyle>
        <a:defPPr marR="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charset="0"/>
            <a:cs typeface="Arial" charset="0"/>
          </a:defRPr>
        </a:defPPr>
      </a:lstStyle>
    </a:spDef>
    <a:lnDef>
      <a:spPr bwMode="auto">
        <a:noFill/>
        <a:ln w="19050" cap="flat" cmpd="sng" algn="ctr">
          <a:solidFill>
            <a:schemeClr val="tx1"/>
          </a:solidFill>
          <a:prstDash val="solid"/>
          <a:round/>
          <a:headEnd type="arrow"/>
          <a:tailEnd type="arrow"/>
        </a:ln>
        <a:effectLst/>
      </a:spPr>
      <a:bodyPr/>
      <a:lstStyle/>
    </a:lnDef>
    <a:txDef>
      <a:spPr>
        <a:noFill/>
      </a:spPr>
      <a:bodyPr wrap="square" rtlCol="0">
        <a:spAutoFit/>
      </a:bodyPr>
      <a:lstStyle>
        <a:defPPr>
          <a:defRPr sz="1200" i="0" dirty="0" smtClean="0">
            <a:solidFill>
              <a:schemeClr val="tx1"/>
            </a:solidFill>
          </a:defRPr>
        </a:defPPr>
      </a:lstStyle>
    </a:txDef>
  </a:objectDefaults>
  <a:extraClrSchemeLst>
    <a:extraClrScheme>
      <a:clrScheme name="NETL S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TL Si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TL Si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TL Si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TL Si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TL Si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TL Si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TL Si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TL Si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TL Si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TL Si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TL Si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ETL Sig 13">
        <a:dk1>
          <a:srgbClr val="000000"/>
        </a:dk1>
        <a:lt1>
          <a:srgbClr val="FFFFFF"/>
        </a:lt1>
        <a:dk2>
          <a:srgbClr val="000000"/>
        </a:dk2>
        <a:lt2>
          <a:srgbClr val="808080"/>
        </a:lt2>
        <a:accent1>
          <a:srgbClr val="BBE0E3"/>
        </a:accent1>
        <a:accent2>
          <a:srgbClr val="0066FF"/>
        </a:accent2>
        <a:accent3>
          <a:srgbClr val="FFFFFF"/>
        </a:accent3>
        <a:accent4>
          <a:srgbClr val="000000"/>
        </a:accent4>
        <a:accent5>
          <a:srgbClr val="DAEDEF"/>
        </a:accent5>
        <a:accent6>
          <a:srgbClr val="005CE7"/>
        </a:accent6>
        <a:hlink>
          <a:srgbClr val="008000"/>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DA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TL Si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accent2"/>
          </a:solidFill>
          <a:prstDash val="solid"/>
          <a:round/>
          <a:headEnd type="none"/>
          <a:tailEnd type="none"/>
        </a:ln>
        <a:effectLst/>
      </a:spPr>
      <a:bodyPr rtlCol="0" anchor="ctr"/>
      <a:lstStyle>
        <a:defPPr algn="ctr">
          <a:defRPr/>
        </a:defPPr>
      </a:lstStyle>
    </a:spDef>
    <a:lnDef>
      <a:spPr bwMode="auto">
        <a:noFill/>
        <a:ln w="19050" cap="flat" cmpd="sng" algn="ctr">
          <a:solidFill>
            <a:schemeClr val="tx1"/>
          </a:solidFill>
          <a:prstDash val="solid"/>
          <a:round/>
          <a:headEnd type="arrow"/>
          <a:tailEnd type="arrow"/>
        </a:ln>
        <a:effectLst/>
      </a:spPr>
      <a:bodyPr/>
      <a:lstStyle/>
    </a:lnDef>
    <a:txDef>
      <a:spPr>
        <a:noFill/>
      </a:spPr>
      <a:bodyPr wrap="square" rtlCol="0">
        <a:spAutoFit/>
      </a:bodyPr>
      <a:lstStyle>
        <a:defPPr>
          <a:defRPr sz="1200" i="0" dirty="0" smtClean="0">
            <a:solidFill>
              <a:schemeClr val="tx1"/>
            </a:solidFill>
          </a:defRPr>
        </a:defPPr>
      </a:lstStyle>
    </a:txDef>
  </a:objectDefaults>
  <a:extraClrSchemeLst>
    <a:extraClrScheme>
      <a:clrScheme name="NETL S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TL Si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TL Si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TL Si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TL Si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TL Si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TL Si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TL Si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TL Si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TL Si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TL Si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TL Si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ETL Sig 13">
        <a:dk1>
          <a:srgbClr val="000000"/>
        </a:dk1>
        <a:lt1>
          <a:srgbClr val="FFFFFF"/>
        </a:lt1>
        <a:dk2>
          <a:srgbClr val="000000"/>
        </a:dk2>
        <a:lt2>
          <a:srgbClr val="808080"/>
        </a:lt2>
        <a:accent1>
          <a:srgbClr val="BBE0E3"/>
        </a:accent1>
        <a:accent2>
          <a:srgbClr val="0066FF"/>
        </a:accent2>
        <a:accent3>
          <a:srgbClr val="FFFFFF"/>
        </a:accent3>
        <a:accent4>
          <a:srgbClr val="000000"/>
        </a:accent4>
        <a:accent5>
          <a:srgbClr val="DAEDEF"/>
        </a:accent5>
        <a:accent6>
          <a:srgbClr val="005CE7"/>
        </a:accent6>
        <a:hlink>
          <a:srgbClr val="008000"/>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CSI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TL Si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70C0"/>
          </a:solidFill>
          <a:prstDash val="solid"/>
          <a:round/>
          <a:headEnd type="none" w="med" len="med"/>
          <a:tailEnd type="none" w="med" len="med"/>
        </a:ln>
        <a:effectLst/>
      </a:spPr>
      <a:bodyPr vert="horz" wrap="square" lIns="27432" tIns="27432" rIns="27432" bIns="27432" numCol="1" rtlCol="0" anchor="ctr" anchorCtr="1" compatLnSpc="1">
        <a:prstTxWarp prst="textNoShape">
          <a:avLst/>
        </a:prstTxWarp>
      </a:bodyPr>
      <a:lstStyle>
        <a:defPPr marR="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charset="0"/>
            <a:cs typeface="Arial" charset="0"/>
          </a:defRPr>
        </a:defPPr>
      </a:lstStyle>
    </a:spDef>
    <a:lnDef>
      <a:spPr bwMode="auto">
        <a:noFill/>
        <a:ln w="19050" cap="flat" cmpd="sng" algn="ctr">
          <a:solidFill>
            <a:schemeClr val="tx1"/>
          </a:solidFill>
          <a:prstDash val="solid"/>
          <a:round/>
          <a:headEnd type="arrow"/>
          <a:tailEnd type="arrow"/>
        </a:ln>
        <a:effectLst/>
      </a:spPr>
      <a:bodyPr/>
      <a:lstStyle/>
    </a:lnDef>
    <a:txDef>
      <a:spPr>
        <a:noFill/>
      </a:spPr>
      <a:bodyPr wrap="square" rtlCol="0">
        <a:spAutoFit/>
      </a:bodyPr>
      <a:lstStyle>
        <a:defPPr>
          <a:defRPr sz="1200" i="0" dirty="0" smtClean="0">
            <a:solidFill>
              <a:schemeClr val="tx1"/>
            </a:solidFill>
          </a:defRPr>
        </a:defPPr>
      </a:lstStyle>
    </a:txDef>
  </a:objectDefaults>
  <a:extraClrSchemeLst>
    <a:extraClrScheme>
      <a:clrScheme name="NETL S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TL Si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TL Si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TL Si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TL Si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TL Si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TL Si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TL Si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TL Si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TL Si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TL Si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TL Si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ETL Sig 13">
        <a:dk1>
          <a:srgbClr val="000000"/>
        </a:dk1>
        <a:lt1>
          <a:srgbClr val="FFFFFF"/>
        </a:lt1>
        <a:dk2>
          <a:srgbClr val="000000"/>
        </a:dk2>
        <a:lt2>
          <a:srgbClr val="808080"/>
        </a:lt2>
        <a:accent1>
          <a:srgbClr val="BBE0E3"/>
        </a:accent1>
        <a:accent2>
          <a:srgbClr val="0066FF"/>
        </a:accent2>
        <a:accent3>
          <a:srgbClr val="FFFFFF"/>
        </a:accent3>
        <a:accent4>
          <a:srgbClr val="000000"/>
        </a:accent4>
        <a:accent5>
          <a:srgbClr val="DAEDEF"/>
        </a:accent5>
        <a:accent6>
          <a:srgbClr val="005CE7"/>
        </a:accent6>
        <a:hlink>
          <a:srgbClr val="008000"/>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F5DB6BD2039A4DA9828CDD52828D22" ma:contentTypeVersion="1" ma:contentTypeDescription="Create a new document." ma:contentTypeScope="" ma:versionID="02a2b74d7520ef9dea84c66f9fb70d32">
  <xsd:schema xmlns:xsd="http://www.w3.org/2001/XMLSchema" xmlns:xs="http://www.w3.org/2001/XMLSchema" xmlns:p="http://schemas.microsoft.com/office/2006/metadata/properties" targetNamespace="http://schemas.microsoft.com/office/2006/metadata/properties" ma:root="true" ma:fieldsID="1d55f72726b9dae1b96ae9030b26e0e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2840F2-5BB0-45AB-A8DF-9A97CD9488E4}">
  <ds:schemaRefs>
    <ds:schemaRef ds:uri="http://schemas.microsoft.com/sharepoint/v3/contenttype/forms"/>
  </ds:schemaRefs>
</ds:datastoreItem>
</file>

<file path=customXml/itemProps2.xml><?xml version="1.0" encoding="utf-8"?>
<ds:datastoreItem xmlns:ds="http://schemas.openxmlformats.org/officeDocument/2006/customXml" ds:itemID="{CA5341B3-53F6-453C-9EF7-531D8A95F6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D0DB2A8-98EE-4CA5-9B57-4F5F6858EA16}">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NETL PowerPoint Presentation Template</Template>
  <TotalTime>7187</TotalTime>
  <Words>4215</Words>
  <Application>Microsoft Office PowerPoint</Application>
  <PresentationFormat>Widescreen</PresentationFormat>
  <Paragraphs>884</Paragraphs>
  <Slides>39</Slides>
  <Notes>2</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39</vt:i4>
      </vt:variant>
    </vt:vector>
  </HeadingPairs>
  <TitlesOfParts>
    <vt:vector size="53" baseType="lpstr">
      <vt:lpstr>MS PGothic</vt:lpstr>
      <vt:lpstr>MS PGothic</vt:lpstr>
      <vt:lpstr>Arial</vt:lpstr>
      <vt:lpstr>Calibri</vt:lpstr>
      <vt:lpstr>Cambria</vt:lpstr>
      <vt:lpstr>Cambria Math</vt:lpstr>
      <vt:lpstr>Consolas</vt:lpstr>
      <vt:lpstr>Times New Roman</vt:lpstr>
      <vt:lpstr>Wingdings</vt:lpstr>
      <vt:lpstr>IDAES</vt:lpstr>
      <vt:lpstr>CCSI</vt:lpstr>
      <vt:lpstr>CCSI2</vt:lpstr>
      <vt:lpstr>1_IDAES</vt:lpstr>
      <vt:lpstr>1_CCSI2</vt:lpstr>
      <vt:lpstr>PowerPoint Presentation</vt:lpstr>
      <vt:lpstr>Optimization software – what do we want?</vt:lpstr>
      <vt:lpstr>How do we want to solve problems?</vt:lpstr>
      <vt:lpstr>How do we want to solve problems?</vt:lpstr>
      <vt:lpstr>How do we want to solve problems?</vt:lpstr>
      <vt:lpstr>GDP vs. MINLP</vt:lpstr>
      <vt:lpstr>Pyomo.GDP modeling</vt:lpstr>
      <vt:lpstr>Pyomo.GDP modeling</vt:lpstr>
      <vt:lpstr>Pyomo.GDP – Flexible solution strategies</vt:lpstr>
      <vt:lpstr>Pyomo.GDP – Flexible solution strategies</vt:lpstr>
      <vt:lpstr>Pyomo.GDP – Flexible solution strategies</vt:lpstr>
      <vt:lpstr>Pyomo.GDP – Flexible solution strategies</vt:lpstr>
      <vt:lpstr>Pyomo.GDP – Flexible solution strategies</vt:lpstr>
      <vt:lpstr>Pyomo.GDP – Flexible solution strategies</vt:lpstr>
      <vt:lpstr>Classical GDP Reformulations: Big-M (BM) and Hull (HR)</vt:lpstr>
      <vt:lpstr>Advanced GDP Reformulations: Hybrid BM/HR</vt:lpstr>
      <vt:lpstr>Advanced GDP Reformulations: Basic Steps</vt:lpstr>
      <vt:lpstr>Advanced GDP Reformulations: Basic Steps</vt:lpstr>
      <vt:lpstr>Advanced GDP Reformulations: Basic Steps</vt:lpstr>
      <vt:lpstr>Advanced GDP Reformulations: Basic Steps</vt:lpstr>
      <vt:lpstr>Advanced GDP Reformulations: Basic Steps</vt:lpstr>
      <vt:lpstr>Advanced GDP Reformulations: Basic Steps</vt:lpstr>
      <vt:lpstr>Advanced GDP Reformulations: Basic Steps</vt:lpstr>
      <vt:lpstr>Advanced GDP Reformulations: Basic Steps</vt:lpstr>
      <vt:lpstr>Advanced GDP Reformulations: Basic Steps</vt:lpstr>
      <vt:lpstr>GDPopt: Direct logic-based solver</vt:lpstr>
      <vt:lpstr>Case studies: Advanced Reformulations</vt:lpstr>
      <vt:lpstr>Case studies: GDPopt</vt:lpstr>
      <vt:lpstr>Summary</vt:lpstr>
      <vt:lpstr>Thank you</vt:lpstr>
      <vt:lpstr>Transformations: extending beyond Math Programming</vt:lpstr>
      <vt:lpstr>Disjunctive programming</vt:lpstr>
      <vt:lpstr>Pyomo: More than just mathematical modeling</vt:lpstr>
      <vt:lpstr>Disjunctive programming enables Conceptual Design</vt:lpstr>
      <vt:lpstr>Advanced GDP Reformulations: Basic Steps</vt:lpstr>
      <vt:lpstr>PowerPoint Presentation</vt:lpstr>
      <vt:lpstr>Advanced GDP Reformulations: Basic Steps</vt:lpstr>
      <vt:lpstr>Advanced GDP Reformulations: Basic Steps</vt:lpstr>
      <vt:lpstr>Advanced GDP Reformulations: Basic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Cover Title</dc:title>
  <dc:creator>Gerdes, Kristin J.</dc:creator>
  <cp:lastModifiedBy>Chen, Qi</cp:lastModifiedBy>
  <cp:revision>361</cp:revision>
  <cp:lastPrinted>2017-02-16T17:06:50Z</cp:lastPrinted>
  <dcterms:created xsi:type="dcterms:W3CDTF">2017-01-19T16:36:42Z</dcterms:created>
  <dcterms:modified xsi:type="dcterms:W3CDTF">2018-06-25T16:57:03Z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0x01010081F5DB6BD2039A4DA9828CDD52828D22</vt:lpwstr>
  </property>
</Properties>
</file>