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5" r:id="rId3"/>
    <p:sldId id="257" r:id="rId4"/>
    <p:sldId id="293" r:id="rId5"/>
    <p:sldId id="290" r:id="rId6"/>
    <p:sldId id="291" r:id="rId7"/>
    <p:sldId id="292" r:id="rId8"/>
    <p:sldId id="258" r:id="rId9"/>
    <p:sldId id="259" r:id="rId10"/>
    <p:sldId id="267" r:id="rId11"/>
    <p:sldId id="294" r:id="rId12"/>
    <p:sldId id="270" r:id="rId13"/>
    <p:sldId id="261" r:id="rId14"/>
    <p:sldId id="262" r:id="rId15"/>
    <p:sldId id="263" r:id="rId16"/>
    <p:sldId id="269" r:id="rId17"/>
    <p:sldId id="264" r:id="rId18"/>
    <p:sldId id="268" r:id="rId19"/>
    <p:sldId id="271" r:id="rId20"/>
    <p:sldId id="272" r:id="rId21"/>
    <p:sldId id="273" r:id="rId22"/>
    <p:sldId id="274" r:id="rId23"/>
    <p:sldId id="275" r:id="rId24"/>
    <p:sldId id="277" r:id="rId25"/>
    <p:sldId id="276"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48688-6526-4872-91ED-6F93374EC187}"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BB762-9212-49D5-B16E-51EE8AB59B78}" type="slidenum">
              <a:rPr lang="en-US" smtClean="0"/>
              <a:t>‹#›</a:t>
            </a:fld>
            <a:endParaRPr lang="en-US"/>
          </a:p>
        </p:txBody>
      </p:sp>
    </p:spTree>
    <p:extLst>
      <p:ext uri="{BB962C8B-B14F-4D97-AF65-F5344CB8AC3E}">
        <p14:creationId xmlns:p14="http://schemas.microsoft.com/office/powerpoint/2010/main" val="3107935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248688-6526-4872-91ED-6F93374EC187}"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3BB762-9212-49D5-B16E-51EE8AB59B78}" type="slidenum">
              <a:rPr lang="en-US" smtClean="0"/>
              <a:t>‹#›</a:t>
            </a:fld>
            <a:endParaRPr lang="en-US"/>
          </a:p>
        </p:txBody>
      </p:sp>
    </p:spTree>
    <p:extLst>
      <p:ext uri="{BB962C8B-B14F-4D97-AF65-F5344CB8AC3E}">
        <p14:creationId xmlns:p14="http://schemas.microsoft.com/office/powerpoint/2010/main" val="2678635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248688-6526-4872-91ED-6F93374EC187}"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3BB762-9212-49D5-B16E-51EE8AB59B78}" type="slidenum">
              <a:rPr lang="en-US" smtClean="0"/>
              <a:t>‹#›</a:t>
            </a:fld>
            <a:endParaRPr lang="en-US"/>
          </a:p>
        </p:txBody>
      </p:sp>
    </p:spTree>
    <p:extLst>
      <p:ext uri="{BB962C8B-B14F-4D97-AF65-F5344CB8AC3E}">
        <p14:creationId xmlns:p14="http://schemas.microsoft.com/office/powerpoint/2010/main" val="199524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248688-6526-4872-91ED-6F93374EC187}"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3BB762-9212-49D5-B16E-51EE8AB59B78}"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27613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248688-6526-4872-91ED-6F93374EC187}"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3BB762-9212-49D5-B16E-51EE8AB59B78}" type="slidenum">
              <a:rPr lang="en-US" smtClean="0"/>
              <a:t>‹#›</a:t>
            </a:fld>
            <a:endParaRPr lang="en-US"/>
          </a:p>
        </p:txBody>
      </p:sp>
    </p:spTree>
    <p:extLst>
      <p:ext uri="{BB962C8B-B14F-4D97-AF65-F5344CB8AC3E}">
        <p14:creationId xmlns:p14="http://schemas.microsoft.com/office/powerpoint/2010/main" val="4078896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F248688-6526-4872-91ED-6F93374EC187}" type="datetimeFigureOut">
              <a:rPr lang="en-US" smtClean="0"/>
              <a:t>10/18/2017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3BB762-9212-49D5-B16E-51EE8AB59B78}" type="slidenum">
              <a:rPr lang="en-US" smtClean="0"/>
              <a:t>‹#›</a:t>
            </a:fld>
            <a:endParaRPr lang="en-US"/>
          </a:p>
        </p:txBody>
      </p:sp>
    </p:spTree>
    <p:extLst>
      <p:ext uri="{BB962C8B-B14F-4D97-AF65-F5344CB8AC3E}">
        <p14:creationId xmlns:p14="http://schemas.microsoft.com/office/powerpoint/2010/main" val="2398708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F248688-6526-4872-91ED-6F93374EC187}" type="datetimeFigureOut">
              <a:rPr lang="en-US" smtClean="0"/>
              <a:t>10/18/2017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3BB762-9212-49D5-B16E-51EE8AB59B78}" type="slidenum">
              <a:rPr lang="en-US" smtClean="0"/>
              <a:t>‹#›</a:t>
            </a:fld>
            <a:endParaRPr lang="en-US"/>
          </a:p>
        </p:txBody>
      </p:sp>
    </p:spTree>
    <p:extLst>
      <p:ext uri="{BB962C8B-B14F-4D97-AF65-F5344CB8AC3E}">
        <p14:creationId xmlns:p14="http://schemas.microsoft.com/office/powerpoint/2010/main" val="3333949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48688-6526-4872-91ED-6F93374EC187}"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BB762-9212-49D5-B16E-51EE8AB59B78}" type="slidenum">
              <a:rPr lang="en-US" smtClean="0"/>
              <a:t>‹#›</a:t>
            </a:fld>
            <a:endParaRPr lang="en-US"/>
          </a:p>
        </p:txBody>
      </p:sp>
    </p:spTree>
    <p:extLst>
      <p:ext uri="{BB962C8B-B14F-4D97-AF65-F5344CB8AC3E}">
        <p14:creationId xmlns:p14="http://schemas.microsoft.com/office/powerpoint/2010/main" val="3896010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48688-6526-4872-91ED-6F93374EC187}"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BB762-9212-49D5-B16E-51EE8AB59B78}" type="slidenum">
              <a:rPr lang="en-US" smtClean="0"/>
              <a:t>‹#›</a:t>
            </a:fld>
            <a:endParaRPr lang="en-US"/>
          </a:p>
        </p:txBody>
      </p:sp>
    </p:spTree>
    <p:extLst>
      <p:ext uri="{BB962C8B-B14F-4D97-AF65-F5344CB8AC3E}">
        <p14:creationId xmlns:p14="http://schemas.microsoft.com/office/powerpoint/2010/main" val="3063908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48688-6526-4872-91ED-6F93374EC187}"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BB762-9212-49D5-B16E-51EE8AB59B78}" type="slidenum">
              <a:rPr lang="en-US" smtClean="0"/>
              <a:t>‹#›</a:t>
            </a:fld>
            <a:endParaRPr lang="en-US"/>
          </a:p>
        </p:txBody>
      </p:sp>
    </p:spTree>
    <p:extLst>
      <p:ext uri="{BB962C8B-B14F-4D97-AF65-F5344CB8AC3E}">
        <p14:creationId xmlns:p14="http://schemas.microsoft.com/office/powerpoint/2010/main" val="4166686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248688-6526-4872-91ED-6F93374EC187}"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BB762-9212-49D5-B16E-51EE8AB59B78}" type="slidenum">
              <a:rPr lang="en-US" smtClean="0"/>
              <a:t>‹#›</a:t>
            </a:fld>
            <a:endParaRPr lang="en-US"/>
          </a:p>
        </p:txBody>
      </p:sp>
    </p:spTree>
    <p:extLst>
      <p:ext uri="{BB962C8B-B14F-4D97-AF65-F5344CB8AC3E}">
        <p14:creationId xmlns:p14="http://schemas.microsoft.com/office/powerpoint/2010/main" val="1297374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248688-6526-4872-91ED-6F93374EC187}"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3BB762-9212-49D5-B16E-51EE8AB59B78}" type="slidenum">
              <a:rPr lang="en-US" smtClean="0"/>
              <a:t>‹#›</a:t>
            </a:fld>
            <a:endParaRPr lang="en-US"/>
          </a:p>
        </p:txBody>
      </p:sp>
    </p:spTree>
    <p:extLst>
      <p:ext uri="{BB962C8B-B14F-4D97-AF65-F5344CB8AC3E}">
        <p14:creationId xmlns:p14="http://schemas.microsoft.com/office/powerpoint/2010/main" val="1968324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248688-6526-4872-91ED-6F93374EC187}" type="datetimeFigureOut">
              <a:rPr lang="en-US" smtClean="0"/>
              <a:t>10/18/2017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3BB762-9212-49D5-B16E-51EE8AB59B78}" type="slidenum">
              <a:rPr lang="en-US" smtClean="0"/>
              <a:t>‹#›</a:t>
            </a:fld>
            <a:endParaRPr lang="en-US"/>
          </a:p>
        </p:txBody>
      </p:sp>
    </p:spTree>
    <p:extLst>
      <p:ext uri="{BB962C8B-B14F-4D97-AF65-F5344CB8AC3E}">
        <p14:creationId xmlns:p14="http://schemas.microsoft.com/office/powerpoint/2010/main" val="2937503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248688-6526-4872-91ED-6F93374EC187}" type="datetimeFigureOut">
              <a:rPr lang="en-US" smtClean="0"/>
              <a:t>10/18/2017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3BB762-9212-49D5-B16E-51EE8AB59B78}" type="slidenum">
              <a:rPr lang="en-US" smtClean="0"/>
              <a:t>‹#›</a:t>
            </a:fld>
            <a:endParaRPr lang="en-US"/>
          </a:p>
        </p:txBody>
      </p:sp>
    </p:spTree>
    <p:extLst>
      <p:ext uri="{BB962C8B-B14F-4D97-AF65-F5344CB8AC3E}">
        <p14:creationId xmlns:p14="http://schemas.microsoft.com/office/powerpoint/2010/main" val="408559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48688-6526-4872-91ED-6F93374EC187}" type="datetimeFigureOut">
              <a:rPr lang="en-US" smtClean="0"/>
              <a:t>10/18/2017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3BB762-9212-49D5-B16E-51EE8AB59B78}" type="slidenum">
              <a:rPr lang="en-US" smtClean="0"/>
              <a:t>‹#›</a:t>
            </a:fld>
            <a:endParaRPr lang="en-US"/>
          </a:p>
        </p:txBody>
      </p:sp>
    </p:spTree>
    <p:extLst>
      <p:ext uri="{BB962C8B-B14F-4D97-AF65-F5344CB8AC3E}">
        <p14:creationId xmlns:p14="http://schemas.microsoft.com/office/powerpoint/2010/main" val="4058184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248688-6526-4872-91ED-6F93374EC187}"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3BB762-9212-49D5-B16E-51EE8AB59B78}" type="slidenum">
              <a:rPr lang="en-US" smtClean="0"/>
              <a:t>‹#›</a:t>
            </a:fld>
            <a:endParaRPr lang="en-US"/>
          </a:p>
        </p:txBody>
      </p:sp>
    </p:spTree>
    <p:extLst>
      <p:ext uri="{BB962C8B-B14F-4D97-AF65-F5344CB8AC3E}">
        <p14:creationId xmlns:p14="http://schemas.microsoft.com/office/powerpoint/2010/main" val="2582421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248688-6526-4872-91ED-6F93374EC187}"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3BB762-9212-49D5-B16E-51EE8AB59B78}" type="slidenum">
              <a:rPr lang="en-US" smtClean="0"/>
              <a:t>‹#›</a:t>
            </a:fld>
            <a:endParaRPr lang="en-US"/>
          </a:p>
        </p:txBody>
      </p:sp>
    </p:spTree>
    <p:extLst>
      <p:ext uri="{BB962C8B-B14F-4D97-AF65-F5344CB8AC3E}">
        <p14:creationId xmlns:p14="http://schemas.microsoft.com/office/powerpoint/2010/main" val="2723283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F248688-6526-4872-91ED-6F93374EC187}" type="datetimeFigureOut">
              <a:rPr lang="en-US" smtClean="0"/>
              <a:t>10/18/2017</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73BB762-9212-49D5-B16E-51EE8AB59B78}" type="slidenum">
              <a:rPr lang="en-US" smtClean="0"/>
              <a:t>‹#›</a:t>
            </a:fld>
            <a:endParaRPr lang="en-US"/>
          </a:p>
        </p:txBody>
      </p:sp>
    </p:spTree>
    <p:extLst>
      <p:ext uri="{BB962C8B-B14F-4D97-AF65-F5344CB8AC3E}">
        <p14:creationId xmlns:p14="http://schemas.microsoft.com/office/powerpoint/2010/main" val="421036271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watch?v=fkGpzbXnO0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US" dirty="0"/>
              <a:t>Internship Experience and Machine Learning Applications in Biomedical Engineering</a:t>
            </a:r>
          </a:p>
        </p:txBody>
      </p:sp>
      <p:sp>
        <p:nvSpPr>
          <p:cNvPr id="3" name="Subtitle 2"/>
          <p:cNvSpPr>
            <a:spLocks noGrp="1"/>
          </p:cNvSpPr>
          <p:nvPr>
            <p:ph type="subTitle" idx="1"/>
          </p:nvPr>
        </p:nvSpPr>
        <p:spPr>
          <a:xfrm>
            <a:off x="1370693" y="3770618"/>
            <a:ext cx="9440034" cy="1049867"/>
          </a:xfrm>
        </p:spPr>
        <p:txBody>
          <a:bodyPr>
            <a:normAutofit fontScale="85000" lnSpcReduction="10000"/>
          </a:bodyPr>
          <a:lstStyle/>
          <a:p>
            <a:pPr algn="l"/>
            <a:endParaRPr lang="en-US" dirty="0"/>
          </a:p>
          <a:p>
            <a:pPr algn="l"/>
            <a:r>
              <a:rPr lang="en-US" dirty="0"/>
              <a:t>Jeremiah Simmons</a:t>
            </a:r>
          </a:p>
          <a:p>
            <a:pPr algn="l"/>
            <a:r>
              <a:rPr lang="en-US" dirty="0"/>
              <a:t>					</a:t>
            </a:r>
          </a:p>
        </p:txBody>
      </p:sp>
    </p:spTree>
    <p:extLst>
      <p:ext uri="{BB962C8B-B14F-4D97-AF65-F5344CB8AC3E}">
        <p14:creationId xmlns:p14="http://schemas.microsoft.com/office/powerpoint/2010/main" val="2113377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Vocabulary</a:t>
            </a:r>
          </a:p>
        </p:txBody>
      </p:sp>
      <p:sp>
        <p:nvSpPr>
          <p:cNvPr id="3" name="Content Placeholder 2"/>
          <p:cNvSpPr>
            <a:spLocks noGrp="1"/>
          </p:cNvSpPr>
          <p:nvPr>
            <p:ph idx="1"/>
          </p:nvPr>
        </p:nvSpPr>
        <p:spPr/>
        <p:txBody>
          <a:bodyPr>
            <a:normAutofit lnSpcReduction="10000"/>
          </a:bodyPr>
          <a:lstStyle/>
          <a:p>
            <a:r>
              <a:rPr lang="en-US" dirty="0"/>
              <a:t>A feature vector is an n-dimensional vector of numerical features that represent some object</a:t>
            </a:r>
          </a:p>
          <a:p>
            <a:endParaRPr lang="en-US" dirty="0"/>
          </a:p>
          <a:p>
            <a:r>
              <a:rPr lang="en-US" dirty="0"/>
              <a:t>Variance, </a:t>
            </a:r>
            <a:r>
              <a:rPr lang="en-US" dirty="0">
                <a:effectLst/>
              </a:rPr>
              <a:t>informally, measures how far a set of numbers are spread out from their mean.</a:t>
            </a:r>
          </a:p>
          <a:p>
            <a:endParaRPr lang="en-US" dirty="0">
              <a:effectLst/>
            </a:endParaRPr>
          </a:p>
          <a:p>
            <a:r>
              <a:rPr lang="en-US" dirty="0"/>
              <a:t>A class is, for example, an instance, object type, or specific event. Usually labeled as a numerical integer: 0, 1, etc. But, sometimes a string name is used.</a:t>
            </a:r>
          </a:p>
          <a:p>
            <a:pPr marL="36900" indent="0">
              <a:buNone/>
            </a:pPr>
            <a:endParaRPr lang="en-US" dirty="0"/>
          </a:p>
          <a:p>
            <a:r>
              <a:rPr lang="en-US" dirty="0"/>
              <a:t>Classifier refers to a program we will “train” to define a decision boundary using pattern analysis with a training set of test data that holds statistical significance. This classifier should be able to accept new data and apply the previously found decision boundary to assign a class label to that new data.</a:t>
            </a:r>
          </a:p>
          <a:p>
            <a:endParaRPr lang="en-US" dirty="0"/>
          </a:p>
          <a:p>
            <a:endParaRPr lang="en-US" dirty="0"/>
          </a:p>
          <a:p>
            <a:endParaRPr lang="en-US" dirty="0"/>
          </a:p>
          <a:p>
            <a:endParaRPr lang="en-US" dirty="0"/>
          </a:p>
          <a:p>
            <a:pPr marL="36900" indent="0">
              <a:buNone/>
            </a:pPr>
            <a:endParaRPr lang="en-US" dirty="0"/>
          </a:p>
        </p:txBody>
      </p:sp>
    </p:spTree>
    <p:extLst>
      <p:ext uri="{BB962C8B-B14F-4D97-AF65-F5344CB8AC3E}">
        <p14:creationId xmlns:p14="http://schemas.microsoft.com/office/powerpoint/2010/main" val="92674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80230829"/>
              </p:ext>
            </p:extLst>
          </p:nvPr>
        </p:nvGraphicFramePr>
        <p:xfrm>
          <a:off x="2026676" y="2834724"/>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588259486"/>
                    </a:ext>
                  </a:extLst>
                </a:gridCol>
                <a:gridCol w="2709333">
                  <a:extLst>
                    <a:ext uri="{9D8B030D-6E8A-4147-A177-3AD203B41FA5}">
                      <a16:colId xmlns:a16="http://schemas.microsoft.com/office/drawing/2014/main" val="1179776636"/>
                    </a:ext>
                  </a:extLst>
                </a:gridCol>
                <a:gridCol w="2709333">
                  <a:extLst>
                    <a:ext uri="{9D8B030D-6E8A-4147-A177-3AD203B41FA5}">
                      <a16:colId xmlns:a16="http://schemas.microsoft.com/office/drawing/2014/main" val="1149024820"/>
                    </a:ext>
                  </a:extLst>
                </a:gridCol>
              </a:tblGrid>
              <a:tr h="370840">
                <a:tc>
                  <a:txBody>
                    <a:bodyPr/>
                    <a:lstStyle/>
                    <a:p>
                      <a:r>
                        <a:rPr lang="en-US" dirty="0"/>
                        <a:t>Class Label</a:t>
                      </a:r>
                    </a:p>
                  </a:txBody>
                  <a:tcPr/>
                </a:tc>
                <a:tc>
                  <a:txBody>
                    <a:bodyPr/>
                    <a:lstStyle/>
                    <a:p>
                      <a:r>
                        <a:rPr lang="en-US" dirty="0"/>
                        <a:t>Height (inches)</a:t>
                      </a:r>
                    </a:p>
                  </a:txBody>
                  <a:tcPr/>
                </a:tc>
                <a:tc>
                  <a:txBody>
                    <a:bodyPr/>
                    <a:lstStyle/>
                    <a:p>
                      <a:r>
                        <a:rPr lang="en-US" dirty="0"/>
                        <a:t>Weight (</a:t>
                      </a:r>
                      <a:r>
                        <a:rPr lang="en-US" dirty="0" err="1"/>
                        <a:t>lbs</a:t>
                      </a:r>
                      <a:r>
                        <a:rPr lang="en-US" dirty="0"/>
                        <a:t>)</a:t>
                      </a:r>
                    </a:p>
                  </a:txBody>
                  <a:tcPr/>
                </a:tc>
                <a:extLst>
                  <a:ext uri="{0D108BD9-81ED-4DB2-BD59-A6C34878D82A}">
                    <a16:rowId xmlns:a16="http://schemas.microsoft.com/office/drawing/2014/main" val="2959061336"/>
                  </a:ext>
                </a:extLst>
              </a:tr>
              <a:tr h="370840">
                <a:tc>
                  <a:txBody>
                    <a:bodyPr/>
                    <a:lstStyle/>
                    <a:p>
                      <a:r>
                        <a:rPr lang="en-US" dirty="0"/>
                        <a:t>Male (Ricky)</a:t>
                      </a:r>
                    </a:p>
                  </a:txBody>
                  <a:tcPr/>
                </a:tc>
                <a:tc>
                  <a:txBody>
                    <a:bodyPr/>
                    <a:lstStyle/>
                    <a:p>
                      <a:r>
                        <a:rPr lang="en-US" dirty="0"/>
                        <a:t>71</a:t>
                      </a:r>
                    </a:p>
                  </a:txBody>
                  <a:tcPr/>
                </a:tc>
                <a:tc>
                  <a:txBody>
                    <a:bodyPr/>
                    <a:lstStyle/>
                    <a:p>
                      <a:r>
                        <a:rPr lang="en-US" dirty="0"/>
                        <a:t>240</a:t>
                      </a:r>
                    </a:p>
                  </a:txBody>
                  <a:tcPr/>
                </a:tc>
                <a:extLst>
                  <a:ext uri="{0D108BD9-81ED-4DB2-BD59-A6C34878D82A}">
                    <a16:rowId xmlns:a16="http://schemas.microsoft.com/office/drawing/2014/main" val="3781471794"/>
                  </a:ext>
                </a:extLst>
              </a:tr>
              <a:tr h="370840">
                <a:tc>
                  <a:txBody>
                    <a:bodyPr/>
                    <a:lstStyle/>
                    <a:p>
                      <a:r>
                        <a:rPr lang="en-US" dirty="0"/>
                        <a:t>Male (Jake)</a:t>
                      </a:r>
                    </a:p>
                  </a:txBody>
                  <a:tcPr/>
                </a:tc>
                <a:tc>
                  <a:txBody>
                    <a:bodyPr/>
                    <a:lstStyle/>
                    <a:p>
                      <a:r>
                        <a:rPr lang="en-US" dirty="0"/>
                        <a:t>76</a:t>
                      </a:r>
                    </a:p>
                  </a:txBody>
                  <a:tcPr/>
                </a:tc>
                <a:tc>
                  <a:txBody>
                    <a:bodyPr/>
                    <a:lstStyle/>
                    <a:p>
                      <a:r>
                        <a:rPr lang="en-US" dirty="0"/>
                        <a:t>190</a:t>
                      </a:r>
                    </a:p>
                  </a:txBody>
                  <a:tcPr/>
                </a:tc>
                <a:extLst>
                  <a:ext uri="{0D108BD9-81ED-4DB2-BD59-A6C34878D82A}">
                    <a16:rowId xmlns:a16="http://schemas.microsoft.com/office/drawing/2014/main" val="1944930282"/>
                  </a:ext>
                </a:extLst>
              </a:tr>
              <a:tr h="370840">
                <a:tc>
                  <a:txBody>
                    <a:bodyPr/>
                    <a:lstStyle/>
                    <a:p>
                      <a:r>
                        <a:rPr lang="en-US" dirty="0"/>
                        <a:t>Male (Anthony)</a:t>
                      </a:r>
                    </a:p>
                  </a:txBody>
                  <a:tcPr/>
                </a:tc>
                <a:tc>
                  <a:txBody>
                    <a:bodyPr/>
                    <a:lstStyle/>
                    <a:p>
                      <a:r>
                        <a:rPr lang="en-US" dirty="0"/>
                        <a:t>69</a:t>
                      </a:r>
                    </a:p>
                  </a:txBody>
                  <a:tcPr/>
                </a:tc>
                <a:tc>
                  <a:txBody>
                    <a:bodyPr/>
                    <a:lstStyle/>
                    <a:p>
                      <a:r>
                        <a:rPr lang="en-US" dirty="0"/>
                        <a:t>210</a:t>
                      </a:r>
                    </a:p>
                  </a:txBody>
                  <a:tcPr/>
                </a:tc>
                <a:extLst>
                  <a:ext uri="{0D108BD9-81ED-4DB2-BD59-A6C34878D82A}">
                    <a16:rowId xmlns:a16="http://schemas.microsoft.com/office/drawing/2014/main" val="2394853966"/>
                  </a:ext>
                </a:extLst>
              </a:tr>
              <a:tr h="370840">
                <a:tc>
                  <a:txBody>
                    <a:bodyPr/>
                    <a:lstStyle/>
                    <a:p>
                      <a:r>
                        <a:rPr lang="en-US" dirty="0"/>
                        <a:t>Male (Jacob)</a:t>
                      </a:r>
                    </a:p>
                  </a:txBody>
                  <a:tcPr/>
                </a:tc>
                <a:tc>
                  <a:txBody>
                    <a:bodyPr/>
                    <a:lstStyle/>
                    <a:p>
                      <a:r>
                        <a:rPr lang="en-US" dirty="0"/>
                        <a:t>69</a:t>
                      </a:r>
                    </a:p>
                  </a:txBody>
                  <a:tcPr/>
                </a:tc>
                <a:tc>
                  <a:txBody>
                    <a:bodyPr/>
                    <a:lstStyle/>
                    <a:p>
                      <a:r>
                        <a:rPr lang="en-US" dirty="0"/>
                        <a:t>130</a:t>
                      </a:r>
                    </a:p>
                  </a:txBody>
                  <a:tcPr/>
                </a:tc>
                <a:extLst>
                  <a:ext uri="{0D108BD9-81ED-4DB2-BD59-A6C34878D82A}">
                    <a16:rowId xmlns:a16="http://schemas.microsoft.com/office/drawing/2014/main" val="141050815"/>
                  </a:ext>
                </a:extLst>
              </a:tr>
            </a:tbl>
          </a:graphicData>
        </a:graphic>
      </p:graphicFrame>
    </p:spTree>
    <p:extLst>
      <p:ext uri="{BB962C8B-B14F-4D97-AF65-F5344CB8AC3E}">
        <p14:creationId xmlns:p14="http://schemas.microsoft.com/office/powerpoint/2010/main" val="2408846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Vocab Cont.</a:t>
            </a:r>
          </a:p>
        </p:txBody>
      </p:sp>
      <p:sp>
        <p:nvSpPr>
          <p:cNvPr id="3" name="Content Placeholder 2"/>
          <p:cNvSpPr>
            <a:spLocks noGrp="1"/>
          </p:cNvSpPr>
          <p:nvPr>
            <p:ph idx="1"/>
          </p:nvPr>
        </p:nvSpPr>
        <p:spPr/>
        <p:txBody>
          <a:bodyPr/>
          <a:lstStyle/>
          <a:p>
            <a:r>
              <a:rPr lang="en-US" dirty="0"/>
              <a:t>Eigenvector or characteristic vector does not change directions when a linear transformation is applied. </a:t>
            </a:r>
            <a:r>
              <a:rPr lang="en-US" dirty="0">
                <a:effectLst/>
              </a:rPr>
              <a:t>Geometrically an eigenvector, corresponding to a real nonzero eigenvalue, points in a direction that is stretched by the transformation.</a:t>
            </a:r>
            <a:endParaRPr lang="en-US" dirty="0"/>
          </a:p>
          <a:p>
            <a:endParaRPr lang="en-US" dirty="0"/>
          </a:p>
          <a:p>
            <a:r>
              <a:rPr lang="en-US" dirty="0"/>
              <a:t>Eigenvalue: A scalar number associated with an specific eigenvector, and determines how much a transformation stretches or scales an eigenvector. Can be zero.</a:t>
            </a:r>
          </a:p>
        </p:txBody>
      </p:sp>
      <p:pic>
        <p:nvPicPr>
          <p:cNvPr id="1028" name="Picture 4" descr="https://upload.wikimedia.org/wikipedia/commons/3/3c/Mona_Lisa_eigenvector_gri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8485" y="4178554"/>
            <a:ext cx="3404381" cy="23728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09945" y="6305186"/>
            <a:ext cx="747320" cy="246221"/>
          </a:xfrm>
          <a:prstGeom prst="rect">
            <a:avLst/>
          </a:prstGeom>
          <a:noFill/>
        </p:spPr>
        <p:txBody>
          <a:bodyPr wrap="none" rtlCol="0">
            <a:spAutoFit/>
          </a:bodyPr>
          <a:lstStyle/>
          <a:p>
            <a:r>
              <a:rPr lang="en-US" sz="1000" dirty="0"/>
              <a:t>Wikipedia</a:t>
            </a:r>
          </a:p>
        </p:txBody>
      </p:sp>
    </p:spTree>
    <p:extLst>
      <p:ext uri="{BB962C8B-B14F-4D97-AF65-F5344CB8AC3E}">
        <p14:creationId xmlns:p14="http://schemas.microsoft.com/office/powerpoint/2010/main" val="1133682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Principle Component Analysis</a:t>
            </a:r>
          </a:p>
        </p:txBody>
      </p:sp>
      <p:sp>
        <p:nvSpPr>
          <p:cNvPr id="6" name="Content Placeholder 5"/>
          <p:cNvSpPr>
            <a:spLocks noGrp="1"/>
          </p:cNvSpPr>
          <p:nvPr>
            <p:ph idx="1"/>
          </p:nvPr>
        </p:nvSpPr>
        <p:spPr/>
        <p:txBody>
          <a:bodyPr/>
          <a:lstStyle/>
          <a:p>
            <a:r>
              <a:rPr lang="en-US" dirty="0"/>
              <a:t>The goal is to find dimensions that are shared across all features vectors that contain good, representative data for the whole training set. Essentially PCA will reduce the data down to a smaller amount of dimensions while losing little to no statistical significance within the set.</a:t>
            </a:r>
          </a:p>
          <a:p>
            <a:pPr marL="36900" indent="0">
              <a:buNone/>
            </a:pPr>
            <a:endParaRPr lang="en-US" dirty="0"/>
          </a:p>
          <a:p>
            <a:pPr lvl="1"/>
            <a:r>
              <a:rPr lang="en-US" dirty="0"/>
              <a:t>Redundant data</a:t>
            </a:r>
          </a:p>
          <a:p>
            <a:pPr lvl="1"/>
            <a:endParaRPr lang="en-US" dirty="0"/>
          </a:p>
          <a:p>
            <a:pPr marL="450000" lvl="1" indent="0">
              <a:buNone/>
            </a:pPr>
            <a:endParaRPr lang="en-US" dirty="0"/>
          </a:p>
          <a:p>
            <a:pPr lvl="1"/>
            <a:r>
              <a:rPr lang="en-US" dirty="0"/>
              <a:t>Invariances</a:t>
            </a:r>
          </a:p>
        </p:txBody>
      </p:sp>
    </p:spTree>
    <p:extLst>
      <p:ext uri="{BB962C8B-B14F-4D97-AF65-F5344CB8AC3E}">
        <p14:creationId xmlns:p14="http://schemas.microsoft.com/office/powerpoint/2010/main" val="220473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861" y="503583"/>
            <a:ext cx="7635571" cy="5765970"/>
          </a:xfrm>
          <a:prstGeom prst="rect">
            <a:avLst/>
          </a:prstGeom>
        </p:spPr>
      </p:pic>
    </p:spTree>
    <p:extLst>
      <p:ext uri="{BB962C8B-B14F-4D97-AF65-F5344CB8AC3E}">
        <p14:creationId xmlns:p14="http://schemas.microsoft.com/office/powerpoint/2010/main" val="3341472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657" y="569441"/>
            <a:ext cx="7669126" cy="5751845"/>
          </a:xfrm>
          <a:prstGeom prst="rect">
            <a:avLst/>
          </a:prstGeom>
        </p:spPr>
      </p:pic>
    </p:spTree>
    <p:extLst>
      <p:ext uri="{BB962C8B-B14F-4D97-AF65-F5344CB8AC3E}">
        <p14:creationId xmlns:p14="http://schemas.microsoft.com/office/powerpoint/2010/main" val="3846918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657" y="569439"/>
            <a:ext cx="7669126" cy="5751845"/>
          </a:xfrm>
          <a:prstGeom prst="rect">
            <a:avLst/>
          </a:prstGeom>
        </p:spPr>
      </p:pic>
    </p:spTree>
    <p:extLst>
      <p:ext uri="{BB962C8B-B14F-4D97-AF65-F5344CB8AC3E}">
        <p14:creationId xmlns:p14="http://schemas.microsoft.com/office/powerpoint/2010/main" val="1751713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657" y="569440"/>
            <a:ext cx="7669126" cy="5751845"/>
          </a:xfrm>
          <a:prstGeom prst="rect">
            <a:avLst/>
          </a:prstGeom>
        </p:spPr>
      </p:pic>
    </p:spTree>
    <p:extLst>
      <p:ext uri="{BB962C8B-B14F-4D97-AF65-F5344CB8AC3E}">
        <p14:creationId xmlns:p14="http://schemas.microsoft.com/office/powerpoint/2010/main" val="3597701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409" y="1450706"/>
            <a:ext cx="10337622" cy="3989309"/>
          </a:xfrm>
          <a:prstGeom prst="rect">
            <a:avLst/>
          </a:prstGeom>
        </p:spPr>
      </p:pic>
    </p:spTree>
    <p:extLst>
      <p:ext uri="{BB962C8B-B14F-4D97-AF65-F5344CB8AC3E}">
        <p14:creationId xmlns:p14="http://schemas.microsoft.com/office/powerpoint/2010/main" val="1720413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Discriminant Analysis</a:t>
            </a:r>
          </a:p>
        </p:txBody>
      </p:sp>
      <p:sp>
        <p:nvSpPr>
          <p:cNvPr id="3" name="Content Placeholder 2"/>
          <p:cNvSpPr>
            <a:spLocks noGrp="1"/>
          </p:cNvSpPr>
          <p:nvPr>
            <p:ph idx="1"/>
          </p:nvPr>
        </p:nvSpPr>
        <p:spPr/>
        <p:txBody>
          <a:bodyPr/>
          <a:lstStyle/>
          <a:p>
            <a:r>
              <a:rPr lang="en-US" dirty="0">
                <a:effectLst/>
              </a:rPr>
              <a:t>A method used to find a linear combination of features that characterizes or separates two or more multivariate classes</a:t>
            </a:r>
          </a:p>
          <a:p>
            <a:endParaRPr lang="en-US" dirty="0">
              <a:effectLst/>
            </a:endParaRPr>
          </a:p>
          <a:p>
            <a:endParaRPr lang="en-US" dirty="0">
              <a:effectLst/>
            </a:endParaRPr>
          </a:p>
          <a:p>
            <a:r>
              <a:rPr lang="en-US" dirty="0">
                <a:effectLst/>
              </a:rPr>
              <a:t>LDA is a generalized version of Fisher’s linear discriminate analysis.</a:t>
            </a:r>
          </a:p>
          <a:p>
            <a:endParaRPr lang="en-US" dirty="0">
              <a:effectLst/>
            </a:endParaRPr>
          </a:p>
          <a:p>
            <a:endParaRPr lang="en-US" dirty="0">
              <a:effectLst/>
            </a:endParaRPr>
          </a:p>
          <a:p>
            <a:r>
              <a:rPr lang="en-US" dirty="0">
                <a:effectLst/>
              </a:rPr>
              <a:t>LDA or FDA work best with classes that are multivariate and have Gaussian distribution (normal distribution).</a:t>
            </a:r>
          </a:p>
        </p:txBody>
      </p:sp>
      <p:sp>
        <p:nvSpPr>
          <p:cNvPr id="4" name="TextBox 3"/>
          <p:cNvSpPr txBox="1"/>
          <p:nvPr/>
        </p:nvSpPr>
        <p:spPr>
          <a:xfrm>
            <a:off x="5459734" y="5804452"/>
            <a:ext cx="1261884" cy="369332"/>
          </a:xfrm>
          <a:prstGeom prst="rect">
            <a:avLst/>
          </a:prstGeom>
          <a:noFill/>
        </p:spPr>
        <p:txBody>
          <a:bodyPr wrap="none" rtlCol="0">
            <a:spAutoFit/>
          </a:bodyPr>
          <a:lstStyle/>
          <a:p>
            <a:r>
              <a:rPr lang="en-US" dirty="0">
                <a:hlinkClick r:id="rId2"/>
              </a:rPr>
              <a:t>FLD video</a:t>
            </a:r>
            <a:endParaRPr lang="en-US" dirty="0"/>
          </a:p>
        </p:txBody>
      </p:sp>
    </p:spTree>
    <p:extLst>
      <p:ext uri="{BB962C8B-B14F-4D97-AF65-F5344CB8AC3E}">
        <p14:creationId xmlns:p14="http://schemas.microsoft.com/office/powerpoint/2010/main" val="1922664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l"/>
            <a:r>
              <a:rPr lang="en-US" dirty="0"/>
              <a:t>Outline</a:t>
            </a:r>
          </a:p>
        </p:txBody>
      </p:sp>
      <p:sp>
        <p:nvSpPr>
          <p:cNvPr id="5" name="Subtitle 4"/>
          <p:cNvSpPr>
            <a:spLocks noGrp="1"/>
          </p:cNvSpPr>
          <p:nvPr>
            <p:ph type="subTitle" idx="1"/>
          </p:nvPr>
        </p:nvSpPr>
        <p:spPr>
          <a:xfrm>
            <a:off x="1370693" y="3598339"/>
            <a:ext cx="9440034" cy="2431400"/>
          </a:xfrm>
        </p:spPr>
        <p:txBody>
          <a:bodyPr>
            <a:normAutofit/>
          </a:bodyPr>
          <a:lstStyle/>
          <a:p>
            <a:pPr marL="457200" indent="-457200" algn="l">
              <a:buAutoNum type="arabicPeriod"/>
            </a:pPr>
            <a:r>
              <a:rPr lang="en-US" dirty="0"/>
              <a:t>About me</a:t>
            </a:r>
          </a:p>
          <a:p>
            <a:pPr marL="457200" indent="-457200" algn="l">
              <a:buAutoNum type="arabicPeriod"/>
            </a:pPr>
            <a:r>
              <a:rPr lang="en-US" dirty="0"/>
              <a:t>Experiences</a:t>
            </a:r>
          </a:p>
          <a:p>
            <a:pPr marL="457200" indent="-457200" algn="l">
              <a:buAutoNum type="arabicPeriod"/>
            </a:pPr>
            <a:r>
              <a:rPr lang="en-US" dirty="0"/>
              <a:t>Machine Learning</a:t>
            </a:r>
          </a:p>
          <a:p>
            <a:pPr marL="457200" indent="-457200" algn="l">
              <a:buAutoNum type="arabicPeriod"/>
            </a:pPr>
            <a:r>
              <a:rPr lang="en-US" dirty="0"/>
              <a:t>Pattern Recognition</a:t>
            </a:r>
          </a:p>
          <a:p>
            <a:pPr marL="457200" indent="-457200" algn="l">
              <a:buAutoNum type="arabicPeriod"/>
            </a:pPr>
            <a:r>
              <a:rPr lang="en-US" dirty="0"/>
              <a:t>Application</a:t>
            </a:r>
          </a:p>
        </p:txBody>
      </p:sp>
    </p:spTree>
    <p:extLst>
      <p:ext uri="{BB962C8B-B14F-4D97-AF65-F5344CB8AC3E}">
        <p14:creationId xmlns:p14="http://schemas.microsoft.com/office/powerpoint/2010/main" val="1878416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657" y="569438"/>
            <a:ext cx="7669126" cy="5751845"/>
          </a:xfrm>
          <a:prstGeom prst="rect">
            <a:avLst/>
          </a:prstGeom>
        </p:spPr>
      </p:pic>
    </p:spTree>
    <p:extLst>
      <p:ext uri="{BB962C8B-B14F-4D97-AF65-F5344CB8AC3E}">
        <p14:creationId xmlns:p14="http://schemas.microsoft.com/office/powerpoint/2010/main" val="2900272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657" y="569437"/>
            <a:ext cx="7669126" cy="5751845"/>
          </a:xfrm>
          <a:prstGeom prst="rect">
            <a:avLst/>
          </a:prstGeom>
        </p:spPr>
      </p:pic>
    </p:spTree>
    <p:extLst>
      <p:ext uri="{BB962C8B-B14F-4D97-AF65-F5344CB8AC3E}">
        <p14:creationId xmlns:p14="http://schemas.microsoft.com/office/powerpoint/2010/main" val="3313148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Applications of PCA and FDA/LDA</a:t>
            </a:r>
          </a:p>
        </p:txBody>
      </p:sp>
      <p:sp>
        <p:nvSpPr>
          <p:cNvPr id="3" name="Text Placeholder 2"/>
          <p:cNvSpPr>
            <a:spLocks noGrp="1"/>
          </p:cNvSpPr>
          <p:nvPr>
            <p:ph type="body" idx="1"/>
          </p:nvPr>
        </p:nvSpPr>
        <p:spPr>
          <a:xfrm>
            <a:off x="1295401" y="3589878"/>
            <a:ext cx="9590550" cy="1870017"/>
          </a:xfrm>
        </p:spPr>
        <p:txBody>
          <a:bodyPr>
            <a:normAutofit fontScale="92500" lnSpcReduction="20000"/>
          </a:bodyPr>
          <a:lstStyle/>
          <a:p>
            <a:pPr marL="457200" indent="-457200" algn="l">
              <a:buAutoNum type="arabicPeriod"/>
            </a:pPr>
            <a:r>
              <a:rPr lang="en-US" dirty="0"/>
              <a:t>Scenario</a:t>
            </a:r>
          </a:p>
          <a:p>
            <a:pPr marL="457200" indent="-457200" algn="l">
              <a:buAutoNum type="arabicPeriod"/>
            </a:pPr>
            <a:r>
              <a:rPr lang="en-US" dirty="0"/>
              <a:t>What is a PET Scan</a:t>
            </a:r>
          </a:p>
          <a:p>
            <a:pPr marL="457200" indent="-457200" algn="l">
              <a:buAutoNum type="arabicPeriod"/>
            </a:pPr>
            <a:r>
              <a:rPr lang="en-US" dirty="0"/>
              <a:t>Training a Classifier</a:t>
            </a:r>
          </a:p>
          <a:p>
            <a:pPr marL="457200" indent="-457200" algn="l">
              <a:buAutoNum type="arabicPeriod"/>
            </a:pPr>
            <a:r>
              <a:rPr lang="en-US" dirty="0"/>
              <a:t>Performance (Confusion) Matrices</a:t>
            </a:r>
          </a:p>
          <a:p>
            <a:pPr marL="457200" indent="-457200" algn="l">
              <a:buAutoNum type="arabicPeriod"/>
            </a:pPr>
            <a:r>
              <a:rPr lang="en-US" dirty="0"/>
              <a:t>Training Methods</a:t>
            </a:r>
          </a:p>
        </p:txBody>
      </p:sp>
    </p:spTree>
    <p:extLst>
      <p:ext uri="{BB962C8B-B14F-4D97-AF65-F5344CB8AC3E}">
        <p14:creationId xmlns:p14="http://schemas.microsoft.com/office/powerpoint/2010/main" val="490033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Scenario</a:t>
            </a:r>
          </a:p>
        </p:txBody>
      </p:sp>
      <p:sp>
        <p:nvSpPr>
          <p:cNvPr id="5" name="Content Placeholder 4"/>
          <p:cNvSpPr>
            <a:spLocks noGrp="1"/>
          </p:cNvSpPr>
          <p:nvPr>
            <p:ph idx="1"/>
          </p:nvPr>
        </p:nvSpPr>
        <p:spPr/>
        <p:txBody>
          <a:bodyPr/>
          <a:lstStyle/>
          <a:p>
            <a:r>
              <a:rPr lang="en-US" dirty="0"/>
              <a:t>We want to build a classifier that will classify between normal (NL) and Alzheimer’s Disease (AD) via PET (Positron Emission Tomography) scans. </a:t>
            </a:r>
          </a:p>
          <a:p>
            <a:endParaRPr lang="en-US" dirty="0"/>
          </a:p>
          <a:p>
            <a:r>
              <a:rPr lang="en-US" dirty="0"/>
              <a:t>AD is a serious disease that results in loss of memory, and major changes in speaking, personality, and ability to function generally.</a:t>
            </a:r>
          </a:p>
          <a:p>
            <a:endParaRPr lang="en-US" dirty="0"/>
          </a:p>
          <a:p>
            <a:r>
              <a:rPr lang="en-US" dirty="0"/>
              <a:t>Imagine we have either been given scans from a database with correct diagnosis or have conducted our own studies in conjunction with a local hospital beforehand.</a:t>
            </a:r>
          </a:p>
          <a:p>
            <a:endParaRPr lang="en-US" dirty="0"/>
          </a:p>
        </p:txBody>
      </p:sp>
    </p:spTree>
    <p:extLst>
      <p:ext uri="{BB962C8B-B14F-4D97-AF65-F5344CB8AC3E}">
        <p14:creationId xmlns:p14="http://schemas.microsoft.com/office/powerpoint/2010/main" val="192286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 PET Scan</a:t>
            </a:r>
          </a:p>
        </p:txBody>
      </p:sp>
      <p:sp>
        <p:nvSpPr>
          <p:cNvPr id="5" name="Content Placeholder 4"/>
          <p:cNvSpPr>
            <a:spLocks noGrp="1"/>
          </p:cNvSpPr>
          <p:nvPr>
            <p:ph idx="1"/>
          </p:nvPr>
        </p:nvSpPr>
        <p:spPr>
          <a:xfrm>
            <a:off x="913795" y="1732449"/>
            <a:ext cx="10353762" cy="3780455"/>
          </a:xfrm>
        </p:spPr>
        <p:txBody>
          <a:bodyPr/>
          <a:lstStyle/>
          <a:p>
            <a:r>
              <a:rPr lang="en-US" dirty="0"/>
              <a:t>A PET scan measures glucose metabolism (utilization of sugar) within the brain. In AD patients, key brain regions stop function normally, and stop consuming resources at the normal rate. </a:t>
            </a:r>
          </a:p>
          <a:p>
            <a:endParaRPr lang="en-US" dirty="0"/>
          </a:p>
          <a:p>
            <a:r>
              <a:rPr lang="en-US" dirty="0"/>
              <a:t>Key brain areas are usually within the following three lobes: parietal, temporal, and frontal.</a:t>
            </a:r>
          </a:p>
          <a:p>
            <a:endParaRPr lang="en-US" dirty="0"/>
          </a:p>
          <a:p>
            <a:r>
              <a:rPr lang="en-US" dirty="0"/>
              <a:t>A full scan creates images of individual slices along the brain. These slices combine to create a false 3d image of the patient’s brain. </a:t>
            </a:r>
          </a:p>
        </p:txBody>
      </p:sp>
    </p:spTree>
    <p:extLst>
      <p:ext uri="{BB962C8B-B14F-4D97-AF65-F5344CB8AC3E}">
        <p14:creationId xmlns:p14="http://schemas.microsoft.com/office/powerpoint/2010/main" val="4125162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654" y="162906"/>
            <a:ext cx="4331343" cy="32485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2409" y="162906"/>
            <a:ext cx="4331343" cy="324850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655" y="3411414"/>
            <a:ext cx="4331343" cy="324850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32409" y="3411414"/>
            <a:ext cx="4331343" cy="3248507"/>
          </a:xfrm>
          <a:prstGeom prst="rect">
            <a:avLst/>
          </a:prstGeom>
        </p:spPr>
      </p:pic>
      <p:sp>
        <p:nvSpPr>
          <p:cNvPr id="8" name="TextBox 7"/>
          <p:cNvSpPr txBox="1"/>
          <p:nvPr/>
        </p:nvSpPr>
        <p:spPr>
          <a:xfrm>
            <a:off x="5637588" y="1602494"/>
            <a:ext cx="1342034" cy="369332"/>
          </a:xfrm>
          <a:prstGeom prst="rect">
            <a:avLst/>
          </a:prstGeom>
          <a:noFill/>
        </p:spPr>
        <p:txBody>
          <a:bodyPr wrap="none" rtlCol="0">
            <a:spAutoFit/>
          </a:bodyPr>
          <a:lstStyle/>
          <a:p>
            <a:r>
              <a:rPr lang="en-US" dirty="0"/>
              <a:t>31 		48</a:t>
            </a:r>
          </a:p>
        </p:txBody>
      </p:sp>
      <p:sp>
        <p:nvSpPr>
          <p:cNvPr id="9" name="TextBox 8"/>
          <p:cNvSpPr txBox="1"/>
          <p:nvPr/>
        </p:nvSpPr>
        <p:spPr>
          <a:xfrm>
            <a:off x="5637588" y="4851001"/>
            <a:ext cx="1342034" cy="369332"/>
          </a:xfrm>
          <a:prstGeom prst="rect">
            <a:avLst/>
          </a:prstGeom>
          <a:noFill/>
        </p:spPr>
        <p:txBody>
          <a:bodyPr wrap="none" rtlCol="0">
            <a:spAutoFit/>
          </a:bodyPr>
          <a:lstStyle/>
          <a:p>
            <a:r>
              <a:rPr lang="en-US" dirty="0"/>
              <a:t>67 		78</a:t>
            </a:r>
          </a:p>
        </p:txBody>
      </p:sp>
      <p:sp>
        <p:nvSpPr>
          <p:cNvPr id="10" name="TextBox 9"/>
          <p:cNvSpPr txBox="1"/>
          <p:nvPr/>
        </p:nvSpPr>
        <p:spPr>
          <a:xfrm>
            <a:off x="5443785" y="3226747"/>
            <a:ext cx="1729641" cy="369332"/>
          </a:xfrm>
          <a:prstGeom prst="rect">
            <a:avLst/>
          </a:prstGeom>
          <a:noFill/>
        </p:spPr>
        <p:txBody>
          <a:bodyPr wrap="none" rtlCol="0">
            <a:spAutoFit/>
          </a:bodyPr>
          <a:lstStyle/>
          <a:p>
            <a:r>
              <a:rPr lang="en-US" dirty="0"/>
              <a:t>No Alzheimer’s</a:t>
            </a:r>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9654" y="162905"/>
            <a:ext cx="4331344" cy="3248508"/>
          </a:xfrm>
          <a:prstGeom prst="rect">
            <a:avLst/>
          </a:prstGeom>
        </p:spPr>
      </p:pic>
    </p:spTree>
    <p:extLst>
      <p:ext uri="{BB962C8B-B14F-4D97-AF65-F5344CB8AC3E}">
        <p14:creationId xmlns:p14="http://schemas.microsoft.com/office/powerpoint/2010/main" val="844262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657" y="162907"/>
            <a:ext cx="4331342" cy="324850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656" y="3411414"/>
            <a:ext cx="4331342" cy="324850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2856" y="162907"/>
            <a:ext cx="4331343" cy="324850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656" y="162907"/>
            <a:ext cx="4331342" cy="3248507"/>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2857" y="162907"/>
            <a:ext cx="4331342" cy="324850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2856" y="3411414"/>
            <a:ext cx="4331343" cy="3248507"/>
          </a:xfrm>
          <a:prstGeom prst="rect">
            <a:avLst/>
          </a:prstGeom>
        </p:spPr>
      </p:pic>
      <p:sp>
        <p:nvSpPr>
          <p:cNvPr id="10" name="TextBox 9"/>
          <p:cNvSpPr txBox="1"/>
          <p:nvPr/>
        </p:nvSpPr>
        <p:spPr>
          <a:xfrm>
            <a:off x="5637588" y="1602494"/>
            <a:ext cx="1342034" cy="369332"/>
          </a:xfrm>
          <a:prstGeom prst="rect">
            <a:avLst/>
          </a:prstGeom>
          <a:noFill/>
        </p:spPr>
        <p:txBody>
          <a:bodyPr wrap="none" rtlCol="0">
            <a:spAutoFit/>
          </a:bodyPr>
          <a:lstStyle/>
          <a:p>
            <a:r>
              <a:rPr lang="en-US" dirty="0"/>
              <a:t>31 		48</a:t>
            </a:r>
          </a:p>
        </p:txBody>
      </p:sp>
      <p:sp>
        <p:nvSpPr>
          <p:cNvPr id="11" name="TextBox 10"/>
          <p:cNvSpPr txBox="1"/>
          <p:nvPr/>
        </p:nvSpPr>
        <p:spPr>
          <a:xfrm>
            <a:off x="5637588" y="4851001"/>
            <a:ext cx="1342034" cy="369332"/>
          </a:xfrm>
          <a:prstGeom prst="rect">
            <a:avLst/>
          </a:prstGeom>
          <a:noFill/>
        </p:spPr>
        <p:txBody>
          <a:bodyPr wrap="none" rtlCol="0">
            <a:spAutoFit/>
          </a:bodyPr>
          <a:lstStyle/>
          <a:p>
            <a:r>
              <a:rPr lang="en-US" dirty="0"/>
              <a:t>67 		78</a:t>
            </a:r>
          </a:p>
        </p:txBody>
      </p:sp>
      <p:sp>
        <p:nvSpPr>
          <p:cNvPr id="12" name="TextBox 11"/>
          <p:cNvSpPr txBox="1"/>
          <p:nvPr/>
        </p:nvSpPr>
        <p:spPr>
          <a:xfrm>
            <a:off x="5621878" y="3226747"/>
            <a:ext cx="1357744" cy="369332"/>
          </a:xfrm>
          <a:prstGeom prst="rect">
            <a:avLst/>
          </a:prstGeom>
          <a:noFill/>
        </p:spPr>
        <p:txBody>
          <a:bodyPr wrap="none" rtlCol="0">
            <a:spAutoFit/>
          </a:bodyPr>
          <a:lstStyle/>
          <a:p>
            <a:r>
              <a:rPr lang="en-US" dirty="0"/>
              <a:t>Alzheimer’s</a:t>
            </a:r>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9655" y="162907"/>
            <a:ext cx="4331343" cy="3248507"/>
          </a:xfrm>
          <a:prstGeom prst="rect">
            <a:avLst/>
          </a:prstGeom>
        </p:spPr>
      </p:pic>
    </p:spTree>
    <p:extLst>
      <p:ext uri="{BB962C8B-B14F-4D97-AF65-F5344CB8AC3E}">
        <p14:creationId xmlns:p14="http://schemas.microsoft.com/office/powerpoint/2010/main" val="2171025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Training a Classifier</a:t>
            </a:r>
          </a:p>
        </p:txBody>
      </p:sp>
      <p:sp>
        <p:nvSpPr>
          <p:cNvPr id="3" name="Subtitle 2"/>
          <p:cNvSpPr>
            <a:spLocks noGrp="1"/>
          </p:cNvSpPr>
          <p:nvPr>
            <p:ph type="subTitle" idx="1"/>
          </p:nvPr>
        </p:nvSpPr>
        <p:spPr/>
        <p:txBody>
          <a:bodyPr/>
          <a:lstStyle/>
          <a:p>
            <a:pPr marL="457200" indent="-457200" algn="l">
              <a:buAutoNum type="arabicPeriod"/>
            </a:pPr>
            <a:r>
              <a:rPr lang="en-US" dirty="0"/>
              <a:t>PCA</a:t>
            </a:r>
          </a:p>
          <a:p>
            <a:pPr marL="457200" indent="-457200" algn="l">
              <a:buAutoNum type="arabicPeriod"/>
            </a:pPr>
            <a:r>
              <a:rPr lang="en-US" dirty="0"/>
              <a:t>LDA</a:t>
            </a:r>
          </a:p>
        </p:txBody>
      </p:sp>
    </p:spTree>
    <p:extLst>
      <p:ext uri="{BB962C8B-B14F-4D97-AF65-F5344CB8AC3E}">
        <p14:creationId xmlns:p14="http://schemas.microsoft.com/office/powerpoint/2010/main" val="962097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a:t>
            </a:r>
          </a:p>
        </p:txBody>
      </p:sp>
      <p:sp>
        <p:nvSpPr>
          <p:cNvPr id="3" name="Content Placeholder 2"/>
          <p:cNvSpPr>
            <a:spLocks noGrp="1"/>
          </p:cNvSpPr>
          <p:nvPr>
            <p:ph idx="1"/>
          </p:nvPr>
        </p:nvSpPr>
        <p:spPr/>
        <p:txBody>
          <a:bodyPr/>
          <a:lstStyle/>
          <a:p>
            <a:r>
              <a:rPr lang="en-US" dirty="0"/>
              <a:t>Image a single scan, what are the images made of? </a:t>
            </a:r>
          </a:p>
          <a:p>
            <a:pPr lvl="1"/>
            <a:r>
              <a:rPr lang="en-US" dirty="0"/>
              <a:t>Pixels.</a:t>
            </a:r>
          </a:p>
          <a:p>
            <a:endParaRPr lang="en-US" dirty="0"/>
          </a:p>
          <a:p>
            <a:r>
              <a:rPr lang="en-US" dirty="0"/>
              <a:t>How is a pixel color determined? </a:t>
            </a:r>
          </a:p>
          <a:p>
            <a:pPr lvl="1"/>
            <a:r>
              <a:rPr lang="en-US" dirty="0"/>
              <a:t>By a numerical value, whether it be hexadecimal, decimal, or some other base-n system.</a:t>
            </a:r>
          </a:p>
          <a:p>
            <a:endParaRPr lang="en-US" dirty="0"/>
          </a:p>
          <a:p>
            <a:r>
              <a:rPr lang="en-US" dirty="0"/>
              <a:t>A single slice image in our training set is 128 by 128 pixels. And there are 91 total slices. </a:t>
            </a:r>
          </a:p>
          <a:p>
            <a:endParaRPr lang="en-US" dirty="0"/>
          </a:p>
          <a:p>
            <a:r>
              <a:rPr lang="en-US" dirty="0"/>
              <a:t>We use PCA to eliminate all redundant and invariant pixel values.</a:t>
            </a:r>
          </a:p>
        </p:txBody>
      </p:sp>
    </p:spTree>
    <p:extLst>
      <p:ext uri="{BB962C8B-B14F-4D97-AF65-F5344CB8AC3E}">
        <p14:creationId xmlns:p14="http://schemas.microsoft.com/office/powerpoint/2010/main" val="84257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657" y="569438"/>
            <a:ext cx="7669126" cy="5751845"/>
          </a:xfrm>
          <a:prstGeom prst="rect">
            <a:avLst/>
          </a:prstGeom>
        </p:spPr>
      </p:pic>
    </p:spTree>
    <p:extLst>
      <p:ext uri="{BB962C8B-B14F-4D97-AF65-F5344CB8AC3E}">
        <p14:creationId xmlns:p14="http://schemas.microsoft.com/office/powerpoint/2010/main" val="398934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little about who I am</a:t>
            </a:r>
          </a:p>
        </p:txBody>
      </p:sp>
      <p:sp>
        <p:nvSpPr>
          <p:cNvPr id="3" name="Content Placeholder 2"/>
          <p:cNvSpPr>
            <a:spLocks noGrp="1"/>
          </p:cNvSpPr>
          <p:nvPr>
            <p:ph idx="1"/>
          </p:nvPr>
        </p:nvSpPr>
        <p:spPr/>
        <p:txBody>
          <a:bodyPr/>
          <a:lstStyle/>
          <a:p>
            <a:r>
              <a:rPr lang="en-US" dirty="0"/>
              <a:t>Junior here at APSU</a:t>
            </a:r>
          </a:p>
          <a:p>
            <a:endParaRPr lang="en-US" dirty="0"/>
          </a:p>
          <a:p>
            <a:pPr marL="36900" indent="0">
              <a:buNone/>
            </a:pPr>
            <a:endParaRPr lang="en-US" dirty="0"/>
          </a:p>
          <a:p>
            <a:r>
              <a:rPr lang="en-US" dirty="0"/>
              <a:t>Extracurricular: ROTC and Fiji</a:t>
            </a:r>
          </a:p>
          <a:p>
            <a:endParaRPr lang="en-US" dirty="0"/>
          </a:p>
          <a:p>
            <a:pPr marL="36900" indent="0">
              <a:buNone/>
            </a:pPr>
            <a:endParaRPr lang="en-US" dirty="0"/>
          </a:p>
          <a:p>
            <a:r>
              <a:rPr lang="en-US" dirty="0"/>
              <a:t>Research: Recently joined the FSW team</a:t>
            </a:r>
          </a:p>
          <a:p>
            <a:endParaRPr lang="en-US" dirty="0"/>
          </a:p>
          <a:p>
            <a:endParaRPr lang="en-US" dirty="0"/>
          </a:p>
        </p:txBody>
      </p:sp>
    </p:spTree>
    <p:extLst>
      <p:ext uri="{BB962C8B-B14F-4D97-AF65-F5344CB8AC3E}">
        <p14:creationId xmlns:p14="http://schemas.microsoft.com/office/powerpoint/2010/main" val="83554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657" y="569437"/>
            <a:ext cx="7669126" cy="575184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657" y="569436"/>
            <a:ext cx="7669126" cy="5751845"/>
          </a:xfrm>
          <a:prstGeom prst="rect">
            <a:avLst/>
          </a:prstGeom>
        </p:spPr>
      </p:pic>
    </p:spTree>
    <p:extLst>
      <p:ext uri="{BB962C8B-B14F-4D97-AF65-F5344CB8AC3E}">
        <p14:creationId xmlns:p14="http://schemas.microsoft.com/office/powerpoint/2010/main" val="3418748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LDA</a:t>
            </a:r>
          </a:p>
        </p:txBody>
      </p:sp>
      <p:sp>
        <p:nvSpPr>
          <p:cNvPr id="3" name="Content Placeholder 2"/>
          <p:cNvSpPr>
            <a:spLocks noGrp="1"/>
          </p:cNvSpPr>
          <p:nvPr>
            <p:ph idx="1"/>
          </p:nvPr>
        </p:nvSpPr>
        <p:spPr/>
        <p:txBody>
          <a:bodyPr/>
          <a:lstStyle/>
          <a:p>
            <a:r>
              <a:rPr lang="en-US" dirty="0"/>
              <a:t>From looking at two of the dimensions in the PC modified-data it is clear that there may be some linear separation within the training set. </a:t>
            </a:r>
          </a:p>
        </p:txBody>
      </p:sp>
    </p:spTree>
    <p:extLst>
      <p:ext uri="{BB962C8B-B14F-4D97-AF65-F5344CB8AC3E}">
        <p14:creationId xmlns:p14="http://schemas.microsoft.com/office/powerpoint/2010/main" val="2626945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333" y="1429000"/>
            <a:ext cx="5333333" cy="40000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657" y="569435"/>
            <a:ext cx="7669128" cy="5751846"/>
          </a:xfrm>
          <a:prstGeom prst="rect">
            <a:avLst/>
          </a:prstGeom>
        </p:spPr>
      </p:pic>
    </p:spTree>
    <p:extLst>
      <p:ext uri="{BB962C8B-B14F-4D97-AF65-F5344CB8AC3E}">
        <p14:creationId xmlns:p14="http://schemas.microsoft.com/office/powerpoint/2010/main" val="729470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Discriminant Vector</a:t>
            </a:r>
          </a:p>
        </p:txBody>
      </p:sp>
      <p:sp>
        <p:nvSpPr>
          <p:cNvPr id="3" name="Content Placeholder 2"/>
          <p:cNvSpPr>
            <a:spLocks noGrp="1"/>
          </p:cNvSpPr>
          <p:nvPr>
            <p:ph idx="1"/>
          </p:nvPr>
        </p:nvSpPr>
        <p:spPr/>
        <p:txBody>
          <a:bodyPr/>
          <a:lstStyle/>
          <a:p>
            <a:r>
              <a:rPr lang="en-US" dirty="0"/>
              <a:t>After applying discriminant analysis, we can define a decision boundary or discriminant vector.</a:t>
            </a:r>
          </a:p>
          <a:p>
            <a:endParaRPr lang="en-US" dirty="0"/>
          </a:p>
          <a:p>
            <a:pPr marL="36900" indent="0">
              <a:buNone/>
            </a:pPr>
            <a:endParaRPr lang="en-US" dirty="0"/>
          </a:p>
          <a:p>
            <a:r>
              <a:rPr lang="en-US" dirty="0"/>
              <a:t>We then work backwards from the simplified vector and convert it back into a usable PET-like scan.</a:t>
            </a:r>
          </a:p>
        </p:txBody>
      </p:sp>
    </p:spTree>
    <p:extLst>
      <p:ext uri="{BB962C8B-B14F-4D97-AF65-F5344CB8AC3E}">
        <p14:creationId xmlns:p14="http://schemas.microsoft.com/office/powerpoint/2010/main" val="4272340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654" y="162905"/>
            <a:ext cx="4331344" cy="324850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2409" y="162905"/>
            <a:ext cx="4331344" cy="324850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654" y="3411413"/>
            <a:ext cx="4331344" cy="324850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32409" y="3411413"/>
            <a:ext cx="4331344" cy="3248508"/>
          </a:xfrm>
          <a:prstGeom prst="rect">
            <a:avLst/>
          </a:prstGeom>
        </p:spPr>
      </p:pic>
      <p:sp>
        <p:nvSpPr>
          <p:cNvPr id="7" name="TextBox 6"/>
          <p:cNvSpPr txBox="1"/>
          <p:nvPr/>
        </p:nvSpPr>
        <p:spPr>
          <a:xfrm>
            <a:off x="5637588" y="1602494"/>
            <a:ext cx="1342034" cy="369332"/>
          </a:xfrm>
          <a:prstGeom prst="rect">
            <a:avLst/>
          </a:prstGeom>
          <a:noFill/>
        </p:spPr>
        <p:txBody>
          <a:bodyPr wrap="none" rtlCol="0">
            <a:spAutoFit/>
          </a:bodyPr>
          <a:lstStyle/>
          <a:p>
            <a:r>
              <a:rPr lang="en-US" dirty="0"/>
              <a:t>31 		48</a:t>
            </a:r>
          </a:p>
        </p:txBody>
      </p:sp>
      <p:sp>
        <p:nvSpPr>
          <p:cNvPr id="10" name="TextBox 9"/>
          <p:cNvSpPr txBox="1"/>
          <p:nvPr/>
        </p:nvSpPr>
        <p:spPr>
          <a:xfrm>
            <a:off x="5637588" y="4851001"/>
            <a:ext cx="1342034" cy="369332"/>
          </a:xfrm>
          <a:prstGeom prst="rect">
            <a:avLst/>
          </a:prstGeom>
          <a:noFill/>
        </p:spPr>
        <p:txBody>
          <a:bodyPr wrap="none" rtlCol="0">
            <a:spAutoFit/>
          </a:bodyPr>
          <a:lstStyle/>
          <a:p>
            <a:r>
              <a:rPr lang="en-US" dirty="0"/>
              <a:t>67 		78</a:t>
            </a:r>
          </a:p>
        </p:txBody>
      </p:sp>
    </p:spTree>
    <p:extLst>
      <p:ext uri="{BB962C8B-B14F-4D97-AF65-F5344CB8AC3E}">
        <p14:creationId xmlns:p14="http://schemas.microsoft.com/office/powerpoint/2010/main" val="16099687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(Confusion) Matrices</a:t>
            </a:r>
          </a:p>
        </p:txBody>
      </p:sp>
      <p:sp>
        <p:nvSpPr>
          <p:cNvPr id="6" name="Content Placeholder 5"/>
          <p:cNvSpPr>
            <a:spLocks noGrp="1"/>
          </p:cNvSpPr>
          <p:nvPr>
            <p:ph idx="1"/>
          </p:nvPr>
        </p:nvSpPr>
        <p:spPr/>
        <p:txBody>
          <a:bodyPr/>
          <a:lstStyle/>
          <a:p>
            <a:r>
              <a:rPr lang="en-US" dirty="0"/>
              <a:t>This allows you to determine the performance of your training set and classifier.</a:t>
            </a:r>
          </a:p>
          <a:p>
            <a:r>
              <a:rPr lang="en-US" dirty="0"/>
              <a:t>TP = True Positive</a:t>
            </a:r>
          </a:p>
          <a:p>
            <a:pPr marL="36900" indent="0">
              <a:buNone/>
            </a:pPr>
            <a:endParaRPr lang="en-US" dirty="0"/>
          </a:p>
          <a:p>
            <a:r>
              <a:rPr lang="en-US" dirty="0"/>
              <a:t>TN = True Negative</a:t>
            </a:r>
          </a:p>
          <a:p>
            <a:pPr marL="36900" indent="0">
              <a:buNone/>
            </a:pPr>
            <a:endParaRPr lang="en-US" dirty="0"/>
          </a:p>
          <a:p>
            <a:r>
              <a:rPr lang="en-US" dirty="0"/>
              <a:t>FP = False Positive</a:t>
            </a:r>
          </a:p>
          <a:p>
            <a:pPr marL="36900" indent="0">
              <a:buNone/>
            </a:pPr>
            <a:endParaRPr lang="en-US" dirty="0"/>
          </a:p>
          <a:p>
            <a:r>
              <a:rPr lang="en-US" dirty="0"/>
              <a:t>FN = False Negative</a:t>
            </a:r>
          </a:p>
        </p:txBody>
      </p:sp>
      <p:graphicFrame>
        <p:nvGraphicFramePr>
          <p:cNvPr id="5" name="Table 4"/>
          <p:cNvGraphicFramePr>
            <a:graphicFrameLocks noGrp="1"/>
          </p:cNvGraphicFramePr>
          <p:nvPr>
            <p:extLst>
              <p:ext uri="{D42A27DB-BD31-4B8C-83A1-F6EECF244321}">
                <p14:modId xmlns:p14="http://schemas.microsoft.com/office/powerpoint/2010/main" val="474533235"/>
              </p:ext>
            </p:extLst>
          </p:nvPr>
        </p:nvGraphicFramePr>
        <p:xfrm>
          <a:off x="6405868" y="2602259"/>
          <a:ext cx="3504294" cy="2319130"/>
        </p:xfrm>
        <a:graphic>
          <a:graphicData uri="http://schemas.openxmlformats.org/drawingml/2006/table">
            <a:tbl>
              <a:tblPr firstRow="1" bandRow="1">
                <a:tableStyleId>{5C22544A-7EE6-4342-B048-85BDC9FD1C3A}</a:tableStyleId>
              </a:tblPr>
              <a:tblGrid>
                <a:gridCol w="1752147">
                  <a:extLst>
                    <a:ext uri="{9D8B030D-6E8A-4147-A177-3AD203B41FA5}">
                      <a16:colId xmlns:a16="http://schemas.microsoft.com/office/drawing/2014/main" val="1677110736"/>
                    </a:ext>
                  </a:extLst>
                </a:gridCol>
                <a:gridCol w="1752147">
                  <a:extLst>
                    <a:ext uri="{9D8B030D-6E8A-4147-A177-3AD203B41FA5}">
                      <a16:colId xmlns:a16="http://schemas.microsoft.com/office/drawing/2014/main" val="3070950446"/>
                    </a:ext>
                  </a:extLst>
                </a:gridCol>
              </a:tblGrid>
              <a:tr h="1159565">
                <a:tc>
                  <a:txBody>
                    <a:bodyPr/>
                    <a:lstStyle/>
                    <a:p>
                      <a:pPr algn="ctr"/>
                      <a:endParaRPr lang="en-US" dirty="0"/>
                    </a:p>
                    <a:p>
                      <a:pPr algn="ctr"/>
                      <a:endParaRPr lang="en-US" dirty="0"/>
                    </a:p>
                    <a:p>
                      <a:pPr algn="ctr"/>
                      <a:r>
                        <a:rPr lang="en-US" dirty="0"/>
                        <a:t>TP</a:t>
                      </a:r>
                    </a:p>
                  </a:txBody>
                  <a:tcPr/>
                </a:tc>
                <a:tc>
                  <a:txBody>
                    <a:bodyPr/>
                    <a:lstStyle/>
                    <a:p>
                      <a:pPr algn="ctr"/>
                      <a:endParaRPr lang="en-US" dirty="0"/>
                    </a:p>
                    <a:p>
                      <a:pPr algn="ctr"/>
                      <a:endParaRPr lang="en-US" dirty="0"/>
                    </a:p>
                    <a:p>
                      <a:pPr algn="ctr"/>
                      <a:r>
                        <a:rPr lang="en-US" dirty="0"/>
                        <a:t>FN</a:t>
                      </a:r>
                    </a:p>
                  </a:txBody>
                  <a:tcPr/>
                </a:tc>
                <a:extLst>
                  <a:ext uri="{0D108BD9-81ED-4DB2-BD59-A6C34878D82A}">
                    <a16:rowId xmlns:a16="http://schemas.microsoft.com/office/drawing/2014/main" val="3921437956"/>
                  </a:ext>
                </a:extLst>
              </a:tr>
              <a:tr h="1159565">
                <a:tc>
                  <a:txBody>
                    <a:bodyPr/>
                    <a:lstStyle/>
                    <a:p>
                      <a:pPr algn="ctr"/>
                      <a:endParaRPr lang="en-US" dirty="0"/>
                    </a:p>
                    <a:p>
                      <a:pPr algn="ctr"/>
                      <a:endParaRPr lang="en-US" dirty="0"/>
                    </a:p>
                    <a:p>
                      <a:pPr algn="ctr"/>
                      <a:r>
                        <a:rPr lang="en-US" dirty="0"/>
                        <a:t>FP</a:t>
                      </a:r>
                    </a:p>
                  </a:txBody>
                  <a:tcPr/>
                </a:tc>
                <a:tc>
                  <a:txBody>
                    <a:bodyPr/>
                    <a:lstStyle/>
                    <a:p>
                      <a:pPr algn="ctr"/>
                      <a:endParaRPr lang="en-US" dirty="0"/>
                    </a:p>
                    <a:p>
                      <a:pPr algn="ctr"/>
                      <a:endParaRPr lang="en-US" dirty="0"/>
                    </a:p>
                    <a:p>
                      <a:pPr algn="ctr"/>
                      <a:r>
                        <a:rPr lang="en-US" dirty="0"/>
                        <a:t>TN</a:t>
                      </a:r>
                    </a:p>
                  </a:txBody>
                  <a:tcPr/>
                </a:tc>
                <a:extLst>
                  <a:ext uri="{0D108BD9-81ED-4DB2-BD59-A6C34878D82A}">
                    <a16:rowId xmlns:a16="http://schemas.microsoft.com/office/drawing/2014/main" val="1316984732"/>
                  </a:ext>
                </a:extLst>
              </a:tr>
            </a:tbl>
          </a:graphicData>
        </a:graphic>
      </p:graphicFrame>
    </p:spTree>
    <p:extLst>
      <p:ext uri="{BB962C8B-B14F-4D97-AF65-F5344CB8AC3E}">
        <p14:creationId xmlns:p14="http://schemas.microsoft.com/office/powerpoint/2010/main" val="671529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Methods</a:t>
            </a:r>
          </a:p>
        </p:txBody>
      </p:sp>
      <p:sp>
        <p:nvSpPr>
          <p:cNvPr id="3" name="Content Placeholder 2"/>
          <p:cNvSpPr>
            <a:spLocks noGrp="1"/>
          </p:cNvSpPr>
          <p:nvPr>
            <p:ph idx="1"/>
          </p:nvPr>
        </p:nvSpPr>
        <p:spPr/>
        <p:txBody>
          <a:bodyPr/>
          <a:lstStyle/>
          <a:p>
            <a:r>
              <a:rPr lang="en-US" dirty="0"/>
              <a:t>Cluster Analysis</a:t>
            </a:r>
          </a:p>
          <a:p>
            <a:pPr marL="36900" indent="0">
              <a:buNone/>
            </a:pPr>
            <a:endParaRPr lang="en-US" dirty="0"/>
          </a:p>
          <a:p>
            <a:r>
              <a:rPr lang="en-US" dirty="0"/>
              <a:t>Convex Analysis (also known as a Support Vector Machine (SVM))</a:t>
            </a:r>
          </a:p>
          <a:p>
            <a:pPr marL="36900" indent="0">
              <a:buNone/>
            </a:pPr>
            <a:endParaRPr lang="en-US" dirty="0"/>
          </a:p>
          <a:p>
            <a:r>
              <a:rPr lang="en-US" dirty="0"/>
              <a:t>Bayesian Decision Models</a:t>
            </a:r>
          </a:p>
          <a:p>
            <a:pPr marL="36900" indent="0">
              <a:buNone/>
            </a:pPr>
            <a:endParaRPr lang="en-US" dirty="0"/>
          </a:p>
          <a:p>
            <a:r>
              <a:rPr lang="en-US" dirty="0"/>
              <a:t>Neural Networks</a:t>
            </a:r>
          </a:p>
        </p:txBody>
      </p:sp>
    </p:spTree>
    <p:extLst>
      <p:ext uri="{BB962C8B-B14F-4D97-AF65-F5344CB8AC3E}">
        <p14:creationId xmlns:p14="http://schemas.microsoft.com/office/powerpoint/2010/main" val="2432678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626232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 Went: Illinois Institute of Technology</a:t>
            </a:r>
          </a:p>
        </p:txBody>
      </p:sp>
      <p:pic>
        <p:nvPicPr>
          <p:cNvPr id="3076" name="Picture 4" descr="Image result for technology park building i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636" y="3044066"/>
            <a:ext cx="5000625" cy="355282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illinois institute of technolog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4426" y="1474032"/>
            <a:ext cx="8572500" cy="20955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medical imaging research cen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674" y="4104032"/>
            <a:ext cx="4585252" cy="1432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556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Experiences in Chicago</a:t>
            </a:r>
          </a:p>
        </p:txBody>
      </p:sp>
      <p:pic>
        <p:nvPicPr>
          <p:cNvPr id="2050" name="Picture 2" descr="Image result for shedd aquarium chica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95" y="2265293"/>
            <a:ext cx="4381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383937" y="1208526"/>
            <a:ext cx="2796207" cy="4971033"/>
          </a:xfrm>
          <a:prstGeom prst="rect">
            <a:avLst/>
          </a:prstGeom>
        </p:spPr>
      </p:pic>
    </p:spTree>
    <p:extLst>
      <p:ext uri="{BB962C8B-B14F-4D97-AF65-F5344CB8AC3E}">
        <p14:creationId xmlns:p14="http://schemas.microsoft.com/office/powerpoint/2010/main" val="25427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582641" y="-684308"/>
            <a:ext cx="3220278" cy="57249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033273" y="1779423"/>
            <a:ext cx="3398356" cy="6041521"/>
          </a:xfrm>
          <a:prstGeom prst="rect">
            <a:avLst/>
          </a:prstGeom>
        </p:spPr>
      </p:pic>
    </p:spTree>
    <p:extLst>
      <p:ext uri="{BB962C8B-B14F-4D97-AF65-F5344CB8AC3E}">
        <p14:creationId xmlns:p14="http://schemas.microsoft.com/office/powerpoint/2010/main" val="158013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things I experienced</a:t>
            </a:r>
          </a:p>
        </p:txBody>
      </p:sp>
      <p:sp>
        <p:nvSpPr>
          <p:cNvPr id="3" name="Content Placeholder 2"/>
          <p:cNvSpPr>
            <a:spLocks noGrp="1"/>
          </p:cNvSpPr>
          <p:nvPr>
            <p:ph idx="1"/>
          </p:nvPr>
        </p:nvSpPr>
        <p:spPr/>
        <p:txBody>
          <a:bodyPr/>
          <a:lstStyle/>
          <a:p>
            <a:r>
              <a:rPr lang="en-US" dirty="0"/>
              <a:t>White Sox Games</a:t>
            </a:r>
          </a:p>
          <a:p>
            <a:endParaRPr lang="en-US" dirty="0"/>
          </a:p>
          <a:p>
            <a:r>
              <a:rPr lang="en-US" dirty="0"/>
              <a:t>Field Museum</a:t>
            </a:r>
          </a:p>
          <a:p>
            <a:endParaRPr lang="en-US" dirty="0"/>
          </a:p>
          <a:p>
            <a:r>
              <a:rPr lang="en-US" dirty="0"/>
              <a:t>The Art Institute of Chicago</a:t>
            </a:r>
          </a:p>
          <a:p>
            <a:endParaRPr lang="en-US" dirty="0"/>
          </a:p>
          <a:p>
            <a:r>
              <a:rPr lang="en-US" dirty="0"/>
              <a:t>Museum of Science and Industry</a:t>
            </a:r>
          </a:p>
          <a:p>
            <a:endParaRPr lang="en-US" dirty="0"/>
          </a:p>
          <a:p>
            <a:r>
              <a:rPr lang="en-US" dirty="0"/>
              <a:t>Met a lot of different people </a:t>
            </a:r>
          </a:p>
          <a:p>
            <a:endParaRPr lang="en-US" dirty="0"/>
          </a:p>
          <a:p>
            <a:endParaRPr lang="en-US" dirty="0"/>
          </a:p>
          <a:p>
            <a:endParaRPr lang="en-US" dirty="0"/>
          </a:p>
        </p:txBody>
      </p:sp>
    </p:spTree>
    <p:extLst>
      <p:ext uri="{BB962C8B-B14F-4D97-AF65-F5344CB8AC3E}">
        <p14:creationId xmlns:p14="http://schemas.microsoft.com/office/powerpoint/2010/main" val="339278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a:t>
            </a:r>
          </a:p>
        </p:txBody>
      </p:sp>
      <p:sp>
        <p:nvSpPr>
          <p:cNvPr id="3" name="Content Placeholder 2"/>
          <p:cNvSpPr>
            <a:spLocks noGrp="1"/>
          </p:cNvSpPr>
          <p:nvPr>
            <p:ph idx="1"/>
          </p:nvPr>
        </p:nvSpPr>
        <p:spPr/>
        <p:txBody>
          <a:bodyPr/>
          <a:lstStyle/>
          <a:p>
            <a:r>
              <a:rPr lang="en-US" dirty="0"/>
              <a:t>It is a type of artificial intelligence that provides computers with the ability to learn without being explicitly programmed. Focuses on the development of computer programs that can teach themselves to grow and/or change when exposed to new data.</a:t>
            </a:r>
          </a:p>
        </p:txBody>
      </p:sp>
      <p:sp>
        <p:nvSpPr>
          <p:cNvPr id="4" name="Title 3"/>
          <p:cNvSpPr txBox="1">
            <a:spLocks/>
          </p:cNvSpPr>
          <p:nvPr/>
        </p:nvSpPr>
        <p:spPr>
          <a:xfrm>
            <a:off x="913795" y="338593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What is Pattern Recognition</a:t>
            </a:r>
          </a:p>
        </p:txBody>
      </p:sp>
      <p:sp>
        <p:nvSpPr>
          <p:cNvPr id="5" name="Content Placeholder 4"/>
          <p:cNvSpPr txBox="1">
            <a:spLocks/>
          </p:cNvSpPr>
          <p:nvPr/>
        </p:nvSpPr>
        <p:spPr>
          <a:xfrm>
            <a:off x="913795" y="450877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Similar and almost synonymous with machine learning; it is, in actuality, a branch of machine learning that focuses on patterns and regularities of data.</a:t>
            </a:r>
          </a:p>
        </p:txBody>
      </p:sp>
    </p:spTree>
    <p:extLst>
      <p:ext uri="{BB962C8B-B14F-4D97-AF65-F5344CB8AC3E}">
        <p14:creationId xmlns:p14="http://schemas.microsoft.com/office/powerpoint/2010/main" val="311440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Methods – Pattern Recognition</a:t>
            </a:r>
          </a:p>
        </p:txBody>
      </p:sp>
      <p:sp>
        <p:nvSpPr>
          <p:cNvPr id="5" name="Text Placeholder 4"/>
          <p:cNvSpPr>
            <a:spLocks noGrp="1"/>
          </p:cNvSpPr>
          <p:nvPr>
            <p:ph type="body" idx="1"/>
          </p:nvPr>
        </p:nvSpPr>
        <p:spPr/>
        <p:txBody>
          <a:bodyPr/>
          <a:lstStyle/>
          <a:p>
            <a:pPr marL="457200" indent="-457200" algn="just">
              <a:buAutoNum type="arabicPeriod"/>
            </a:pPr>
            <a:r>
              <a:rPr lang="en-US" dirty="0"/>
              <a:t>Vocabulary</a:t>
            </a:r>
          </a:p>
          <a:p>
            <a:pPr marL="457200" indent="-457200" algn="just">
              <a:buAutoNum type="arabicPeriod"/>
            </a:pPr>
            <a:r>
              <a:rPr lang="en-US" dirty="0"/>
              <a:t>Principal Component Analysis</a:t>
            </a:r>
          </a:p>
          <a:p>
            <a:pPr marL="457200" indent="-457200" algn="just">
              <a:buAutoNum type="arabicPeriod"/>
            </a:pPr>
            <a:r>
              <a:rPr lang="en-US" dirty="0"/>
              <a:t>Linear Discriminant Analysis</a:t>
            </a:r>
          </a:p>
        </p:txBody>
      </p:sp>
    </p:spTree>
    <p:extLst>
      <p:ext uri="{BB962C8B-B14F-4D97-AF65-F5344CB8AC3E}">
        <p14:creationId xmlns:p14="http://schemas.microsoft.com/office/powerpoint/2010/main" val="3429696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TM10001115[[fn=Parcel]]</Template>
  <TotalTime>3690</TotalTime>
  <Words>909</Words>
  <Application>Microsoft Office PowerPoint</Application>
  <PresentationFormat>Widescreen</PresentationFormat>
  <Paragraphs>163</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Calisto MT</vt:lpstr>
      <vt:lpstr>Trebuchet MS</vt:lpstr>
      <vt:lpstr>Wingdings 2</vt:lpstr>
      <vt:lpstr>Slate</vt:lpstr>
      <vt:lpstr>Internship Experience and Machine Learning Applications in Biomedical Engineering</vt:lpstr>
      <vt:lpstr>Outline</vt:lpstr>
      <vt:lpstr>A little about who I am</vt:lpstr>
      <vt:lpstr>Where I Went: Illinois Institute of Technology</vt:lpstr>
      <vt:lpstr>Experiences in Chicago</vt:lpstr>
      <vt:lpstr>PowerPoint Presentation</vt:lpstr>
      <vt:lpstr>Other things I experienced</vt:lpstr>
      <vt:lpstr>What is Machine Learning</vt:lpstr>
      <vt:lpstr>Methods – Pattern Recognition</vt:lpstr>
      <vt:lpstr>Vocabulary</vt:lpstr>
      <vt:lpstr>Example</vt:lpstr>
      <vt:lpstr>Vocab Cont.</vt:lpstr>
      <vt:lpstr>Principle Component Analysis</vt:lpstr>
      <vt:lpstr>PowerPoint Presentation</vt:lpstr>
      <vt:lpstr>PowerPoint Presentation</vt:lpstr>
      <vt:lpstr>PowerPoint Presentation</vt:lpstr>
      <vt:lpstr>PowerPoint Presentation</vt:lpstr>
      <vt:lpstr>PowerPoint Presentation</vt:lpstr>
      <vt:lpstr>Linear Discriminant Analysis</vt:lpstr>
      <vt:lpstr>PowerPoint Presentation</vt:lpstr>
      <vt:lpstr>PowerPoint Presentation</vt:lpstr>
      <vt:lpstr>Applications of PCA and FDA/LDA</vt:lpstr>
      <vt:lpstr>Scenario</vt:lpstr>
      <vt:lpstr>What is a PET Scan</vt:lpstr>
      <vt:lpstr>PowerPoint Presentation</vt:lpstr>
      <vt:lpstr>PowerPoint Presentation</vt:lpstr>
      <vt:lpstr>Training a Classifier</vt:lpstr>
      <vt:lpstr>PCA</vt:lpstr>
      <vt:lpstr>PowerPoint Presentation</vt:lpstr>
      <vt:lpstr>PowerPoint Presentation</vt:lpstr>
      <vt:lpstr>LDA</vt:lpstr>
      <vt:lpstr>PowerPoint Presentation</vt:lpstr>
      <vt:lpstr>Discriminant Vector</vt:lpstr>
      <vt:lpstr>PowerPoint Presentation</vt:lpstr>
      <vt:lpstr>Performance (Confusion) Matrices</vt:lpstr>
      <vt:lpstr>Other Methods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Experience and Machine Learning Applications in Biomedical Engineering</dc:title>
  <dc:creator>Jeremiah Simmons</dc:creator>
  <cp:lastModifiedBy>Jeremiah Simmons</cp:lastModifiedBy>
  <cp:revision>44</cp:revision>
  <dcterms:created xsi:type="dcterms:W3CDTF">2016-11-01T03:37:18Z</dcterms:created>
  <dcterms:modified xsi:type="dcterms:W3CDTF">2017-10-18T21:25:44Z</dcterms:modified>
</cp:coreProperties>
</file>