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84048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3" autoAdjust="0"/>
    <p:restoredTop sz="94660"/>
  </p:normalViewPr>
  <p:slideViewPr>
    <p:cSldViewPr snapToGrid="0">
      <p:cViewPr>
        <p:scale>
          <a:sx n="40" d="100"/>
          <a:sy n="40" d="100"/>
        </p:scale>
        <p:origin x="-22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3"/>
            <a:ext cx="32644080" cy="11460480"/>
          </a:xfrm>
        </p:spPr>
        <p:txBody>
          <a:bodyPr anchor="b"/>
          <a:lstStyle>
            <a:lvl1pPr algn="ctr">
              <a:defRPr sz="25199"/>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79"/>
            </a:lvl1pPr>
            <a:lvl2pPr marL="1920122" indent="0" algn="ctr">
              <a:buNone/>
              <a:defRPr sz="8400"/>
            </a:lvl2pPr>
            <a:lvl3pPr marL="3840243" indent="0" algn="ctr">
              <a:buNone/>
              <a:defRPr sz="7560"/>
            </a:lvl3pPr>
            <a:lvl4pPr marL="5760367" indent="0" algn="ctr">
              <a:buNone/>
              <a:defRPr sz="6720"/>
            </a:lvl4pPr>
            <a:lvl5pPr marL="7680489" indent="0" algn="ctr">
              <a:buNone/>
              <a:defRPr sz="6720"/>
            </a:lvl5pPr>
            <a:lvl6pPr marL="9600610" indent="0" algn="ctr">
              <a:buNone/>
              <a:defRPr sz="6720"/>
            </a:lvl6pPr>
            <a:lvl7pPr marL="11520732" indent="0" algn="ctr">
              <a:buNone/>
              <a:defRPr sz="6720"/>
            </a:lvl7pPr>
            <a:lvl8pPr marL="13440854" indent="0" algn="ctr">
              <a:buNone/>
              <a:defRPr sz="6720"/>
            </a:lvl8pPr>
            <a:lvl9pPr marL="15360977"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248532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177016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1"/>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40" y="1752601"/>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92131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338637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199"/>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79">
                <a:solidFill>
                  <a:schemeClr val="tx1"/>
                </a:solidFill>
              </a:defRPr>
            </a:lvl1pPr>
            <a:lvl2pPr marL="1920122" indent="0">
              <a:buNone/>
              <a:defRPr sz="8400">
                <a:solidFill>
                  <a:schemeClr val="tx1">
                    <a:tint val="75000"/>
                  </a:schemeClr>
                </a:solidFill>
              </a:defRPr>
            </a:lvl2pPr>
            <a:lvl3pPr marL="3840243" indent="0">
              <a:buNone/>
              <a:defRPr sz="7560">
                <a:solidFill>
                  <a:schemeClr val="tx1">
                    <a:tint val="75000"/>
                  </a:schemeClr>
                </a:solidFill>
              </a:defRPr>
            </a:lvl3pPr>
            <a:lvl4pPr marL="5760367" indent="0">
              <a:buNone/>
              <a:defRPr sz="6720">
                <a:solidFill>
                  <a:schemeClr val="tx1">
                    <a:tint val="75000"/>
                  </a:schemeClr>
                </a:solidFill>
              </a:defRPr>
            </a:lvl4pPr>
            <a:lvl5pPr marL="7680489" indent="0">
              <a:buNone/>
              <a:defRPr sz="6720">
                <a:solidFill>
                  <a:schemeClr val="tx1">
                    <a:tint val="75000"/>
                  </a:schemeClr>
                </a:solidFill>
              </a:defRPr>
            </a:lvl5pPr>
            <a:lvl6pPr marL="9600610" indent="0">
              <a:buNone/>
              <a:defRPr sz="6720">
                <a:solidFill>
                  <a:schemeClr val="tx1">
                    <a:tint val="75000"/>
                  </a:schemeClr>
                </a:solidFill>
              </a:defRPr>
            </a:lvl6pPr>
            <a:lvl7pPr marL="11520732" indent="0">
              <a:buNone/>
              <a:defRPr sz="6720">
                <a:solidFill>
                  <a:schemeClr val="tx1">
                    <a:tint val="75000"/>
                  </a:schemeClr>
                </a:solidFill>
              </a:defRPr>
            </a:lvl7pPr>
            <a:lvl8pPr marL="13440854" indent="0">
              <a:buNone/>
              <a:defRPr sz="6720">
                <a:solidFill>
                  <a:schemeClr val="tx1">
                    <a:tint val="75000"/>
                  </a:schemeClr>
                </a:solidFill>
              </a:defRPr>
            </a:lvl8pPr>
            <a:lvl9pPr marL="15360977"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113484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68315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79" b="1"/>
            </a:lvl1pPr>
            <a:lvl2pPr marL="1920122" indent="0">
              <a:buNone/>
              <a:defRPr sz="8400" b="1"/>
            </a:lvl2pPr>
            <a:lvl3pPr marL="3840243" indent="0">
              <a:buNone/>
              <a:defRPr sz="7560" b="1"/>
            </a:lvl3pPr>
            <a:lvl4pPr marL="5760367" indent="0">
              <a:buNone/>
              <a:defRPr sz="6720" b="1"/>
            </a:lvl4pPr>
            <a:lvl5pPr marL="7680489" indent="0">
              <a:buNone/>
              <a:defRPr sz="6720" b="1"/>
            </a:lvl5pPr>
            <a:lvl6pPr marL="9600610" indent="0">
              <a:buNone/>
              <a:defRPr sz="6720" b="1"/>
            </a:lvl6pPr>
            <a:lvl7pPr marL="11520732" indent="0">
              <a:buNone/>
              <a:defRPr sz="6720" b="1"/>
            </a:lvl7pPr>
            <a:lvl8pPr marL="13440854" indent="0">
              <a:buNone/>
              <a:defRPr sz="6720" b="1"/>
            </a:lvl8pPr>
            <a:lvl9pPr marL="15360977"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1"/>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79" b="1"/>
            </a:lvl1pPr>
            <a:lvl2pPr marL="1920122" indent="0">
              <a:buNone/>
              <a:defRPr sz="8400" b="1"/>
            </a:lvl2pPr>
            <a:lvl3pPr marL="3840243" indent="0">
              <a:buNone/>
              <a:defRPr sz="7560" b="1"/>
            </a:lvl3pPr>
            <a:lvl4pPr marL="5760367" indent="0">
              <a:buNone/>
              <a:defRPr sz="6720" b="1"/>
            </a:lvl4pPr>
            <a:lvl5pPr marL="7680489" indent="0">
              <a:buNone/>
              <a:defRPr sz="6720" b="1"/>
            </a:lvl5pPr>
            <a:lvl6pPr marL="9600610" indent="0">
              <a:buNone/>
              <a:defRPr sz="6720" b="1"/>
            </a:lvl6pPr>
            <a:lvl7pPr marL="11520732" indent="0">
              <a:buNone/>
              <a:defRPr sz="6720" b="1"/>
            </a:lvl7pPr>
            <a:lvl8pPr marL="13440854" indent="0">
              <a:buNone/>
              <a:defRPr sz="6720" b="1"/>
            </a:lvl8pPr>
            <a:lvl9pPr marL="15360977"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1"/>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379810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36687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199373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39"/>
            </a:lvl1pPr>
          </a:lstStyle>
          <a:p>
            <a:r>
              <a:rPr lang="en-US"/>
              <a:t>Click to edit Master title style</a:t>
            </a:r>
            <a:endParaRPr lang="en-US" dirty="0"/>
          </a:p>
        </p:txBody>
      </p:sp>
      <p:sp>
        <p:nvSpPr>
          <p:cNvPr id="3" name="Content Placeholder 2"/>
          <p:cNvSpPr>
            <a:spLocks noGrp="1"/>
          </p:cNvSpPr>
          <p:nvPr>
            <p:ph idx="1"/>
          </p:nvPr>
        </p:nvSpPr>
        <p:spPr>
          <a:xfrm>
            <a:off x="16327042" y="4739648"/>
            <a:ext cx="19442430" cy="23393400"/>
          </a:xfrm>
        </p:spPr>
        <p:txBody>
          <a:bodyPr/>
          <a:lstStyle>
            <a:lvl1pPr>
              <a:defRPr sz="13439"/>
            </a:lvl1pPr>
            <a:lvl2pPr>
              <a:defRPr sz="11759"/>
            </a:lvl2pPr>
            <a:lvl3pPr>
              <a:defRPr sz="10079"/>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122" indent="0">
              <a:buNone/>
              <a:defRPr sz="5880"/>
            </a:lvl2pPr>
            <a:lvl3pPr marL="3840243" indent="0">
              <a:buNone/>
              <a:defRPr sz="5040"/>
            </a:lvl3pPr>
            <a:lvl4pPr marL="5760367" indent="0">
              <a:buNone/>
              <a:defRPr sz="4200"/>
            </a:lvl4pPr>
            <a:lvl5pPr marL="7680489" indent="0">
              <a:buNone/>
              <a:defRPr sz="4200"/>
            </a:lvl5pPr>
            <a:lvl6pPr marL="9600610" indent="0">
              <a:buNone/>
              <a:defRPr sz="4200"/>
            </a:lvl6pPr>
            <a:lvl7pPr marL="11520732" indent="0">
              <a:buNone/>
              <a:defRPr sz="4200"/>
            </a:lvl7pPr>
            <a:lvl8pPr marL="13440854" indent="0">
              <a:buNone/>
              <a:defRPr sz="4200"/>
            </a:lvl8pPr>
            <a:lvl9pPr marL="15360977"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241804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8"/>
            <a:ext cx="19442430" cy="23393400"/>
          </a:xfrm>
        </p:spPr>
        <p:txBody>
          <a:bodyPr anchor="t"/>
          <a:lstStyle>
            <a:lvl1pPr marL="0" indent="0">
              <a:buNone/>
              <a:defRPr sz="13439"/>
            </a:lvl1pPr>
            <a:lvl2pPr marL="1920122" indent="0">
              <a:buNone/>
              <a:defRPr sz="11759"/>
            </a:lvl2pPr>
            <a:lvl3pPr marL="3840243" indent="0">
              <a:buNone/>
              <a:defRPr sz="10079"/>
            </a:lvl3pPr>
            <a:lvl4pPr marL="5760367" indent="0">
              <a:buNone/>
              <a:defRPr sz="8400"/>
            </a:lvl4pPr>
            <a:lvl5pPr marL="7680489" indent="0">
              <a:buNone/>
              <a:defRPr sz="8400"/>
            </a:lvl5pPr>
            <a:lvl6pPr marL="9600610" indent="0">
              <a:buNone/>
              <a:defRPr sz="8400"/>
            </a:lvl6pPr>
            <a:lvl7pPr marL="11520732" indent="0">
              <a:buNone/>
              <a:defRPr sz="8400"/>
            </a:lvl7pPr>
            <a:lvl8pPr marL="13440854" indent="0">
              <a:buNone/>
              <a:defRPr sz="8400"/>
            </a:lvl8pPr>
            <a:lvl9pPr marL="15360977"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122" indent="0">
              <a:buNone/>
              <a:defRPr sz="5880"/>
            </a:lvl2pPr>
            <a:lvl3pPr marL="3840243" indent="0">
              <a:buNone/>
              <a:defRPr sz="5040"/>
            </a:lvl3pPr>
            <a:lvl4pPr marL="5760367" indent="0">
              <a:buNone/>
              <a:defRPr sz="4200"/>
            </a:lvl4pPr>
            <a:lvl5pPr marL="7680489" indent="0">
              <a:buNone/>
              <a:defRPr sz="4200"/>
            </a:lvl5pPr>
            <a:lvl6pPr marL="9600610" indent="0">
              <a:buNone/>
              <a:defRPr sz="4200"/>
            </a:lvl6pPr>
            <a:lvl7pPr marL="11520732" indent="0">
              <a:buNone/>
              <a:defRPr sz="4200"/>
            </a:lvl7pPr>
            <a:lvl8pPr marL="13440854" indent="0">
              <a:buNone/>
              <a:defRPr sz="4200"/>
            </a:lvl8pPr>
            <a:lvl9pPr marL="15360977"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E305B7BA-8649-4FC3-81D8-E298F9470004}"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86504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8"/>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E305B7BA-8649-4FC3-81D8-E298F9470004}" type="datetimeFigureOut">
              <a:rPr lang="en-US" smtClean="0"/>
              <a:t>11/13/2017</a:t>
            </a:fld>
            <a:endParaRPr lang="en-US" dirty="0"/>
          </a:p>
        </p:txBody>
      </p:sp>
      <p:sp>
        <p:nvSpPr>
          <p:cNvPr id="5" name="Footer Placeholder 4"/>
          <p:cNvSpPr>
            <a:spLocks noGrp="1"/>
          </p:cNvSpPr>
          <p:nvPr>
            <p:ph type="ftr" sz="quarter" idx="3"/>
          </p:nvPr>
        </p:nvSpPr>
        <p:spPr>
          <a:xfrm>
            <a:off x="12721590" y="30510488"/>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123390" y="30510488"/>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05113AC-6BF2-4EAA-BC74-120F6EE3E367}" type="slidenum">
              <a:rPr lang="en-US" smtClean="0"/>
              <a:t>‹#›</a:t>
            </a:fld>
            <a:endParaRPr lang="en-US" dirty="0"/>
          </a:p>
        </p:txBody>
      </p:sp>
    </p:spTree>
    <p:extLst>
      <p:ext uri="{BB962C8B-B14F-4D97-AF65-F5344CB8AC3E}">
        <p14:creationId xmlns:p14="http://schemas.microsoft.com/office/powerpoint/2010/main" val="5634856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243" rtl="0" eaLnBrk="1" latinLnBrk="0" hangingPunct="1">
        <a:lnSpc>
          <a:spcPct val="90000"/>
        </a:lnSpc>
        <a:spcBef>
          <a:spcPct val="0"/>
        </a:spcBef>
        <a:buNone/>
        <a:defRPr sz="18478" kern="1200">
          <a:solidFill>
            <a:schemeClr val="tx1"/>
          </a:solidFill>
          <a:latin typeface="+mj-lt"/>
          <a:ea typeface="+mj-ea"/>
          <a:cs typeface="+mj-cs"/>
        </a:defRPr>
      </a:lvl1pPr>
    </p:titleStyle>
    <p:bodyStyle>
      <a:lvl1pPr marL="960062" indent="-960062" algn="l" defTabSz="3840243" rtl="0" eaLnBrk="1" latinLnBrk="0" hangingPunct="1">
        <a:lnSpc>
          <a:spcPct val="90000"/>
        </a:lnSpc>
        <a:spcBef>
          <a:spcPts val="4200"/>
        </a:spcBef>
        <a:buFont typeface="Arial" panose="020B0604020202020204" pitchFamily="34" charset="0"/>
        <a:buChar char="•"/>
        <a:defRPr sz="11759" kern="1200">
          <a:solidFill>
            <a:schemeClr val="tx1"/>
          </a:solidFill>
          <a:latin typeface="+mn-lt"/>
          <a:ea typeface="+mn-ea"/>
          <a:cs typeface="+mn-cs"/>
        </a:defRPr>
      </a:lvl1pPr>
      <a:lvl2pPr marL="2880183" indent="-960062" algn="l" defTabSz="3840243" rtl="0" eaLnBrk="1" latinLnBrk="0" hangingPunct="1">
        <a:lnSpc>
          <a:spcPct val="90000"/>
        </a:lnSpc>
        <a:spcBef>
          <a:spcPts val="2100"/>
        </a:spcBef>
        <a:buFont typeface="Arial" panose="020B0604020202020204" pitchFamily="34" charset="0"/>
        <a:buChar char="•"/>
        <a:defRPr sz="10079" kern="1200">
          <a:solidFill>
            <a:schemeClr val="tx1"/>
          </a:solidFill>
          <a:latin typeface="+mn-lt"/>
          <a:ea typeface="+mn-ea"/>
          <a:cs typeface="+mn-cs"/>
        </a:defRPr>
      </a:lvl2pPr>
      <a:lvl3pPr marL="4800305" indent="-960062" algn="l" defTabSz="3840243"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427" indent="-960062" algn="l" defTabSz="3840243"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0549" indent="-960062" algn="l" defTabSz="3840243"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0672" indent="-960062" algn="l" defTabSz="3840243"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0794" indent="-960062" algn="l" defTabSz="3840243"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0915" indent="-960062" algn="l" defTabSz="3840243"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1037" indent="-960062" algn="l" defTabSz="3840243"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243" rtl="0" eaLnBrk="1" latinLnBrk="0" hangingPunct="1">
        <a:defRPr sz="7560" kern="1200">
          <a:solidFill>
            <a:schemeClr val="tx1"/>
          </a:solidFill>
          <a:latin typeface="+mn-lt"/>
          <a:ea typeface="+mn-ea"/>
          <a:cs typeface="+mn-cs"/>
        </a:defRPr>
      </a:lvl1pPr>
      <a:lvl2pPr marL="1920122" algn="l" defTabSz="3840243" rtl="0" eaLnBrk="1" latinLnBrk="0" hangingPunct="1">
        <a:defRPr sz="7560" kern="1200">
          <a:solidFill>
            <a:schemeClr val="tx1"/>
          </a:solidFill>
          <a:latin typeface="+mn-lt"/>
          <a:ea typeface="+mn-ea"/>
          <a:cs typeface="+mn-cs"/>
        </a:defRPr>
      </a:lvl2pPr>
      <a:lvl3pPr marL="3840243" algn="l" defTabSz="3840243" rtl="0" eaLnBrk="1" latinLnBrk="0" hangingPunct="1">
        <a:defRPr sz="7560" kern="1200">
          <a:solidFill>
            <a:schemeClr val="tx1"/>
          </a:solidFill>
          <a:latin typeface="+mn-lt"/>
          <a:ea typeface="+mn-ea"/>
          <a:cs typeface="+mn-cs"/>
        </a:defRPr>
      </a:lvl3pPr>
      <a:lvl4pPr marL="5760367" algn="l" defTabSz="3840243" rtl="0" eaLnBrk="1" latinLnBrk="0" hangingPunct="1">
        <a:defRPr sz="7560" kern="1200">
          <a:solidFill>
            <a:schemeClr val="tx1"/>
          </a:solidFill>
          <a:latin typeface="+mn-lt"/>
          <a:ea typeface="+mn-ea"/>
          <a:cs typeface="+mn-cs"/>
        </a:defRPr>
      </a:lvl4pPr>
      <a:lvl5pPr marL="7680489" algn="l" defTabSz="3840243" rtl="0" eaLnBrk="1" latinLnBrk="0" hangingPunct="1">
        <a:defRPr sz="7560" kern="1200">
          <a:solidFill>
            <a:schemeClr val="tx1"/>
          </a:solidFill>
          <a:latin typeface="+mn-lt"/>
          <a:ea typeface="+mn-ea"/>
          <a:cs typeface="+mn-cs"/>
        </a:defRPr>
      </a:lvl5pPr>
      <a:lvl6pPr marL="9600610" algn="l" defTabSz="3840243" rtl="0" eaLnBrk="1" latinLnBrk="0" hangingPunct="1">
        <a:defRPr sz="7560" kern="1200">
          <a:solidFill>
            <a:schemeClr val="tx1"/>
          </a:solidFill>
          <a:latin typeface="+mn-lt"/>
          <a:ea typeface="+mn-ea"/>
          <a:cs typeface="+mn-cs"/>
        </a:defRPr>
      </a:lvl6pPr>
      <a:lvl7pPr marL="11520732" algn="l" defTabSz="3840243" rtl="0" eaLnBrk="1" latinLnBrk="0" hangingPunct="1">
        <a:defRPr sz="7560" kern="1200">
          <a:solidFill>
            <a:schemeClr val="tx1"/>
          </a:solidFill>
          <a:latin typeface="+mn-lt"/>
          <a:ea typeface="+mn-ea"/>
          <a:cs typeface="+mn-cs"/>
        </a:defRPr>
      </a:lvl7pPr>
      <a:lvl8pPr marL="13440854" algn="l" defTabSz="3840243" rtl="0" eaLnBrk="1" latinLnBrk="0" hangingPunct="1">
        <a:defRPr sz="7560" kern="1200">
          <a:solidFill>
            <a:schemeClr val="tx1"/>
          </a:solidFill>
          <a:latin typeface="+mn-lt"/>
          <a:ea typeface="+mn-ea"/>
          <a:cs typeface="+mn-cs"/>
        </a:defRPr>
      </a:lvl8pPr>
      <a:lvl9pPr marL="15360977" algn="l" defTabSz="3840243"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F977719-BC83-46B1-87C6-D24363A4C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231" y="28294355"/>
            <a:ext cx="5333333" cy="4000000"/>
          </a:xfrm>
          <a:prstGeom prst="rect">
            <a:avLst/>
          </a:prstGeom>
        </p:spPr>
      </p:pic>
      <p:sp>
        <p:nvSpPr>
          <p:cNvPr id="4" name="Rectangle 3"/>
          <p:cNvSpPr/>
          <p:nvPr/>
        </p:nvSpPr>
        <p:spPr>
          <a:xfrm>
            <a:off x="282982" y="231056"/>
            <a:ext cx="37838836" cy="4632832"/>
          </a:xfrm>
          <a:prstGeom prst="rect">
            <a:avLst/>
          </a:prstGeom>
          <a:noFill/>
          <a:ln w="762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60" dirty="0"/>
          </a:p>
        </p:txBody>
      </p:sp>
      <p:sp>
        <p:nvSpPr>
          <p:cNvPr id="5" name="Rectangle 4"/>
          <p:cNvSpPr/>
          <p:nvPr/>
        </p:nvSpPr>
        <p:spPr>
          <a:xfrm>
            <a:off x="282989" y="5776738"/>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ABSTRACT</a:t>
            </a:r>
          </a:p>
        </p:txBody>
      </p:sp>
      <p:sp>
        <p:nvSpPr>
          <p:cNvPr id="7" name="Rectangle 6"/>
          <p:cNvSpPr/>
          <p:nvPr/>
        </p:nvSpPr>
        <p:spPr>
          <a:xfrm>
            <a:off x="25859224" y="5758325"/>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CONCLUSIONS</a:t>
            </a:r>
          </a:p>
        </p:txBody>
      </p:sp>
      <p:sp>
        <p:nvSpPr>
          <p:cNvPr id="8" name="TextBox 7"/>
          <p:cNvSpPr txBox="1"/>
          <p:nvPr/>
        </p:nvSpPr>
        <p:spPr>
          <a:xfrm>
            <a:off x="282988" y="6493632"/>
            <a:ext cx="12262585" cy="7971413"/>
          </a:xfrm>
          <a:prstGeom prst="rect">
            <a:avLst/>
          </a:prstGeom>
          <a:noFill/>
          <a:ln>
            <a:solidFill>
              <a:schemeClr val="accent1">
                <a:lumMod val="75000"/>
              </a:schemeClr>
            </a:solidFill>
          </a:ln>
        </p:spPr>
        <p:txBody>
          <a:bodyPr wrap="square" rtlCol="0">
            <a:spAutoFit/>
          </a:bodyPr>
          <a:lstStyle/>
          <a:p>
            <a:pPr algn="just"/>
            <a:r>
              <a:rPr lang="en-US" sz="3200" dirty="0"/>
              <a:t>Friction stir welding is a solid-state process that joins materials using heat generation to soften the material to a state of plasticization, and mechanically inter-mixing the materials. The process generates a lower threshold of heat across the weld, therefore attaining a stronger weld through plasticizing rather than melting the materials together. In this study we observed conditions during the welding process including: position, heat distribution, current input, and torque across the tool. Three specific revolutions per minute (rpm) of the tool were observed: 1400, 1600, and 1800 rpm. Linear relationships were identified and analyzed between torque and current input, as well as heat distribution and current input. Post-weld analysis revealed linear slopes as small as |0.0209| Amps per Newton meters across the duration of the weld for torque-current relationships, and as small as |.0040| Amps per degree Celsius for the duration of the weld for heat-current relationships. These linear strategies could be effective control methods for future welds to procedurally detect the creation of weld defects.</a:t>
            </a:r>
            <a:endParaRPr lang="en-US" sz="3200" dirty="0">
              <a:cs typeface="Times New Roman" panose="02020603050405020304" pitchFamily="18" charset="0"/>
            </a:endParaRPr>
          </a:p>
        </p:txBody>
      </p:sp>
      <p:sp>
        <p:nvSpPr>
          <p:cNvPr id="9" name="Rectangle 8"/>
          <p:cNvSpPr/>
          <p:nvPr/>
        </p:nvSpPr>
        <p:spPr>
          <a:xfrm>
            <a:off x="282972" y="14823486"/>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INTRODUCTION</a:t>
            </a:r>
          </a:p>
        </p:txBody>
      </p:sp>
      <p:sp>
        <p:nvSpPr>
          <p:cNvPr id="12" name="TextBox 11"/>
          <p:cNvSpPr txBox="1"/>
          <p:nvPr/>
        </p:nvSpPr>
        <p:spPr>
          <a:xfrm>
            <a:off x="282972" y="15540376"/>
            <a:ext cx="12262585" cy="16881544"/>
          </a:xfrm>
          <a:prstGeom prst="rect">
            <a:avLst/>
          </a:prstGeom>
          <a:noFill/>
          <a:ln>
            <a:solidFill>
              <a:schemeClr val="accent1">
                <a:lumMod val="75000"/>
              </a:schemeClr>
            </a:solidFill>
          </a:ln>
        </p:spPr>
        <p:txBody>
          <a:bodyPr wrap="square" rtlCol="0">
            <a:spAutoFit/>
          </a:bodyPr>
          <a:lstStyle/>
          <a:p>
            <a:pPr algn="just"/>
            <a:r>
              <a:rPr lang="en-US" sz="3200" dirty="0"/>
              <a:t>Friction stir welding is based on the concept of tightly pressing a rotating tool onto the joint of different pieces of material. This generates heat due to friction between the surface of the tool, and the surface of the parent material. The parent material ideally plasticizes rather than melts to bind the joint to create a stronger weld than traditional welding practices. There is an inherent disadvantage to friction stir welding. It generally requires very large machinery to stabilize the materials against a back plate, to drive the tool into the materials, and withstand the torque exerted on the tool itself during the weld. </a:t>
            </a:r>
            <a:endParaRPr lang="en-US" sz="3500" dirty="0"/>
          </a:p>
          <a:p>
            <a:pPr algn="just"/>
            <a:endParaRPr lang="en-US" sz="3500" dirty="0"/>
          </a:p>
          <a:p>
            <a:pPr algn="just"/>
            <a:r>
              <a:rPr lang="en-US" sz="3200" dirty="0"/>
              <a:t>Defects may include voids, or flashing. X-ray or ultrasonic testing are commonly used to find voids or insufficient bonding depth into the joint. In previous work done at Austin </a:t>
            </a:r>
            <a:r>
              <a:rPr lang="en-US" sz="3200" dirty="0" err="1"/>
              <a:t>Peay</a:t>
            </a:r>
            <a:r>
              <a:rPr lang="en-US" sz="3200" dirty="0"/>
              <a:t> State University, voids caused by the welding process was examined. During normal welding conditions the frequency content showed a component around 14 Hz; however, when the tool encountered a void the 14 Hz component disappeared and the component in 1-4 Hz range increased.[1]</a:t>
            </a:r>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r>
              <a:rPr lang="en-US" sz="3200" dirty="0"/>
              <a:t>Another weld defect, flashing, is described by excess material being shoved up and away from the weld joint. Flashing, although the weld may still be within tolerance for adequate weld strength, causes the weld to be visually unacceptable and creates a safety hazard. Flashing must be milled or grinded off, post-weld, therefore taking time. </a:t>
            </a:r>
          </a:p>
        </p:txBody>
      </p:sp>
      <p:sp>
        <p:nvSpPr>
          <p:cNvPr id="14" name="Rectangle 13"/>
          <p:cNvSpPr/>
          <p:nvPr/>
        </p:nvSpPr>
        <p:spPr>
          <a:xfrm>
            <a:off x="13071111" y="5767966"/>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CURRENT WORK</a:t>
            </a:r>
          </a:p>
        </p:txBody>
      </p:sp>
      <p:sp>
        <p:nvSpPr>
          <p:cNvPr id="15" name="TextBox 14"/>
          <p:cNvSpPr txBox="1"/>
          <p:nvPr/>
        </p:nvSpPr>
        <p:spPr>
          <a:xfrm>
            <a:off x="13071110" y="6484860"/>
            <a:ext cx="12262585" cy="4031873"/>
          </a:xfrm>
          <a:prstGeom prst="rect">
            <a:avLst/>
          </a:prstGeom>
          <a:noFill/>
          <a:ln>
            <a:solidFill>
              <a:schemeClr val="accent1">
                <a:lumMod val="75000"/>
              </a:schemeClr>
            </a:solidFill>
          </a:ln>
        </p:spPr>
        <p:txBody>
          <a:bodyPr wrap="square" rtlCol="0">
            <a:spAutoFit/>
          </a:bodyPr>
          <a:lstStyle/>
          <a:p>
            <a:pPr algn="just"/>
            <a:r>
              <a:rPr lang="en-US" sz="3200" dirty="0"/>
              <a:t>Data was collected across multiple features of the weld to find relationships. Torque was acquired using a strain gauge attached to the tool. A thermocouple was also attached to retrieve thermal data. Position was tracked using potentiometers. Current input into the friction stir welding machine was also collected. So far three specific rpms have been observed: 1400, 1600, and 1800 rpms. As shown in the graphs below there are strong linear relationships observed between current and heat, as well as current and torque.</a:t>
            </a:r>
          </a:p>
        </p:txBody>
      </p:sp>
      <p:sp>
        <p:nvSpPr>
          <p:cNvPr id="17" name="TextBox 16"/>
          <p:cNvSpPr txBox="1"/>
          <p:nvPr/>
        </p:nvSpPr>
        <p:spPr>
          <a:xfrm>
            <a:off x="25859232" y="6493629"/>
            <a:ext cx="12262585" cy="5016758"/>
          </a:xfrm>
          <a:prstGeom prst="rect">
            <a:avLst/>
          </a:prstGeom>
          <a:noFill/>
          <a:ln>
            <a:solidFill>
              <a:schemeClr val="accent1">
                <a:lumMod val="75000"/>
              </a:schemeClr>
            </a:solidFill>
          </a:ln>
        </p:spPr>
        <p:txBody>
          <a:bodyPr wrap="square" rtlCol="0">
            <a:spAutoFit/>
          </a:bodyPr>
          <a:lstStyle/>
          <a:p>
            <a:r>
              <a:rPr lang="en-US" sz="3200" dirty="0"/>
              <a:t>The important take away from these linear fits allows us to look at current to determine changes in the welding process. Most evident is the clear divide between tool plunge and weld data regions (See Current vs Temp &amp; Current vs Torque graphs for all welds). This data can be used to train classifiers and determine discriminant vectors to procedurally identify points of transition in the welding process. More welds will reveal further patterns. For now it is unclear if the thermal, torque, or current data will reveal procedurally occurring points of flash along the weld. But, we can clearly observe the transition from tool plunge into full material immersion.</a:t>
            </a:r>
          </a:p>
        </p:txBody>
      </p:sp>
      <p:sp>
        <p:nvSpPr>
          <p:cNvPr id="22" name="TextBox 21"/>
          <p:cNvSpPr txBox="1"/>
          <p:nvPr/>
        </p:nvSpPr>
        <p:spPr>
          <a:xfrm>
            <a:off x="282968" y="1233296"/>
            <a:ext cx="37838836" cy="1569660"/>
          </a:xfrm>
          <a:prstGeom prst="rect">
            <a:avLst/>
          </a:prstGeom>
          <a:noFill/>
        </p:spPr>
        <p:txBody>
          <a:bodyPr wrap="square" rtlCol="0">
            <a:spAutoFit/>
          </a:bodyPr>
          <a:lstStyle/>
          <a:p>
            <a:pPr algn="ctr"/>
            <a:r>
              <a:rPr lang="en-US" sz="9600" dirty="0">
                <a:solidFill>
                  <a:schemeClr val="accent1">
                    <a:lumMod val="75000"/>
                  </a:schemeClr>
                </a:solidFill>
              </a:rPr>
              <a:t> Linear Dependencies in Friction Stir Welding Conditions</a:t>
            </a:r>
            <a:endParaRPr lang="en-US" sz="20900" dirty="0">
              <a:solidFill>
                <a:schemeClr val="accent1">
                  <a:lumMod val="75000"/>
                </a:schemeClr>
              </a:solidFill>
              <a:latin typeface="Arial Rounded MT Bold" panose="020F0704030504030204" pitchFamily="34" charset="0"/>
              <a:cs typeface="Times New Roman" panose="02020603050405020304" pitchFamily="18" charset="0"/>
            </a:endParaRPr>
          </a:p>
        </p:txBody>
      </p:sp>
      <p:sp>
        <p:nvSpPr>
          <p:cNvPr id="23" name="TextBox 22"/>
          <p:cNvSpPr txBox="1"/>
          <p:nvPr/>
        </p:nvSpPr>
        <p:spPr>
          <a:xfrm>
            <a:off x="12119643" y="3060760"/>
            <a:ext cx="12944056" cy="963341"/>
          </a:xfrm>
          <a:prstGeom prst="rect">
            <a:avLst/>
          </a:prstGeom>
          <a:noFill/>
        </p:spPr>
        <p:txBody>
          <a:bodyPr wrap="none" rtlCol="0">
            <a:spAutoFit/>
          </a:bodyPr>
          <a:lstStyle/>
          <a:p>
            <a:r>
              <a:rPr lang="en-US" sz="5660" dirty="0">
                <a:solidFill>
                  <a:schemeClr val="accent1">
                    <a:lumMod val="75000"/>
                  </a:schemeClr>
                </a:solidFill>
              </a:rPr>
              <a:t>Jeremiah Simmons, Dr. William R Longhurst</a:t>
            </a:r>
          </a:p>
        </p:txBody>
      </p:sp>
      <p:sp>
        <p:nvSpPr>
          <p:cNvPr id="24" name="TextBox 23"/>
          <p:cNvSpPr txBox="1"/>
          <p:nvPr/>
        </p:nvSpPr>
        <p:spPr>
          <a:xfrm>
            <a:off x="6997247" y="3805200"/>
            <a:ext cx="24905408" cy="963341"/>
          </a:xfrm>
          <a:prstGeom prst="rect">
            <a:avLst/>
          </a:prstGeom>
          <a:noFill/>
        </p:spPr>
        <p:txBody>
          <a:bodyPr wrap="none" rtlCol="0">
            <a:spAutoFit/>
          </a:bodyPr>
          <a:lstStyle/>
          <a:p>
            <a:r>
              <a:rPr lang="en-US" sz="5660" dirty="0">
                <a:solidFill>
                  <a:schemeClr val="accent1">
                    <a:lumMod val="75000"/>
                  </a:schemeClr>
                </a:solidFill>
              </a:rPr>
              <a:t>Department of Physics and Astronomy, Austin Peay State University, Clarksville, TN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92" y="1030054"/>
            <a:ext cx="4276689" cy="3170096"/>
          </a:xfrm>
          <a:prstGeom prst="rect">
            <a:avLst/>
          </a:prstGeom>
        </p:spPr>
      </p:pic>
      <p:sp>
        <p:nvSpPr>
          <p:cNvPr id="25" name="Rectangle 24"/>
          <p:cNvSpPr/>
          <p:nvPr/>
        </p:nvSpPr>
        <p:spPr>
          <a:xfrm>
            <a:off x="25859224" y="11527917"/>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FUTURE WORK</a:t>
            </a:r>
          </a:p>
        </p:txBody>
      </p:sp>
      <p:sp>
        <p:nvSpPr>
          <p:cNvPr id="26" name="TextBox 25"/>
          <p:cNvSpPr txBox="1"/>
          <p:nvPr/>
        </p:nvSpPr>
        <p:spPr>
          <a:xfrm>
            <a:off x="25859153" y="12262337"/>
            <a:ext cx="12262585" cy="4031873"/>
          </a:xfrm>
          <a:prstGeom prst="rect">
            <a:avLst/>
          </a:prstGeom>
          <a:noFill/>
          <a:ln>
            <a:solidFill>
              <a:schemeClr val="accent1">
                <a:lumMod val="75000"/>
              </a:schemeClr>
            </a:solidFill>
          </a:ln>
        </p:spPr>
        <p:txBody>
          <a:bodyPr wrap="square" rtlCol="0">
            <a:spAutoFit/>
          </a:bodyPr>
          <a:lstStyle/>
          <a:p>
            <a:r>
              <a:rPr lang="en-US" sz="3200" dirty="0"/>
              <a:t>Future work will focus on four specific areas:</a:t>
            </a:r>
          </a:p>
          <a:p>
            <a:pPr marL="457200" indent="-457200">
              <a:buFont typeface="Arial" panose="020B0604020202020204" pitchFamily="34" charset="0"/>
              <a:buChar char="•"/>
            </a:pPr>
            <a:r>
              <a:rPr lang="en-US" sz="3200" dirty="0"/>
              <a:t>Collecting more welding data.</a:t>
            </a:r>
          </a:p>
          <a:p>
            <a:pPr marL="457200" indent="-457200">
              <a:buFont typeface="Arial" panose="020B0604020202020204" pitchFamily="34" charset="0"/>
              <a:buChar char="•"/>
            </a:pPr>
            <a:r>
              <a:rPr lang="en-US" sz="3200" dirty="0"/>
              <a:t>Continue looking for patterns in the data to identify flash occurring during the weld (aside from the visual evidence).</a:t>
            </a:r>
          </a:p>
          <a:p>
            <a:pPr marL="457200" indent="-457200">
              <a:buFont typeface="Arial" panose="020B0604020202020204" pitchFamily="34" charset="0"/>
              <a:buChar char="•"/>
            </a:pPr>
            <a:r>
              <a:rPr lang="en-US" sz="3200" dirty="0"/>
              <a:t>Train classifiers that will label transitions (both stage transitions, and defect creation).</a:t>
            </a:r>
          </a:p>
          <a:p>
            <a:pPr marL="457200" indent="-457200">
              <a:buFont typeface="Arial" panose="020B0604020202020204" pitchFamily="34" charset="0"/>
              <a:buChar char="•"/>
            </a:pPr>
            <a:r>
              <a:rPr lang="en-US" sz="3200" dirty="0"/>
              <a:t>Build a system to procedural correct tool bit position, rpm, and transverse speed along the joint to avoid or fix defects during the weld</a:t>
            </a:r>
          </a:p>
        </p:txBody>
      </p:sp>
      <p:pic>
        <p:nvPicPr>
          <p:cNvPr id="18" name="Picture 17">
            <a:extLst>
              <a:ext uri="{FF2B5EF4-FFF2-40B4-BE49-F238E27FC236}">
                <a16:creationId xmlns:a16="http://schemas.microsoft.com/office/drawing/2014/main" id="{48EE6550-FBD6-473D-933F-94BB14583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0442" y="11285155"/>
            <a:ext cx="5333333" cy="4000000"/>
          </a:xfrm>
          <a:prstGeom prst="rect">
            <a:avLst/>
          </a:prstGeom>
        </p:spPr>
      </p:pic>
      <p:pic>
        <p:nvPicPr>
          <p:cNvPr id="31" name="Picture 30">
            <a:extLst>
              <a:ext uri="{FF2B5EF4-FFF2-40B4-BE49-F238E27FC236}">
                <a16:creationId xmlns:a16="http://schemas.microsoft.com/office/drawing/2014/main" id="{63F63BB2-49A6-4825-B4F2-B5CB5F082C93}"/>
              </a:ext>
            </a:extLst>
          </p:cNvPr>
          <p:cNvPicPr>
            <a:picLocks noChangeAspect="1"/>
          </p:cNvPicPr>
          <p:nvPr/>
        </p:nvPicPr>
        <p:blipFill>
          <a:blip r:embed="rId5"/>
          <a:stretch>
            <a:fillRect/>
          </a:stretch>
        </p:blipFill>
        <p:spPr>
          <a:xfrm>
            <a:off x="19999690" y="11252615"/>
            <a:ext cx="5334000" cy="4000500"/>
          </a:xfrm>
          <a:prstGeom prst="rect">
            <a:avLst/>
          </a:prstGeom>
        </p:spPr>
      </p:pic>
      <p:pic>
        <p:nvPicPr>
          <p:cNvPr id="32" name="Picture 31">
            <a:extLst>
              <a:ext uri="{FF2B5EF4-FFF2-40B4-BE49-F238E27FC236}">
                <a16:creationId xmlns:a16="http://schemas.microsoft.com/office/drawing/2014/main" id="{AF35A45D-7E70-4101-9F1D-8F78D638CE5F}"/>
              </a:ext>
            </a:extLst>
          </p:cNvPr>
          <p:cNvPicPr>
            <a:picLocks noChangeAspect="1"/>
          </p:cNvPicPr>
          <p:nvPr/>
        </p:nvPicPr>
        <p:blipFill>
          <a:blip r:embed="rId6"/>
          <a:stretch>
            <a:fillRect/>
          </a:stretch>
        </p:blipFill>
        <p:spPr>
          <a:xfrm>
            <a:off x="13070437" y="22072686"/>
            <a:ext cx="5334000" cy="4000500"/>
          </a:xfrm>
          <a:prstGeom prst="rect">
            <a:avLst/>
          </a:prstGeom>
        </p:spPr>
      </p:pic>
      <p:pic>
        <p:nvPicPr>
          <p:cNvPr id="34" name="Picture 33">
            <a:extLst>
              <a:ext uri="{FF2B5EF4-FFF2-40B4-BE49-F238E27FC236}">
                <a16:creationId xmlns:a16="http://schemas.microsoft.com/office/drawing/2014/main" id="{95C398F8-7C8A-4F80-874A-2421B4FBF3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06246" y="28326581"/>
            <a:ext cx="5333333" cy="4000000"/>
          </a:xfrm>
          <a:prstGeom prst="rect">
            <a:avLst/>
          </a:prstGeom>
        </p:spPr>
      </p:pic>
      <p:pic>
        <p:nvPicPr>
          <p:cNvPr id="37" name="Picture 36">
            <a:extLst>
              <a:ext uri="{FF2B5EF4-FFF2-40B4-BE49-F238E27FC236}">
                <a16:creationId xmlns:a16="http://schemas.microsoft.com/office/drawing/2014/main" id="{E22B0FF6-9936-4500-B2C7-A4C862D77211}"/>
              </a:ext>
            </a:extLst>
          </p:cNvPr>
          <p:cNvPicPr>
            <a:picLocks noChangeAspect="1"/>
          </p:cNvPicPr>
          <p:nvPr/>
        </p:nvPicPr>
        <p:blipFill>
          <a:blip r:embed="rId8"/>
          <a:stretch>
            <a:fillRect/>
          </a:stretch>
        </p:blipFill>
        <p:spPr>
          <a:xfrm>
            <a:off x="19999689" y="22072686"/>
            <a:ext cx="5334000" cy="4000500"/>
          </a:xfrm>
          <a:prstGeom prst="rect">
            <a:avLst/>
          </a:prstGeom>
        </p:spPr>
      </p:pic>
      <p:pic>
        <p:nvPicPr>
          <p:cNvPr id="39" name="Picture 38">
            <a:extLst>
              <a:ext uri="{FF2B5EF4-FFF2-40B4-BE49-F238E27FC236}">
                <a16:creationId xmlns:a16="http://schemas.microsoft.com/office/drawing/2014/main" id="{5B6E86D5-26D2-4CC1-AEC0-8113B9237C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8792" y="24127459"/>
            <a:ext cx="5019043" cy="3759054"/>
          </a:xfrm>
          <a:prstGeom prst="rect">
            <a:avLst/>
          </a:prstGeom>
        </p:spPr>
      </p:pic>
      <p:pic>
        <p:nvPicPr>
          <p:cNvPr id="40" name="Picture 39">
            <a:extLst>
              <a:ext uri="{FF2B5EF4-FFF2-40B4-BE49-F238E27FC236}">
                <a16:creationId xmlns:a16="http://schemas.microsoft.com/office/drawing/2014/main" id="{C6D8644E-2661-4965-9749-AFC9F720BCD8}"/>
              </a:ext>
            </a:extLst>
          </p:cNvPr>
          <p:cNvPicPr>
            <a:picLocks noChangeAspect="1"/>
          </p:cNvPicPr>
          <p:nvPr/>
        </p:nvPicPr>
        <p:blipFill>
          <a:blip r:embed="rId10"/>
          <a:stretch>
            <a:fillRect/>
          </a:stretch>
        </p:blipFill>
        <p:spPr>
          <a:xfrm>
            <a:off x="6997252" y="24127459"/>
            <a:ext cx="5019043" cy="3759054"/>
          </a:xfrm>
          <a:prstGeom prst="rect">
            <a:avLst/>
          </a:prstGeom>
        </p:spPr>
      </p:pic>
      <p:sp>
        <p:nvSpPr>
          <p:cNvPr id="41" name="TextBox 40">
            <a:extLst>
              <a:ext uri="{FF2B5EF4-FFF2-40B4-BE49-F238E27FC236}">
                <a16:creationId xmlns:a16="http://schemas.microsoft.com/office/drawing/2014/main" id="{E9C951D2-FA17-447B-9D9F-B7BCEAD4390E}"/>
              </a:ext>
            </a:extLst>
          </p:cNvPr>
          <p:cNvSpPr txBox="1"/>
          <p:nvPr/>
        </p:nvSpPr>
        <p:spPr>
          <a:xfrm>
            <a:off x="15439729" y="15526152"/>
            <a:ext cx="8153803" cy="1938992"/>
          </a:xfrm>
          <a:prstGeom prst="rect">
            <a:avLst/>
          </a:prstGeom>
          <a:noFill/>
        </p:spPr>
        <p:txBody>
          <a:bodyPr wrap="square" rtlCol="0">
            <a:spAutoFit/>
          </a:bodyPr>
          <a:lstStyle/>
          <a:p>
            <a:pPr algn="just"/>
            <a:r>
              <a:rPr lang="en-US" sz="2000" dirty="0"/>
              <a:t>The figures above show data and conclusions drawn from the 4</a:t>
            </a:r>
            <a:r>
              <a:rPr lang="en-US" sz="2000" baseline="30000" dirty="0"/>
              <a:t>th</a:t>
            </a:r>
            <a:r>
              <a:rPr lang="en-US" sz="2000" dirty="0"/>
              <a:t> weld. Top left shows current input as a function of temperature for both tool plunge (</a:t>
            </a:r>
            <a:r>
              <a:rPr lang="en-US" sz="2000" dirty="0">
                <a:solidFill>
                  <a:srgbClr val="C00000"/>
                </a:solidFill>
              </a:rPr>
              <a:t>red</a:t>
            </a:r>
            <a:r>
              <a:rPr lang="en-US" sz="2000" dirty="0"/>
              <a:t>) and the duration of the weld (</a:t>
            </a:r>
            <a:r>
              <a:rPr lang="en-US" sz="2000" dirty="0">
                <a:solidFill>
                  <a:srgbClr val="0070C0"/>
                </a:solidFill>
              </a:rPr>
              <a:t>blue</a:t>
            </a:r>
            <a:r>
              <a:rPr lang="en-US" sz="2000" dirty="0"/>
              <a:t>). Top right is the same concept as before, but current as a function of torque. Bottom left and right graphs show raw data for heat and torque over time (respectfully) superimposed over current input as a function of time.</a:t>
            </a:r>
          </a:p>
        </p:txBody>
      </p:sp>
      <p:sp>
        <p:nvSpPr>
          <p:cNvPr id="44" name="TextBox 43">
            <a:extLst>
              <a:ext uri="{FF2B5EF4-FFF2-40B4-BE49-F238E27FC236}">
                <a16:creationId xmlns:a16="http://schemas.microsoft.com/office/drawing/2014/main" id="{B6396A1D-568A-4DC2-B293-1524942101F4}"/>
              </a:ext>
            </a:extLst>
          </p:cNvPr>
          <p:cNvSpPr txBox="1"/>
          <p:nvPr/>
        </p:nvSpPr>
        <p:spPr>
          <a:xfrm>
            <a:off x="15922793" y="26387589"/>
            <a:ext cx="8153803" cy="1938992"/>
          </a:xfrm>
          <a:prstGeom prst="rect">
            <a:avLst/>
          </a:prstGeom>
          <a:noFill/>
        </p:spPr>
        <p:txBody>
          <a:bodyPr wrap="square" rtlCol="0">
            <a:spAutoFit/>
          </a:bodyPr>
          <a:lstStyle/>
          <a:p>
            <a:pPr algn="just"/>
            <a:r>
              <a:rPr lang="en-US" sz="2000" dirty="0"/>
              <a:t>The figures above show data and conclusions drawn from the 8</a:t>
            </a:r>
            <a:r>
              <a:rPr lang="en-US" sz="2000" baseline="30000" dirty="0"/>
              <a:t>th</a:t>
            </a:r>
            <a:r>
              <a:rPr lang="en-US" sz="2000" dirty="0"/>
              <a:t> weld. Top left shows current input as a function of temperature for both tool plunge (</a:t>
            </a:r>
            <a:r>
              <a:rPr lang="en-US" sz="2000" dirty="0">
                <a:solidFill>
                  <a:srgbClr val="C00000"/>
                </a:solidFill>
              </a:rPr>
              <a:t>red</a:t>
            </a:r>
            <a:r>
              <a:rPr lang="en-US" sz="2000" dirty="0"/>
              <a:t>) and the duration of the weld (</a:t>
            </a:r>
            <a:r>
              <a:rPr lang="en-US" sz="2000" dirty="0">
                <a:solidFill>
                  <a:srgbClr val="0070C0"/>
                </a:solidFill>
              </a:rPr>
              <a:t>blue</a:t>
            </a:r>
            <a:r>
              <a:rPr lang="en-US" sz="2000" dirty="0"/>
              <a:t>). Top right is the same concept as before, but current as a function of torque. Bottom left and right graphs show raw data for heat and torque over time (respectfully) superimposed over current input as a function of time.</a:t>
            </a:r>
          </a:p>
        </p:txBody>
      </p:sp>
      <p:sp>
        <p:nvSpPr>
          <p:cNvPr id="45" name="Rectangle 44">
            <a:extLst>
              <a:ext uri="{FF2B5EF4-FFF2-40B4-BE49-F238E27FC236}">
                <a16:creationId xmlns:a16="http://schemas.microsoft.com/office/drawing/2014/main" id="{ECEA7ADC-6E2B-4CF8-AB9F-3F0AFC068BDA}"/>
              </a:ext>
            </a:extLst>
          </p:cNvPr>
          <p:cNvSpPr/>
          <p:nvPr/>
        </p:nvSpPr>
        <p:spPr>
          <a:xfrm>
            <a:off x="26452287" y="26992290"/>
            <a:ext cx="11669454" cy="908063"/>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ACKNOWLEDGEMENTS</a:t>
            </a:r>
          </a:p>
        </p:txBody>
      </p:sp>
      <p:sp>
        <p:nvSpPr>
          <p:cNvPr id="46" name="TextBox 45">
            <a:extLst>
              <a:ext uri="{FF2B5EF4-FFF2-40B4-BE49-F238E27FC236}">
                <a16:creationId xmlns:a16="http://schemas.microsoft.com/office/drawing/2014/main" id="{E201E65A-9999-486D-B18A-FC02579637EC}"/>
              </a:ext>
            </a:extLst>
          </p:cNvPr>
          <p:cNvSpPr txBox="1"/>
          <p:nvPr/>
        </p:nvSpPr>
        <p:spPr>
          <a:xfrm>
            <a:off x="26452286" y="27867782"/>
            <a:ext cx="11669454" cy="1477328"/>
          </a:xfrm>
          <a:prstGeom prst="rect">
            <a:avLst/>
          </a:prstGeom>
          <a:noFill/>
          <a:ln>
            <a:solidFill>
              <a:schemeClr val="accent1">
                <a:lumMod val="75000"/>
              </a:schemeClr>
            </a:solidFill>
          </a:ln>
        </p:spPr>
        <p:txBody>
          <a:bodyPr wrap="square" rtlCol="0">
            <a:spAutoFit/>
          </a:bodyPr>
          <a:lstStyle/>
          <a:p>
            <a:r>
              <a:rPr lang="en-US" sz="3000" dirty="0"/>
              <a:t>Thanks to Isaac C Wilbur, Brandon E. Osborn, Thomas </a:t>
            </a:r>
            <a:r>
              <a:rPr lang="en-US" sz="3000" dirty="0" err="1"/>
              <a:t>Ruland</a:t>
            </a:r>
            <a:r>
              <a:rPr lang="en-US" sz="3000" dirty="0"/>
              <a:t>, Bryan Gaither for their previous research with Dr. William R Longhurst on void detection in friction stir welding.</a:t>
            </a:r>
          </a:p>
        </p:txBody>
      </p:sp>
      <p:pic>
        <p:nvPicPr>
          <p:cNvPr id="48" name="Picture 47">
            <a:extLst>
              <a:ext uri="{FF2B5EF4-FFF2-40B4-BE49-F238E27FC236}">
                <a16:creationId xmlns:a16="http://schemas.microsoft.com/office/drawing/2014/main" id="{12034B29-3B90-4679-A078-CD2384A811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955481" y="16399158"/>
            <a:ext cx="5333333" cy="4000000"/>
          </a:xfrm>
          <a:prstGeom prst="rect">
            <a:avLst/>
          </a:prstGeom>
        </p:spPr>
      </p:pic>
      <p:pic>
        <p:nvPicPr>
          <p:cNvPr id="56" name="Picture 55">
            <a:extLst>
              <a:ext uri="{FF2B5EF4-FFF2-40B4-BE49-F238E27FC236}">
                <a16:creationId xmlns:a16="http://schemas.microsoft.com/office/drawing/2014/main" id="{CB873862-FE8F-4579-BFE4-12D64AEE06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389495" y="16399158"/>
            <a:ext cx="5333333" cy="4000000"/>
          </a:xfrm>
          <a:prstGeom prst="rect">
            <a:avLst/>
          </a:prstGeom>
        </p:spPr>
      </p:pic>
      <p:sp>
        <p:nvSpPr>
          <p:cNvPr id="57" name="TextBox 56">
            <a:extLst>
              <a:ext uri="{FF2B5EF4-FFF2-40B4-BE49-F238E27FC236}">
                <a16:creationId xmlns:a16="http://schemas.microsoft.com/office/drawing/2014/main" id="{0E18E2A2-289B-4783-A022-7FA7FF6E5900}"/>
              </a:ext>
            </a:extLst>
          </p:cNvPr>
          <p:cNvSpPr txBox="1"/>
          <p:nvPr/>
        </p:nvSpPr>
        <p:spPr>
          <a:xfrm>
            <a:off x="13104315" y="11245865"/>
            <a:ext cx="12262585" cy="10433625"/>
          </a:xfrm>
          <a:prstGeom prst="rect">
            <a:avLst/>
          </a:prstGeom>
          <a:noFill/>
          <a:ln>
            <a:solidFill>
              <a:schemeClr val="accent1">
                <a:lumMod val="75000"/>
              </a:schemeClr>
            </a:solidFill>
          </a:ln>
        </p:spPr>
        <p:txBody>
          <a:bodyPr wrap="square" rtlCol="0">
            <a:spAutoFit/>
          </a:bodyPr>
          <a:lstStyle/>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p:txBody>
      </p:sp>
      <p:sp>
        <p:nvSpPr>
          <p:cNvPr id="59" name="TextBox 58">
            <a:extLst>
              <a:ext uri="{FF2B5EF4-FFF2-40B4-BE49-F238E27FC236}">
                <a16:creationId xmlns:a16="http://schemas.microsoft.com/office/drawing/2014/main" id="{76FF0BBC-06B1-4525-B838-A6D58F22A59C}"/>
              </a:ext>
            </a:extLst>
          </p:cNvPr>
          <p:cNvSpPr txBox="1"/>
          <p:nvPr/>
        </p:nvSpPr>
        <p:spPr>
          <a:xfrm>
            <a:off x="27913545" y="20488575"/>
            <a:ext cx="8153803" cy="1938992"/>
          </a:xfrm>
          <a:prstGeom prst="rect">
            <a:avLst/>
          </a:prstGeom>
          <a:noFill/>
        </p:spPr>
        <p:txBody>
          <a:bodyPr wrap="square" rtlCol="0">
            <a:spAutoFit/>
          </a:bodyPr>
          <a:lstStyle/>
          <a:p>
            <a:pPr algn="just"/>
            <a:r>
              <a:rPr lang="en-US" sz="2000" dirty="0"/>
              <a:t>The figures above show data and conclusions drawn from the 7</a:t>
            </a:r>
            <a:r>
              <a:rPr lang="en-US" sz="2000" baseline="30000" dirty="0"/>
              <a:t>th</a:t>
            </a:r>
            <a:r>
              <a:rPr lang="en-US" sz="2000" dirty="0"/>
              <a:t> weld. Top left shows current input as a function of temperature for both tool plunge (</a:t>
            </a:r>
            <a:r>
              <a:rPr lang="en-US" sz="2000" dirty="0">
                <a:solidFill>
                  <a:srgbClr val="C00000"/>
                </a:solidFill>
              </a:rPr>
              <a:t>red</a:t>
            </a:r>
            <a:r>
              <a:rPr lang="en-US" sz="2000" dirty="0"/>
              <a:t>) and the duration of the weld (</a:t>
            </a:r>
            <a:r>
              <a:rPr lang="en-US" sz="2000" dirty="0">
                <a:solidFill>
                  <a:srgbClr val="0070C0"/>
                </a:solidFill>
              </a:rPr>
              <a:t>blue</a:t>
            </a:r>
            <a:r>
              <a:rPr lang="en-US" sz="2000" dirty="0"/>
              <a:t>). Top right is the same concept as before, but current as a function of torque. Bottom left and right graphs show raw data for heat and torque over time (respectfully) superimposed over current input as a function of time.</a:t>
            </a:r>
          </a:p>
        </p:txBody>
      </p:sp>
      <p:sp>
        <p:nvSpPr>
          <p:cNvPr id="62" name="TextBox 61">
            <a:extLst>
              <a:ext uri="{FF2B5EF4-FFF2-40B4-BE49-F238E27FC236}">
                <a16:creationId xmlns:a16="http://schemas.microsoft.com/office/drawing/2014/main" id="{077035C1-426B-4986-8107-E2E888AAF82F}"/>
              </a:ext>
            </a:extLst>
          </p:cNvPr>
          <p:cNvSpPr txBox="1"/>
          <p:nvPr/>
        </p:nvSpPr>
        <p:spPr>
          <a:xfrm>
            <a:off x="2653751" y="27972638"/>
            <a:ext cx="8686991" cy="830997"/>
          </a:xfrm>
          <a:prstGeom prst="rect">
            <a:avLst/>
          </a:prstGeom>
          <a:noFill/>
        </p:spPr>
        <p:txBody>
          <a:bodyPr wrap="square" rtlCol="0">
            <a:spAutoFit/>
          </a:bodyPr>
          <a:lstStyle/>
          <a:p>
            <a:pPr algn="just"/>
            <a:r>
              <a:rPr lang="en-US" sz="2400" dirty="0"/>
              <a:t>Top left image is a weld with very little flashing that occurred during the weld. Top right image is a weld with sever flashing occurring. </a:t>
            </a:r>
          </a:p>
        </p:txBody>
      </p:sp>
      <p:sp>
        <p:nvSpPr>
          <p:cNvPr id="65" name="Rectangle 64">
            <a:extLst>
              <a:ext uri="{FF2B5EF4-FFF2-40B4-BE49-F238E27FC236}">
                <a16:creationId xmlns:a16="http://schemas.microsoft.com/office/drawing/2014/main" id="{4E634C06-4B5A-432C-A5D3-544C148165E6}"/>
              </a:ext>
            </a:extLst>
          </p:cNvPr>
          <p:cNvSpPr/>
          <p:nvPr/>
        </p:nvSpPr>
        <p:spPr>
          <a:xfrm>
            <a:off x="26452286" y="29402035"/>
            <a:ext cx="11669454" cy="908063"/>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REFERENCES</a:t>
            </a:r>
          </a:p>
        </p:txBody>
      </p:sp>
      <p:sp>
        <p:nvSpPr>
          <p:cNvPr id="66" name="TextBox 65">
            <a:extLst>
              <a:ext uri="{FF2B5EF4-FFF2-40B4-BE49-F238E27FC236}">
                <a16:creationId xmlns:a16="http://schemas.microsoft.com/office/drawing/2014/main" id="{C0799550-BDA0-4B85-9DB1-36B2B0832595}"/>
              </a:ext>
            </a:extLst>
          </p:cNvPr>
          <p:cNvSpPr txBox="1"/>
          <p:nvPr/>
        </p:nvSpPr>
        <p:spPr>
          <a:xfrm>
            <a:off x="26477302" y="30321155"/>
            <a:ext cx="11644437" cy="1938992"/>
          </a:xfrm>
          <a:prstGeom prst="rect">
            <a:avLst/>
          </a:prstGeom>
          <a:noFill/>
          <a:ln>
            <a:solidFill>
              <a:schemeClr val="accent1">
                <a:lumMod val="75000"/>
              </a:schemeClr>
            </a:solidFill>
          </a:ln>
        </p:spPr>
        <p:txBody>
          <a:bodyPr wrap="square" rtlCol="0">
            <a:spAutoFit/>
          </a:bodyPr>
          <a:lstStyle/>
          <a:p>
            <a:r>
              <a:rPr lang="en-US" sz="3000" dirty="0"/>
              <a:t>[1] Longhurst, W, et al. Process Monitoring of Friction Stir Welding via The Frequency of the Spindle Motor Current.</a:t>
            </a:r>
            <a:r>
              <a:rPr lang="en-US" sz="3000" i="1" dirty="0"/>
              <a:t> The Proceedings of the Institution of Mechanical Engineers Part B. Journal of Engineering Manufacture.</a:t>
            </a:r>
            <a:endParaRPr lang="en-US" sz="3000" dirty="0"/>
          </a:p>
        </p:txBody>
      </p:sp>
      <p:pic>
        <p:nvPicPr>
          <p:cNvPr id="68" name="Picture 67">
            <a:extLst>
              <a:ext uri="{FF2B5EF4-FFF2-40B4-BE49-F238E27FC236}">
                <a16:creationId xmlns:a16="http://schemas.microsoft.com/office/drawing/2014/main" id="{1A13085E-F2D4-4DE2-BD0C-928E9173709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000022" y="17623785"/>
            <a:ext cx="5333333" cy="4000000"/>
          </a:xfrm>
          <a:prstGeom prst="rect">
            <a:avLst/>
          </a:prstGeom>
        </p:spPr>
      </p:pic>
      <p:pic>
        <p:nvPicPr>
          <p:cNvPr id="70" name="Picture 69">
            <a:extLst>
              <a:ext uri="{FF2B5EF4-FFF2-40B4-BE49-F238E27FC236}">
                <a16:creationId xmlns:a16="http://schemas.microsoft.com/office/drawing/2014/main" id="{777ED073-7402-41BD-A86A-1D2D2E0B074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252245" y="17623785"/>
            <a:ext cx="5333333" cy="4000000"/>
          </a:xfrm>
          <a:prstGeom prst="rect">
            <a:avLst/>
          </a:prstGeom>
        </p:spPr>
      </p:pic>
      <p:pic>
        <p:nvPicPr>
          <p:cNvPr id="72" name="Picture 71">
            <a:extLst>
              <a:ext uri="{FF2B5EF4-FFF2-40B4-BE49-F238E27FC236}">
                <a16:creationId xmlns:a16="http://schemas.microsoft.com/office/drawing/2014/main" id="{3B72B469-071A-4885-B371-7F03704842F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965223" y="28382286"/>
            <a:ext cx="5333333" cy="4000000"/>
          </a:xfrm>
          <a:prstGeom prst="rect">
            <a:avLst/>
          </a:prstGeom>
        </p:spPr>
      </p:pic>
      <p:pic>
        <p:nvPicPr>
          <p:cNvPr id="74" name="Picture 73">
            <a:extLst>
              <a:ext uri="{FF2B5EF4-FFF2-40B4-BE49-F238E27FC236}">
                <a16:creationId xmlns:a16="http://schemas.microsoft.com/office/drawing/2014/main" id="{6713CB11-DA0C-40EC-AE04-0EAD662DB0A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6245" y="28382286"/>
            <a:ext cx="5333333" cy="4000000"/>
          </a:xfrm>
          <a:prstGeom prst="rect">
            <a:avLst/>
          </a:prstGeom>
        </p:spPr>
      </p:pic>
      <p:pic>
        <p:nvPicPr>
          <p:cNvPr id="76" name="Picture 75">
            <a:extLst>
              <a:ext uri="{FF2B5EF4-FFF2-40B4-BE49-F238E27FC236}">
                <a16:creationId xmlns:a16="http://schemas.microsoft.com/office/drawing/2014/main" id="{750AF761-5E99-40CB-8A15-9BA8014602B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389495" y="22681519"/>
            <a:ext cx="5333333" cy="4000000"/>
          </a:xfrm>
          <a:prstGeom prst="rect">
            <a:avLst/>
          </a:prstGeom>
        </p:spPr>
      </p:pic>
      <p:pic>
        <p:nvPicPr>
          <p:cNvPr id="78" name="Picture 77">
            <a:extLst>
              <a:ext uri="{FF2B5EF4-FFF2-40B4-BE49-F238E27FC236}">
                <a16:creationId xmlns:a16="http://schemas.microsoft.com/office/drawing/2014/main" id="{CE02EA0F-7757-4C04-99A8-5E337DB4D84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955482" y="22681519"/>
            <a:ext cx="5333333" cy="4000000"/>
          </a:xfrm>
          <a:prstGeom prst="rect">
            <a:avLst/>
          </a:prstGeom>
        </p:spPr>
      </p:pic>
      <p:sp>
        <p:nvSpPr>
          <p:cNvPr id="80" name="TextBox 79">
            <a:extLst>
              <a:ext uri="{FF2B5EF4-FFF2-40B4-BE49-F238E27FC236}">
                <a16:creationId xmlns:a16="http://schemas.microsoft.com/office/drawing/2014/main" id="{E9DB6D52-A8C3-491A-A65D-B58CAE1CA395}"/>
              </a:ext>
            </a:extLst>
          </p:cNvPr>
          <p:cNvSpPr txBox="1"/>
          <p:nvPr/>
        </p:nvSpPr>
        <p:spPr>
          <a:xfrm>
            <a:off x="13119227" y="21961279"/>
            <a:ext cx="12262585" cy="10433625"/>
          </a:xfrm>
          <a:prstGeom prst="rect">
            <a:avLst/>
          </a:prstGeom>
          <a:noFill/>
          <a:ln>
            <a:solidFill>
              <a:schemeClr val="accent1">
                <a:lumMod val="75000"/>
              </a:schemeClr>
            </a:solidFill>
          </a:ln>
        </p:spPr>
        <p:txBody>
          <a:bodyPr wrap="square" rtlCol="0">
            <a:spAutoFit/>
          </a:bodyPr>
          <a:lstStyle/>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p:txBody>
      </p:sp>
      <p:sp>
        <p:nvSpPr>
          <p:cNvPr id="81" name="TextBox 80">
            <a:extLst>
              <a:ext uri="{FF2B5EF4-FFF2-40B4-BE49-F238E27FC236}">
                <a16:creationId xmlns:a16="http://schemas.microsoft.com/office/drawing/2014/main" id="{04D817E7-20BA-4F45-A7E9-9B9953E8C62A}"/>
              </a:ext>
            </a:extLst>
          </p:cNvPr>
          <p:cNvSpPr txBox="1"/>
          <p:nvPr/>
        </p:nvSpPr>
        <p:spPr>
          <a:xfrm>
            <a:off x="25859152" y="16294210"/>
            <a:ext cx="12262585" cy="10433625"/>
          </a:xfrm>
          <a:prstGeom prst="rect">
            <a:avLst/>
          </a:prstGeom>
          <a:noFill/>
          <a:ln>
            <a:solidFill>
              <a:schemeClr val="accent1">
                <a:lumMod val="75000"/>
              </a:schemeClr>
            </a:solidFill>
          </a:ln>
        </p:spPr>
        <p:txBody>
          <a:bodyPr wrap="square" rtlCol="0">
            <a:spAutoFit/>
          </a:bodyPr>
          <a:lstStyle/>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40504054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4915</TotalTime>
  <Words>949</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Times New Roman</vt:lpstr>
      <vt:lpstr>Office Theme</vt:lpstr>
      <vt:lpstr>PowerPoint Presentation</vt:lpstr>
    </vt:vector>
  </TitlesOfParts>
  <Company>Austin Peay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Simmons, Jeremiah</dc:creator>
  <cp:lastModifiedBy>Jeremiah Simmons</cp:lastModifiedBy>
  <cp:revision>109</cp:revision>
  <dcterms:created xsi:type="dcterms:W3CDTF">2015-12-08T01:22:58Z</dcterms:created>
  <dcterms:modified xsi:type="dcterms:W3CDTF">2017-11-15T20:10:53Z</dcterms:modified>
</cp:coreProperties>
</file>