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84048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3" autoAdjust="0"/>
    <p:restoredTop sz="94660"/>
  </p:normalViewPr>
  <p:slideViewPr>
    <p:cSldViewPr snapToGrid="0">
      <p:cViewPr>
        <p:scale>
          <a:sx n="20" d="100"/>
          <a:sy n="20" d="100"/>
        </p:scale>
        <p:origin x="111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199"/>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163" indent="0" algn="ctr">
              <a:buNone/>
              <a:defRPr sz="8400"/>
            </a:lvl2pPr>
            <a:lvl3pPr marL="3840326" indent="0" algn="ctr">
              <a:buNone/>
              <a:defRPr sz="7560"/>
            </a:lvl3pPr>
            <a:lvl4pPr marL="5760490" indent="0" algn="ctr">
              <a:buNone/>
              <a:defRPr sz="6720"/>
            </a:lvl4pPr>
            <a:lvl5pPr marL="7680653" indent="0" algn="ctr">
              <a:buNone/>
              <a:defRPr sz="6720"/>
            </a:lvl5pPr>
            <a:lvl6pPr marL="9600816" indent="0" algn="ctr">
              <a:buNone/>
              <a:defRPr sz="6720"/>
            </a:lvl6pPr>
            <a:lvl7pPr marL="11520979" indent="0" algn="ctr">
              <a:buNone/>
              <a:defRPr sz="6720"/>
            </a:lvl7pPr>
            <a:lvl8pPr marL="13441142" indent="0" algn="ctr">
              <a:buNone/>
              <a:defRPr sz="6720"/>
            </a:lvl8pPr>
            <a:lvl9pPr marL="15361306"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248532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177016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4"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92131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338637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199"/>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163" indent="0">
              <a:buNone/>
              <a:defRPr sz="8400">
                <a:solidFill>
                  <a:schemeClr val="tx1">
                    <a:tint val="75000"/>
                  </a:schemeClr>
                </a:solidFill>
              </a:defRPr>
            </a:lvl2pPr>
            <a:lvl3pPr marL="3840326" indent="0">
              <a:buNone/>
              <a:defRPr sz="7560">
                <a:solidFill>
                  <a:schemeClr val="tx1">
                    <a:tint val="75000"/>
                  </a:schemeClr>
                </a:solidFill>
              </a:defRPr>
            </a:lvl3pPr>
            <a:lvl4pPr marL="5760490" indent="0">
              <a:buNone/>
              <a:defRPr sz="6720">
                <a:solidFill>
                  <a:schemeClr val="tx1">
                    <a:tint val="75000"/>
                  </a:schemeClr>
                </a:solidFill>
              </a:defRPr>
            </a:lvl4pPr>
            <a:lvl5pPr marL="7680653" indent="0">
              <a:buNone/>
              <a:defRPr sz="6720">
                <a:solidFill>
                  <a:schemeClr val="tx1">
                    <a:tint val="75000"/>
                  </a:schemeClr>
                </a:solidFill>
              </a:defRPr>
            </a:lvl5pPr>
            <a:lvl6pPr marL="9600816" indent="0">
              <a:buNone/>
              <a:defRPr sz="6720">
                <a:solidFill>
                  <a:schemeClr val="tx1">
                    <a:tint val="75000"/>
                  </a:schemeClr>
                </a:solidFill>
              </a:defRPr>
            </a:lvl6pPr>
            <a:lvl7pPr marL="11520979" indent="0">
              <a:buNone/>
              <a:defRPr sz="6720">
                <a:solidFill>
                  <a:schemeClr val="tx1">
                    <a:tint val="75000"/>
                  </a:schemeClr>
                </a:solidFill>
              </a:defRPr>
            </a:lvl7pPr>
            <a:lvl8pPr marL="13441142" indent="0">
              <a:buNone/>
              <a:defRPr sz="6720">
                <a:solidFill>
                  <a:schemeClr val="tx1">
                    <a:tint val="75000"/>
                  </a:schemeClr>
                </a:solidFill>
              </a:defRPr>
            </a:lvl8pPr>
            <a:lvl9pPr marL="15361306"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113484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68315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163" indent="0">
              <a:buNone/>
              <a:defRPr sz="8400" b="1"/>
            </a:lvl2pPr>
            <a:lvl3pPr marL="3840326" indent="0">
              <a:buNone/>
              <a:defRPr sz="7560" b="1"/>
            </a:lvl3pPr>
            <a:lvl4pPr marL="5760490" indent="0">
              <a:buNone/>
              <a:defRPr sz="6720" b="1"/>
            </a:lvl4pPr>
            <a:lvl5pPr marL="7680653" indent="0">
              <a:buNone/>
              <a:defRPr sz="6720" b="1"/>
            </a:lvl5pPr>
            <a:lvl6pPr marL="9600816" indent="0">
              <a:buNone/>
              <a:defRPr sz="6720" b="1"/>
            </a:lvl6pPr>
            <a:lvl7pPr marL="11520979" indent="0">
              <a:buNone/>
              <a:defRPr sz="6720" b="1"/>
            </a:lvl7pPr>
            <a:lvl8pPr marL="13441142" indent="0">
              <a:buNone/>
              <a:defRPr sz="6720" b="1"/>
            </a:lvl8pPr>
            <a:lvl9pPr marL="15361306"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163" indent="0">
              <a:buNone/>
              <a:defRPr sz="8400" b="1"/>
            </a:lvl2pPr>
            <a:lvl3pPr marL="3840326" indent="0">
              <a:buNone/>
              <a:defRPr sz="7560" b="1"/>
            </a:lvl3pPr>
            <a:lvl4pPr marL="5760490" indent="0">
              <a:buNone/>
              <a:defRPr sz="6720" b="1"/>
            </a:lvl4pPr>
            <a:lvl5pPr marL="7680653" indent="0">
              <a:buNone/>
              <a:defRPr sz="6720" b="1"/>
            </a:lvl5pPr>
            <a:lvl6pPr marL="9600816" indent="0">
              <a:buNone/>
              <a:defRPr sz="6720" b="1"/>
            </a:lvl6pPr>
            <a:lvl7pPr marL="11520979" indent="0">
              <a:buNone/>
              <a:defRPr sz="6720" b="1"/>
            </a:lvl7pPr>
            <a:lvl8pPr marL="13441142" indent="0">
              <a:buNone/>
              <a:defRPr sz="6720" b="1"/>
            </a:lvl8pPr>
            <a:lvl9pPr marL="15361306"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379810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36687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199373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163" indent="0">
              <a:buNone/>
              <a:defRPr sz="5880"/>
            </a:lvl2pPr>
            <a:lvl3pPr marL="3840326" indent="0">
              <a:buNone/>
              <a:defRPr sz="5040"/>
            </a:lvl3pPr>
            <a:lvl4pPr marL="5760490" indent="0">
              <a:buNone/>
              <a:defRPr sz="4200"/>
            </a:lvl4pPr>
            <a:lvl5pPr marL="7680653" indent="0">
              <a:buNone/>
              <a:defRPr sz="4200"/>
            </a:lvl5pPr>
            <a:lvl6pPr marL="9600816" indent="0">
              <a:buNone/>
              <a:defRPr sz="4200"/>
            </a:lvl6pPr>
            <a:lvl7pPr marL="11520979" indent="0">
              <a:buNone/>
              <a:defRPr sz="4200"/>
            </a:lvl7pPr>
            <a:lvl8pPr marL="13441142" indent="0">
              <a:buNone/>
              <a:defRPr sz="4200"/>
            </a:lvl8pPr>
            <a:lvl9pPr marL="15361306"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241804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163" indent="0">
              <a:buNone/>
              <a:defRPr sz="11760"/>
            </a:lvl2pPr>
            <a:lvl3pPr marL="3840326" indent="0">
              <a:buNone/>
              <a:defRPr sz="10080"/>
            </a:lvl3pPr>
            <a:lvl4pPr marL="5760490" indent="0">
              <a:buNone/>
              <a:defRPr sz="8400"/>
            </a:lvl4pPr>
            <a:lvl5pPr marL="7680653" indent="0">
              <a:buNone/>
              <a:defRPr sz="8400"/>
            </a:lvl5pPr>
            <a:lvl6pPr marL="9600816" indent="0">
              <a:buNone/>
              <a:defRPr sz="8400"/>
            </a:lvl6pPr>
            <a:lvl7pPr marL="11520979" indent="0">
              <a:buNone/>
              <a:defRPr sz="8400"/>
            </a:lvl7pPr>
            <a:lvl8pPr marL="13441142" indent="0">
              <a:buNone/>
              <a:defRPr sz="8400"/>
            </a:lvl8pPr>
            <a:lvl9pPr marL="15361306"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163" indent="0">
              <a:buNone/>
              <a:defRPr sz="5880"/>
            </a:lvl2pPr>
            <a:lvl3pPr marL="3840326" indent="0">
              <a:buNone/>
              <a:defRPr sz="5040"/>
            </a:lvl3pPr>
            <a:lvl4pPr marL="5760490" indent="0">
              <a:buNone/>
              <a:defRPr sz="4200"/>
            </a:lvl4pPr>
            <a:lvl5pPr marL="7680653" indent="0">
              <a:buNone/>
              <a:defRPr sz="4200"/>
            </a:lvl5pPr>
            <a:lvl6pPr marL="9600816" indent="0">
              <a:buNone/>
              <a:defRPr sz="4200"/>
            </a:lvl6pPr>
            <a:lvl7pPr marL="11520979" indent="0">
              <a:buNone/>
              <a:defRPr sz="4200"/>
            </a:lvl7pPr>
            <a:lvl8pPr marL="13441142" indent="0">
              <a:buNone/>
              <a:defRPr sz="4200"/>
            </a:lvl8pPr>
            <a:lvl9pPr marL="15361306"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E305B7BA-8649-4FC3-81D8-E298F9470004}" type="datetimeFigureOut">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5113AC-6BF2-4EAA-BC74-120F6EE3E367}" type="slidenum">
              <a:rPr lang="en-US" smtClean="0"/>
              <a:t>‹#›</a:t>
            </a:fld>
            <a:endParaRPr lang="en-US" dirty="0"/>
          </a:p>
        </p:txBody>
      </p:sp>
    </p:spTree>
    <p:extLst>
      <p:ext uri="{BB962C8B-B14F-4D97-AF65-F5344CB8AC3E}">
        <p14:creationId xmlns:p14="http://schemas.microsoft.com/office/powerpoint/2010/main" val="86504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E305B7BA-8649-4FC3-81D8-E298F9470004}" type="datetimeFigureOut">
              <a:rPr lang="en-US" smtClean="0"/>
              <a:t>12/5/2016</a:t>
            </a:fld>
            <a:endParaRPr lang="en-US" dirty="0"/>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05113AC-6BF2-4EAA-BC74-120F6EE3E367}" type="slidenum">
              <a:rPr lang="en-US" smtClean="0"/>
              <a:t>‹#›</a:t>
            </a:fld>
            <a:endParaRPr lang="en-US" dirty="0"/>
          </a:p>
        </p:txBody>
      </p:sp>
    </p:spTree>
    <p:extLst>
      <p:ext uri="{BB962C8B-B14F-4D97-AF65-F5344CB8AC3E}">
        <p14:creationId xmlns:p14="http://schemas.microsoft.com/office/powerpoint/2010/main" val="5634856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326" rtl="0" eaLnBrk="1" latinLnBrk="0" hangingPunct="1">
        <a:lnSpc>
          <a:spcPct val="90000"/>
        </a:lnSpc>
        <a:spcBef>
          <a:spcPct val="0"/>
        </a:spcBef>
        <a:buNone/>
        <a:defRPr sz="18479" kern="1200">
          <a:solidFill>
            <a:schemeClr val="tx1"/>
          </a:solidFill>
          <a:latin typeface="+mj-lt"/>
          <a:ea typeface="+mj-ea"/>
          <a:cs typeface="+mj-cs"/>
        </a:defRPr>
      </a:lvl1pPr>
    </p:titleStyle>
    <p:bodyStyle>
      <a:lvl1pPr marL="960082" indent="-960082" algn="l" defTabSz="3840326"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245" indent="-960082" algn="l" defTabSz="3840326"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408" indent="-960082" algn="l" defTabSz="3840326"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571" indent="-960082" algn="l" defTabSz="384032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0734" indent="-960082" algn="l" defTabSz="384032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0898" indent="-960082" algn="l" defTabSz="384032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061" indent="-960082" algn="l" defTabSz="384032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224" indent="-960082" algn="l" defTabSz="384032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1387" indent="-960082" algn="l" defTabSz="3840326"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326" rtl="0" eaLnBrk="1" latinLnBrk="0" hangingPunct="1">
        <a:defRPr sz="7560" kern="1200">
          <a:solidFill>
            <a:schemeClr val="tx1"/>
          </a:solidFill>
          <a:latin typeface="+mn-lt"/>
          <a:ea typeface="+mn-ea"/>
          <a:cs typeface="+mn-cs"/>
        </a:defRPr>
      </a:lvl1pPr>
      <a:lvl2pPr marL="1920163" algn="l" defTabSz="3840326" rtl="0" eaLnBrk="1" latinLnBrk="0" hangingPunct="1">
        <a:defRPr sz="7560" kern="1200">
          <a:solidFill>
            <a:schemeClr val="tx1"/>
          </a:solidFill>
          <a:latin typeface="+mn-lt"/>
          <a:ea typeface="+mn-ea"/>
          <a:cs typeface="+mn-cs"/>
        </a:defRPr>
      </a:lvl2pPr>
      <a:lvl3pPr marL="3840326" algn="l" defTabSz="3840326" rtl="0" eaLnBrk="1" latinLnBrk="0" hangingPunct="1">
        <a:defRPr sz="7560" kern="1200">
          <a:solidFill>
            <a:schemeClr val="tx1"/>
          </a:solidFill>
          <a:latin typeface="+mn-lt"/>
          <a:ea typeface="+mn-ea"/>
          <a:cs typeface="+mn-cs"/>
        </a:defRPr>
      </a:lvl3pPr>
      <a:lvl4pPr marL="5760490" algn="l" defTabSz="3840326" rtl="0" eaLnBrk="1" latinLnBrk="0" hangingPunct="1">
        <a:defRPr sz="7560" kern="1200">
          <a:solidFill>
            <a:schemeClr val="tx1"/>
          </a:solidFill>
          <a:latin typeface="+mn-lt"/>
          <a:ea typeface="+mn-ea"/>
          <a:cs typeface="+mn-cs"/>
        </a:defRPr>
      </a:lvl4pPr>
      <a:lvl5pPr marL="7680653" algn="l" defTabSz="3840326" rtl="0" eaLnBrk="1" latinLnBrk="0" hangingPunct="1">
        <a:defRPr sz="7560" kern="1200">
          <a:solidFill>
            <a:schemeClr val="tx1"/>
          </a:solidFill>
          <a:latin typeface="+mn-lt"/>
          <a:ea typeface="+mn-ea"/>
          <a:cs typeface="+mn-cs"/>
        </a:defRPr>
      </a:lvl5pPr>
      <a:lvl6pPr marL="9600816" algn="l" defTabSz="3840326" rtl="0" eaLnBrk="1" latinLnBrk="0" hangingPunct="1">
        <a:defRPr sz="7560" kern="1200">
          <a:solidFill>
            <a:schemeClr val="tx1"/>
          </a:solidFill>
          <a:latin typeface="+mn-lt"/>
          <a:ea typeface="+mn-ea"/>
          <a:cs typeface="+mn-cs"/>
        </a:defRPr>
      </a:lvl6pPr>
      <a:lvl7pPr marL="11520979" algn="l" defTabSz="3840326" rtl="0" eaLnBrk="1" latinLnBrk="0" hangingPunct="1">
        <a:defRPr sz="7560" kern="1200">
          <a:solidFill>
            <a:schemeClr val="tx1"/>
          </a:solidFill>
          <a:latin typeface="+mn-lt"/>
          <a:ea typeface="+mn-ea"/>
          <a:cs typeface="+mn-cs"/>
        </a:defRPr>
      </a:lvl7pPr>
      <a:lvl8pPr marL="13441142" algn="l" defTabSz="3840326" rtl="0" eaLnBrk="1" latinLnBrk="0" hangingPunct="1">
        <a:defRPr sz="7560" kern="1200">
          <a:solidFill>
            <a:schemeClr val="tx1"/>
          </a:solidFill>
          <a:latin typeface="+mn-lt"/>
          <a:ea typeface="+mn-ea"/>
          <a:cs typeface="+mn-cs"/>
        </a:defRPr>
      </a:lvl8pPr>
      <a:lvl9pPr marL="15361306" algn="l" defTabSz="3840326"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982" y="231056"/>
            <a:ext cx="37838836" cy="4632832"/>
          </a:xfrm>
          <a:prstGeom prst="rect">
            <a:avLst/>
          </a:prstGeom>
          <a:noFill/>
          <a:ln w="762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60" dirty="0"/>
          </a:p>
        </p:txBody>
      </p:sp>
      <p:sp>
        <p:nvSpPr>
          <p:cNvPr id="5" name="Rectangle 4"/>
          <p:cNvSpPr/>
          <p:nvPr/>
        </p:nvSpPr>
        <p:spPr>
          <a:xfrm>
            <a:off x="282985" y="5776738"/>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ABSTRACT</a:t>
            </a:r>
          </a:p>
        </p:txBody>
      </p:sp>
      <p:sp>
        <p:nvSpPr>
          <p:cNvPr id="7" name="Rectangle 6"/>
          <p:cNvSpPr/>
          <p:nvPr/>
        </p:nvSpPr>
        <p:spPr>
          <a:xfrm>
            <a:off x="25859219" y="5758325"/>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RESULTS</a:t>
            </a:r>
          </a:p>
        </p:txBody>
      </p:sp>
      <p:sp>
        <p:nvSpPr>
          <p:cNvPr id="8" name="TextBox 7"/>
          <p:cNvSpPr txBox="1"/>
          <p:nvPr/>
        </p:nvSpPr>
        <p:spPr>
          <a:xfrm>
            <a:off x="282984" y="6493628"/>
            <a:ext cx="12262585" cy="7632859"/>
          </a:xfrm>
          <a:prstGeom prst="rect">
            <a:avLst/>
          </a:prstGeom>
          <a:noFill/>
          <a:ln>
            <a:solidFill>
              <a:schemeClr val="accent1">
                <a:lumMod val="75000"/>
              </a:schemeClr>
            </a:solidFill>
          </a:ln>
        </p:spPr>
        <p:txBody>
          <a:bodyPr wrap="square" rtlCol="0">
            <a:spAutoFit/>
          </a:bodyPr>
          <a:lstStyle/>
          <a:p>
            <a:pPr algn="just"/>
            <a:r>
              <a:rPr lang="en-US" sz="3500" dirty="0">
                <a:cs typeface="Times New Roman" panose="02020603050405020304" pitchFamily="18" charset="0"/>
              </a:rPr>
              <a:t>This poster presents an argument for why there is a continuing need to increase optimization in code to achieve faster execution times. The Gaussian elimination algorithm provides a benchmark for cycle time to be measured, and compared. Both sequential serial processing and a shared memory environment, using the </a:t>
            </a:r>
            <a:r>
              <a:rPr lang="en-US" sz="3500" dirty="0" err="1">
                <a:cs typeface="Times New Roman" panose="02020603050405020304" pitchFamily="18" charset="0"/>
              </a:rPr>
              <a:t>OpenMP</a:t>
            </a:r>
            <a:r>
              <a:rPr lang="en-US" sz="3500" dirty="0">
                <a:cs typeface="Times New Roman" panose="02020603050405020304" pitchFamily="18" charset="0"/>
              </a:rPr>
              <a:t> library, are applied to elimination in order to model a voltage map for a section of hanging power line. Linear systems in electricity and magnetism have been studied significantly for many years and the purpose of this poster is not to provide mathematical proofs of elimination; rather explore the efficiency of augmenting fixed CPU clock speed by implementing multiple CPU cores. Sequential serial computing is significantly slower than shared memory environment processing, by as much as 28.27 seconds .</a:t>
            </a:r>
          </a:p>
        </p:txBody>
      </p:sp>
      <p:sp>
        <p:nvSpPr>
          <p:cNvPr id="9" name="Rectangle 8"/>
          <p:cNvSpPr/>
          <p:nvPr/>
        </p:nvSpPr>
        <p:spPr>
          <a:xfrm>
            <a:off x="331968" y="14797643"/>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INTRODUCTION</a:t>
            </a:r>
          </a:p>
        </p:txBody>
      </p:sp>
      <p:sp>
        <p:nvSpPr>
          <p:cNvPr id="12" name="TextBox 11"/>
          <p:cNvSpPr txBox="1"/>
          <p:nvPr/>
        </p:nvSpPr>
        <p:spPr>
          <a:xfrm>
            <a:off x="331968" y="15558333"/>
            <a:ext cx="12262585" cy="9787295"/>
          </a:xfrm>
          <a:prstGeom prst="rect">
            <a:avLst/>
          </a:prstGeom>
          <a:noFill/>
          <a:ln>
            <a:solidFill>
              <a:schemeClr val="accent1">
                <a:lumMod val="75000"/>
              </a:schemeClr>
            </a:solidFill>
          </a:ln>
        </p:spPr>
        <p:txBody>
          <a:bodyPr wrap="square" rtlCol="0">
            <a:spAutoFit/>
          </a:bodyPr>
          <a:lstStyle/>
          <a:p>
            <a:pPr algn="just"/>
            <a:r>
              <a:rPr lang="en-US" sz="3500" dirty="0"/>
              <a:t>A voltage map is constructed by manipulating a physical representation of real space contained in an array matrix and solved using the linear equation </a:t>
            </a:r>
            <a:r>
              <a:rPr lang="en-US" sz="3500" b="1" i="1" dirty="0"/>
              <a:t>A</a:t>
            </a:r>
            <a:r>
              <a:rPr lang="en-US" sz="3500" i="1" dirty="0"/>
              <a:t>x =</a:t>
            </a:r>
            <a:r>
              <a:rPr lang="en-US" sz="3500" dirty="0"/>
              <a:t> </a:t>
            </a:r>
            <a:r>
              <a:rPr lang="en-US" sz="3500" b="1" i="1" dirty="0"/>
              <a:t>B</a:t>
            </a:r>
            <a:r>
              <a:rPr lang="en-US" sz="3500" dirty="0"/>
              <a:t>. The </a:t>
            </a:r>
            <a:r>
              <a:rPr lang="en-US" sz="3500" b="1" i="1" dirty="0"/>
              <a:t>A</a:t>
            </a:r>
            <a:r>
              <a:rPr lang="en-US" sz="3500" dirty="0"/>
              <a:t> matrix is an </a:t>
            </a:r>
            <a:r>
              <a:rPr lang="en-US" sz="3500" b="1" i="1" dirty="0"/>
              <a:t>n</a:t>
            </a:r>
            <a:r>
              <a:rPr lang="en-US" sz="3500" dirty="0"/>
              <a:t> by </a:t>
            </a:r>
            <a:r>
              <a:rPr lang="en-US" sz="3500" b="1" i="1" dirty="0"/>
              <a:t>n </a:t>
            </a:r>
            <a:r>
              <a:rPr lang="en-US" sz="3500" dirty="0"/>
              <a:t>matrix, and </a:t>
            </a:r>
            <a:r>
              <a:rPr lang="en-US" sz="3500" b="1" i="1" dirty="0"/>
              <a:t>B </a:t>
            </a:r>
            <a:r>
              <a:rPr lang="en-US" sz="3500" dirty="0"/>
              <a:t>is </a:t>
            </a:r>
            <a:r>
              <a:rPr lang="en-US" sz="3500" b="1" i="1" dirty="0"/>
              <a:t>n</a:t>
            </a:r>
            <a:r>
              <a:rPr lang="en-US" sz="3500" dirty="0"/>
              <a:t> length long. </a:t>
            </a:r>
          </a:p>
          <a:p>
            <a:pPr algn="just"/>
            <a:r>
              <a:rPr lang="en-US" sz="3500" dirty="0"/>
              <a:t>Shared memory environment is when all CPU cores share the same storage device, such as a single hard drive disk; </a:t>
            </a:r>
            <a:r>
              <a:rPr lang="en-US" sz="3500" dirty="0" err="1"/>
              <a:t>OpenMP</a:t>
            </a:r>
            <a:r>
              <a:rPr lang="en-US" sz="3500" dirty="0"/>
              <a:t> performs best in this scenario. If the CPU cores were split between multiple storage devices message passing interface, or MPI, would be best. Parallelizing execution of code prioritizes load bearing upon each core, dividing the remaining computing onto each core instead of a single core, as in sequential processing. A hypothetical pathway for processing can be seen in </a:t>
            </a:r>
            <a:r>
              <a:rPr lang="en-US" sz="3500" i="1" dirty="0"/>
              <a:t>Figure 1</a:t>
            </a:r>
            <a:r>
              <a:rPr lang="en-US" sz="3500" dirty="0"/>
              <a:t>. </a:t>
            </a:r>
          </a:p>
          <a:p>
            <a:pPr algn="just"/>
            <a:r>
              <a:rPr lang="en-US" sz="3500" dirty="0">
                <a:solidFill>
                  <a:schemeClr val="tx1"/>
                </a:solidFill>
              </a:rPr>
              <a:t>The importance for parallel code stems from the current physical cap of around 5 GHz clock speed for CPUs, although number of transistors still has room for growth. </a:t>
            </a:r>
            <a:r>
              <a:rPr lang="en-US" sz="3500" dirty="0"/>
              <a:t>This is known as Moore’s Law. While we continue to be place more CPU cores, their clock speed will reach a threshold, pending a new discovery in the field of physics: solid-state materials.</a:t>
            </a:r>
            <a:endParaRPr lang="en-US" sz="3500" dirty="0">
              <a:solidFill>
                <a:schemeClr val="tx1"/>
              </a:solidFill>
            </a:endParaRPr>
          </a:p>
        </p:txBody>
      </p:sp>
      <p:sp>
        <p:nvSpPr>
          <p:cNvPr id="14" name="Rectangle 13"/>
          <p:cNvSpPr/>
          <p:nvPr/>
        </p:nvSpPr>
        <p:spPr>
          <a:xfrm>
            <a:off x="13071106" y="5767966"/>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OPTIMIZATION METHODS</a:t>
            </a:r>
          </a:p>
        </p:txBody>
      </p:sp>
      <p:sp>
        <p:nvSpPr>
          <p:cNvPr id="15" name="TextBox 14"/>
          <p:cNvSpPr txBox="1"/>
          <p:nvPr/>
        </p:nvSpPr>
        <p:spPr>
          <a:xfrm>
            <a:off x="13071105" y="6484856"/>
            <a:ext cx="12262585" cy="13018949"/>
          </a:xfrm>
          <a:prstGeom prst="rect">
            <a:avLst/>
          </a:prstGeom>
          <a:noFill/>
          <a:ln>
            <a:solidFill>
              <a:schemeClr val="accent1">
                <a:lumMod val="75000"/>
              </a:schemeClr>
            </a:solidFill>
          </a:ln>
        </p:spPr>
        <p:txBody>
          <a:bodyPr wrap="square" rtlCol="0">
            <a:spAutoFit/>
          </a:bodyPr>
          <a:lstStyle/>
          <a:p>
            <a:r>
              <a:rPr lang="en-US" sz="3500" dirty="0"/>
              <a:t>The majority of the computational complexity when solving for the voltage map is found in the elimination after pivoting has been completed for a column. An C/C++ style example of initializing the parallel designated blocks with declarative statements, given by the </a:t>
            </a:r>
            <a:r>
              <a:rPr lang="en-US" sz="3500" dirty="0" err="1"/>
              <a:t>OpenMp</a:t>
            </a:r>
            <a:r>
              <a:rPr lang="en-US" sz="3500" dirty="0"/>
              <a:t> library, would look like the following:</a:t>
            </a:r>
          </a:p>
          <a:p>
            <a:endParaRPr lang="en-US" sz="3500" dirty="0"/>
          </a:p>
          <a:p>
            <a:r>
              <a:rPr lang="en-US" sz="3500" dirty="0"/>
              <a:t>  </a:t>
            </a:r>
            <a:r>
              <a:rPr lang="en-US" sz="3500" dirty="0" err="1"/>
              <a:t>xmult</a:t>
            </a:r>
            <a:r>
              <a:rPr lang="en-US" sz="3500" dirty="0"/>
              <a:t> -&gt; double</a:t>
            </a:r>
          </a:p>
          <a:p>
            <a:r>
              <a:rPr lang="en-US" sz="3500" dirty="0"/>
              <a:t>  For pivot = 1:n - 1</a:t>
            </a:r>
          </a:p>
          <a:p>
            <a:r>
              <a:rPr lang="en-US" sz="3500" dirty="0"/>
              <a:t>#pragma </a:t>
            </a:r>
            <a:r>
              <a:rPr lang="en-US" sz="3500" dirty="0" err="1"/>
              <a:t>omp</a:t>
            </a:r>
            <a:r>
              <a:rPr lang="en-US" sz="3500" dirty="0"/>
              <a:t> parallel for private(</a:t>
            </a:r>
            <a:r>
              <a:rPr lang="en-US" sz="3500" dirty="0" err="1"/>
              <a:t>xmult</a:t>
            </a:r>
            <a:r>
              <a:rPr lang="en-US" sz="3500" dirty="0"/>
              <a:t>) schedule(runtime)</a:t>
            </a:r>
          </a:p>
          <a:p>
            <a:r>
              <a:rPr lang="en-US" sz="3500" dirty="0"/>
              <a:t>        for </a:t>
            </a:r>
            <a:r>
              <a:rPr lang="en-US" sz="3500" dirty="0" err="1"/>
              <a:t>i</a:t>
            </a:r>
            <a:r>
              <a:rPr lang="en-US" sz="3500" dirty="0"/>
              <a:t> = pivot + 1:n</a:t>
            </a:r>
          </a:p>
          <a:p>
            <a:r>
              <a:rPr lang="en-US" sz="3500" dirty="0"/>
              <a:t>              </a:t>
            </a:r>
            <a:r>
              <a:rPr lang="en-US" sz="3500" dirty="0" err="1"/>
              <a:t>xmult</a:t>
            </a:r>
            <a:r>
              <a:rPr lang="en-US" sz="3500" dirty="0"/>
              <a:t> = A[</a:t>
            </a:r>
            <a:r>
              <a:rPr lang="en-US" sz="3500" dirty="0" err="1"/>
              <a:t>i</a:t>
            </a:r>
            <a:r>
              <a:rPr lang="en-US" sz="3500" dirty="0"/>
              <a:t>][pivot] / A[pivot][pivot]</a:t>
            </a:r>
          </a:p>
          <a:p>
            <a:r>
              <a:rPr lang="en-US" sz="3500" dirty="0"/>
              <a:t>              for j = pivot + 1:n</a:t>
            </a:r>
          </a:p>
          <a:p>
            <a:r>
              <a:rPr lang="en-US" sz="3500" dirty="0"/>
              <a:t>                    A[</a:t>
            </a:r>
            <a:r>
              <a:rPr lang="en-US" sz="3500" dirty="0" err="1"/>
              <a:t>i</a:t>
            </a:r>
            <a:r>
              <a:rPr lang="en-US" sz="3500" dirty="0"/>
              <a:t>][j] = A[</a:t>
            </a:r>
            <a:r>
              <a:rPr lang="en-US" sz="3500" dirty="0" err="1"/>
              <a:t>i</a:t>
            </a:r>
            <a:r>
              <a:rPr lang="en-US" sz="3500" dirty="0"/>
              <a:t>][j] – </a:t>
            </a:r>
            <a:r>
              <a:rPr lang="en-US" sz="3500" dirty="0" err="1"/>
              <a:t>xmult</a:t>
            </a:r>
            <a:r>
              <a:rPr lang="en-US" sz="3500" dirty="0"/>
              <a:t> * A[pivot][j]</a:t>
            </a:r>
          </a:p>
          <a:p>
            <a:r>
              <a:rPr lang="en-US" sz="3500" dirty="0"/>
              <a:t>              </a:t>
            </a:r>
            <a:r>
              <a:rPr lang="en-US" sz="3500" dirty="0" err="1"/>
              <a:t>endfor</a:t>
            </a:r>
            <a:endParaRPr lang="en-US" sz="3500" dirty="0"/>
          </a:p>
          <a:p>
            <a:r>
              <a:rPr lang="en-US" sz="3500" dirty="0"/>
              <a:t>              B[</a:t>
            </a:r>
            <a:r>
              <a:rPr lang="en-US" sz="3500" dirty="0" err="1"/>
              <a:t>i</a:t>
            </a:r>
            <a:r>
              <a:rPr lang="en-US" sz="3500" dirty="0"/>
              <a:t>] = B[</a:t>
            </a:r>
            <a:r>
              <a:rPr lang="en-US" sz="3500" dirty="0" err="1"/>
              <a:t>i</a:t>
            </a:r>
            <a:r>
              <a:rPr lang="en-US" sz="3500" dirty="0"/>
              <a:t>] – </a:t>
            </a:r>
            <a:r>
              <a:rPr lang="en-US" sz="3500" dirty="0" err="1"/>
              <a:t>xmult</a:t>
            </a:r>
            <a:r>
              <a:rPr lang="en-US" sz="3500" dirty="0"/>
              <a:t> * B[pivot]</a:t>
            </a:r>
          </a:p>
          <a:p>
            <a:r>
              <a:rPr lang="en-US" sz="3500" dirty="0"/>
              <a:t>         </a:t>
            </a:r>
            <a:r>
              <a:rPr lang="en-US" sz="3500" dirty="0" err="1"/>
              <a:t>endfor</a:t>
            </a:r>
            <a:endParaRPr lang="en-US" sz="3500" dirty="0"/>
          </a:p>
          <a:p>
            <a:r>
              <a:rPr lang="en-US" sz="3500" dirty="0"/>
              <a:t>#pragma end parallel for</a:t>
            </a:r>
          </a:p>
          <a:p>
            <a:r>
              <a:rPr lang="en-US" sz="3500" dirty="0"/>
              <a:t>  </a:t>
            </a:r>
            <a:r>
              <a:rPr lang="en-US" sz="3500" dirty="0" err="1"/>
              <a:t>endfor</a:t>
            </a:r>
            <a:endParaRPr lang="en-US" sz="3500" dirty="0"/>
          </a:p>
          <a:p>
            <a:endParaRPr lang="en-US" sz="3500" dirty="0"/>
          </a:p>
          <a:p>
            <a:r>
              <a:rPr lang="en-US" sz="3500" dirty="0"/>
              <a:t>The voltage map array was a 3-dimensional array where the map was calculated a 2-dimensional slice at a time. The 3</a:t>
            </a:r>
            <a:r>
              <a:rPr lang="en-US" sz="3500" baseline="30000" dirty="0"/>
              <a:t>rd</a:t>
            </a:r>
            <a:r>
              <a:rPr lang="en-US" sz="3500" dirty="0"/>
              <a:t> dimension covered the length of the power line segment. Due to symmetry, only half of the segment needed to be calculated, the other half is a mirror image since the power line is quadratic.</a:t>
            </a:r>
          </a:p>
        </p:txBody>
      </p:sp>
      <p:sp>
        <p:nvSpPr>
          <p:cNvPr id="17" name="TextBox 16"/>
          <p:cNvSpPr txBox="1"/>
          <p:nvPr/>
        </p:nvSpPr>
        <p:spPr>
          <a:xfrm>
            <a:off x="25859227" y="6493628"/>
            <a:ext cx="12262585" cy="4401205"/>
          </a:xfrm>
          <a:prstGeom prst="rect">
            <a:avLst/>
          </a:prstGeom>
          <a:noFill/>
          <a:ln>
            <a:solidFill>
              <a:schemeClr val="accent1">
                <a:lumMod val="75000"/>
              </a:schemeClr>
            </a:solidFill>
          </a:ln>
        </p:spPr>
        <p:txBody>
          <a:bodyPr wrap="square" rtlCol="0">
            <a:spAutoFit/>
          </a:bodyPr>
          <a:lstStyle/>
          <a:p>
            <a:r>
              <a:rPr lang="en-US" sz="3500" dirty="0"/>
              <a:t>Both serial and parallel were run five times to increase sample size. Serial average execution time is 29.73 second, where parallel’s average execution is 2.22 seconds. As predicted the optimized, parallel model completed its computations significantly faster than serial. The individual trial runs are recorded in </a:t>
            </a:r>
            <a:r>
              <a:rPr lang="en-US" sz="3500" i="1" dirty="0"/>
              <a:t>Table 1.</a:t>
            </a:r>
            <a:r>
              <a:rPr lang="en-US" sz="3500" dirty="0"/>
              <a:t> Final resulting model had no difference, the optimization and speed of the two are the important two goals of parallelization, if done properly.</a:t>
            </a:r>
            <a:endParaRPr lang="en-US" sz="3500" i="1" dirty="0"/>
          </a:p>
        </p:txBody>
      </p:sp>
      <p:sp>
        <p:nvSpPr>
          <p:cNvPr id="22" name="TextBox 21"/>
          <p:cNvSpPr txBox="1"/>
          <p:nvPr/>
        </p:nvSpPr>
        <p:spPr>
          <a:xfrm>
            <a:off x="0" y="92579"/>
            <a:ext cx="37838836" cy="3194721"/>
          </a:xfrm>
          <a:prstGeom prst="rect">
            <a:avLst/>
          </a:prstGeom>
          <a:noFill/>
        </p:spPr>
        <p:txBody>
          <a:bodyPr wrap="square" rtlCol="0">
            <a:spAutoFit/>
          </a:bodyPr>
          <a:lstStyle/>
          <a:p>
            <a:pPr algn="ctr"/>
            <a:r>
              <a:rPr lang="en-US" sz="10080" dirty="0">
                <a:solidFill>
                  <a:schemeClr val="accent1">
                    <a:lumMod val="50000"/>
                  </a:schemeClr>
                </a:solidFill>
                <a:latin typeface="Arial Rounded MT Bold" panose="020F0704030504030204" pitchFamily="34" charset="0"/>
                <a:cs typeface="Times New Roman" panose="02020603050405020304" pitchFamily="18" charset="0"/>
              </a:rPr>
              <a:t>Parallelizing for Improved Optimization in</a:t>
            </a:r>
          </a:p>
          <a:p>
            <a:pPr algn="ctr"/>
            <a:r>
              <a:rPr lang="en-US" sz="10080" dirty="0">
                <a:solidFill>
                  <a:schemeClr val="accent1">
                    <a:lumMod val="50000"/>
                  </a:schemeClr>
                </a:solidFill>
                <a:latin typeface="Arial Rounded MT Bold" panose="020F0704030504030204" pitchFamily="34" charset="0"/>
                <a:cs typeface="Times New Roman" panose="02020603050405020304" pitchFamily="18" charset="0"/>
              </a:rPr>
              <a:t> Computational Methods with Voltage Maps</a:t>
            </a:r>
          </a:p>
        </p:txBody>
      </p:sp>
      <p:sp>
        <p:nvSpPr>
          <p:cNvPr id="23" name="TextBox 22"/>
          <p:cNvSpPr txBox="1"/>
          <p:nvPr/>
        </p:nvSpPr>
        <p:spPr>
          <a:xfrm>
            <a:off x="12119643" y="3060755"/>
            <a:ext cx="14298338" cy="963341"/>
          </a:xfrm>
          <a:prstGeom prst="rect">
            <a:avLst/>
          </a:prstGeom>
          <a:noFill/>
        </p:spPr>
        <p:txBody>
          <a:bodyPr wrap="none" rtlCol="0">
            <a:spAutoFit/>
          </a:bodyPr>
          <a:lstStyle/>
          <a:p>
            <a:r>
              <a:rPr lang="en-US" sz="5660" dirty="0">
                <a:solidFill>
                  <a:schemeClr val="accent1">
                    <a:lumMod val="75000"/>
                  </a:schemeClr>
                </a:solidFill>
              </a:rPr>
              <a:t>Jeremiah Simmons (jsimmons22@my.apsu.edu)</a:t>
            </a:r>
          </a:p>
        </p:txBody>
      </p:sp>
      <p:sp>
        <p:nvSpPr>
          <p:cNvPr id="24" name="TextBox 23"/>
          <p:cNvSpPr txBox="1"/>
          <p:nvPr/>
        </p:nvSpPr>
        <p:spPr>
          <a:xfrm>
            <a:off x="6997247" y="3805195"/>
            <a:ext cx="24543129" cy="963341"/>
          </a:xfrm>
          <a:prstGeom prst="rect">
            <a:avLst/>
          </a:prstGeom>
          <a:noFill/>
        </p:spPr>
        <p:txBody>
          <a:bodyPr wrap="none" rtlCol="0">
            <a:spAutoFit/>
          </a:bodyPr>
          <a:lstStyle/>
          <a:p>
            <a:r>
              <a:rPr lang="en-US" sz="5660" dirty="0">
                <a:solidFill>
                  <a:schemeClr val="accent1">
                    <a:lumMod val="75000"/>
                  </a:schemeClr>
                </a:solidFill>
              </a:rPr>
              <a:t>Department of Physics and Astronomy, Austin Peay State University, Clarksville, TN </a:t>
            </a:r>
          </a:p>
        </p:txBody>
      </p:sp>
      <p:sp>
        <p:nvSpPr>
          <p:cNvPr id="28" name="Rectangle 27"/>
          <p:cNvSpPr/>
          <p:nvPr/>
        </p:nvSpPr>
        <p:spPr>
          <a:xfrm>
            <a:off x="27939267" y="21502976"/>
            <a:ext cx="10182538" cy="81077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REFERENCES</a:t>
            </a:r>
          </a:p>
        </p:txBody>
      </p:sp>
      <p:sp>
        <p:nvSpPr>
          <p:cNvPr id="29" name="TextBox 28"/>
          <p:cNvSpPr txBox="1"/>
          <p:nvPr/>
        </p:nvSpPr>
        <p:spPr>
          <a:xfrm>
            <a:off x="27939267" y="22323859"/>
            <a:ext cx="10182538" cy="9325630"/>
          </a:xfrm>
          <a:prstGeom prst="rect">
            <a:avLst/>
          </a:prstGeom>
          <a:noFill/>
          <a:ln>
            <a:solidFill>
              <a:schemeClr val="accent1">
                <a:lumMod val="75000"/>
              </a:schemeClr>
            </a:solidFill>
          </a:ln>
        </p:spPr>
        <p:txBody>
          <a:bodyPr wrap="square" rtlCol="0">
            <a:spAutoFit/>
          </a:bodyPr>
          <a:lstStyle/>
          <a:p>
            <a:pPr algn="just"/>
            <a:r>
              <a:rPr lang="en-US" sz="3000" dirty="0"/>
              <a:t>1. B. Blaise. “Introduction to Parallel Computing.” Lawrence Livermore National Laboratory. June, 2016.</a:t>
            </a:r>
            <a:endParaRPr lang="en-US" sz="3000" dirty="0"/>
          </a:p>
          <a:p>
            <a:pPr algn="just"/>
            <a:r>
              <a:rPr lang="en-US" sz="3000" dirty="0"/>
              <a:t>2. P. Halpern. “</a:t>
            </a:r>
            <a:r>
              <a:rPr lang="en-US" sz="3000" dirty="0" err="1"/>
              <a:t>CppCon</a:t>
            </a:r>
            <a:r>
              <a:rPr lang="en-US" sz="3000" dirty="0"/>
              <a:t> 2014: Pablo Halpern ‘Overview of Parallel Programming in C++.’” </a:t>
            </a:r>
            <a:r>
              <a:rPr lang="en-US" sz="3000" dirty="0" err="1"/>
              <a:t>n.p</a:t>
            </a:r>
            <a:r>
              <a:rPr lang="en-US" sz="3000" dirty="0"/>
              <a:t>. October, 2014. https://www.youtube.com/watch?v=y0 GSc5fKtl8.</a:t>
            </a:r>
          </a:p>
          <a:p>
            <a:pPr algn="just"/>
            <a:r>
              <a:rPr lang="en-US" sz="3000" dirty="0"/>
              <a:t>3. E. Anderson, Z. Bai, J. </a:t>
            </a:r>
            <a:r>
              <a:rPr lang="en-US" sz="3000" dirty="0" err="1"/>
              <a:t>Dongarra</a:t>
            </a:r>
            <a:r>
              <a:rPr lang="en-US" sz="3000" dirty="0"/>
              <a:t>, A. </a:t>
            </a:r>
            <a:r>
              <a:rPr lang="en-US" sz="3000" dirty="0" err="1"/>
              <a:t>Greenbaum</a:t>
            </a:r>
            <a:r>
              <a:rPr lang="en-US" sz="3000" dirty="0"/>
              <a:t>, A </a:t>
            </a:r>
            <a:r>
              <a:rPr lang="en-US" sz="3000" dirty="0" err="1"/>
              <a:t>McKenney</a:t>
            </a:r>
            <a:r>
              <a:rPr lang="en-US" sz="3000" dirty="0"/>
              <a:t>, J. Du </a:t>
            </a:r>
            <a:r>
              <a:rPr lang="en-US" sz="3000" dirty="0" err="1"/>
              <a:t>Croz</a:t>
            </a:r>
            <a:r>
              <a:rPr lang="en-US" sz="3000" dirty="0"/>
              <a:t>, S. </a:t>
            </a:r>
            <a:r>
              <a:rPr lang="en-US" sz="3000" dirty="0" err="1"/>
              <a:t>Hammerling</a:t>
            </a:r>
            <a:r>
              <a:rPr lang="en-US" sz="3000" dirty="0"/>
              <a:t>, J. </a:t>
            </a:r>
            <a:r>
              <a:rPr lang="en-US" sz="3000" dirty="0" err="1"/>
              <a:t>Demmel</a:t>
            </a:r>
            <a:r>
              <a:rPr lang="en-US" sz="3000" dirty="0"/>
              <a:t>, C. </a:t>
            </a:r>
            <a:r>
              <a:rPr lang="en-US" sz="3000" dirty="0" err="1"/>
              <a:t>Bischof</a:t>
            </a:r>
            <a:r>
              <a:rPr lang="en-US" sz="3000" dirty="0"/>
              <a:t>, D. Sorensen. “LAPACK: a portable linear algebra library for high-performance computers.” University of Tennessee, New York University, NAG Ltd., University of California, Berkeley, Argonne National Laboratory, Rice University. 1990.</a:t>
            </a:r>
            <a:endParaRPr lang="en-US" sz="3000" dirty="0"/>
          </a:p>
          <a:p>
            <a:pPr algn="just"/>
            <a:r>
              <a:rPr lang="en-US" sz="3000" dirty="0"/>
              <a:t>4.  L. Null, J. </a:t>
            </a:r>
            <a:r>
              <a:rPr lang="en-US" sz="3000" dirty="0" err="1"/>
              <a:t>Lobur</a:t>
            </a:r>
            <a:r>
              <a:rPr lang="en-US" sz="3000" dirty="0"/>
              <a:t>. “The Essentials of Computer Organization and Architecture 4</a:t>
            </a:r>
            <a:r>
              <a:rPr lang="en-US" sz="3000" baseline="30000" dirty="0"/>
              <a:t>th</a:t>
            </a:r>
            <a:r>
              <a:rPr lang="en-US" sz="3000" dirty="0"/>
              <a:t> Ed.” Jones and Bartlett Learning. Pennsylvania State University. 2015.</a:t>
            </a:r>
            <a:endParaRPr lang="en-US" sz="3000" dirty="0"/>
          </a:p>
          <a:p>
            <a:pPr algn="just"/>
            <a:r>
              <a:rPr lang="en-US" sz="3000" dirty="0"/>
              <a:t>5. </a:t>
            </a:r>
            <a:r>
              <a:rPr lang="en-US" sz="3000" dirty="0" err="1"/>
              <a:t>OpenMP</a:t>
            </a:r>
            <a:r>
              <a:rPr lang="en-US" sz="3000" dirty="0"/>
              <a:t> Architecture Review Board. Application Program Interface Version 4.5. </a:t>
            </a:r>
            <a:r>
              <a:rPr lang="en-US" sz="3000" dirty="0" err="1"/>
              <a:t>n.p</a:t>
            </a:r>
            <a:r>
              <a:rPr lang="en-US" sz="3000" dirty="0"/>
              <a:t>. November, 2015.</a:t>
            </a:r>
            <a:r>
              <a:rPr lang="en-US" sz="3000" dirty="0"/>
              <a:t> http://www.openmp.org/wp-content/uploads/openmp-4.5.pdf.</a:t>
            </a:r>
          </a:p>
          <a:p>
            <a:pPr algn="just"/>
            <a:r>
              <a:rPr lang="en-US" sz="3000" dirty="0"/>
              <a:t>6. R.E. Shaw, S. McGinn “Parallel Gaussian Elimination Using </a:t>
            </a:r>
            <a:r>
              <a:rPr lang="en-US" sz="3000" dirty="0" err="1"/>
              <a:t>OpenMP</a:t>
            </a:r>
            <a:r>
              <a:rPr lang="en-US" sz="3000" dirty="0"/>
              <a:t> and MPI.” University of New Brunswick, Department of Applied Statistics and Computer Science. 2002.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88" y="1030054"/>
            <a:ext cx="4276689" cy="3170096"/>
          </a:xfrm>
          <a:prstGeom prst="rect">
            <a:avLst/>
          </a:prstGeom>
        </p:spPr>
      </p:pic>
      <p:pic>
        <p:nvPicPr>
          <p:cNvPr id="2" name="Picture 1"/>
          <p:cNvPicPr>
            <a:picLocks noChangeAspect="1"/>
          </p:cNvPicPr>
          <p:nvPr/>
        </p:nvPicPr>
        <p:blipFill>
          <a:blip r:embed="rId3"/>
          <a:stretch>
            <a:fillRect/>
          </a:stretch>
        </p:blipFill>
        <p:spPr>
          <a:xfrm>
            <a:off x="9764481" y="27883208"/>
            <a:ext cx="9154937" cy="3789295"/>
          </a:xfrm>
          <a:prstGeom prst="rect">
            <a:avLst/>
          </a:prstGeom>
        </p:spPr>
      </p:pic>
      <p:pic>
        <p:nvPicPr>
          <p:cNvPr id="6" name="Picture 5"/>
          <p:cNvPicPr>
            <a:picLocks noChangeAspect="1"/>
          </p:cNvPicPr>
          <p:nvPr/>
        </p:nvPicPr>
        <p:blipFill>
          <a:blip r:embed="rId4"/>
          <a:stretch>
            <a:fillRect/>
          </a:stretch>
        </p:blipFill>
        <p:spPr>
          <a:xfrm>
            <a:off x="282974" y="27284711"/>
            <a:ext cx="9154937" cy="4986291"/>
          </a:xfrm>
          <a:prstGeom prst="rect">
            <a:avLst/>
          </a:prstGeom>
        </p:spPr>
      </p:pic>
      <p:sp>
        <p:nvSpPr>
          <p:cNvPr id="10" name="TextBox 9"/>
          <p:cNvSpPr txBox="1"/>
          <p:nvPr/>
        </p:nvSpPr>
        <p:spPr>
          <a:xfrm>
            <a:off x="3401731" y="25747873"/>
            <a:ext cx="9154937" cy="1200329"/>
          </a:xfrm>
          <a:prstGeom prst="rect">
            <a:avLst/>
          </a:prstGeom>
          <a:noFill/>
        </p:spPr>
        <p:txBody>
          <a:bodyPr wrap="square" rtlCol="0">
            <a:spAutoFit/>
          </a:bodyPr>
          <a:lstStyle/>
          <a:p>
            <a:pPr algn="just"/>
            <a:r>
              <a:rPr lang="en-US" sz="2400" i="1" dirty="0"/>
              <a:t>Figure 1</a:t>
            </a:r>
            <a:r>
              <a:rPr lang="en-US" sz="2400" dirty="0"/>
              <a:t>: The right picture shows the sequence for sequential serial computing, the picture below shows an approximated sequence for parallel computing.</a:t>
            </a:r>
            <a:endParaRPr lang="en-US" sz="2400" i="1" dirty="0"/>
          </a:p>
        </p:txBody>
      </p:sp>
      <p:sp>
        <p:nvSpPr>
          <p:cNvPr id="13" name="TextBox 12"/>
          <p:cNvSpPr txBox="1"/>
          <p:nvPr/>
        </p:nvSpPr>
        <p:spPr>
          <a:xfrm>
            <a:off x="20178365" y="29362356"/>
            <a:ext cx="7248791" cy="830997"/>
          </a:xfrm>
          <a:prstGeom prst="rect">
            <a:avLst/>
          </a:prstGeom>
          <a:noFill/>
        </p:spPr>
        <p:txBody>
          <a:bodyPr wrap="square" rtlCol="0">
            <a:spAutoFit/>
          </a:bodyPr>
          <a:lstStyle/>
          <a:p>
            <a:pPr algn="just"/>
            <a:r>
              <a:rPr lang="en-US" sz="2400" i="1" dirty="0"/>
              <a:t>Figure 2</a:t>
            </a:r>
            <a:r>
              <a:rPr lang="en-US" sz="2400" dirty="0"/>
              <a:t>: The above graph shows the solution from iterative integer steps along the power line.</a:t>
            </a:r>
          </a:p>
        </p:txBody>
      </p:sp>
      <p:graphicFrame>
        <p:nvGraphicFramePr>
          <p:cNvPr id="19" name="Table 18"/>
          <p:cNvGraphicFramePr>
            <a:graphicFrameLocks noGrp="1"/>
          </p:cNvGraphicFramePr>
          <p:nvPr>
            <p:extLst>
              <p:ext uri="{D42A27DB-BD31-4B8C-83A1-F6EECF244321}">
                <p14:modId xmlns:p14="http://schemas.microsoft.com/office/powerpoint/2010/main" val="1733862783"/>
              </p:ext>
            </p:extLst>
          </p:nvPr>
        </p:nvGraphicFramePr>
        <p:xfrm>
          <a:off x="25859227" y="11618506"/>
          <a:ext cx="12262578" cy="3205906"/>
        </p:xfrm>
        <a:graphic>
          <a:graphicData uri="http://schemas.openxmlformats.org/drawingml/2006/table">
            <a:tbl>
              <a:tblPr firstRow="1" bandRow="1">
                <a:tableStyleId>{5C22544A-7EE6-4342-B048-85BDC9FD1C3A}</a:tableStyleId>
              </a:tblPr>
              <a:tblGrid>
                <a:gridCol w="2043763">
                  <a:extLst>
                    <a:ext uri="{9D8B030D-6E8A-4147-A177-3AD203B41FA5}">
                      <a16:colId xmlns:a16="http://schemas.microsoft.com/office/drawing/2014/main" val="1210325675"/>
                    </a:ext>
                  </a:extLst>
                </a:gridCol>
                <a:gridCol w="2043763">
                  <a:extLst>
                    <a:ext uri="{9D8B030D-6E8A-4147-A177-3AD203B41FA5}">
                      <a16:colId xmlns:a16="http://schemas.microsoft.com/office/drawing/2014/main" val="2588969101"/>
                    </a:ext>
                  </a:extLst>
                </a:gridCol>
                <a:gridCol w="2043763">
                  <a:extLst>
                    <a:ext uri="{9D8B030D-6E8A-4147-A177-3AD203B41FA5}">
                      <a16:colId xmlns:a16="http://schemas.microsoft.com/office/drawing/2014/main" val="3045228062"/>
                    </a:ext>
                  </a:extLst>
                </a:gridCol>
                <a:gridCol w="2043763">
                  <a:extLst>
                    <a:ext uri="{9D8B030D-6E8A-4147-A177-3AD203B41FA5}">
                      <a16:colId xmlns:a16="http://schemas.microsoft.com/office/drawing/2014/main" val="685335351"/>
                    </a:ext>
                  </a:extLst>
                </a:gridCol>
                <a:gridCol w="2043763">
                  <a:extLst>
                    <a:ext uri="{9D8B030D-6E8A-4147-A177-3AD203B41FA5}">
                      <a16:colId xmlns:a16="http://schemas.microsoft.com/office/drawing/2014/main" val="42425920"/>
                    </a:ext>
                  </a:extLst>
                </a:gridCol>
                <a:gridCol w="2043763">
                  <a:extLst>
                    <a:ext uri="{9D8B030D-6E8A-4147-A177-3AD203B41FA5}">
                      <a16:colId xmlns:a16="http://schemas.microsoft.com/office/drawing/2014/main" val="3080008620"/>
                    </a:ext>
                  </a:extLst>
                </a:gridCol>
              </a:tblGrid>
              <a:tr h="1023833">
                <a:tc>
                  <a:txBody>
                    <a:bodyPr/>
                    <a:lstStyle/>
                    <a:p>
                      <a:endParaRPr lang="en-US" sz="3500" dirty="0"/>
                    </a:p>
                  </a:txBody>
                  <a:tcPr/>
                </a:tc>
                <a:tc>
                  <a:txBody>
                    <a:bodyPr/>
                    <a:lstStyle/>
                    <a:p>
                      <a:r>
                        <a:rPr lang="en-US" sz="3500" dirty="0"/>
                        <a:t>1 Trial</a:t>
                      </a:r>
                    </a:p>
                  </a:txBody>
                  <a:tcPr/>
                </a:tc>
                <a:tc>
                  <a:txBody>
                    <a:bodyPr/>
                    <a:lstStyle/>
                    <a:p>
                      <a:r>
                        <a:rPr lang="en-US" sz="3500" dirty="0"/>
                        <a:t>2 Trial</a:t>
                      </a:r>
                    </a:p>
                  </a:txBody>
                  <a:tcPr/>
                </a:tc>
                <a:tc>
                  <a:txBody>
                    <a:bodyPr/>
                    <a:lstStyle/>
                    <a:p>
                      <a:r>
                        <a:rPr lang="en-US" sz="3500" dirty="0"/>
                        <a:t>3 Trial</a:t>
                      </a:r>
                    </a:p>
                  </a:txBody>
                  <a:tcPr/>
                </a:tc>
                <a:tc>
                  <a:txBody>
                    <a:bodyPr/>
                    <a:lstStyle/>
                    <a:p>
                      <a:r>
                        <a:rPr lang="en-US" sz="3500" dirty="0"/>
                        <a:t>4 Trail</a:t>
                      </a:r>
                    </a:p>
                  </a:txBody>
                  <a:tcPr/>
                </a:tc>
                <a:tc>
                  <a:txBody>
                    <a:bodyPr/>
                    <a:lstStyle/>
                    <a:p>
                      <a:r>
                        <a:rPr lang="en-US" sz="3500" dirty="0"/>
                        <a:t>5 Trail</a:t>
                      </a:r>
                    </a:p>
                  </a:txBody>
                  <a:tcPr/>
                </a:tc>
                <a:extLst>
                  <a:ext uri="{0D108BD9-81ED-4DB2-BD59-A6C34878D82A}">
                    <a16:rowId xmlns:a16="http://schemas.microsoft.com/office/drawing/2014/main" val="2411341549"/>
                  </a:ext>
                </a:extLst>
              </a:tr>
              <a:tr h="1023833">
                <a:tc>
                  <a:txBody>
                    <a:bodyPr/>
                    <a:lstStyle/>
                    <a:p>
                      <a:r>
                        <a:rPr lang="en-US" sz="3500" dirty="0"/>
                        <a:t>Serial</a:t>
                      </a:r>
                    </a:p>
                  </a:txBody>
                  <a:tcPr/>
                </a:tc>
                <a:tc>
                  <a:txBody>
                    <a:bodyPr/>
                    <a:lstStyle/>
                    <a:p>
                      <a:r>
                        <a:rPr lang="en-US" sz="3500" dirty="0"/>
                        <a:t>29.314</a:t>
                      </a:r>
                    </a:p>
                  </a:txBody>
                  <a:tcPr/>
                </a:tc>
                <a:tc>
                  <a:txBody>
                    <a:bodyPr/>
                    <a:lstStyle/>
                    <a:p>
                      <a:r>
                        <a:rPr lang="en-US" sz="3500" dirty="0"/>
                        <a:t>30.4793</a:t>
                      </a:r>
                    </a:p>
                  </a:txBody>
                  <a:tcPr/>
                </a:tc>
                <a:tc>
                  <a:txBody>
                    <a:bodyPr/>
                    <a:lstStyle/>
                    <a:p>
                      <a:r>
                        <a:rPr lang="en-US" sz="3500" dirty="0"/>
                        <a:t>29.2802</a:t>
                      </a:r>
                    </a:p>
                  </a:txBody>
                  <a:tcPr/>
                </a:tc>
                <a:tc>
                  <a:txBody>
                    <a:bodyPr/>
                    <a:lstStyle/>
                    <a:p>
                      <a:r>
                        <a:rPr lang="en-US" sz="3500" dirty="0"/>
                        <a:t>30.016</a:t>
                      </a:r>
                    </a:p>
                  </a:txBody>
                  <a:tcPr/>
                </a:tc>
                <a:tc>
                  <a:txBody>
                    <a:bodyPr/>
                    <a:lstStyle/>
                    <a:p>
                      <a:r>
                        <a:rPr lang="en-US" sz="3500" dirty="0"/>
                        <a:t>29.5592</a:t>
                      </a:r>
                    </a:p>
                  </a:txBody>
                  <a:tcPr/>
                </a:tc>
                <a:extLst>
                  <a:ext uri="{0D108BD9-81ED-4DB2-BD59-A6C34878D82A}">
                    <a16:rowId xmlns:a16="http://schemas.microsoft.com/office/drawing/2014/main" val="1841908373"/>
                  </a:ext>
                </a:extLst>
              </a:tr>
              <a:tr h="1158240">
                <a:tc>
                  <a:txBody>
                    <a:bodyPr/>
                    <a:lstStyle/>
                    <a:p>
                      <a:r>
                        <a:rPr lang="en-US" sz="3500" dirty="0"/>
                        <a:t>Parallel</a:t>
                      </a:r>
                    </a:p>
                  </a:txBody>
                  <a:tcPr/>
                </a:tc>
                <a:tc>
                  <a:txBody>
                    <a:bodyPr/>
                    <a:lstStyle/>
                    <a:p>
                      <a:r>
                        <a:rPr lang="en-US" sz="3500" dirty="0"/>
                        <a:t>2.22</a:t>
                      </a:r>
                    </a:p>
                  </a:txBody>
                  <a:tcPr/>
                </a:tc>
                <a:tc>
                  <a:txBody>
                    <a:bodyPr/>
                    <a:lstStyle/>
                    <a:p>
                      <a:r>
                        <a:rPr lang="en-US" sz="3500" dirty="0"/>
                        <a:t>2.21</a:t>
                      </a:r>
                    </a:p>
                  </a:txBody>
                  <a:tcPr/>
                </a:tc>
                <a:tc>
                  <a:txBody>
                    <a:bodyPr/>
                    <a:lstStyle/>
                    <a:p>
                      <a:r>
                        <a:rPr lang="en-US" sz="3500" dirty="0"/>
                        <a:t>2.22</a:t>
                      </a:r>
                    </a:p>
                  </a:txBody>
                  <a:tcPr/>
                </a:tc>
                <a:tc>
                  <a:txBody>
                    <a:bodyPr/>
                    <a:lstStyle/>
                    <a:p>
                      <a:r>
                        <a:rPr lang="en-US" sz="3500" dirty="0"/>
                        <a:t>2.22</a:t>
                      </a:r>
                    </a:p>
                  </a:txBody>
                  <a:tcPr/>
                </a:tc>
                <a:tc>
                  <a:txBody>
                    <a:bodyPr/>
                    <a:lstStyle/>
                    <a:p>
                      <a:r>
                        <a:rPr lang="en-US" sz="3500" dirty="0"/>
                        <a:t>2.21</a:t>
                      </a:r>
                    </a:p>
                  </a:txBody>
                  <a:tcPr/>
                </a:tc>
                <a:extLst>
                  <a:ext uri="{0D108BD9-81ED-4DB2-BD59-A6C34878D82A}">
                    <a16:rowId xmlns:a16="http://schemas.microsoft.com/office/drawing/2014/main" val="2066853255"/>
                  </a:ext>
                </a:extLst>
              </a:tr>
            </a:tbl>
          </a:graphicData>
        </a:graphic>
      </p:graphicFrame>
      <p:sp>
        <p:nvSpPr>
          <p:cNvPr id="25" name="Rectangle 24"/>
          <p:cNvSpPr/>
          <p:nvPr/>
        </p:nvSpPr>
        <p:spPr>
          <a:xfrm>
            <a:off x="25859220" y="15293761"/>
            <a:ext cx="12262585" cy="716890"/>
          </a:xfrm>
          <a:prstGeom prst="rect">
            <a:avLst/>
          </a:prstGeom>
          <a:ln>
            <a:solidFill>
              <a:schemeClr val="accent1">
                <a:lumMod val="75000"/>
              </a:schemeClr>
            </a:solidFill>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60" dirty="0"/>
              <a:t>CONCLUSION</a:t>
            </a:r>
          </a:p>
        </p:txBody>
      </p:sp>
      <p:sp>
        <p:nvSpPr>
          <p:cNvPr id="26" name="TextBox 25"/>
          <p:cNvSpPr txBox="1"/>
          <p:nvPr/>
        </p:nvSpPr>
        <p:spPr>
          <a:xfrm>
            <a:off x="25859226" y="16038239"/>
            <a:ext cx="12262585" cy="4939814"/>
          </a:xfrm>
          <a:prstGeom prst="rect">
            <a:avLst/>
          </a:prstGeom>
          <a:noFill/>
          <a:ln>
            <a:solidFill>
              <a:schemeClr val="accent1">
                <a:lumMod val="75000"/>
              </a:schemeClr>
            </a:solidFill>
          </a:ln>
        </p:spPr>
        <p:txBody>
          <a:bodyPr wrap="square" rtlCol="0">
            <a:spAutoFit/>
          </a:bodyPr>
          <a:lstStyle/>
          <a:p>
            <a:r>
              <a:rPr lang="en-US" sz="3500" dirty="0"/>
              <a:t>As previously noted the execution time was significantly dropped lowered with the optimized method. But, to continue from the last topic in the results, “if done properly,” a couple of issues arise that are important to note. The syntax for parallelization is awkward, potentially leading to long debugging times. Also while initially attempting to make the parallelization to work using the </a:t>
            </a:r>
            <a:r>
              <a:rPr lang="en-US" sz="3500" i="1" dirty="0"/>
              <a:t>parallel for</a:t>
            </a:r>
            <a:r>
              <a:rPr lang="en-US" sz="3500" dirty="0"/>
              <a:t> it is possible to experience drastically slower execution times. This could be from the library being strictly optimized for very large arrays, missing syntax, or misplaced syntax.</a:t>
            </a:r>
            <a:endParaRPr lang="en-US" sz="3500" i="1"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71041" y="19742472"/>
            <a:ext cx="7470873" cy="5603155"/>
          </a:xfrm>
          <a:prstGeom prst="rect">
            <a:avLst/>
          </a:prstGeom>
        </p:spPr>
      </p:pic>
      <p:pic>
        <p:nvPicPr>
          <p:cNvPr id="30" name="Picture 29"/>
          <p:cNvPicPr>
            <a:picLocks noChangeAspect="1"/>
          </p:cNvPicPr>
          <p:nvPr/>
        </p:nvPicPr>
        <p:blipFill>
          <a:blip r:embed="rId6"/>
          <a:stretch>
            <a:fillRect/>
          </a:stretch>
        </p:blipFill>
        <p:spPr>
          <a:xfrm>
            <a:off x="19768119" y="22868516"/>
            <a:ext cx="7678285" cy="5758714"/>
          </a:xfrm>
          <a:prstGeom prst="rect">
            <a:avLst/>
          </a:prstGeom>
        </p:spPr>
      </p:pic>
    </p:spTree>
    <p:extLst>
      <p:ext uri="{BB962C8B-B14F-4D97-AF65-F5344CB8AC3E}">
        <p14:creationId xmlns:p14="http://schemas.microsoft.com/office/powerpoint/2010/main" val="40504054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2334</TotalTime>
  <Words>1105</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Times New Roman</vt:lpstr>
      <vt:lpstr>Office Theme</vt:lpstr>
      <vt:lpstr>PowerPoint Presentation</vt:lpstr>
    </vt:vector>
  </TitlesOfParts>
  <Company>Austin Peay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Simmons, Jeremiah</dc:creator>
  <cp:lastModifiedBy>Jeremiah Simmons</cp:lastModifiedBy>
  <cp:revision>67</cp:revision>
  <dcterms:created xsi:type="dcterms:W3CDTF">2015-12-08T01:22:58Z</dcterms:created>
  <dcterms:modified xsi:type="dcterms:W3CDTF">2016-12-06T18:04:15Z</dcterms:modified>
</cp:coreProperties>
</file>