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5" r:id="rId5"/>
    <p:sldId id="259" r:id="rId6"/>
    <p:sldId id="261" r:id="rId7"/>
    <p:sldId id="260" r:id="rId8"/>
    <p:sldId id="263" r:id="rId9"/>
    <p:sldId id="262" r:id="rId10"/>
    <p:sldId id="266" r:id="rId11"/>
    <p:sldId id="267" r:id="rId12"/>
    <p:sldId id="276" r:id="rId13"/>
    <p:sldId id="264" r:id="rId14"/>
    <p:sldId id="268" r:id="rId15"/>
    <p:sldId id="269" r:id="rId16"/>
    <p:sldId id="272" r:id="rId17"/>
    <p:sldId id="273" r:id="rId18"/>
    <p:sldId id="274" r:id="rId19"/>
    <p:sldId id="271" r:id="rId20"/>
    <p:sldId id="270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1" autoAdjust="0"/>
    <p:restoredTop sz="81076"/>
  </p:normalViewPr>
  <p:slideViewPr>
    <p:cSldViewPr snapToGrid="0">
      <p:cViewPr varScale="1">
        <p:scale>
          <a:sx n="101" d="100"/>
          <a:sy n="101" d="100"/>
        </p:scale>
        <p:origin x="200" y="2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68B-2BD1-45C0-A430-8D8B0D8DFB09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4406-0AB6-499C-9F01-1FD54FDBE5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68B-2BD1-45C0-A430-8D8B0D8DFB09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4406-0AB6-499C-9F01-1FD54FDBE5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68B-2BD1-45C0-A430-8D8B0D8DFB09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4406-0AB6-499C-9F01-1FD54FDBE5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68B-2BD1-45C0-A430-8D8B0D8DFB09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4406-0AB6-499C-9F01-1FD54FDBE5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68B-2BD1-45C0-A430-8D8B0D8DFB09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4406-0AB6-499C-9F01-1FD54FDBE5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68B-2BD1-45C0-A430-8D8B0D8DFB09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4406-0AB6-499C-9F01-1FD54FDBE5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68B-2BD1-45C0-A430-8D8B0D8DFB09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4406-0AB6-499C-9F01-1FD54FDBE5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68B-2BD1-45C0-A430-8D8B0D8DFB09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4406-0AB6-499C-9F01-1FD54FDBE5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68B-2BD1-45C0-A430-8D8B0D8DFB09}" type="datetimeFigureOut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4406-0AB6-499C-9F01-1FD54FDBE5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68B-2BD1-45C0-A430-8D8B0D8DFB09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4406-0AB6-499C-9F01-1FD54FDBE5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68B-2BD1-45C0-A430-8D8B0D8DFB09}" type="datetimeFigureOut">
              <a:rPr lang="en-US" smtClean="0"/>
              <a:t>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4406-0AB6-499C-9F01-1FD54FDBE5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68B-2BD1-45C0-A430-8D8B0D8DFB09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4406-0AB6-499C-9F01-1FD54FDBE5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68F368B-2BD1-45C0-A430-8D8B0D8DFB09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4FF34406-0AB6-499C-9F01-1FD54FDBE5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n.wikipedia.org/wiki/Node.js" TargetMode="External"/><Relationship Id="rId3" Type="http://schemas.openxmlformats.org/officeDocument/2006/relationships/image" Target="../media/image2.t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js.org/" TargetMode="External"/><Relationship Id="rId3" Type="http://schemas.openxmlformats.org/officeDocument/2006/relationships/hyperlink" Target="https://angular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pmjs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ngoosej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tiff"/><Relationship Id="rId8" Type="http://schemas.openxmlformats.org/officeDocument/2006/relationships/image" Target="../media/image9.tiff"/><Relationship Id="rId9" Type="http://schemas.openxmlformats.org/officeDocument/2006/relationships/image" Target="../media/image10.tiff"/><Relationship Id="rId10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pmjs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ngodb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pressj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05202"/>
            <a:ext cx="9144000" cy="1574801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Intro to </a:t>
            </a:r>
            <a:r>
              <a:rPr lang="en-US" sz="4800" b="1" dirty="0" err="1" smtClean="0"/>
              <a:t>Node.js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b="1" dirty="0" smtClean="0"/>
              <a:t>Web Science Systems Development</a:t>
            </a:r>
            <a:br>
              <a:rPr lang="en-US" sz="3200" b="1" dirty="0" smtClean="0"/>
            </a:br>
            <a:r>
              <a:rPr lang="en-US" sz="3200" b="1" dirty="0" smtClean="0"/>
              <a:t>Spring </a:t>
            </a:r>
            <a:r>
              <a:rPr lang="en-US" sz="3200" b="1" dirty="0" smtClean="0"/>
              <a:t>2017</a:t>
            </a:r>
            <a:endParaRPr lang="en-US" sz="4800" b="1" dirty="0"/>
          </a:p>
        </p:txBody>
      </p:sp>
      <p:pic>
        <p:nvPicPr>
          <p:cNvPr id="4" name="pasted-image.tif">
            <a:hlinkClick r:id="rId2"/>
          </p:cNvPr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9035" y="541868"/>
            <a:ext cx="5985935" cy="28278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169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Node Ecosystem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Angular.js</a:t>
            </a:r>
            <a:r>
              <a:rPr lang="en-US" dirty="0" smtClean="0"/>
              <a:t>	 </a:t>
            </a:r>
            <a:endParaRPr lang="en-US" dirty="0" smtClean="0"/>
          </a:p>
          <a:p>
            <a:pPr lvl="1"/>
            <a:r>
              <a:rPr lang="en-US" dirty="0" smtClean="0"/>
              <a:t>1.x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://angularjs.org/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2.x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://angular.io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Structural front-end framework for building dynamic web apps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Extends HTML through directives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2-way binding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2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70324"/>
          </a:xfrm>
        </p:spPr>
        <p:txBody>
          <a:bodyPr/>
          <a:lstStyle/>
          <a:p>
            <a:r>
              <a:rPr lang="en-US" smtClean="0"/>
              <a:t>That’s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MEAN.JS stack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MongoDB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Express.js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Angular.js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274" y="1600201"/>
            <a:ext cx="8378825" cy="4343400"/>
          </a:xfrm>
        </p:spPr>
        <p:txBody>
          <a:bodyPr/>
          <a:lstStyle/>
          <a:p>
            <a:r>
              <a:rPr lang="en-US" dirty="0" smtClean="0"/>
              <a:t>Node Package Manager – </a:t>
            </a:r>
            <a:r>
              <a:rPr lang="en-US" dirty="0" err="1" smtClean="0">
                <a:hlinkClick r:id="rId2"/>
              </a:rPr>
              <a:t>npmjs.com</a:t>
            </a:r>
            <a:endParaRPr lang="en-US" dirty="0" smtClean="0"/>
          </a:p>
          <a:p>
            <a:r>
              <a:rPr lang="en-US" dirty="0" smtClean="0"/>
              <a:t>Manages node packages for your installation</a:t>
            </a:r>
          </a:p>
          <a:p>
            <a:r>
              <a:rPr lang="en-US" dirty="0" smtClean="0"/>
              <a:t>1000s of packages available </a:t>
            </a:r>
            <a:r>
              <a:rPr lang="en-US" dirty="0" smtClean="0"/>
              <a:t>(~</a:t>
            </a:r>
            <a:r>
              <a:rPr lang="en-US" strike="sngStrike" dirty="0" smtClean="0"/>
              <a:t>245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/>
                </a:solidFill>
              </a:rPr>
              <a:t>400</a:t>
            </a:r>
            <a:r>
              <a:rPr lang="en-US" dirty="0" smtClean="0"/>
              <a:t>,000 </a:t>
            </a:r>
            <a:r>
              <a:rPr lang="en-US" dirty="0" smtClean="0"/>
              <a:t>actually)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Node.js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Mongoose	 </a:t>
            </a:r>
            <a:r>
              <a:rPr lang="en-US" smtClean="0">
                <a:hlinkClick r:id="rId2"/>
              </a:rPr>
              <a:t>http://mongoosejs.com/</a:t>
            </a:r>
            <a:r>
              <a:rPr lang="en-US" smtClean="0"/>
              <a:t> 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Object Data Model for MongoDB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Built-in type casting, validation &amp; query building</a:t>
            </a:r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Node.js Packages cont’d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Socket.io		 </a:t>
            </a:r>
            <a:r>
              <a:rPr lang="en-US" dirty="0">
                <a:hlinkClick r:id="rId2"/>
              </a:rPr>
              <a:t>http://socket.io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Bi-directional client-server communication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6747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Why Node.js?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End-to-end JavaScript</a:t>
            </a:r>
          </a:p>
          <a:p>
            <a:pPr lvl="1"/>
            <a:r>
              <a:rPr lang="en-US" dirty="0"/>
              <a:t>First class functions</a:t>
            </a:r>
          </a:p>
          <a:p>
            <a:pPr lvl="1"/>
            <a:r>
              <a:rPr lang="en-US" dirty="0"/>
              <a:t>Dynamic objects</a:t>
            </a:r>
          </a:p>
          <a:p>
            <a:pPr lvl="1"/>
            <a:r>
              <a:rPr lang="en-US" dirty="0"/>
              <a:t>Dominant on the web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Lean &amp; agile</a:t>
            </a:r>
          </a:p>
          <a:p>
            <a:endParaRPr lang="en-US" dirty="0"/>
          </a:p>
          <a:p>
            <a:r>
              <a:rPr lang="en-US" dirty="0"/>
              <a:t>Fast &amp; scalable network apps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0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Why Node.js? </a:t>
            </a:r>
            <a:r>
              <a:rPr lang="en-US" sz="3200" b="1" dirty="0" smtClean="0"/>
              <a:t>cont’d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Extensive list of </a:t>
            </a:r>
            <a:r>
              <a:rPr lang="en-US" sz="2400" dirty="0" smtClean="0"/>
              <a:t>modules (packages)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Huge collaborating community</a:t>
            </a:r>
          </a:p>
        </p:txBody>
      </p:sp>
    </p:spTree>
    <p:extLst>
      <p:ext uri="{BB962C8B-B14F-4D97-AF65-F5344CB8AC3E}">
        <p14:creationId xmlns:p14="http://schemas.microsoft.com/office/powerpoint/2010/main" val="19905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smtClean="0"/>
              <a:t>Where Node.js could be used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Chat server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Data streaming</a:t>
            </a:r>
          </a:p>
          <a:p>
            <a:endParaRPr lang="en-US" sz="2400" dirty="0"/>
          </a:p>
          <a:p>
            <a:r>
              <a:rPr lang="en-US" sz="2400" dirty="0" smtClean="0"/>
              <a:t>Stock trading dashboards</a:t>
            </a:r>
          </a:p>
          <a:p>
            <a:endParaRPr lang="en-US" sz="2400" dirty="0"/>
          </a:p>
          <a:p>
            <a:r>
              <a:rPr lang="en-US" sz="2400" dirty="0" smtClean="0"/>
              <a:t>Generally – real-time, heavy traffic, data intensive, low computation applications.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69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74" y="107576"/>
            <a:ext cx="8284077" cy="10822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/>
              <a:t>Where Node.js is not the best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Web applications with a relational DB behind</a:t>
            </a:r>
          </a:p>
          <a:p>
            <a:endParaRPr lang="en-US" sz="2400" dirty="0"/>
          </a:p>
          <a:p>
            <a:r>
              <a:rPr lang="en-US" sz="2400" dirty="0" smtClean="0"/>
              <a:t>Computation-heavy server-side applications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398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What it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6"/>
            <a:ext cx="7886700" cy="460904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Open source, cross-platform runtime </a:t>
            </a:r>
            <a:r>
              <a:rPr lang="en-US" sz="2000" dirty="0" smtClean="0"/>
              <a:t>environment</a:t>
            </a:r>
            <a:endParaRPr lang="en-US" sz="28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To </a:t>
            </a:r>
            <a:r>
              <a:rPr lang="en-US" sz="2000" dirty="0"/>
              <a:t>develop server-side and networking applications</a:t>
            </a:r>
          </a:p>
          <a:p>
            <a:pPr>
              <a:spcBef>
                <a:spcPts val="1200"/>
              </a:spcBef>
            </a:pP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2000" dirty="0"/>
              <a:t>Based on Google’s V8 JavaScript engine (Chrome)</a:t>
            </a:r>
          </a:p>
          <a:p>
            <a:pPr>
              <a:spcBef>
                <a:spcPts val="1200"/>
              </a:spcBef>
            </a:pP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Applications are written in .. </a:t>
            </a:r>
            <a:r>
              <a:rPr lang="en-US" sz="2000" dirty="0" smtClean="0"/>
              <a:t>JavaScript</a:t>
            </a:r>
          </a:p>
          <a:p>
            <a:pPr>
              <a:spcBef>
                <a:spcPts val="1200"/>
              </a:spcBef>
            </a:pP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 smtClean="0"/>
              <a:t>Node.js written in JS, C, C++</a:t>
            </a:r>
            <a:endParaRPr lang="en-US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31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</a:t>
            </a:r>
            <a:r>
              <a:rPr lang="en-US" dirty="0"/>
              <a:t>Node.js		</a:t>
            </a:r>
            <a:r>
              <a:rPr lang="en-US" dirty="0">
                <a:hlinkClick r:id="rId2"/>
              </a:rPr>
              <a:t>http://nodejs.org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Hello World</a:t>
            </a:r>
          </a:p>
          <a:p>
            <a:pPr marL="914400" lvl="3" indent="0">
              <a:buNone/>
            </a:pPr>
            <a:r>
              <a:rPr lang="en-US" sz="2400" dirty="0" err="1">
                <a:latin typeface="Adobe Caslon Pro" charset="0"/>
                <a:ea typeface="Adobe Caslon Pro" charset="0"/>
                <a:cs typeface="Adobe Caslon Pro" charset="0"/>
              </a:rPr>
              <a:t>var</a:t>
            </a:r>
            <a:r>
              <a:rPr lang="en-US" sz="2400" dirty="0">
                <a:latin typeface="Adobe Caslon Pro" charset="0"/>
                <a:ea typeface="Adobe Caslon Pro" charset="0"/>
                <a:cs typeface="Adobe Caslon Pro" charset="0"/>
              </a:rPr>
              <a:t> http = require('http');</a:t>
            </a:r>
          </a:p>
          <a:p>
            <a:pPr marL="914400" lvl="3" indent="0">
              <a:buNone/>
            </a:pPr>
            <a:r>
              <a:rPr lang="en-US" sz="2400" dirty="0" err="1">
                <a:latin typeface="Adobe Caslon Pro" charset="0"/>
                <a:ea typeface="Adobe Caslon Pro" charset="0"/>
                <a:cs typeface="Adobe Caslon Pro" charset="0"/>
              </a:rPr>
              <a:t>http.createServer</a:t>
            </a:r>
            <a:r>
              <a:rPr lang="en-US" sz="2400" dirty="0">
                <a:latin typeface="Adobe Caslon Pro" charset="0"/>
                <a:ea typeface="Adobe Caslon Pro" charset="0"/>
                <a:cs typeface="Adobe Caslon Pro" charset="0"/>
              </a:rPr>
              <a:t>(function (</a:t>
            </a:r>
            <a:r>
              <a:rPr lang="en-US" sz="2400" dirty="0" err="1">
                <a:latin typeface="Adobe Caslon Pro" charset="0"/>
                <a:ea typeface="Adobe Caslon Pro" charset="0"/>
                <a:cs typeface="Adobe Caslon Pro" charset="0"/>
              </a:rPr>
              <a:t>req</a:t>
            </a:r>
            <a:r>
              <a:rPr lang="en-US" sz="2400" dirty="0">
                <a:latin typeface="Adobe Caslon Pro" charset="0"/>
                <a:ea typeface="Adobe Caslon Pro" charset="0"/>
                <a:cs typeface="Adobe Caslon Pro" charset="0"/>
              </a:rPr>
              <a:t>, res) {</a:t>
            </a:r>
          </a:p>
          <a:p>
            <a:pPr marL="914400" lvl="3" indent="0">
              <a:buNone/>
            </a:pPr>
            <a:r>
              <a:rPr lang="en-US" sz="2400" dirty="0">
                <a:latin typeface="Adobe Caslon Pro" charset="0"/>
                <a:ea typeface="Adobe Caslon Pro" charset="0"/>
                <a:cs typeface="Adobe Caslon Pro" charset="0"/>
              </a:rPr>
              <a:t>  </a:t>
            </a:r>
            <a:r>
              <a:rPr lang="en-US" sz="2400" dirty="0" err="1">
                <a:latin typeface="Adobe Caslon Pro" charset="0"/>
                <a:ea typeface="Adobe Caslon Pro" charset="0"/>
                <a:cs typeface="Adobe Caslon Pro" charset="0"/>
              </a:rPr>
              <a:t>res.writeHead</a:t>
            </a:r>
            <a:r>
              <a:rPr lang="en-US" sz="2400" dirty="0">
                <a:latin typeface="Adobe Caslon Pro" charset="0"/>
                <a:ea typeface="Adobe Caslon Pro" charset="0"/>
                <a:cs typeface="Adobe Caslon Pro" charset="0"/>
              </a:rPr>
              <a:t>(200, {'Content-Type': 'text/plain'});</a:t>
            </a:r>
          </a:p>
          <a:p>
            <a:pPr marL="914400" lvl="3" indent="0">
              <a:buNone/>
            </a:pPr>
            <a:r>
              <a:rPr lang="en-US" sz="2400" dirty="0">
                <a:latin typeface="Adobe Caslon Pro" charset="0"/>
                <a:ea typeface="Adobe Caslon Pro" charset="0"/>
                <a:cs typeface="Adobe Caslon Pro" charset="0"/>
              </a:rPr>
              <a:t>  </a:t>
            </a:r>
            <a:r>
              <a:rPr lang="en-US" sz="2400" dirty="0" err="1">
                <a:latin typeface="Adobe Caslon Pro" charset="0"/>
                <a:ea typeface="Adobe Caslon Pro" charset="0"/>
                <a:cs typeface="Adobe Caslon Pro" charset="0"/>
              </a:rPr>
              <a:t>res.end</a:t>
            </a:r>
            <a:r>
              <a:rPr lang="en-US" sz="2400" dirty="0">
                <a:latin typeface="Adobe Caslon Pro" charset="0"/>
                <a:ea typeface="Adobe Caslon Pro" charset="0"/>
                <a:cs typeface="Adobe Caslon Pro" charset="0"/>
              </a:rPr>
              <a:t>('Hello World\n');</a:t>
            </a:r>
          </a:p>
          <a:p>
            <a:pPr marL="914400" lvl="3" indent="0">
              <a:buNone/>
            </a:pPr>
            <a:r>
              <a:rPr lang="en-US" sz="2400" dirty="0">
                <a:latin typeface="Adobe Caslon Pro" charset="0"/>
                <a:ea typeface="Adobe Caslon Pro" charset="0"/>
                <a:cs typeface="Adobe Caslon Pro" charset="0"/>
              </a:rPr>
              <a:t>}).listen(3000, '127.0.0.1');</a:t>
            </a:r>
          </a:p>
          <a:p>
            <a:pPr marL="914400" lvl="3" indent="0">
              <a:buNone/>
            </a:pPr>
            <a:r>
              <a:rPr lang="en-US" sz="2400" dirty="0">
                <a:latin typeface="Adobe Caslon Pro" charset="0"/>
                <a:ea typeface="Adobe Caslon Pro" charset="0"/>
                <a:cs typeface="Adobe Caslon Pro" charset="0"/>
              </a:rPr>
              <a:t>console.log('Server running at http://127.0.0.1:3000/');</a:t>
            </a:r>
            <a:endParaRPr lang="en-US" sz="3600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&lt;code&gt;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node installed</a:t>
            </a:r>
          </a:p>
          <a:p>
            <a:r>
              <a:rPr lang="en-US" dirty="0" smtClean="0"/>
              <a:t>Take the </a:t>
            </a:r>
            <a:r>
              <a:rPr lang="en-US" smtClean="0"/>
              <a:t>code uploaded </a:t>
            </a:r>
            <a:r>
              <a:rPr lang="en-US" dirty="0" smtClean="0"/>
              <a:t>on LMS and create your own chat servers – use get them working among the people in your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8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2009 – </a:t>
            </a:r>
            <a:r>
              <a:rPr lang="en-US" dirty="0" smtClean="0"/>
              <a:t>For Linux – Ryan </a:t>
            </a:r>
            <a:r>
              <a:rPr lang="en-US" dirty="0"/>
              <a:t>Dahl and team (</a:t>
            </a:r>
            <a:r>
              <a:rPr lang="en-US" dirty="0" err="1" smtClean="0"/>
              <a:t>Joyent</a:t>
            </a:r>
            <a:r>
              <a:rPr lang="en-US" dirty="0" smtClean="0"/>
              <a:t> </a:t>
            </a:r>
            <a:r>
              <a:rPr lang="en-US" dirty="0" err="1" smtClean="0"/>
              <a:t>Inc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2011 – NPM Package Manager for </a:t>
            </a:r>
            <a:r>
              <a:rPr lang="en-US" dirty="0" err="1"/>
              <a:t>Node.js</a:t>
            </a:r>
            <a:r>
              <a:rPr lang="en-US" dirty="0"/>
              <a:t> </a:t>
            </a:r>
            <a:r>
              <a:rPr lang="en-US" dirty="0" smtClean="0"/>
              <a:t>libraries</a:t>
            </a:r>
            <a:endParaRPr lang="en-US" dirty="0"/>
          </a:p>
          <a:p>
            <a:r>
              <a:rPr lang="en-US" dirty="0"/>
              <a:t>2011 – Windows version – </a:t>
            </a:r>
            <a:r>
              <a:rPr lang="en-US" dirty="0" err="1"/>
              <a:t>Joyent</a:t>
            </a:r>
            <a:r>
              <a:rPr lang="en-US" dirty="0"/>
              <a:t> &amp; </a:t>
            </a:r>
            <a:r>
              <a:rPr lang="en-US" dirty="0" smtClean="0"/>
              <a:t>Microsoft</a:t>
            </a:r>
          </a:p>
          <a:p>
            <a:r>
              <a:rPr lang="en-US" dirty="0" smtClean="0"/>
              <a:t>2014 – </a:t>
            </a:r>
            <a:r>
              <a:rPr lang="en-US" dirty="0" err="1" smtClean="0"/>
              <a:t>node.js</a:t>
            </a:r>
            <a:r>
              <a:rPr lang="en-US" dirty="0" smtClean="0"/>
              <a:t> &amp; </a:t>
            </a:r>
            <a:r>
              <a:rPr lang="en-US" dirty="0" err="1" smtClean="0"/>
              <a:t>io.js</a:t>
            </a:r>
            <a:r>
              <a:rPr lang="en-US" dirty="0" smtClean="0"/>
              <a:t> split</a:t>
            </a:r>
          </a:p>
          <a:p>
            <a:r>
              <a:rPr lang="en-US" dirty="0" smtClean="0"/>
              <a:t>2015 – merged back together into node v4.0</a:t>
            </a:r>
          </a:p>
          <a:p>
            <a:r>
              <a:rPr lang="en-US" dirty="0" smtClean="0"/>
              <a:t>Currently managed by </a:t>
            </a:r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 smtClean="0"/>
              <a:t>foundation</a:t>
            </a:r>
          </a:p>
          <a:p>
            <a:r>
              <a:rPr lang="en-US" dirty="0" smtClean="0"/>
              <a:t>2017 </a:t>
            </a:r>
            <a:r>
              <a:rPr lang="mr-IN" dirty="0" smtClean="0"/>
              <a:t>–</a:t>
            </a:r>
            <a:r>
              <a:rPr lang="en-US" dirty="0" smtClean="0"/>
              <a:t> v6.9.5 (</a:t>
            </a:r>
            <a:r>
              <a:rPr lang="en-US" dirty="0" err="1" smtClean="0"/>
              <a:t>lts</a:t>
            </a:r>
            <a:r>
              <a:rPr lang="en-US" dirty="0" smtClean="0"/>
              <a:t>) &amp; v7.5.0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548" y="4139993"/>
            <a:ext cx="2262003" cy="226200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Who’s using it</a:t>
            </a:r>
            <a:endParaRPr lang="en-US" sz="6000" b="1" dirty="0"/>
          </a:p>
        </p:txBody>
      </p:sp>
      <p:pic>
        <p:nvPicPr>
          <p:cNvPr id="17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2679" y="2023533"/>
            <a:ext cx="3074988" cy="616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8933" y="2480733"/>
            <a:ext cx="3264598" cy="939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84132" y="3903132"/>
            <a:ext cx="3860801" cy="867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-small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9276" y="5266267"/>
            <a:ext cx="2761192" cy="612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4922" y="362768"/>
            <a:ext cx="1385570" cy="1385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996" y="4090636"/>
            <a:ext cx="2302596" cy="608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391" y="6091905"/>
            <a:ext cx="3775021" cy="620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391" y="107576"/>
            <a:ext cx="1417419" cy="15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event-driven</a:t>
            </a:r>
          </a:p>
          <a:p>
            <a:endParaRPr lang="en-US" dirty="0"/>
          </a:p>
          <a:p>
            <a:r>
              <a:rPr lang="en-US" dirty="0"/>
              <a:t>Single-thread, non-blocking</a:t>
            </a:r>
          </a:p>
          <a:p>
            <a:endParaRPr lang="en-US" dirty="0"/>
          </a:p>
          <a:p>
            <a:r>
              <a:rPr lang="en-US" dirty="0"/>
              <a:t>Event loop &amp; callbacks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V8 JavaScript engine – JIT </a:t>
            </a:r>
          </a:p>
        </p:txBody>
      </p:sp>
    </p:spTree>
    <p:extLst>
      <p:ext uri="{BB962C8B-B14F-4D97-AF65-F5344CB8AC3E}">
        <p14:creationId xmlns:p14="http://schemas.microsoft.com/office/powerpoint/2010/main" val="35617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61576"/>
            <a:ext cx="8042276" cy="13369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Blocking vs. Non-blocking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5282" y="4741945"/>
            <a:ext cx="7886700" cy="1595437"/>
          </a:xfrm>
        </p:spPr>
        <p:txBody>
          <a:bodyPr>
            <a:normAutofit/>
          </a:bodyPr>
          <a:lstStyle/>
          <a:p>
            <a:r>
              <a:rPr lang="en-US" dirty="0" smtClean="0"/>
              <a:t>Highly concurrent applications</a:t>
            </a:r>
          </a:p>
          <a:p>
            <a:r>
              <a:rPr lang="en-US" dirty="0" smtClean="0"/>
              <a:t>Developers need to understand approach to benefit</a:t>
            </a:r>
          </a:p>
          <a:p>
            <a:endParaRPr lang="en-US" dirty="0"/>
          </a:p>
        </p:txBody>
      </p:sp>
      <p:pic>
        <p:nvPicPr>
          <p:cNvPr id="7" name="pasted-image.tif"/>
          <p:cNvPicPr/>
          <p:nvPr/>
        </p:nvPicPr>
        <p:blipFill>
          <a:blip r:embed="rId2">
            <a:extLst/>
          </a:blip>
          <a:srcRect l="6794" t="6794"/>
          <a:stretch>
            <a:fillRect/>
          </a:stretch>
        </p:blipFill>
        <p:spPr>
          <a:xfrm>
            <a:off x="331308" y="1877847"/>
            <a:ext cx="8475474" cy="25752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172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Node.js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Node Package Manager (NPM) 			</a:t>
            </a:r>
            <a:r>
              <a:rPr lang="en-US" smtClean="0">
                <a:hlinkClick r:id="rId2"/>
              </a:rPr>
              <a:t>https://npmjs.com/</a:t>
            </a:r>
            <a:r>
              <a:rPr lang="en-US" smtClean="0"/>
              <a:t> 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Bundled with Node.js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Used to install node applications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Manages dependencies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LOTS of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</a:t>
            </a:r>
            <a:r>
              <a:rPr lang="en-US" sz="4400" dirty="0" err="1" smtClean="0"/>
              <a:t>Node.js</a:t>
            </a:r>
            <a:r>
              <a:rPr lang="en-US" sz="4400" dirty="0" smtClean="0"/>
              <a:t> Ecosystem cont’d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MongoDB	 </a:t>
            </a:r>
            <a:r>
              <a:rPr lang="en-US" smtClean="0">
                <a:hlinkClick r:id="rId2"/>
              </a:rPr>
              <a:t>http://mongodb.org/</a:t>
            </a:r>
            <a:r>
              <a:rPr lang="en-US" smtClean="0"/>
              <a:t> 	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Schema-less NoSQL database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JavaScript query language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JSON-like document-oriented structure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Flexible and scalable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7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Node Ecosystem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Express.js	</a:t>
            </a:r>
            <a:r>
              <a:rPr lang="en-US" smtClean="0">
                <a:hlinkClick r:id="rId2"/>
              </a:rPr>
              <a:t> http://expressjs.com/</a:t>
            </a:r>
            <a:r>
              <a:rPr lang="en-US" smtClean="0"/>
              <a:t> 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MVC back-end framework for web apps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Facilitates structuring your app server-side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Makes creating an API for your app easy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3539</TotalTime>
  <Words>312</Words>
  <Application>Microsoft Macintosh PowerPoint</Application>
  <PresentationFormat>On-screen Show (4:3)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Adobe Caslon Pro</vt:lpstr>
      <vt:lpstr>News Gothic MT</vt:lpstr>
      <vt:lpstr>Wingdings 2</vt:lpstr>
      <vt:lpstr>Breeze</vt:lpstr>
      <vt:lpstr>Intro to Node.js Web Science Systems Development Spring 2017</vt:lpstr>
      <vt:lpstr>What it is</vt:lpstr>
      <vt:lpstr>History</vt:lpstr>
      <vt:lpstr>Who’s using it</vt:lpstr>
      <vt:lpstr>How it works</vt:lpstr>
      <vt:lpstr>Blocking vs. Non-blocking</vt:lpstr>
      <vt:lpstr>The Node.js Ecosystem</vt:lpstr>
      <vt:lpstr>The Node.js Ecosystem cont’d</vt:lpstr>
      <vt:lpstr>The Node Ecosystem cont’d</vt:lpstr>
      <vt:lpstr>The Node Ecosystem cont’d</vt:lpstr>
      <vt:lpstr>That’s MEAN</vt:lpstr>
      <vt:lpstr>Node.js Packages</vt:lpstr>
      <vt:lpstr>Node.js Packages</vt:lpstr>
      <vt:lpstr>Node.js Packages cont’d</vt:lpstr>
      <vt:lpstr>Why Node.js?</vt:lpstr>
      <vt:lpstr>Why Node.js? cont’d</vt:lpstr>
      <vt:lpstr>Where Node.js could be used</vt:lpstr>
      <vt:lpstr>Where Node.js is not the best</vt:lpstr>
      <vt:lpstr>Example Web App</vt:lpstr>
      <vt:lpstr>Getting started!</vt:lpstr>
      <vt:lpstr>&lt;code&gt;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Node.js</dc:title>
  <dc:creator>Ahmed Eleish</dc:creator>
  <cp:lastModifiedBy>Richard Plotka</cp:lastModifiedBy>
  <cp:revision>52</cp:revision>
  <dcterms:created xsi:type="dcterms:W3CDTF">2015-02-27T22:04:35Z</dcterms:created>
  <dcterms:modified xsi:type="dcterms:W3CDTF">2017-02-18T14:52:37Z</dcterms:modified>
</cp:coreProperties>
</file>