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0"/>
  </p:notesMasterIdLst>
  <p:sldIdLst>
    <p:sldId id="256" r:id="rId2"/>
    <p:sldId id="297" r:id="rId3"/>
    <p:sldId id="258" r:id="rId4"/>
    <p:sldId id="300" r:id="rId5"/>
    <p:sldId id="301" r:id="rId6"/>
    <p:sldId id="260" r:id="rId7"/>
    <p:sldId id="302" r:id="rId8"/>
    <p:sldId id="298" r:id="rId9"/>
    <p:sldId id="305" r:id="rId10"/>
    <p:sldId id="299"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303" r:id="rId33"/>
    <p:sldId id="282" r:id="rId34"/>
    <p:sldId id="283" r:id="rId35"/>
    <p:sldId id="304"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306" r:id="rId49"/>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D56B2B-3E9A-4EF0-A83C-D78F301E7E54}">
  <a:tblStyle styleId="{F5D56B2B-3E9A-4EF0-A83C-D78F301E7E54}" styleName="Table_0"/>
  <a:tblStyle styleId="{136EDAF8-862C-43DF-9E56-156FD860CEE3}" styleName="Table_1"/>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p:restoredTop sz="77844" autoAdjust="0"/>
  </p:normalViewPr>
  <p:slideViewPr>
    <p:cSldViewPr snapToGrid="0" snapToObjects="1">
      <p:cViewPr varScale="1">
        <p:scale>
          <a:sx n="101" d="100"/>
          <a:sy n="101" d="100"/>
        </p:scale>
        <p:origin x="448"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D32B53-A818-CD45-AEE1-B5E7A35BBBCD}" type="doc">
      <dgm:prSet loTypeId="urn:microsoft.com/office/officeart/2005/8/layout/cycle2" loCatId="" qsTypeId="urn:microsoft.com/office/officeart/2005/8/quickstyle/simple4" qsCatId="simple" csTypeId="urn:microsoft.com/office/officeart/2005/8/colors/accent1_2" csCatId="accent1" phldr="1"/>
      <dgm:spPr/>
      <dgm:t>
        <a:bodyPr/>
        <a:lstStyle/>
        <a:p>
          <a:endParaRPr lang="en-US"/>
        </a:p>
      </dgm:t>
    </dgm:pt>
    <dgm:pt modelId="{DE791287-AED9-3F41-8E27-805010AB90A8}">
      <dgm:prSet phldrT="[Text]"/>
      <dgm:spPr/>
      <dgm:t>
        <a:bodyPr/>
        <a:lstStyle/>
        <a:p>
          <a:r>
            <a:rPr lang="en-US" dirty="0" smtClean="0"/>
            <a:t>Stage</a:t>
          </a:r>
          <a:endParaRPr lang="en-US" dirty="0"/>
        </a:p>
      </dgm:t>
    </dgm:pt>
    <dgm:pt modelId="{53A85BA8-E135-424E-B0D5-81B481B7CD48}" type="parTrans" cxnId="{9ACF8541-CEC4-4D44-B7F6-77C30C28A68A}">
      <dgm:prSet/>
      <dgm:spPr/>
      <dgm:t>
        <a:bodyPr/>
        <a:lstStyle/>
        <a:p>
          <a:endParaRPr lang="en-US"/>
        </a:p>
      </dgm:t>
    </dgm:pt>
    <dgm:pt modelId="{0B6ECCBB-0FDB-704A-8E90-6FDA4A8FD738}" type="sibTrans" cxnId="{9ACF8541-CEC4-4D44-B7F6-77C30C28A68A}">
      <dgm:prSet/>
      <dgm:spPr/>
      <dgm:t>
        <a:bodyPr/>
        <a:lstStyle/>
        <a:p>
          <a:endParaRPr lang="en-US"/>
        </a:p>
      </dgm:t>
    </dgm:pt>
    <dgm:pt modelId="{F1CCBA35-DFDA-5C4A-929E-20D7994C2F86}">
      <dgm:prSet phldrT="[Text]"/>
      <dgm:spPr/>
      <dgm:t>
        <a:bodyPr/>
        <a:lstStyle/>
        <a:p>
          <a:r>
            <a:rPr lang="en-US" dirty="0" smtClean="0"/>
            <a:t>Commit</a:t>
          </a:r>
          <a:endParaRPr lang="en-US" dirty="0"/>
        </a:p>
      </dgm:t>
    </dgm:pt>
    <dgm:pt modelId="{05A707CD-D43E-A446-9605-FAAF1EF4C7C7}" type="parTrans" cxnId="{073184BF-523B-FB40-9311-D155AE7B5F95}">
      <dgm:prSet/>
      <dgm:spPr/>
      <dgm:t>
        <a:bodyPr/>
        <a:lstStyle/>
        <a:p>
          <a:endParaRPr lang="en-US"/>
        </a:p>
      </dgm:t>
    </dgm:pt>
    <dgm:pt modelId="{C731B7FF-1292-9A4F-809B-B46909CF0C93}" type="sibTrans" cxnId="{073184BF-523B-FB40-9311-D155AE7B5F95}">
      <dgm:prSet/>
      <dgm:spPr/>
      <dgm:t>
        <a:bodyPr/>
        <a:lstStyle/>
        <a:p>
          <a:r>
            <a:rPr lang="en-US" dirty="0" smtClean="0">
              <a:solidFill>
                <a:schemeClr val="tx1"/>
              </a:solidFill>
            </a:rPr>
            <a:t>HEAD</a:t>
          </a:r>
        </a:p>
      </dgm:t>
    </dgm:pt>
    <dgm:pt modelId="{1AB4E1EB-58CE-6D4E-B192-B6E5773E37E6}">
      <dgm:prSet phldrT="[Text]"/>
      <dgm:spPr/>
      <dgm:t>
        <a:bodyPr/>
        <a:lstStyle/>
        <a:p>
          <a:r>
            <a:rPr lang="en-US" dirty="0" smtClean="0"/>
            <a:t>Push</a:t>
          </a:r>
          <a:endParaRPr lang="en-US" dirty="0"/>
        </a:p>
      </dgm:t>
    </dgm:pt>
    <dgm:pt modelId="{937283CC-A7FC-8A44-A904-FC8450EB46F3}" type="parTrans" cxnId="{BCD7C9D1-F908-FB4F-BBB0-5519CF7CB144}">
      <dgm:prSet/>
      <dgm:spPr/>
      <dgm:t>
        <a:bodyPr/>
        <a:lstStyle/>
        <a:p>
          <a:endParaRPr lang="en-US"/>
        </a:p>
      </dgm:t>
    </dgm:pt>
    <dgm:pt modelId="{2C3AD8F8-44DD-5544-A4FE-7F5EBE8088E2}" type="sibTrans" cxnId="{BCD7C9D1-F908-FB4F-BBB0-5519CF7CB144}">
      <dgm:prSet/>
      <dgm:spPr/>
      <dgm:t>
        <a:bodyPr/>
        <a:lstStyle/>
        <a:p>
          <a:endParaRPr lang="en-US"/>
        </a:p>
      </dgm:t>
    </dgm:pt>
    <dgm:pt modelId="{E2E687CD-0DFC-2E4C-9FC6-99A72913EABD}">
      <dgm:prSet phldrT="[Text]"/>
      <dgm:spPr/>
      <dgm:t>
        <a:bodyPr/>
        <a:lstStyle/>
        <a:p>
          <a:r>
            <a:rPr lang="en-US" dirty="0" smtClean="0"/>
            <a:t>Pull</a:t>
          </a:r>
          <a:endParaRPr lang="en-US" dirty="0"/>
        </a:p>
      </dgm:t>
    </dgm:pt>
    <dgm:pt modelId="{A5ED269A-39BB-DC45-8C93-40FD0DCC01CD}" type="parTrans" cxnId="{4AF7B1FF-4FCF-6B43-8DE3-5F42E850A5E1}">
      <dgm:prSet/>
      <dgm:spPr/>
      <dgm:t>
        <a:bodyPr/>
        <a:lstStyle/>
        <a:p>
          <a:endParaRPr lang="en-US"/>
        </a:p>
      </dgm:t>
    </dgm:pt>
    <dgm:pt modelId="{F081D67A-E497-1541-9141-2446463A71D3}" type="sibTrans" cxnId="{4AF7B1FF-4FCF-6B43-8DE3-5F42E850A5E1}">
      <dgm:prSet/>
      <dgm:spPr/>
      <dgm:t>
        <a:bodyPr/>
        <a:lstStyle/>
        <a:p>
          <a:r>
            <a:rPr lang="en-US" dirty="0" smtClean="0">
              <a:solidFill>
                <a:schemeClr val="tx1"/>
              </a:solidFill>
            </a:rPr>
            <a:t>Branch</a:t>
          </a:r>
          <a:endParaRPr lang="en-US" dirty="0">
            <a:solidFill>
              <a:schemeClr val="tx1"/>
            </a:solidFill>
          </a:endParaRPr>
        </a:p>
      </dgm:t>
    </dgm:pt>
    <dgm:pt modelId="{53D678F1-C847-744D-AE6C-67E72653405C}">
      <dgm:prSet phldrT="[Text]"/>
      <dgm:spPr/>
      <dgm:t>
        <a:bodyPr/>
        <a:lstStyle/>
        <a:p>
          <a:r>
            <a:rPr lang="en-US" dirty="0" smtClean="0"/>
            <a:t>Edit</a:t>
          </a:r>
        </a:p>
      </dgm:t>
    </dgm:pt>
    <dgm:pt modelId="{2D3FF1E9-1DF4-7247-88B1-12B4ACE988FE}" type="parTrans" cxnId="{F7713C27-7A93-BB4F-8025-A3EE7196248E}">
      <dgm:prSet/>
      <dgm:spPr/>
      <dgm:t>
        <a:bodyPr/>
        <a:lstStyle/>
        <a:p>
          <a:endParaRPr lang="en-US"/>
        </a:p>
      </dgm:t>
    </dgm:pt>
    <dgm:pt modelId="{6D1BD3A6-616C-B641-B5D1-D95F1ABD74CC}" type="sibTrans" cxnId="{F7713C27-7A93-BB4F-8025-A3EE7196248E}">
      <dgm:prSet/>
      <dgm:spPr/>
      <dgm:t>
        <a:bodyPr/>
        <a:lstStyle/>
        <a:p>
          <a:endParaRPr lang="en-US"/>
        </a:p>
      </dgm:t>
    </dgm:pt>
    <dgm:pt modelId="{D104B86C-B4DC-414B-8E79-F07FA69893AE}" type="pres">
      <dgm:prSet presAssocID="{E8D32B53-A818-CD45-AEE1-B5E7A35BBBCD}" presName="cycle" presStyleCnt="0">
        <dgm:presLayoutVars>
          <dgm:dir/>
          <dgm:resizeHandles val="exact"/>
        </dgm:presLayoutVars>
      </dgm:prSet>
      <dgm:spPr/>
      <dgm:t>
        <a:bodyPr/>
        <a:lstStyle/>
        <a:p>
          <a:endParaRPr lang="en-US"/>
        </a:p>
      </dgm:t>
    </dgm:pt>
    <dgm:pt modelId="{3F377E97-1D84-6A46-8277-7A68B5125AE1}" type="pres">
      <dgm:prSet presAssocID="{E2E687CD-0DFC-2E4C-9FC6-99A72913EABD}" presName="node" presStyleLbl="node1" presStyleIdx="0" presStyleCnt="5">
        <dgm:presLayoutVars>
          <dgm:bulletEnabled val="1"/>
        </dgm:presLayoutVars>
      </dgm:prSet>
      <dgm:spPr/>
      <dgm:t>
        <a:bodyPr/>
        <a:lstStyle/>
        <a:p>
          <a:endParaRPr lang="en-US"/>
        </a:p>
      </dgm:t>
    </dgm:pt>
    <dgm:pt modelId="{7440FBF5-D1D4-914D-B4B5-CB467F0C07C7}" type="pres">
      <dgm:prSet presAssocID="{F081D67A-E497-1541-9141-2446463A71D3}" presName="sibTrans" presStyleLbl="sibTrans2D1" presStyleIdx="0" presStyleCnt="5"/>
      <dgm:spPr/>
      <dgm:t>
        <a:bodyPr/>
        <a:lstStyle/>
        <a:p>
          <a:endParaRPr lang="en-US"/>
        </a:p>
      </dgm:t>
    </dgm:pt>
    <dgm:pt modelId="{3C421A4F-8CC1-BB4E-9D25-F202E1CD25F3}" type="pres">
      <dgm:prSet presAssocID="{F081D67A-E497-1541-9141-2446463A71D3}" presName="connectorText" presStyleLbl="sibTrans2D1" presStyleIdx="0" presStyleCnt="5"/>
      <dgm:spPr/>
      <dgm:t>
        <a:bodyPr/>
        <a:lstStyle/>
        <a:p>
          <a:endParaRPr lang="en-US"/>
        </a:p>
      </dgm:t>
    </dgm:pt>
    <dgm:pt modelId="{7D25335F-A433-BE4C-855B-7F1B102D15EB}" type="pres">
      <dgm:prSet presAssocID="{53D678F1-C847-744D-AE6C-67E72653405C}" presName="node" presStyleLbl="node1" presStyleIdx="1" presStyleCnt="5">
        <dgm:presLayoutVars>
          <dgm:bulletEnabled val="1"/>
        </dgm:presLayoutVars>
      </dgm:prSet>
      <dgm:spPr/>
      <dgm:t>
        <a:bodyPr/>
        <a:lstStyle/>
        <a:p>
          <a:endParaRPr lang="en-US"/>
        </a:p>
      </dgm:t>
    </dgm:pt>
    <dgm:pt modelId="{7AF65A80-46EF-EB43-A703-9C94791291FD}" type="pres">
      <dgm:prSet presAssocID="{6D1BD3A6-616C-B641-B5D1-D95F1ABD74CC}" presName="sibTrans" presStyleLbl="sibTrans2D1" presStyleIdx="1" presStyleCnt="5"/>
      <dgm:spPr/>
      <dgm:t>
        <a:bodyPr/>
        <a:lstStyle/>
        <a:p>
          <a:endParaRPr lang="en-US"/>
        </a:p>
      </dgm:t>
    </dgm:pt>
    <dgm:pt modelId="{FFB5F08D-136B-A549-A634-844D12FDA495}" type="pres">
      <dgm:prSet presAssocID="{6D1BD3A6-616C-B641-B5D1-D95F1ABD74CC}" presName="connectorText" presStyleLbl="sibTrans2D1" presStyleIdx="1" presStyleCnt="5"/>
      <dgm:spPr/>
      <dgm:t>
        <a:bodyPr/>
        <a:lstStyle/>
        <a:p>
          <a:endParaRPr lang="en-US"/>
        </a:p>
      </dgm:t>
    </dgm:pt>
    <dgm:pt modelId="{7FCFE9E5-62D2-F647-B42D-06A9DCC58C35}" type="pres">
      <dgm:prSet presAssocID="{DE791287-AED9-3F41-8E27-805010AB90A8}" presName="node" presStyleLbl="node1" presStyleIdx="2" presStyleCnt="5">
        <dgm:presLayoutVars>
          <dgm:bulletEnabled val="1"/>
        </dgm:presLayoutVars>
      </dgm:prSet>
      <dgm:spPr/>
      <dgm:t>
        <a:bodyPr/>
        <a:lstStyle/>
        <a:p>
          <a:endParaRPr lang="en-US"/>
        </a:p>
      </dgm:t>
    </dgm:pt>
    <dgm:pt modelId="{86A3AE70-B892-DC44-81BC-7AFACBED6F89}" type="pres">
      <dgm:prSet presAssocID="{0B6ECCBB-0FDB-704A-8E90-6FDA4A8FD738}" presName="sibTrans" presStyleLbl="sibTrans2D1" presStyleIdx="2" presStyleCnt="5"/>
      <dgm:spPr/>
      <dgm:t>
        <a:bodyPr/>
        <a:lstStyle/>
        <a:p>
          <a:endParaRPr lang="en-US"/>
        </a:p>
      </dgm:t>
    </dgm:pt>
    <dgm:pt modelId="{E611A2E8-54FF-0E44-B964-BE91D50AD44B}" type="pres">
      <dgm:prSet presAssocID="{0B6ECCBB-0FDB-704A-8E90-6FDA4A8FD738}" presName="connectorText" presStyleLbl="sibTrans2D1" presStyleIdx="2" presStyleCnt="5"/>
      <dgm:spPr/>
      <dgm:t>
        <a:bodyPr/>
        <a:lstStyle/>
        <a:p>
          <a:endParaRPr lang="en-US"/>
        </a:p>
      </dgm:t>
    </dgm:pt>
    <dgm:pt modelId="{4F118C67-B2FC-7346-995A-6815FA3E1616}" type="pres">
      <dgm:prSet presAssocID="{F1CCBA35-DFDA-5C4A-929E-20D7994C2F86}" presName="node" presStyleLbl="node1" presStyleIdx="3" presStyleCnt="5">
        <dgm:presLayoutVars>
          <dgm:bulletEnabled val="1"/>
        </dgm:presLayoutVars>
      </dgm:prSet>
      <dgm:spPr/>
      <dgm:t>
        <a:bodyPr/>
        <a:lstStyle/>
        <a:p>
          <a:endParaRPr lang="en-US"/>
        </a:p>
      </dgm:t>
    </dgm:pt>
    <dgm:pt modelId="{6BF67F59-EA49-6C4F-99DD-6F83C1B2172D}" type="pres">
      <dgm:prSet presAssocID="{C731B7FF-1292-9A4F-809B-B46909CF0C93}" presName="sibTrans" presStyleLbl="sibTrans2D1" presStyleIdx="3" presStyleCnt="5"/>
      <dgm:spPr/>
      <dgm:t>
        <a:bodyPr/>
        <a:lstStyle/>
        <a:p>
          <a:endParaRPr lang="en-US"/>
        </a:p>
      </dgm:t>
    </dgm:pt>
    <dgm:pt modelId="{97D8C6BB-A6D8-0C4A-8995-775AA425FFE6}" type="pres">
      <dgm:prSet presAssocID="{C731B7FF-1292-9A4F-809B-B46909CF0C93}" presName="connectorText" presStyleLbl="sibTrans2D1" presStyleIdx="3" presStyleCnt="5"/>
      <dgm:spPr/>
      <dgm:t>
        <a:bodyPr/>
        <a:lstStyle/>
        <a:p>
          <a:endParaRPr lang="en-US"/>
        </a:p>
      </dgm:t>
    </dgm:pt>
    <dgm:pt modelId="{48D5567F-A0C3-F744-900D-16A932858789}" type="pres">
      <dgm:prSet presAssocID="{1AB4E1EB-58CE-6D4E-B192-B6E5773E37E6}" presName="node" presStyleLbl="node1" presStyleIdx="4" presStyleCnt="5">
        <dgm:presLayoutVars>
          <dgm:bulletEnabled val="1"/>
        </dgm:presLayoutVars>
      </dgm:prSet>
      <dgm:spPr/>
      <dgm:t>
        <a:bodyPr/>
        <a:lstStyle/>
        <a:p>
          <a:endParaRPr lang="en-US"/>
        </a:p>
      </dgm:t>
    </dgm:pt>
    <dgm:pt modelId="{8D3B3746-5AF7-5C4D-8D56-2C4192DB588D}" type="pres">
      <dgm:prSet presAssocID="{2C3AD8F8-44DD-5544-A4FE-7F5EBE8088E2}" presName="sibTrans" presStyleLbl="sibTrans2D1" presStyleIdx="4" presStyleCnt="5"/>
      <dgm:spPr/>
      <dgm:t>
        <a:bodyPr/>
        <a:lstStyle/>
        <a:p>
          <a:endParaRPr lang="en-US"/>
        </a:p>
      </dgm:t>
    </dgm:pt>
    <dgm:pt modelId="{ADA3D28A-53A3-A640-9152-6C82866B1938}" type="pres">
      <dgm:prSet presAssocID="{2C3AD8F8-44DD-5544-A4FE-7F5EBE8088E2}" presName="connectorText" presStyleLbl="sibTrans2D1" presStyleIdx="4" presStyleCnt="5"/>
      <dgm:spPr/>
      <dgm:t>
        <a:bodyPr/>
        <a:lstStyle/>
        <a:p>
          <a:endParaRPr lang="en-US"/>
        </a:p>
      </dgm:t>
    </dgm:pt>
  </dgm:ptLst>
  <dgm:cxnLst>
    <dgm:cxn modelId="{9AE76C89-82C1-EF42-8C75-8775E8BC1D54}" type="presOf" srcId="{2C3AD8F8-44DD-5544-A4FE-7F5EBE8088E2}" destId="{8D3B3746-5AF7-5C4D-8D56-2C4192DB588D}" srcOrd="0" destOrd="0" presId="urn:microsoft.com/office/officeart/2005/8/layout/cycle2"/>
    <dgm:cxn modelId="{9ED7F37A-ECE3-EB40-9C22-8701D95C2387}" type="presOf" srcId="{6D1BD3A6-616C-B641-B5D1-D95F1ABD74CC}" destId="{7AF65A80-46EF-EB43-A703-9C94791291FD}" srcOrd="0" destOrd="0" presId="urn:microsoft.com/office/officeart/2005/8/layout/cycle2"/>
    <dgm:cxn modelId="{E06D151E-E62F-4C46-BFF9-E3C3EF260123}" type="presOf" srcId="{E8D32B53-A818-CD45-AEE1-B5E7A35BBBCD}" destId="{D104B86C-B4DC-414B-8E79-F07FA69893AE}" srcOrd="0" destOrd="0" presId="urn:microsoft.com/office/officeart/2005/8/layout/cycle2"/>
    <dgm:cxn modelId="{4BD158A5-04C1-0449-A320-2E0F0DDDDE39}" type="presOf" srcId="{E2E687CD-0DFC-2E4C-9FC6-99A72913EABD}" destId="{3F377E97-1D84-6A46-8277-7A68B5125AE1}" srcOrd="0" destOrd="0" presId="urn:microsoft.com/office/officeart/2005/8/layout/cycle2"/>
    <dgm:cxn modelId="{DF60F60B-145C-5A4F-97D8-4C3FA735397B}" type="presOf" srcId="{1AB4E1EB-58CE-6D4E-B192-B6E5773E37E6}" destId="{48D5567F-A0C3-F744-900D-16A932858789}" srcOrd="0" destOrd="0" presId="urn:microsoft.com/office/officeart/2005/8/layout/cycle2"/>
    <dgm:cxn modelId="{99529457-016F-BF4D-A6CC-49995003FF64}" type="presOf" srcId="{C731B7FF-1292-9A4F-809B-B46909CF0C93}" destId="{97D8C6BB-A6D8-0C4A-8995-775AA425FFE6}" srcOrd="1" destOrd="0" presId="urn:microsoft.com/office/officeart/2005/8/layout/cycle2"/>
    <dgm:cxn modelId="{2904D497-4C85-4E46-88C7-39A383FC409C}" type="presOf" srcId="{DE791287-AED9-3F41-8E27-805010AB90A8}" destId="{7FCFE9E5-62D2-F647-B42D-06A9DCC58C35}" srcOrd="0" destOrd="0" presId="urn:microsoft.com/office/officeart/2005/8/layout/cycle2"/>
    <dgm:cxn modelId="{EBC170E9-0737-194C-81AC-2AFCA3936249}" type="presOf" srcId="{0B6ECCBB-0FDB-704A-8E90-6FDA4A8FD738}" destId="{E611A2E8-54FF-0E44-B964-BE91D50AD44B}" srcOrd="1" destOrd="0" presId="urn:microsoft.com/office/officeart/2005/8/layout/cycle2"/>
    <dgm:cxn modelId="{0195F589-9C62-4C4C-AEF6-AC18E9DE8192}" type="presOf" srcId="{F081D67A-E497-1541-9141-2446463A71D3}" destId="{3C421A4F-8CC1-BB4E-9D25-F202E1CD25F3}" srcOrd="1" destOrd="0" presId="urn:microsoft.com/office/officeart/2005/8/layout/cycle2"/>
    <dgm:cxn modelId="{184941E0-5250-BB49-9576-3B1413E7A860}" type="presOf" srcId="{F1CCBA35-DFDA-5C4A-929E-20D7994C2F86}" destId="{4F118C67-B2FC-7346-995A-6815FA3E1616}" srcOrd="0" destOrd="0" presId="urn:microsoft.com/office/officeart/2005/8/layout/cycle2"/>
    <dgm:cxn modelId="{2C8E83F1-BFE5-964E-B1D1-8F096E3D5453}" type="presOf" srcId="{2C3AD8F8-44DD-5544-A4FE-7F5EBE8088E2}" destId="{ADA3D28A-53A3-A640-9152-6C82866B1938}" srcOrd="1" destOrd="0" presId="urn:microsoft.com/office/officeart/2005/8/layout/cycle2"/>
    <dgm:cxn modelId="{BCD7C9D1-F908-FB4F-BBB0-5519CF7CB144}" srcId="{E8D32B53-A818-CD45-AEE1-B5E7A35BBBCD}" destId="{1AB4E1EB-58CE-6D4E-B192-B6E5773E37E6}" srcOrd="4" destOrd="0" parTransId="{937283CC-A7FC-8A44-A904-FC8450EB46F3}" sibTransId="{2C3AD8F8-44DD-5544-A4FE-7F5EBE8088E2}"/>
    <dgm:cxn modelId="{073184BF-523B-FB40-9311-D155AE7B5F95}" srcId="{E8D32B53-A818-CD45-AEE1-B5E7A35BBBCD}" destId="{F1CCBA35-DFDA-5C4A-929E-20D7994C2F86}" srcOrd="3" destOrd="0" parTransId="{05A707CD-D43E-A446-9605-FAAF1EF4C7C7}" sibTransId="{C731B7FF-1292-9A4F-809B-B46909CF0C93}"/>
    <dgm:cxn modelId="{BACFCD41-187C-B547-AAE7-54FE04B12407}" type="presOf" srcId="{53D678F1-C847-744D-AE6C-67E72653405C}" destId="{7D25335F-A433-BE4C-855B-7F1B102D15EB}" srcOrd="0" destOrd="0" presId="urn:microsoft.com/office/officeart/2005/8/layout/cycle2"/>
    <dgm:cxn modelId="{F7713C27-7A93-BB4F-8025-A3EE7196248E}" srcId="{E8D32B53-A818-CD45-AEE1-B5E7A35BBBCD}" destId="{53D678F1-C847-744D-AE6C-67E72653405C}" srcOrd="1" destOrd="0" parTransId="{2D3FF1E9-1DF4-7247-88B1-12B4ACE988FE}" sibTransId="{6D1BD3A6-616C-B641-B5D1-D95F1ABD74CC}"/>
    <dgm:cxn modelId="{FB0BE65C-B547-4046-8972-41138C861825}" type="presOf" srcId="{C731B7FF-1292-9A4F-809B-B46909CF0C93}" destId="{6BF67F59-EA49-6C4F-99DD-6F83C1B2172D}" srcOrd="0" destOrd="0" presId="urn:microsoft.com/office/officeart/2005/8/layout/cycle2"/>
    <dgm:cxn modelId="{61B15E20-521F-054D-8FEF-0EC41C8171D4}" type="presOf" srcId="{0B6ECCBB-0FDB-704A-8E90-6FDA4A8FD738}" destId="{86A3AE70-B892-DC44-81BC-7AFACBED6F89}" srcOrd="0" destOrd="0" presId="urn:microsoft.com/office/officeart/2005/8/layout/cycle2"/>
    <dgm:cxn modelId="{4AF7B1FF-4FCF-6B43-8DE3-5F42E850A5E1}" srcId="{E8D32B53-A818-CD45-AEE1-B5E7A35BBBCD}" destId="{E2E687CD-0DFC-2E4C-9FC6-99A72913EABD}" srcOrd="0" destOrd="0" parTransId="{A5ED269A-39BB-DC45-8C93-40FD0DCC01CD}" sibTransId="{F081D67A-E497-1541-9141-2446463A71D3}"/>
    <dgm:cxn modelId="{3A71C7BF-6359-1F4A-9C09-1D6A6709D78C}" type="presOf" srcId="{6D1BD3A6-616C-B641-B5D1-D95F1ABD74CC}" destId="{FFB5F08D-136B-A549-A634-844D12FDA495}" srcOrd="1" destOrd="0" presId="urn:microsoft.com/office/officeart/2005/8/layout/cycle2"/>
    <dgm:cxn modelId="{9ACF8541-CEC4-4D44-B7F6-77C30C28A68A}" srcId="{E8D32B53-A818-CD45-AEE1-B5E7A35BBBCD}" destId="{DE791287-AED9-3F41-8E27-805010AB90A8}" srcOrd="2" destOrd="0" parTransId="{53A85BA8-E135-424E-B0D5-81B481B7CD48}" sibTransId="{0B6ECCBB-0FDB-704A-8E90-6FDA4A8FD738}"/>
    <dgm:cxn modelId="{9FE4461A-2D39-8344-A0EF-574099C3F92C}" type="presOf" srcId="{F081D67A-E497-1541-9141-2446463A71D3}" destId="{7440FBF5-D1D4-914D-B4B5-CB467F0C07C7}" srcOrd="0" destOrd="0" presId="urn:microsoft.com/office/officeart/2005/8/layout/cycle2"/>
    <dgm:cxn modelId="{49547036-4A52-4848-A8B7-A870B52801CC}" type="presParOf" srcId="{D104B86C-B4DC-414B-8E79-F07FA69893AE}" destId="{3F377E97-1D84-6A46-8277-7A68B5125AE1}" srcOrd="0" destOrd="0" presId="urn:microsoft.com/office/officeart/2005/8/layout/cycle2"/>
    <dgm:cxn modelId="{96C7D729-9BBE-BA45-8F27-618ED340C2EE}" type="presParOf" srcId="{D104B86C-B4DC-414B-8E79-F07FA69893AE}" destId="{7440FBF5-D1D4-914D-B4B5-CB467F0C07C7}" srcOrd="1" destOrd="0" presId="urn:microsoft.com/office/officeart/2005/8/layout/cycle2"/>
    <dgm:cxn modelId="{4D50AE3D-B4FD-4749-9172-8E8E7FECD9BD}" type="presParOf" srcId="{7440FBF5-D1D4-914D-B4B5-CB467F0C07C7}" destId="{3C421A4F-8CC1-BB4E-9D25-F202E1CD25F3}" srcOrd="0" destOrd="0" presId="urn:microsoft.com/office/officeart/2005/8/layout/cycle2"/>
    <dgm:cxn modelId="{5E5D3D23-B21D-BD46-8B3A-A0962DE50313}" type="presParOf" srcId="{D104B86C-B4DC-414B-8E79-F07FA69893AE}" destId="{7D25335F-A433-BE4C-855B-7F1B102D15EB}" srcOrd="2" destOrd="0" presId="urn:microsoft.com/office/officeart/2005/8/layout/cycle2"/>
    <dgm:cxn modelId="{5BA90C53-CBB6-6647-9F4C-67FFB85CE2DC}" type="presParOf" srcId="{D104B86C-B4DC-414B-8E79-F07FA69893AE}" destId="{7AF65A80-46EF-EB43-A703-9C94791291FD}" srcOrd="3" destOrd="0" presId="urn:microsoft.com/office/officeart/2005/8/layout/cycle2"/>
    <dgm:cxn modelId="{AD0C9C83-5EA2-B64C-BC76-F6485018F549}" type="presParOf" srcId="{7AF65A80-46EF-EB43-A703-9C94791291FD}" destId="{FFB5F08D-136B-A549-A634-844D12FDA495}" srcOrd="0" destOrd="0" presId="urn:microsoft.com/office/officeart/2005/8/layout/cycle2"/>
    <dgm:cxn modelId="{06DE0851-B2D9-3640-9352-611DF4CDECC3}" type="presParOf" srcId="{D104B86C-B4DC-414B-8E79-F07FA69893AE}" destId="{7FCFE9E5-62D2-F647-B42D-06A9DCC58C35}" srcOrd="4" destOrd="0" presId="urn:microsoft.com/office/officeart/2005/8/layout/cycle2"/>
    <dgm:cxn modelId="{30D0E860-9044-0F4E-94DE-935C2BD18ACC}" type="presParOf" srcId="{D104B86C-B4DC-414B-8E79-F07FA69893AE}" destId="{86A3AE70-B892-DC44-81BC-7AFACBED6F89}" srcOrd="5" destOrd="0" presId="urn:microsoft.com/office/officeart/2005/8/layout/cycle2"/>
    <dgm:cxn modelId="{0E39D639-935B-1947-A714-D61996763541}" type="presParOf" srcId="{86A3AE70-B892-DC44-81BC-7AFACBED6F89}" destId="{E611A2E8-54FF-0E44-B964-BE91D50AD44B}" srcOrd="0" destOrd="0" presId="urn:microsoft.com/office/officeart/2005/8/layout/cycle2"/>
    <dgm:cxn modelId="{78CA4051-9920-AB4D-8DD0-876969F8A0A0}" type="presParOf" srcId="{D104B86C-B4DC-414B-8E79-F07FA69893AE}" destId="{4F118C67-B2FC-7346-995A-6815FA3E1616}" srcOrd="6" destOrd="0" presId="urn:microsoft.com/office/officeart/2005/8/layout/cycle2"/>
    <dgm:cxn modelId="{4E429034-0812-824C-8968-561D6B7B0F35}" type="presParOf" srcId="{D104B86C-B4DC-414B-8E79-F07FA69893AE}" destId="{6BF67F59-EA49-6C4F-99DD-6F83C1B2172D}" srcOrd="7" destOrd="0" presId="urn:microsoft.com/office/officeart/2005/8/layout/cycle2"/>
    <dgm:cxn modelId="{26B67CC4-212B-FC4C-86AF-875E220FDAAD}" type="presParOf" srcId="{6BF67F59-EA49-6C4F-99DD-6F83C1B2172D}" destId="{97D8C6BB-A6D8-0C4A-8995-775AA425FFE6}" srcOrd="0" destOrd="0" presId="urn:microsoft.com/office/officeart/2005/8/layout/cycle2"/>
    <dgm:cxn modelId="{073F74BE-EB7F-A246-A14D-6356FA226933}" type="presParOf" srcId="{D104B86C-B4DC-414B-8E79-F07FA69893AE}" destId="{48D5567F-A0C3-F744-900D-16A932858789}" srcOrd="8" destOrd="0" presId="urn:microsoft.com/office/officeart/2005/8/layout/cycle2"/>
    <dgm:cxn modelId="{CC919429-E2E7-2B41-B0D9-FFDB5792DFA4}" type="presParOf" srcId="{D104B86C-B4DC-414B-8E79-F07FA69893AE}" destId="{8D3B3746-5AF7-5C4D-8D56-2C4192DB588D}" srcOrd="9" destOrd="0" presId="urn:microsoft.com/office/officeart/2005/8/layout/cycle2"/>
    <dgm:cxn modelId="{9C900FE7-D5A2-AF41-82BF-A1ED28142D03}" type="presParOf" srcId="{8D3B3746-5AF7-5C4D-8D56-2C4192DB588D}" destId="{ADA3D28A-53A3-A640-9152-6C82866B1938}"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D32B53-A818-CD45-AEE1-B5E7A35BBBCD}" type="doc">
      <dgm:prSet loTypeId="urn:microsoft.com/office/officeart/2005/8/layout/cycle2" loCatId="" qsTypeId="urn:microsoft.com/office/officeart/2005/8/quickstyle/simple4" qsCatId="simple" csTypeId="urn:microsoft.com/office/officeart/2005/8/colors/accent1_2" csCatId="accent1" phldr="1"/>
      <dgm:spPr/>
      <dgm:t>
        <a:bodyPr/>
        <a:lstStyle/>
        <a:p>
          <a:endParaRPr lang="en-US"/>
        </a:p>
      </dgm:t>
    </dgm:pt>
    <dgm:pt modelId="{DE791287-AED9-3F41-8E27-805010AB90A8}">
      <dgm:prSet phldrT="[Text]"/>
      <dgm:spPr/>
      <dgm:t>
        <a:bodyPr/>
        <a:lstStyle/>
        <a:p>
          <a:r>
            <a:rPr lang="en-US" dirty="0" smtClean="0"/>
            <a:t>Stage</a:t>
          </a:r>
          <a:endParaRPr lang="en-US" dirty="0"/>
        </a:p>
      </dgm:t>
    </dgm:pt>
    <dgm:pt modelId="{53A85BA8-E135-424E-B0D5-81B481B7CD48}" type="parTrans" cxnId="{9ACF8541-CEC4-4D44-B7F6-77C30C28A68A}">
      <dgm:prSet/>
      <dgm:spPr/>
      <dgm:t>
        <a:bodyPr/>
        <a:lstStyle/>
        <a:p>
          <a:endParaRPr lang="en-US"/>
        </a:p>
      </dgm:t>
    </dgm:pt>
    <dgm:pt modelId="{0B6ECCBB-0FDB-704A-8E90-6FDA4A8FD738}" type="sibTrans" cxnId="{9ACF8541-CEC4-4D44-B7F6-77C30C28A68A}">
      <dgm:prSet/>
      <dgm:spPr/>
      <dgm:t>
        <a:bodyPr/>
        <a:lstStyle/>
        <a:p>
          <a:endParaRPr lang="en-US"/>
        </a:p>
      </dgm:t>
    </dgm:pt>
    <dgm:pt modelId="{F1CCBA35-DFDA-5C4A-929E-20D7994C2F86}">
      <dgm:prSet phldrT="[Text]"/>
      <dgm:spPr/>
      <dgm:t>
        <a:bodyPr/>
        <a:lstStyle/>
        <a:p>
          <a:r>
            <a:rPr lang="en-US" dirty="0" smtClean="0"/>
            <a:t>Commit</a:t>
          </a:r>
          <a:endParaRPr lang="en-US" dirty="0"/>
        </a:p>
      </dgm:t>
    </dgm:pt>
    <dgm:pt modelId="{05A707CD-D43E-A446-9605-FAAF1EF4C7C7}" type="parTrans" cxnId="{073184BF-523B-FB40-9311-D155AE7B5F95}">
      <dgm:prSet/>
      <dgm:spPr/>
      <dgm:t>
        <a:bodyPr/>
        <a:lstStyle/>
        <a:p>
          <a:endParaRPr lang="en-US"/>
        </a:p>
      </dgm:t>
    </dgm:pt>
    <dgm:pt modelId="{C731B7FF-1292-9A4F-809B-B46909CF0C93}" type="sibTrans" cxnId="{073184BF-523B-FB40-9311-D155AE7B5F95}">
      <dgm:prSet/>
      <dgm:spPr/>
      <dgm:t>
        <a:bodyPr/>
        <a:lstStyle/>
        <a:p>
          <a:endParaRPr lang="en-US" dirty="0" smtClean="0">
            <a:solidFill>
              <a:schemeClr val="tx1"/>
            </a:solidFill>
          </a:endParaRPr>
        </a:p>
      </dgm:t>
    </dgm:pt>
    <dgm:pt modelId="{1AB4E1EB-58CE-6D4E-B192-B6E5773E37E6}">
      <dgm:prSet phldrT="[Text]"/>
      <dgm:spPr/>
      <dgm:t>
        <a:bodyPr/>
        <a:lstStyle/>
        <a:p>
          <a:r>
            <a:rPr lang="en-US" dirty="0" smtClean="0"/>
            <a:t>Push</a:t>
          </a:r>
          <a:endParaRPr lang="en-US" dirty="0"/>
        </a:p>
      </dgm:t>
    </dgm:pt>
    <dgm:pt modelId="{937283CC-A7FC-8A44-A904-FC8450EB46F3}" type="parTrans" cxnId="{BCD7C9D1-F908-FB4F-BBB0-5519CF7CB144}">
      <dgm:prSet/>
      <dgm:spPr/>
      <dgm:t>
        <a:bodyPr/>
        <a:lstStyle/>
        <a:p>
          <a:endParaRPr lang="en-US"/>
        </a:p>
      </dgm:t>
    </dgm:pt>
    <dgm:pt modelId="{2C3AD8F8-44DD-5544-A4FE-7F5EBE8088E2}" type="sibTrans" cxnId="{BCD7C9D1-F908-FB4F-BBB0-5519CF7CB144}">
      <dgm:prSet/>
      <dgm:spPr/>
      <dgm:t>
        <a:bodyPr/>
        <a:lstStyle/>
        <a:p>
          <a:endParaRPr lang="en-US"/>
        </a:p>
      </dgm:t>
    </dgm:pt>
    <dgm:pt modelId="{E2E687CD-0DFC-2E4C-9FC6-99A72913EABD}">
      <dgm:prSet phldrT="[Text]"/>
      <dgm:spPr/>
      <dgm:t>
        <a:bodyPr/>
        <a:lstStyle/>
        <a:p>
          <a:r>
            <a:rPr lang="en-US" dirty="0" smtClean="0"/>
            <a:t>Pull</a:t>
          </a:r>
          <a:endParaRPr lang="en-US" dirty="0"/>
        </a:p>
      </dgm:t>
    </dgm:pt>
    <dgm:pt modelId="{A5ED269A-39BB-DC45-8C93-40FD0DCC01CD}" type="parTrans" cxnId="{4AF7B1FF-4FCF-6B43-8DE3-5F42E850A5E1}">
      <dgm:prSet/>
      <dgm:spPr/>
      <dgm:t>
        <a:bodyPr/>
        <a:lstStyle/>
        <a:p>
          <a:endParaRPr lang="en-US"/>
        </a:p>
      </dgm:t>
    </dgm:pt>
    <dgm:pt modelId="{F081D67A-E497-1541-9141-2446463A71D3}" type="sibTrans" cxnId="{4AF7B1FF-4FCF-6B43-8DE3-5F42E850A5E1}">
      <dgm:prSet/>
      <dgm:spPr/>
      <dgm:t>
        <a:bodyPr/>
        <a:lstStyle/>
        <a:p>
          <a:endParaRPr lang="en-US" dirty="0">
            <a:solidFill>
              <a:schemeClr val="tx1"/>
            </a:solidFill>
          </a:endParaRPr>
        </a:p>
      </dgm:t>
    </dgm:pt>
    <dgm:pt modelId="{53D678F1-C847-744D-AE6C-67E72653405C}">
      <dgm:prSet phldrT="[Text]"/>
      <dgm:spPr/>
      <dgm:t>
        <a:bodyPr/>
        <a:lstStyle/>
        <a:p>
          <a:r>
            <a:rPr lang="en-US" dirty="0" smtClean="0"/>
            <a:t>Edit</a:t>
          </a:r>
        </a:p>
      </dgm:t>
    </dgm:pt>
    <dgm:pt modelId="{2D3FF1E9-1DF4-7247-88B1-12B4ACE988FE}" type="parTrans" cxnId="{F7713C27-7A93-BB4F-8025-A3EE7196248E}">
      <dgm:prSet/>
      <dgm:spPr/>
      <dgm:t>
        <a:bodyPr/>
        <a:lstStyle/>
        <a:p>
          <a:endParaRPr lang="en-US"/>
        </a:p>
      </dgm:t>
    </dgm:pt>
    <dgm:pt modelId="{6D1BD3A6-616C-B641-B5D1-D95F1ABD74CC}" type="sibTrans" cxnId="{F7713C27-7A93-BB4F-8025-A3EE7196248E}">
      <dgm:prSet/>
      <dgm:spPr/>
      <dgm:t>
        <a:bodyPr/>
        <a:lstStyle/>
        <a:p>
          <a:endParaRPr lang="en-US"/>
        </a:p>
      </dgm:t>
    </dgm:pt>
    <dgm:pt modelId="{D104B86C-B4DC-414B-8E79-F07FA69893AE}" type="pres">
      <dgm:prSet presAssocID="{E8D32B53-A818-CD45-AEE1-B5E7A35BBBCD}" presName="cycle" presStyleCnt="0">
        <dgm:presLayoutVars>
          <dgm:dir/>
          <dgm:resizeHandles val="exact"/>
        </dgm:presLayoutVars>
      </dgm:prSet>
      <dgm:spPr/>
      <dgm:t>
        <a:bodyPr/>
        <a:lstStyle/>
        <a:p>
          <a:endParaRPr lang="en-US"/>
        </a:p>
      </dgm:t>
    </dgm:pt>
    <dgm:pt modelId="{3F377E97-1D84-6A46-8277-7A68B5125AE1}" type="pres">
      <dgm:prSet presAssocID="{E2E687CD-0DFC-2E4C-9FC6-99A72913EABD}" presName="node" presStyleLbl="node1" presStyleIdx="0" presStyleCnt="5">
        <dgm:presLayoutVars>
          <dgm:bulletEnabled val="1"/>
        </dgm:presLayoutVars>
      </dgm:prSet>
      <dgm:spPr/>
      <dgm:t>
        <a:bodyPr/>
        <a:lstStyle/>
        <a:p>
          <a:endParaRPr lang="en-US"/>
        </a:p>
      </dgm:t>
    </dgm:pt>
    <dgm:pt modelId="{7440FBF5-D1D4-914D-B4B5-CB467F0C07C7}" type="pres">
      <dgm:prSet presAssocID="{F081D67A-E497-1541-9141-2446463A71D3}" presName="sibTrans" presStyleLbl="sibTrans2D1" presStyleIdx="0" presStyleCnt="5"/>
      <dgm:spPr/>
      <dgm:t>
        <a:bodyPr/>
        <a:lstStyle/>
        <a:p>
          <a:endParaRPr lang="en-US"/>
        </a:p>
      </dgm:t>
    </dgm:pt>
    <dgm:pt modelId="{3C421A4F-8CC1-BB4E-9D25-F202E1CD25F3}" type="pres">
      <dgm:prSet presAssocID="{F081D67A-E497-1541-9141-2446463A71D3}" presName="connectorText" presStyleLbl="sibTrans2D1" presStyleIdx="0" presStyleCnt="5"/>
      <dgm:spPr/>
      <dgm:t>
        <a:bodyPr/>
        <a:lstStyle/>
        <a:p>
          <a:endParaRPr lang="en-US"/>
        </a:p>
      </dgm:t>
    </dgm:pt>
    <dgm:pt modelId="{7D25335F-A433-BE4C-855B-7F1B102D15EB}" type="pres">
      <dgm:prSet presAssocID="{53D678F1-C847-744D-AE6C-67E72653405C}" presName="node" presStyleLbl="node1" presStyleIdx="1" presStyleCnt="5">
        <dgm:presLayoutVars>
          <dgm:bulletEnabled val="1"/>
        </dgm:presLayoutVars>
      </dgm:prSet>
      <dgm:spPr/>
      <dgm:t>
        <a:bodyPr/>
        <a:lstStyle/>
        <a:p>
          <a:endParaRPr lang="en-US"/>
        </a:p>
      </dgm:t>
    </dgm:pt>
    <dgm:pt modelId="{7AF65A80-46EF-EB43-A703-9C94791291FD}" type="pres">
      <dgm:prSet presAssocID="{6D1BD3A6-616C-B641-B5D1-D95F1ABD74CC}" presName="sibTrans" presStyleLbl="sibTrans2D1" presStyleIdx="1" presStyleCnt="5"/>
      <dgm:spPr/>
      <dgm:t>
        <a:bodyPr/>
        <a:lstStyle/>
        <a:p>
          <a:endParaRPr lang="en-US"/>
        </a:p>
      </dgm:t>
    </dgm:pt>
    <dgm:pt modelId="{FFB5F08D-136B-A549-A634-844D12FDA495}" type="pres">
      <dgm:prSet presAssocID="{6D1BD3A6-616C-B641-B5D1-D95F1ABD74CC}" presName="connectorText" presStyleLbl="sibTrans2D1" presStyleIdx="1" presStyleCnt="5"/>
      <dgm:spPr/>
      <dgm:t>
        <a:bodyPr/>
        <a:lstStyle/>
        <a:p>
          <a:endParaRPr lang="en-US"/>
        </a:p>
      </dgm:t>
    </dgm:pt>
    <dgm:pt modelId="{7FCFE9E5-62D2-F647-B42D-06A9DCC58C35}" type="pres">
      <dgm:prSet presAssocID="{DE791287-AED9-3F41-8E27-805010AB90A8}" presName="node" presStyleLbl="node1" presStyleIdx="2" presStyleCnt="5">
        <dgm:presLayoutVars>
          <dgm:bulletEnabled val="1"/>
        </dgm:presLayoutVars>
      </dgm:prSet>
      <dgm:spPr/>
      <dgm:t>
        <a:bodyPr/>
        <a:lstStyle/>
        <a:p>
          <a:endParaRPr lang="en-US"/>
        </a:p>
      </dgm:t>
    </dgm:pt>
    <dgm:pt modelId="{86A3AE70-B892-DC44-81BC-7AFACBED6F89}" type="pres">
      <dgm:prSet presAssocID="{0B6ECCBB-0FDB-704A-8E90-6FDA4A8FD738}" presName="sibTrans" presStyleLbl="sibTrans2D1" presStyleIdx="2" presStyleCnt="5"/>
      <dgm:spPr/>
      <dgm:t>
        <a:bodyPr/>
        <a:lstStyle/>
        <a:p>
          <a:endParaRPr lang="en-US"/>
        </a:p>
      </dgm:t>
    </dgm:pt>
    <dgm:pt modelId="{E611A2E8-54FF-0E44-B964-BE91D50AD44B}" type="pres">
      <dgm:prSet presAssocID="{0B6ECCBB-0FDB-704A-8E90-6FDA4A8FD738}" presName="connectorText" presStyleLbl="sibTrans2D1" presStyleIdx="2" presStyleCnt="5"/>
      <dgm:spPr/>
      <dgm:t>
        <a:bodyPr/>
        <a:lstStyle/>
        <a:p>
          <a:endParaRPr lang="en-US"/>
        </a:p>
      </dgm:t>
    </dgm:pt>
    <dgm:pt modelId="{4F118C67-B2FC-7346-995A-6815FA3E1616}" type="pres">
      <dgm:prSet presAssocID="{F1CCBA35-DFDA-5C4A-929E-20D7994C2F86}" presName="node" presStyleLbl="node1" presStyleIdx="3" presStyleCnt="5">
        <dgm:presLayoutVars>
          <dgm:bulletEnabled val="1"/>
        </dgm:presLayoutVars>
      </dgm:prSet>
      <dgm:spPr/>
      <dgm:t>
        <a:bodyPr/>
        <a:lstStyle/>
        <a:p>
          <a:endParaRPr lang="en-US"/>
        </a:p>
      </dgm:t>
    </dgm:pt>
    <dgm:pt modelId="{6BF67F59-EA49-6C4F-99DD-6F83C1B2172D}" type="pres">
      <dgm:prSet presAssocID="{C731B7FF-1292-9A4F-809B-B46909CF0C93}" presName="sibTrans" presStyleLbl="sibTrans2D1" presStyleIdx="3" presStyleCnt="5"/>
      <dgm:spPr/>
      <dgm:t>
        <a:bodyPr/>
        <a:lstStyle/>
        <a:p>
          <a:endParaRPr lang="en-US"/>
        </a:p>
      </dgm:t>
    </dgm:pt>
    <dgm:pt modelId="{97D8C6BB-A6D8-0C4A-8995-775AA425FFE6}" type="pres">
      <dgm:prSet presAssocID="{C731B7FF-1292-9A4F-809B-B46909CF0C93}" presName="connectorText" presStyleLbl="sibTrans2D1" presStyleIdx="3" presStyleCnt="5"/>
      <dgm:spPr/>
      <dgm:t>
        <a:bodyPr/>
        <a:lstStyle/>
        <a:p>
          <a:endParaRPr lang="en-US"/>
        </a:p>
      </dgm:t>
    </dgm:pt>
    <dgm:pt modelId="{48D5567F-A0C3-F744-900D-16A932858789}" type="pres">
      <dgm:prSet presAssocID="{1AB4E1EB-58CE-6D4E-B192-B6E5773E37E6}" presName="node" presStyleLbl="node1" presStyleIdx="4" presStyleCnt="5">
        <dgm:presLayoutVars>
          <dgm:bulletEnabled val="1"/>
        </dgm:presLayoutVars>
      </dgm:prSet>
      <dgm:spPr/>
      <dgm:t>
        <a:bodyPr/>
        <a:lstStyle/>
        <a:p>
          <a:endParaRPr lang="en-US"/>
        </a:p>
      </dgm:t>
    </dgm:pt>
    <dgm:pt modelId="{8D3B3746-5AF7-5C4D-8D56-2C4192DB588D}" type="pres">
      <dgm:prSet presAssocID="{2C3AD8F8-44DD-5544-A4FE-7F5EBE8088E2}" presName="sibTrans" presStyleLbl="sibTrans2D1" presStyleIdx="4" presStyleCnt="5"/>
      <dgm:spPr/>
      <dgm:t>
        <a:bodyPr/>
        <a:lstStyle/>
        <a:p>
          <a:endParaRPr lang="en-US"/>
        </a:p>
      </dgm:t>
    </dgm:pt>
    <dgm:pt modelId="{ADA3D28A-53A3-A640-9152-6C82866B1938}" type="pres">
      <dgm:prSet presAssocID="{2C3AD8F8-44DD-5544-A4FE-7F5EBE8088E2}" presName="connectorText" presStyleLbl="sibTrans2D1" presStyleIdx="4" presStyleCnt="5"/>
      <dgm:spPr/>
      <dgm:t>
        <a:bodyPr/>
        <a:lstStyle/>
        <a:p>
          <a:endParaRPr lang="en-US"/>
        </a:p>
      </dgm:t>
    </dgm:pt>
  </dgm:ptLst>
  <dgm:cxnLst>
    <dgm:cxn modelId="{5B12951B-2C2C-5D48-840C-28188A34BCB9}" type="presOf" srcId="{2C3AD8F8-44DD-5544-A4FE-7F5EBE8088E2}" destId="{ADA3D28A-53A3-A640-9152-6C82866B1938}" srcOrd="1" destOrd="0" presId="urn:microsoft.com/office/officeart/2005/8/layout/cycle2"/>
    <dgm:cxn modelId="{09447563-57BE-A941-AA5E-3DBCAEB3A162}" type="presOf" srcId="{0B6ECCBB-0FDB-704A-8E90-6FDA4A8FD738}" destId="{86A3AE70-B892-DC44-81BC-7AFACBED6F89}" srcOrd="0" destOrd="0" presId="urn:microsoft.com/office/officeart/2005/8/layout/cycle2"/>
    <dgm:cxn modelId="{99064893-AC6A-E342-9855-C0E3817DA1F0}" type="presOf" srcId="{DE791287-AED9-3F41-8E27-805010AB90A8}" destId="{7FCFE9E5-62D2-F647-B42D-06A9DCC58C35}" srcOrd="0" destOrd="0" presId="urn:microsoft.com/office/officeart/2005/8/layout/cycle2"/>
    <dgm:cxn modelId="{936062DF-8FD2-874D-A5E0-AC55B71B6D7B}" type="presOf" srcId="{6D1BD3A6-616C-B641-B5D1-D95F1ABD74CC}" destId="{FFB5F08D-136B-A549-A634-844D12FDA495}" srcOrd="1" destOrd="0" presId="urn:microsoft.com/office/officeart/2005/8/layout/cycle2"/>
    <dgm:cxn modelId="{4AF7B1FF-4FCF-6B43-8DE3-5F42E850A5E1}" srcId="{E8D32B53-A818-CD45-AEE1-B5E7A35BBBCD}" destId="{E2E687CD-0DFC-2E4C-9FC6-99A72913EABD}" srcOrd="0" destOrd="0" parTransId="{A5ED269A-39BB-DC45-8C93-40FD0DCC01CD}" sibTransId="{F081D67A-E497-1541-9141-2446463A71D3}"/>
    <dgm:cxn modelId="{5466D9FE-33AD-A646-81C1-99F2EB3F3879}" type="presOf" srcId="{F1CCBA35-DFDA-5C4A-929E-20D7994C2F86}" destId="{4F118C67-B2FC-7346-995A-6815FA3E1616}" srcOrd="0" destOrd="0" presId="urn:microsoft.com/office/officeart/2005/8/layout/cycle2"/>
    <dgm:cxn modelId="{974485D9-0D1A-FB41-B781-7B90583165CF}" type="presOf" srcId="{1AB4E1EB-58CE-6D4E-B192-B6E5773E37E6}" destId="{48D5567F-A0C3-F744-900D-16A932858789}" srcOrd="0" destOrd="0" presId="urn:microsoft.com/office/officeart/2005/8/layout/cycle2"/>
    <dgm:cxn modelId="{74154060-90E8-6E4E-8F36-A4632784E69E}" type="presOf" srcId="{F081D67A-E497-1541-9141-2446463A71D3}" destId="{7440FBF5-D1D4-914D-B4B5-CB467F0C07C7}" srcOrd="0" destOrd="0" presId="urn:microsoft.com/office/officeart/2005/8/layout/cycle2"/>
    <dgm:cxn modelId="{78E61D83-3FF8-7045-BEE5-8BEFEAC415D7}" type="presOf" srcId="{E8D32B53-A818-CD45-AEE1-B5E7A35BBBCD}" destId="{D104B86C-B4DC-414B-8E79-F07FA69893AE}" srcOrd="0" destOrd="0" presId="urn:microsoft.com/office/officeart/2005/8/layout/cycle2"/>
    <dgm:cxn modelId="{BCD7C9D1-F908-FB4F-BBB0-5519CF7CB144}" srcId="{E8D32B53-A818-CD45-AEE1-B5E7A35BBBCD}" destId="{1AB4E1EB-58CE-6D4E-B192-B6E5773E37E6}" srcOrd="4" destOrd="0" parTransId="{937283CC-A7FC-8A44-A904-FC8450EB46F3}" sibTransId="{2C3AD8F8-44DD-5544-A4FE-7F5EBE8088E2}"/>
    <dgm:cxn modelId="{301C7AC2-4AC4-294D-BFFA-7A5B65C1C771}" type="presOf" srcId="{53D678F1-C847-744D-AE6C-67E72653405C}" destId="{7D25335F-A433-BE4C-855B-7F1B102D15EB}" srcOrd="0" destOrd="0" presId="urn:microsoft.com/office/officeart/2005/8/layout/cycle2"/>
    <dgm:cxn modelId="{BD22BA2F-0F4D-DF42-B10C-64342E216AA5}" type="presOf" srcId="{6D1BD3A6-616C-B641-B5D1-D95F1ABD74CC}" destId="{7AF65A80-46EF-EB43-A703-9C94791291FD}" srcOrd="0" destOrd="0" presId="urn:microsoft.com/office/officeart/2005/8/layout/cycle2"/>
    <dgm:cxn modelId="{30F8621B-C9B7-4D4C-A6B5-CE6BE0416F5B}" type="presOf" srcId="{C731B7FF-1292-9A4F-809B-B46909CF0C93}" destId="{6BF67F59-EA49-6C4F-99DD-6F83C1B2172D}" srcOrd="0" destOrd="0" presId="urn:microsoft.com/office/officeart/2005/8/layout/cycle2"/>
    <dgm:cxn modelId="{92CED330-C2AD-2242-93D6-AC1C62DC1B51}" type="presOf" srcId="{C731B7FF-1292-9A4F-809B-B46909CF0C93}" destId="{97D8C6BB-A6D8-0C4A-8995-775AA425FFE6}" srcOrd="1" destOrd="0" presId="urn:microsoft.com/office/officeart/2005/8/layout/cycle2"/>
    <dgm:cxn modelId="{9ACF8541-CEC4-4D44-B7F6-77C30C28A68A}" srcId="{E8D32B53-A818-CD45-AEE1-B5E7A35BBBCD}" destId="{DE791287-AED9-3F41-8E27-805010AB90A8}" srcOrd="2" destOrd="0" parTransId="{53A85BA8-E135-424E-B0D5-81B481B7CD48}" sibTransId="{0B6ECCBB-0FDB-704A-8E90-6FDA4A8FD738}"/>
    <dgm:cxn modelId="{073184BF-523B-FB40-9311-D155AE7B5F95}" srcId="{E8D32B53-A818-CD45-AEE1-B5E7A35BBBCD}" destId="{F1CCBA35-DFDA-5C4A-929E-20D7994C2F86}" srcOrd="3" destOrd="0" parTransId="{05A707CD-D43E-A446-9605-FAAF1EF4C7C7}" sibTransId="{C731B7FF-1292-9A4F-809B-B46909CF0C93}"/>
    <dgm:cxn modelId="{F7713C27-7A93-BB4F-8025-A3EE7196248E}" srcId="{E8D32B53-A818-CD45-AEE1-B5E7A35BBBCD}" destId="{53D678F1-C847-744D-AE6C-67E72653405C}" srcOrd="1" destOrd="0" parTransId="{2D3FF1E9-1DF4-7247-88B1-12B4ACE988FE}" sibTransId="{6D1BD3A6-616C-B641-B5D1-D95F1ABD74CC}"/>
    <dgm:cxn modelId="{8FD76AAA-4507-3449-8CBF-FD20B10F8838}" type="presOf" srcId="{F081D67A-E497-1541-9141-2446463A71D3}" destId="{3C421A4F-8CC1-BB4E-9D25-F202E1CD25F3}" srcOrd="1" destOrd="0" presId="urn:microsoft.com/office/officeart/2005/8/layout/cycle2"/>
    <dgm:cxn modelId="{A054E4D2-372E-7E49-80C1-6CA754B03C25}" type="presOf" srcId="{E2E687CD-0DFC-2E4C-9FC6-99A72913EABD}" destId="{3F377E97-1D84-6A46-8277-7A68B5125AE1}" srcOrd="0" destOrd="0" presId="urn:microsoft.com/office/officeart/2005/8/layout/cycle2"/>
    <dgm:cxn modelId="{92E87B16-DAC1-274C-83D1-FD88C8BFA856}" type="presOf" srcId="{0B6ECCBB-0FDB-704A-8E90-6FDA4A8FD738}" destId="{E611A2E8-54FF-0E44-B964-BE91D50AD44B}" srcOrd="1" destOrd="0" presId="urn:microsoft.com/office/officeart/2005/8/layout/cycle2"/>
    <dgm:cxn modelId="{9DCD003E-491A-F342-B760-45BC669F770B}" type="presOf" srcId="{2C3AD8F8-44DD-5544-A4FE-7F5EBE8088E2}" destId="{8D3B3746-5AF7-5C4D-8D56-2C4192DB588D}" srcOrd="0" destOrd="0" presId="urn:microsoft.com/office/officeart/2005/8/layout/cycle2"/>
    <dgm:cxn modelId="{5B2A53D2-A34B-5341-9178-5213975F17CC}" type="presParOf" srcId="{D104B86C-B4DC-414B-8E79-F07FA69893AE}" destId="{3F377E97-1D84-6A46-8277-7A68B5125AE1}" srcOrd="0" destOrd="0" presId="urn:microsoft.com/office/officeart/2005/8/layout/cycle2"/>
    <dgm:cxn modelId="{A83CF3E3-9D90-DC47-86BE-EF37FDE8DCB2}" type="presParOf" srcId="{D104B86C-B4DC-414B-8E79-F07FA69893AE}" destId="{7440FBF5-D1D4-914D-B4B5-CB467F0C07C7}" srcOrd="1" destOrd="0" presId="urn:microsoft.com/office/officeart/2005/8/layout/cycle2"/>
    <dgm:cxn modelId="{0A69B037-783F-074F-A6B3-79F0306325F9}" type="presParOf" srcId="{7440FBF5-D1D4-914D-B4B5-CB467F0C07C7}" destId="{3C421A4F-8CC1-BB4E-9D25-F202E1CD25F3}" srcOrd="0" destOrd="0" presId="urn:microsoft.com/office/officeart/2005/8/layout/cycle2"/>
    <dgm:cxn modelId="{1E3E9990-B415-764A-A88D-3C1B481A264D}" type="presParOf" srcId="{D104B86C-B4DC-414B-8E79-F07FA69893AE}" destId="{7D25335F-A433-BE4C-855B-7F1B102D15EB}" srcOrd="2" destOrd="0" presId="urn:microsoft.com/office/officeart/2005/8/layout/cycle2"/>
    <dgm:cxn modelId="{55F10B93-58AB-ED4C-93A2-F3F305EECA26}" type="presParOf" srcId="{D104B86C-B4DC-414B-8E79-F07FA69893AE}" destId="{7AF65A80-46EF-EB43-A703-9C94791291FD}" srcOrd="3" destOrd="0" presId="urn:microsoft.com/office/officeart/2005/8/layout/cycle2"/>
    <dgm:cxn modelId="{EE13B9A1-8958-2D44-B4E4-F58772BD747A}" type="presParOf" srcId="{7AF65A80-46EF-EB43-A703-9C94791291FD}" destId="{FFB5F08D-136B-A549-A634-844D12FDA495}" srcOrd="0" destOrd="0" presId="urn:microsoft.com/office/officeart/2005/8/layout/cycle2"/>
    <dgm:cxn modelId="{C8FD8CD8-9244-F14D-B25B-A0F617992D06}" type="presParOf" srcId="{D104B86C-B4DC-414B-8E79-F07FA69893AE}" destId="{7FCFE9E5-62D2-F647-B42D-06A9DCC58C35}" srcOrd="4" destOrd="0" presId="urn:microsoft.com/office/officeart/2005/8/layout/cycle2"/>
    <dgm:cxn modelId="{C3A4D794-1696-0548-A2F7-0EDA4AE2E415}" type="presParOf" srcId="{D104B86C-B4DC-414B-8E79-F07FA69893AE}" destId="{86A3AE70-B892-DC44-81BC-7AFACBED6F89}" srcOrd="5" destOrd="0" presId="urn:microsoft.com/office/officeart/2005/8/layout/cycle2"/>
    <dgm:cxn modelId="{897A8201-4ADE-B544-9630-03A0EE86CCE3}" type="presParOf" srcId="{86A3AE70-B892-DC44-81BC-7AFACBED6F89}" destId="{E611A2E8-54FF-0E44-B964-BE91D50AD44B}" srcOrd="0" destOrd="0" presId="urn:microsoft.com/office/officeart/2005/8/layout/cycle2"/>
    <dgm:cxn modelId="{9F5113C6-9D8C-1048-8F8C-D48AF5715D71}" type="presParOf" srcId="{D104B86C-B4DC-414B-8E79-F07FA69893AE}" destId="{4F118C67-B2FC-7346-995A-6815FA3E1616}" srcOrd="6" destOrd="0" presId="urn:microsoft.com/office/officeart/2005/8/layout/cycle2"/>
    <dgm:cxn modelId="{7E1C7A09-B261-5741-A870-9935E7C1EA37}" type="presParOf" srcId="{D104B86C-B4DC-414B-8E79-F07FA69893AE}" destId="{6BF67F59-EA49-6C4F-99DD-6F83C1B2172D}" srcOrd="7" destOrd="0" presId="urn:microsoft.com/office/officeart/2005/8/layout/cycle2"/>
    <dgm:cxn modelId="{9E69A905-6E14-A24E-9360-7D9F2746A377}" type="presParOf" srcId="{6BF67F59-EA49-6C4F-99DD-6F83C1B2172D}" destId="{97D8C6BB-A6D8-0C4A-8995-775AA425FFE6}" srcOrd="0" destOrd="0" presId="urn:microsoft.com/office/officeart/2005/8/layout/cycle2"/>
    <dgm:cxn modelId="{C467A0D5-15B0-BD4F-9994-32D25E6AA5A5}" type="presParOf" srcId="{D104B86C-B4DC-414B-8E79-F07FA69893AE}" destId="{48D5567F-A0C3-F744-900D-16A932858789}" srcOrd="8" destOrd="0" presId="urn:microsoft.com/office/officeart/2005/8/layout/cycle2"/>
    <dgm:cxn modelId="{40EE6153-D50A-6D4A-BEC8-D473DBDB2A35}" type="presParOf" srcId="{D104B86C-B4DC-414B-8E79-F07FA69893AE}" destId="{8D3B3746-5AF7-5C4D-8D56-2C4192DB588D}" srcOrd="9" destOrd="0" presId="urn:microsoft.com/office/officeart/2005/8/layout/cycle2"/>
    <dgm:cxn modelId="{EC42C99D-44F7-1941-BF2E-FAE58291CBE1}" type="presParOf" srcId="{8D3B3746-5AF7-5C4D-8D56-2C4192DB588D}" destId="{ADA3D28A-53A3-A640-9152-6C82866B1938}"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77E97-1D84-6A46-8277-7A68B5125AE1}">
      <dsp:nvSpPr>
        <dsp:cNvPr id="0" name=""/>
        <dsp:cNvSpPr/>
      </dsp:nvSpPr>
      <dsp:spPr>
        <a:xfrm>
          <a:off x="2434828" y="401"/>
          <a:ext cx="1226343" cy="1226343"/>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Pull</a:t>
          </a:r>
          <a:endParaRPr lang="en-US" sz="1700" kern="1200" dirty="0"/>
        </a:p>
      </dsp:txBody>
      <dsp:txXfrm>
        <a:off x="2614422" y="179995"/>
        <a:ext cx="867155" cy="867155"/>
      </dsp:txXfrm>
    </dsp:sp>
    <dsp:sp modelId="{7440FBF5-D1D4-914D-B4B5-CB467F0C07C7}">
      <dsp:nvSpPr>
        <dsp:cNvPr id="0" name=""/>
        <dsp:cNvSpPr/>
      </dsp:nvSpPr>
      <dsp:spPr>
        <a:xfrm rot="2160000">
          <a:off x="3622675" y="942976"/>
          <a:ext cx="327092" cy="413891"/>
        </a:xfrm>
        <a:prstGeom prst="rightArrow">
          <a:avLst>
            <a:gd name="adj1" fmla="val 60000"/>
            <a:gd name="adj2" fmla="val 50000"/>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r>
            <a:rPr lang="en-US" sz="500" kern="1200" dirty="0" smtClean="0">
              <a:solidFill>
                <a:schemeClr val="tx1"/>
              </a:solidFill>
            </a:rPr>
            <a:t>Branch</a:t>
          </a:r>
          <a:endParaRPr lang="en-US" sz="500" kern="1200" dirty="0">
            <a:solidFill>
              <a:schemeClr val="tx1"/>
            </a:solidFill>
          </a:endParaRPr>
        </a:p>
      </dsp:txBody>
      <dsp:txXfrm>
        <a:off x="3632045" y="996915"/>
        <a:ext cx="228964" cy="248335"/>
      </dsp:txXfrm>
    </dsp:sp>
    <dsp:sp modelId="{7D25335F-A433-BE4C-855B-7F1B102D15EB}">
      <dsp:nvSpPr>
        <dsp:cNvPr id="0" name=""/>
        <dsp:cNvSpPr/>
      </dsp:nvSpPr>
      <dsp:spPr>
        <a:xfrm>
          <a:off x="3926250" y="1083982"/>
          <a:ext cx="1226343" cy="1226343"/>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Edit</a:t>
          </a:r>
        </a:p>
      </dsp:txBody>
      <dsp:txXfrm>
        <a:off x="4105844" y="1263576"/>
        <a:ext cx="867155" cy="867155"/>
      </dsp:txXfrm>
    </dsp:sp>
    <dsp:sp modelId="{7AF65A80-46EF-EB43-A703-9C94791291FD}">
      <dsp:nvSpPr>
        <dsp:cNvPr id="0" name=""/>
        <dsp:cNvSpPr/>
      </dsp:nvSpPr>
      <dsp:spPr>
        <a:xfrm rot="6480000">
          <a:off x="4093900" y="2358041"/>
          <a:ext cx="327092" cy="413891"/>
        </a:xfrm>
        <a:prstGeom prst="rightArrow">
          <a:avLst>
            <a:gd name="adj1" fmla="val 60000"/>
            <a:gd name="adj2" fmla="val 50000"/>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4158126" y="2394156"/>
        <a:ext cx="228964" cy="248335"/>
      </dsp:txXfrm>
    </dsp:sp>
    <dsp:sp modelId="{7FCFE9E5-62D2-F647-B42D-06A9DCC58C35}">
      <dsp:nvSpPr>
        <dsp:cNvPr id="0" name=""/>
        <dsp:cNvSpPr/>
      </dsp:nvSpPr>
      <dsp:spPr>
        <a:xfrm>
          <a:off x="3356577" y="2837255"/>
          <a:ext cx="1226343" cy="1226343"/>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Stage</a:t>
          </a:r>
          <a:endParaRPr lang="en-US" sz="1700" kern="1200" dirty="0"/>
        </a:p>
      </dsp:txBody>
      <dsp:txXfrm>
        <a:off x="3536171" y="3016849"/>
        <a:ext cx="867155" cy="867155"/>
      </dsp:txXfrm>
    </dsp:sp>
    <dsp:sp modelId="{86A3AE70-B892-DC44-81BC-7AFACBED6F89}">
      <dsp:nvSpPr>
        <dsp:cNvPr id="0" name=""/>
        <dsp:cNvSpPr/>
      </dsp:nvSpPr>
      <dsp:spPr>
        <a:xfrm rot="10800000">
          <a:off x="2893711" y="3243481"/>
          <a:ext cx="327092" cy="413891"/>
        </a:xfrm>
        <a:prstGeom prst="rightArrow">
          <a:avLst>
            <a:gd name="adj1" fmla="val 60000"/>
            <a:gd name="adj2" fmla="val 50000"/>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991839" y="3326259"/>
        <a:ext cx="228964" cy="248335"/>
      </dsp:txXfrm>
    </dsp:sp>
    <dsp:sp modelId="{4F118C67-B2FC-7346-995A-6815FA3E1616}">
      <dsp:nvSpPr>
        <dsp:cNvPr id="0" name=""/>
        <dsp:cNvSpPr/>
      </dsp:nvSpPr>
      <dsp:spPr>
        <a:xfrm>
          <a:off x="1513078" y="2837255"/>
          <a:ext cx="1226343" cy="1226343"/>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Commit</a:t>
          </a:r>
          <a:endParaRPr lang="en-US" sz="1700" kern="1200" dirty="0"/>
        </a:p>
      </dsp:txBody>
      <dsp:txXfrm>
        <a:off x="1692672" y="3016849"/>
        <a:ext cx="867155" cy="867155"/>
      </dsp:txXfrm>
    </dsp:sp>
    <dsp:sp modelId="{6BF67F59-EA49-6C4F-99DD-6F83C1B2172D}">
      <dsp:nvSpPr>
        <dsp:cNvPr id="0" name=""/>
        <dsp:cNvSpPr/>
      </dsp:nvSpPr>
      <dsp:spPr>
        <a:xfrm rot="15120000">
          <a:off x="1680728" y="2375649"/>
          <a:ext cx="327092" cy="413891"/>
        </a:xfrm>
        <a:prstGeom prst="rightArrow">
          <a:avLst>
            <a:gd name="adj1" fmla="val 60000"/>
            <a:gd name="adj2" fmla="val 50000"/>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r>
            <a:rPr lang="en-US" sz="500" kern="1200" dirty="0" smtClean="0">
              <a:solidFill>
                <a:schemeClr val="tx1"/>
              </a:solidFill>
            </a:rPr>
            <a:t>HEAD</a:t>
          </a:r>
        </a:p>
      </dsp:txBody>
      <dsp:txXfrm rot="10800000">
        <a:off x="1744954" y="2505090"/>
        <a:ext cx="228964" cy="248335"/>
      </dsp:txXfrm>
    </dsp:sp>
    <dsp:sp modelId="{48D5567F-A0C3-F744-900D-16A932858789}">
      <dsp:nvSpPr>
        <dsp:cNvPr id="0" name=""/>
        <dsp:cNvSpPr/>
      </dsp:nvSpPr>
      <dsp:spPr>
        <a:xfrm>
          <a:off x="943405" y="1083982"/>
          <a:ext cx="1226343" cy="1226343"/>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Push</a:t>
          </a:r>
          <a:endParaRPr lang="en-US" sz="1700" kern="1200" dirty="0"/>
        </a:p>
      </dsp:txBody>
      <dsp:txXfrm>
        <a:off x="1122999" y="1263576"/>
        <a:ext cx="867155" cy="867155"/>
      </dsp:txXfrm>
    </dsp:sp>
    <dsp:sp modelId="{8D3B3746-5AF7-5C4D-8D56-2C4192DB588D}">
      <dsp:nvSpPr>
        <dsp:cNvPr id="0" name=""/>
        <dsp:cNvSpPr/>
      </dsp:nvSpPr>
      <dsp:spPr>
        <a:xfrm rot="19440000">
          <a:off x="2131253" y="953859"/>
          <a:ext cx="327092" cy="413891"/>
        </a:xfrm>
        <a:prstGeom prst="rightArrow">
          <a:avLst>
            <a:gd name="adj1" fmla="val 60000"/>
            <a:gd name="adj2" fmla="val 50000"/>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a:off x="2140623" y="1065476"/>
        <a:ext cx="228964" cy="2483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77E97-1D84-6A46-8277-7A68B5125AE1}">
      <dsp:nvSpPr>
        <dsp:cNvPr id="0" name=""/>
        <dsp:cNvSpPr/>
      </dsp:nvSpPr>
      <dsp:spPr>
        <a:xfrm>
          <a:off x="1556713" y="517"/>
          <a:ext cx="800813" cy="800813"/>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Pull</a:t>
          </a:r>
          <a:endParaRPr lang="en-US" sz="1100" kern="1200" dirty="0"/>
        </a:p>
      </dsp:txBody>
      <dsp:txXfrm>
        <a:off x="1673989" y="117793"/>
        <a:ext cx="566261" cy="566261"/>
      </dsp:txXfrm>
    </dsp:sp>
    <dsp:sp modelId="{7440FBF5-D1D4-914D-B4B5-CB467F0C07C7}">
      <dsp:nvSpPr>
        <dsp:cNvPr id="0" name=""/>
        <dsp:cNvSpPr/>
      </dsp:nvSpPr>
      <dsp:spPr>
        <a:xfrm rot="2160000">
          <a:off x="2332156" y="615507"/>
          <a:ext cx="212627" cy="270274"/>
        </a:xfrm>
        <a:prstGeom prst="rightArrow">
          <a:avLst>
            <a:gd name="adj1" fmla="val 60000"/>
            <a:gd name="adj2" fmla="val 50000"/>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solidFill>
              <a:schemeClr val="tx1"/>
            </a:solidFill>
          </a:endParaRPr>
        </a:p>
      </dsp:txBody>
      <dsp:txXfrm>
        <a:off x="2338247" y="650815"/>
        <a:ext cx="148839" cy="162164"/>
      </dsp:txXfrm>
    </dsp:sp>
    <dsp:sp modelId="{7D25335F-A433-BE4C-855B-7F1B102D15EB}">
      <dsp:nvSpPr>
        <dsp:cNvPr id="0" name=""/>
        <dsp:cNvSpPr/>
      </dsp:nvSpPr>
      <dsp:spPr>
        <a:xfrm>
          <a:off x="2529149" y="707033"/>
          <a:ext cx="800813" cy="800813"/>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Edit</a:t>
          </a:r>
        </a:p>
      </dsp:txBody>
      <dsp:txXfrm>
        <a:off x="2646425" y="824309"/>
        <a:ext cx="566261" cy="566261"/>
      </dsp:txXfrm>
    </dsp:sp>
    <dsp:sp modelId="{7AF65A80-46EF-EB43-A703-9C94791291FD}">
      <dsp:nvSpPr>
        <dsp:cNvPr id="0" name=""/>
        <dsp:cNvSpPr/>
      </dsp:nvSpPr>
      <dsp:spPr>
        <a:xfrm rot="6480000">
          <a:off x="2639383" y="1538163"/>
          <a:ext cx="212627" cy="270274"/>
        </a:xfrm>
        <a:prstGeom prst="rightArrow">
          <a:avLst>
            <a:gd name="adj1" fmla="val 60000"/>
            <a:gd name="adj2" fmla="val 50000"/>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10800000">
        <a:off x="2681133" y="1561885"/>
        <a:ext cx="148839" cy="162164"/>
      </dsp:txXfrm>
    </dsp:sp>
    <dsp:sp modelId="{7FCFE9E5-62D2-F647-B42D-06A9DCC58C35}">
      <dsp:nvSpPr>
        <dsp:cNvPr id="0" name=""/>
        <dsp:cNvSpPr/>
      </dsp:nvSpPr>
      <dsp:spPr>
        <a:xfrm>
          <a:off x="2157711" y="1850200"/>
          <a:ext cx="800813" cy="800813"/>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Stage</a:t>
          </a:r>
          <a:endParaRPr lang="en-US" sz="1100" kern="1200" dirty="0"/>
        </a:p>
      </dsp:txBody>
      <dsp:txXfrm>
        <a:off x="2274987" y="1967476"/>
        <a:ext cx="566261" cy="566261"/>
      </dsp:txXfrm>
    </dsp:sp>
    <dsp:sp modelId="{86A3AE70-B892-DC44-81BC-7AFACBED6F89}">
      <dsp:nvSpPr>
        <dsp:cNvPr id="0" name=""/>
        <dsp:cNvSpPr/>
      </dsp:nvSpPr>
      <dsp:spPr>
        <a:xfrm rot="10800000">
          <a:off x="1856824" y="2115470"/>
          <a:ext cx="212627" cy="270274"/>
        </a:xfrm>
        <a:prstGeom prst="rightArrow">
          <a:avLst>
            <a:gd name="adj1" fmla="val 60000"/>
            <a:gd name="adj2" fmla="val 50000"/>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10800000">
        <a:off x="1920612" y="2169525"/>
        <a:ext cx="148839" cy="162164"/>
      </dsp:txXfrm>
    </dsp:sp>
    <dsp:sp modelId="{4F118C67-B2FC-7346-995A-6815FA3E1616}">
      <dsp:nvSpPr>
        <dsp:cNvPr id="0" name=""/>
        <dsp:cNvSpPr/>
      </dsp:nvSpPr>
      <dsp:spPr>
        <a:xfrm>
          <a:off x="955714" y="1850200"/>
          <a:ext cx="800813" cy="800813"/>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Commit</a:t>
          </a:r>
          <a:endParaRPr lang="en-US" sz="1100" kern="1200" dirty="0"/>
        </a:p>
      </dsp:txBody>
      <dsp:txXfrm>
        <a:off x="1072990" y="1967476"/>
        <a:ext cx="566261" cy="566261"/>
      </dsp:txXfrm>
    </dsp:sp>
    <dsp:sp modelId="{6BF67F59-EA49-6C4F-99DD-6F83C1B2172D}">
      <dsp:nvSpPr>
        <dsp:cNvPr id="0" name=""/>
        <dsp:cNvSpPr/>
      </dsp:nvSpPr>
      <dsp:spPr>
        <a:xfrm rot="15120000">
          <a:off x="1065948" y="1549610"/>
          <a:ext cx="212627" cy="270274"/>
        </a:xfrm>
        <a:prstGeom prst="rightArrow">
          <a:avLst>
            <a:gd name="adj1" fmla="val 60000"/>
            <a:gd name="adj2" fmla="val 50000"/>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smtClean="0">
            <a:solidFill>
              <a:schemeClr val="tx1"/>
            </a:solidFill>
          </a:endParaRPr>
        </a:p>
      </dsp:txBody>
      <dsp:txXfrm rot="10800000">
        <a:off x="1107698" y="1633998"/>
        <a:ext cx="148839" cy="162164"/>
      </dsp:txXfrm>
    </dsp:sp>
    <dsp:sp modelId="{48D5567F-A0C3-F744-900D-16A932858789}">
      <dsp:nvSpPr>
        <dsp:cNvPr id="0" name=""/>
        <dsp:cNvSpPr/>
      </dsp:nvSpPr>
      <dsp:spPr>
        <a:xfrm>
          <a:off x="584276" y="707033"/>
          <a:ext cx="800813" cy="800813"/>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Push</a:t>
          </a:r>
          <a:endParaRPr lang="en-US" sz="1100" kern="1200" dirty="0"/>
        </a:p>
      </dsp:txBody>
      <dsp:txXfrm>
        <a:off x="701552" y="824309"/>
        <a:ext cx="566261" cy="566261"/>
      </dsp:txXfrm>
    </dsp:sp>
    <dsp:sp modelId="{8D3B3746-5AF7-5C4D-8D56-2C4192DB588D}">
      <dsp:nvSpPr>
        <dsp:cNvPr id="0" name=""/>
        <dsp:cNvSpPr/>
      </dsp:nvSpPr>
      <dsp:spPr>
        <a:xfrm rot="19440000">
          <a:off x="1359719" y="622582"/>
          <a:ext cx="212627" cy="270274"/>
        </a:xfrm>
        <a:prstGeom prst="rightArrow">
          <a:avLst>
            <a:gd name="adj1" fmla="val 60000"/>
            <a:gd name="adj2" fmla="val 50000"/>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1365810" y="695384"/>
        <a:ext cx="148839" cy="16216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 name="Shape 3"/>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3884612" y="8685213"/>
            <a:ext cx="2971799" cy="458786"/>
          </a:xfrm>
          <a:prstGeom prst="rect">
            <a:avLst/>
          </a:prstGeom>
          <a:noFill/>
          <a:ln>
            <a:noFill/>
          </a:ln>
        </p:spPr>
        <p:txBody>
          <a:bodyPr lIns="91425" tIns="91425" rIns="91425" bIns="91425" anchor="b" anchorCtr="0"/>
          <a:lstStyle>
            <a:lvl1pPr marL="0" marR="0" indent="0" algn="r" rtl="0">
              <a:defRPr sz="1200" b="0" i="0" u="none" strike="noStrike" cap="none" baseline="0"/>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Tree>
    <p:extLst>
      <p:ext uri="{BB962C8B-B14F-4D97-AF65-F5344CB8AC3E}">
        <p14:creationId xmlns:p14="http://schemas.microsoft.com/office/powerpoint/2010/main" val="2059209955"/>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iteseer.ist.psu.edu/berliner90cvs.html" TargetMode="External"/><Relationship Id="rId4" Type="http://schemas.openxmlformats.org/officeDocument/2006/relationships/hyperlink" Target="https://en.wikipedia.org/wiki/Free_Software_Foundation" TargetMode="External"/><Relationship Id="rId5" Type="http://schemas.openxmlformats.org/officeDocument/2006/relationships/hyperlink" Target="https://en.wikipedia.org/wiki/Concurrent_Versions_System" TargetMode="External"/><Relationship Id="rId6" Type="http://schemas.openxmlformats.org/officeDocument/2006/relationships/hyperlink" Target="https://en.wikipedia.org/wiki/Branching_(software)" TargetMode="External"/><Relationship Id="rId7" Type="http://schemas.openxmlformats.org/officeDocument/2006/relationships/hyperlink" Target="https://en.wikipedia.org/wiki/Revision_Control_System" TargetMode="External"/><Relationship Id="rId8" Type="http://schemas.openxmlformats.org/officeDocument/2006/relationships/hyperlink" Target="https://en.wikipedia.org/wiki/CollabNet" TargetMode="External"/><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 Id="rId3" Type="http://schemas.openxmlformats.org/officeDocument/2006/relationships/hyperlink" Target="http://www.thegeekstuff.com/2010/08/bug-tracking-system/"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 Id="rId3" Type="http://schemas.openxmlformats.org/officeDocument/2006/relationships/hyperlink" Target="http://www.bugzilla.org/features/"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 Id="rId3" Type="http://schemas.openxmlformats.org/officeDocument/2006/relationships/hyperlink" Target="https://bugzilla.mozilla.org/show_bug.cgi?id=724202"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endParaRPr/>
          </a:p>
        </p:txBody>
      </p:sp>
      <p:sp>
        <p:nvSpPr>
          <p:cNvPr id="91" name="Shape 9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2056559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r>
              <a:rPr lang="en-US" dirty="0" smtClean="0"/>
              <a:t>Delta compression saves space by only saving the changes.  Like journaling in RDBMS or non destructive changes in Adobe </a:t>
            </a:r>
            <a:r>
              <a:rPr lang="en-US" dirty="0" err="1" smtClean="0"/>
              <a:t>Lightroom</a:t>
            </a:r>
            <a:endParaRPr dirty="0"/>
          </a:p>
        </p:txBody>
      </p:sp>
      <p:sp>
        <p:nvSpPr>
          <p:cNvPr id="147" name="Shape 14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085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none" strike="noStrike" cap="none" baseline="0"/>
              <a:t>Entire version history, branch data and content are hashed, compressed and stored locally to make it faster, better and easy to share.</a:t>
            </a:r>
          </a:p>
          <a:p>
            <a:pPr>
              <a:buNone/>
            </a:pPr>
            <a:r>
              <a:rPr lang="en-US" sz="1800" b="0" i="0" u="none" strike="noStrike" cap="none" baseline="0"/>
              <a:t>A mutable index for current working directory and next revisions</a:t>
            </a:r>
          </a:p>
          <a:p>
            <a:pPr>
              <a:buNone/>
            </a:pPr>
            <a:r>
              <a:rPr lang="en-US" sz="1800" b="0" i="0" u="none" strike="noStrike" cap="none" baseline="0"/>
              <a:t>An immutable append-only object database</a:t>
            </a:r>
          </a:p>
          <a:p>
            <a:endParaRPr lang="en-US" sz="1800" b="0" i="0" u="none" strike="noStrike" cap="none" baseline="0"/>
          </a:p>
        </p:txBody>
      </p:sp>
      <p:sp>
        <p:nvSpPr>
          <p:cNvPr id="155" name="Shape 1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100914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In order to support the ability to push and pull changesets between multiple instances of the same repository, we need a specially designed structure for representing multiple versions of things. The structure we use is called a Directed Acyclic Graph (DAG), a design which is more expressive than a purely linear model. </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1709336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72" name="Shape 17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5776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80" name="Shape 18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A DAG is a data structure from computer science which can be used to model a wide variety of problems. The DAG consists of the following elements:</a:t>
            </a:r>
          </a:p>
          <a:p>
            <a:pPr>
              <a:buNone/>
            </a:pPr>
            <a:r>
              <a:rPr lang="en-US" sz="1200" b="0" i="0" u="none" strike="noStrike" cap="none" baseline="0">
                <a:solidFill>
                  <a:schemeClr val="dk1"/>
                </a:solidFill>
                <a:latin typeface="Calibri"/>
                <a:ea typeface="Calibri"/>
                <a:cs typeface="Calibri"/>
                <a:sym typeface="Calibri"/>
              </a:rPr>
              <a:t>Nodes. Each node represents some object or piece of data. In the case of a DVCS, each node represents one revision of the entire repository tree.</a:t>
            </a:r>
          </a:p>
          <a:p>
            <a:pPr>
              <a:buNone/>
            </a:pPr>
            <a:r>
              <a:rPr lang="en-US" sz="1200" b="0" i="0" u="none" strike="noStrike" cap="none" baseline="0">
                <a:solidFill>
                  <a:schemeClr val="dk1"/>
                </a:solidFill>
                <a:latin typeface="Calibri"/>
                <a:ea typeface="Calibri"/>
                <a:cs typeface="Calibri"/>
                <a:sym typeface="Calibri"/>
              </a:rPr>
              <a:t>Directed edges. A directed edge (or “arrow”) from one node to another represents some kind of relationship between those two nodes. In our situation, the arrow means “is based on”. By convention, I draw DAG arrows from child to parent, from the new revision to the revision from which it was derived. Arrows in a DAG may not form a cycle.</a:t>
            </a:r>
          </a:p>
          <a:p>
            <a:pPr>
              <a:buNone/>
            </a:pPr>
            <a:r>
              <a:rPr lang="en-US" sz="1200" b="0" i="0" u="none" strike="noStrike" cap="none" baseline="0">
                <a:solidFill>
                  <a:schemeClr val="dk1"/>
                </a:solidFill>
                <a:latin typeface="Calibri"/>
                <a:ea typeface="Calibri"/>
                <a:cs typeface="Calibri"/>
                <a:sym typeface="Calibri"/>
              </a:rPr>
              <a:t>A root node. At least one of the nodes will have no parents. This is the root of the DAG.</a:t>
            </a:r>
          </a:p>
          <a:p>
            <a:pPr>
              <a:buNone/>
            </a:pPr>
            <a:r>
              <a:rPr lang="en-US" sz="1200" b="0" i="0" u="none" strike="noStrike" cap="none" baseline="0">
                <a:solidFill>
                  <a:schemeClr val="dk1"/>
                </a:solidFill>
                <a:latin typeface="Calibri"/>
                <a:ea typeface="Calibri"/>
                <a:cs typeface="Calibri"/>
                <a:sym typeface="Calibri"/>
              </a:rPr>
              <a:t>Leaf nodes. One or more of the nodes will have no children. These are called leaves or leaf nodes.</a:t>
            </a:r>
          </a:p>
        </p:txBody>
      </p:sp>
      <p:sp>
        <p:nvSpPr>
          <p:cNvPr id="181" name="Shape 18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211089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r>
              <a:rPr lang="en-US" dirty="0" smtClean="0"/>
              <a:t>Pull your code into a new branch</a:t>
            </a:r>
          </a:p>
          <a:p>
            <a:r>
              <a:rPr lang="en-US" dirty="0" smtClean="0"/>
              <a:t>Make your edits</a:t>
            </a:r>
          </a:p>
          <a:p>
            <a:r>
              <a:rPr lang="en-US" dirty="0" smtClean="0"/>
              <a:t>Stage them</a:t>
            </a:r>
          </a:p>
          <a:p>
            <a:r>
              <a:rPr lang="en-US" dirty="0" smtClean="0"/>
              <a:t>Commit them to the local trunk</a:t>
            </a:r>
          </a:p>
          <a:p>
            <a:r>
              <a:rPr lang="en-US" dirty="0" smtClean="0"/>
              <a:t>Push</a:t>
            </a:r>
            <a:r>
              <a:rPr lang="en-US" baseline="0" dirty="0" smtClean="0"/>
              <a:t> them to the master repository (</a:t>
            </a:r>
            <a:r>
              <a:rPr lang="en-US" baseline="0" dirty="0" err="1" smtClean="0"/>
              <a:t>ie</a:t>
            </a:r>
            <a:r>
              <a:rPr lang="en-US" baseline="0" dirty="0" smtClean="0"/>
              <a:t> </a:t>
            </a:r>
            <a:r>
              <a:rPr lang="en-US" baseline="0" dirty="0" err="1" smtClean="0"/>
              <a:t>guthub</a:t>
            </a:r>
            <a:r>
              <a:rPr lang="en-US" baseline="0" dirty="0" smtClean="0"/>
              <a:t>)</a:t>
            </a:r>
            <a:endParaRPr lang="en-US" dirty="0" smtClean="0"/>
          </a:p>
          <a:p>
            <a:endParaRPr dirty="0"/>
          </a:p>
        </p:txBody>
      </p:sp>
      <p:sp>
        <p:nvSpPr>
          <p:cNvPr id="188" name="Shape 18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401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So running </a:t>
            </a:r>
            <a:r>
              <a:rPr lang="en-US" sz="1800" b="0" i="0" u="none" strike="noStrike" cap="none" baseline="0"/>
              <a:t>git commit</a:t>
            </a:r>
            <a:r>
              <a:rPr lang="en-US" sz="1200" b="0" i="0" u="none" strike="noStrike" cap="none" baseline="0">
                <a:solidFill>
                  <a:schemeClr val="dk1"/>
                </a:solidFill>
                <a:latin typeface="Calibri"/>
                <a:ea typeface="Calibri"/>
                <a:cs typeface="Calibri"/>
                <a:sym typeface="Calibri"/>
              </a:rPr>
              <a:t> will do nothing unless you explicitly add files to the commit with </a:t>
            </a:r>
            <a:r>
              <a:rPr lang="en-US" sz="1800" b="0" i="0" u="none" strike="noStrike" cap="none" baseline="0"/>
              <a:t>git add</a:t>
            </a:r>
            <a:r>
              <a:rPr lang="en-US" sz="1200" b="0" i="0" u="none" strike="noStrike" cap="none" baseline="0">
                <a:solidFill>
                  <a:schemeClr val="dk1"/>
                </a:solidFill>
                <a:latin typeface="Calibri"/>
                <a:ea typeface="Calibri"/>
                <a:cs typeface="Calibri"/>
                <a:sym typeface="Calibri"/>
              </a:rPr>
              <a:t>. If you're looking for the commit command to automatically commit local modifications we use the </a:t>
            </a:r>
            <a:r>
              <a:rPr lang="en-US" sz="1800" b="0" i="0" u="none" strike="noStrike" cap="none" baseline="0"/>
              <a:t>-a</a:t>
            </a:r>
            <a:r>
              <a:rPr lang="en-US" sz="1200" b="0" i="0" u="none" strike="noStrike" cap="none" baseline="0">
                <a:solidFill>
                  <a:schemeClr val="dk1"/>
                </a:solidFill>
                <a:latin typeface="Calibri"/>
                <a:ea typeface="Calibri"/>
                <a:cs typeface="Calibri"/>
                <a:sym typeface="Calibri"/>
              </a:rPr>
              <a:t> flag.</a:t>
            </a:r>
          </a:p>
        </p:txBody>
      </p:sp>
      <p:sp>
        <p:nvSpPr>
          <p:cNvPr id="197" name="Shape 1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101713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04" name="Shape 20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971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12" name="Shape 21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02026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20" name="Shape 2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7399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03" name="Shape 10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The code that eventually evolved into the current version of CVS started with Brian Berliner in April 1989, with later input from Jeff Polk and many other contributors. Brian Berliner wrote </a:t>
            </a:r>
            <a:r>
              <a:rPr lang="en-US" sz="1200" b="0" i="0" u="sng" strike="noStrike" cap="none" baseline="0">
                <a:solidFill>
                  <a:schemeClr val="hlink"/>
                </a:solidFill>
                <a:latin typeface="Calibri"/>
                <a:ea typeface="Calibri"/>
                <a:cs typeface="Calibri"/>
                <a:sym typeface="Calibri"/>
                <a:hlinkClick r:id="rId3"/>
              </a:rPr>
              <a:t>a paper</a:t>
            </a:r>
            <a:r>
              <a:rPr lang="en-US" sz="1200" b="0" i="0" u="none" strike="noStrike" cap="none" baseline="0">
                <a:solidFill>
                  <a:schemeClr val="dk1"/>
                </a:solidFill>
                <a:latin typeface="Calibri"/>
                <a:ea typeface="Calibri"/>
                <a:cs typeface="Calibri"/>
                <a:sym typeface="Calibri"/>
              </a:rPr>
              <a:t> introducing his improvements to the CVS program—which describes how the tool was extended and used internally by Prisma, a third-party developer working on the SunOS kernel, and was released for the benefit of the community under the GPL. On November 19, 1990, CVS version 1.0 was submitted to the </a:t>
            </a:r>
            <a:r>
              <a:rPr lang="en-US" sz="1200" b="0" i="0" u="sng" strike="noStrike" cap="none" baseline="0">
                <a:solidFill>
                  <a:schemeClr val="hlink"/>
                </a:solidFill>
                <a:latin typeface="Calibri"/>
                <a:ea typeface="Calibri"/>
                <a:cs typeface="Calibri"/>
                <a:sym typeface="Calibri"/>
                <a:hlinkClick r:id="rId4"/>
              </a:rPr>
              <a:t>Free Software Foundation</a:t>
            </a:r>
            <a:r>
              <a:rPr lang="en-US" sz="1200" b="0" i="0" u="none" strike="noStrike" cap="none" baseline="0">
                <a:solidFill>
                  <a:schemeClr val="dk1"/>
                </a:solidFill>
                <a:latin typeface="Calibri"/>
                <a:ea typeface="Calibri"/>
                <a:cs typeface="Calibri"/>
                <a:sym typeface="Calibri"/>
              </a:rPr>
              <a:t> for development and distribution.</a:t>
            </a:r>
            <a:r>
              <a:rPr lang="en-US" sz="1200" b="0" i="0" u="sng" strike="noStrike" cap="none" baseline="30000">
                <a:solidFill>
                  <a:schemeClr val="hlink"/>
                </a:solidFill>
                <a:latin typeface="Calibri"/>
                <a:ea typeface="Calibri"/>
                <a:cs typeface="Calibri"/>
                <a:sym typeface="Calibri"/>
                <a:hlinkClick r:id="rId5"/>
              </a:rPr>
              <a:t>[7]</a:t>
            </a:r>
          </a:p>
          <a:p>
            <a:pPr>
              <a:buNone/>
            </a:pPr>
            <a:r>
              <a:rPr lang="en-US" sz="1200" b="0" i="0" u="none" strike="noStrike" cap="none" baseline="0">
                <a:solidFill>
                  <a:schemeClr val="dk1"/>
                </a:solidFill>
                <a:latin typeface="Calibri"/>
                <a:ea typeface="Calibri"/>
                <a:cs typeface="Calibri"/>
                <a:sym typeface="Calibri"/>
              </a:rPr>
              <a:t>CVS introduced the implementation of </a:t>
            </a:r>
            <a:r>
              <a:rPr lang="en-US" sz="1200" b="0" i="0" u="sng" strike="noStrike" cap="none" baseline="0">
                <a:solidFill>
                  <a:schemeClr val="hlink"/>
                </a:solidFill>
                <a:latin typeface="Calibri"/>
                <a:ea typeface="Calibri"/>
                <a:cs typeface="Calibri"/>
                <a:sym typeface="Calibri"/>
                <a:hlinkClick r:id="rId6"/>
              </a:rPr>
              <a:t>branching</a:t>
            </a:r>
            <a:r>
              <a:rPr lang="en-US" sz="1200" b="0" i="0" u="none" strike="noStrike" cap="none" baseline="0">
                <a:solidFill>
                  <a:schemeClr val="dk1"/>
                </a:solidFill>
                <a:latin typeface="Calibri"/>
                <a:ea typeface="Calibri"/>
                <a:cs typeface="Calibri"/>
                <a:sym typeface="Calibri"/>
              </a:rPr>
              <a:t> into version control systems: the branching techniques in other systems all derive from the CVS implementation as documented in 1990.</a:t>
            </a:r>
            <a:r>
              <a:rPr lang="en-US" sz="1200" b="0" i="0" u="sng" strike="noStrike" cap="none" baseline="30000">
                <a:solidFill>
                  <a:schemeClr val="hlink"/>
                </a:solidFill>
                <a:latin typeface="Calibri"/>
                <a:ea typeface="Calibri"/>
                <a:cs typeface="Calibri"/>
                <a:sym typeface="Calibri"/>
                <a:hlinkClick r:id="rId5"/>
              </a:rPr>
              <a:t>[8]</a:t>
            </a:r>
            <a:r>
              <a:rPr lang="en-US" sz="1200" b="0" i="0" u="none" strike="noStrike" cap="none" baseline="0">
                <a:solidFill>
                  <a:schemeClr val="dk1"/>
                </a:solidFill>
                <a:latin typeface="Calibri"/>
                <a:ea typeface="Calibri"/>
                <a:cs typeface="Calibri"/>
                <a:sym typeface="Calibri"/>
              </a:rPr>
              <a:t> Whilst </a:t>
            </a:r>
            <a:r>
              <a:rPr lang="en-US" sz="1200" b="0" i="0" u="sng" strike="noStrike" cap="none" baseline="0">
                <a:solidFill>
                  <a:schemeClr val="hlink"/>
                </a:solidFill>
                <a:latin typeface="Calibri"/>
                <a:ea typeface="Calibri"/>
                <a:cs typeface="Calibri"/>
                <a:sym typeface="Calibri"/>
                <a:hlinkClick r:id="rId7"/>
              </a:rPr>
              <a:t>RCS</a:t>
            </a:r>
            <a:r>
              <a:rPr lang="en-US" sz="1200" b="0" i="0" u="none" strike="noStrike" cap="none" baseline="0">
                <a:solidFill>
                  <a:schemeClr val="dk1"/>
                </a:solidFill>
                <a:latin typeface="Calibri"/>
                <a:ea typeface="Calibri"/>
                <a:cs typeface="Calibri"/>
                <a:sym typeface="Calibri"/>
              </a:rPr>
              <a:t> did incorporate the concept of </a:t>
            </a:r>
            <a:r>
              <a:rPr lang="en-US" sz="1200" b="0" i="0" u="sng" strike="noStrike" cap="none" baseline="0">
                <a:solidFill>
                  <a:schemeClr val="hlink"/>
                </a:solidFill>
                <a:latin typeface="Calibri"/>
                <a:ea typeface="Calibri"/>
                <a:cs typeface="Calibri"/>
                <a:sym typeface="Calibri"/>
                <a:hlinkClick r:id="rId6"/>
              </a:rPr>
              <a:t>branches</a:t>
            </a:r>
            <a:r>
              <a:rPr lang="en-US" sz="1200" b="0" i="0" u="none" strike="noStrike" cap="none" baseline="0">
                <a:solidFill>
                  <a:schemeClr val="dk1"/>
                </a:solidFill>
                <a:latin typeface="Calibri"/>
                <a:ea typeface="Calibri"/>
                <a:cs typeface="Calibri"/>
                <a:sym typeface="Calibri"/>
              </a:rPr>
              <a:t> - they were for individual files only.</a:t>
            </a:r>
          </a:p>
          <a:p>
            <a:pPr>
              <a:buNone/>
            </a:pPr>
            <a:r>
              <a:rPr lang="en-US" sz="1200" b="0" i="0" u="none" strike="noStrike" cap="none" baseline="0">
                <a:solidFill>
                  <a:schemeClr val="dk1"/>
                </a:solidFill>
                <a:latin typeface="Calibri"/>
                <a:ea typeface="Calibri"/>
                <a:cs typeface="Calibri"/>
                <a:sym typeface="Calibri"/>
              </a:rPr>
              <a:t>CVS has always solidly supported distributed, multi-site and offline operations due to the unreliability of the few computer networks that existed at the time CVS evolved.</a:t>
            </a:r>
          </a:p>
          <a:p>
            <a:pPr>
              <a:buNone/>
            </a:pPr>
            <a:r>
              <a:rPr lang="en-US" sz="1200" b="0" i="0" u="none" strike="noStrike" cap="none" baseline="0">
                <a:solidFill>
                  <a:schemeClr val="dk1"/>
                </a:solidFill>
                <a:latin typeface="Calibri"/>
                <a:ea typeface="Calibri"/>
                <a:cs typeface="Calibri"/>
                <a:sym typeface="Calibri"/>
              </a:rPr>
              <a:t>Subversion was created by </a:t>
            </a:r>
            <a:r>
              <a:rPr lang="en-US" sz="1200" b="0" i="0" u="sng" strike="noStrike" cap="none" baseline="0">
                <a:solidFill>
                  <a:schemeClr val="hlink"/>
                </a:solidFill>
                <a:latin typeface="Calibri"/>
                <a:ea typeface="Calibri"/>
                <a:cs typeface="Calibri"/>
                <a:sym typeface="Calibri"/>
                <a:hlinkClick r:id="rId8"/>
              </a:rPr>
              <a:t>CollabNet</a:t>
            </a:r>
            <a:r>
              <a:rPr lang="en-US" sz="1200" b="0" i="0" u="none" strike="noStrike" cap="none" baseline="0">
                <a:solidFill>
                  <a:schemeClr val="dk1"/>
                </a:solidFill>
                <a:latin typeface="Calibri"/>
                <a:ea typeface="Calibri"/>
                <a:cs typeface="Calibri"/>
                <a:sym typeface="Calibri"/>
              </a:rPr>
              <a:t> Inc. in 2000, and is now a top-level Apache project being built and used by a global community of contributors</a:t>
            </a:r>
          </a:p>
          <a:p>
            <a:endParaRPr lang="en-US" sz="1200" b="0" i="0" u="none" strike="noStrike" cap="none" baseline="0">
              <a:solidFill>
                <a:schemeClr val="dk1"/>
              </a:solidFill>
              <a:latin typeface="Calibri"/>
              <a:ea typeface="Calibri"/>
              <a:cs typeface="Calibri"/>
              <a:sym typeface="Calibri"/>
            </a:endParaRPr>
          </a:p>
        </p:txBody>
      </p:sp>
      <p:sp>
        <p:nvSpPr>
          <p:cNvPr id="104" name="Shape 10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846100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28" name="Shape 22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382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35" name="Shape 23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3520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42" name="Shape 2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endParaRPr/>
          </a:p>
        </p:txBody>
      </p:sp>
      <p:sp>
        <p:nvSpPr>
          <p:cNvPr id="243" name="Shape 2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2970754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50" name="Shape 2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none" strike="noStrike" cap="none" baseline="0" dirty="0"/>
              <a:t>You should be able to see the file you created in </a:t>
            </a:r>
            <a:r>
              <a:rPr lang="en-US" sz="1800" b="0" i="0" u="none" strike="noStrike" cap="none" baseline="0" dirty="0" err="1"/>
              <a:t>git</a:t>
            </a:r>
            <a:r>
              <a:rPr lang="en-US" sz="1800" b="0" i="0" u="none" strike="noStrike" cap="none" baseline="0" dirty="0"/>
              <a:t> hub</a:t>
            </a:r>
          </a:p>
          <a:p>
            <a:pPr>
              <a:buNone/>
            </a:pPr>
            <a:r>
              <a:rPr lang="en-US" sz="1800" b="0" i="0" u="none" strike="noStrike" cap="none" baseline="0" dirty="0" err="1"/>
              <a:t>git@github.com:ffdci</a:t>
            </a:r>
            <a:r>
              <a:rPr lang="en-US" sz="1800" b="0" i="0" u="none" strike="noStrike" cap="none" baseline="0" dirty="0"/>
              <a:t>/</a:t>
            </a:r>
            <a:r>
              <a:rPr lang="en-US" sz="1800" b="0" i="0" u="none" strike="noStrike" cap="none" baseline="0" dirty="0" err="1"/>
              <a:t>myproject.git</a:t>
            </a:r>
            <a:endParaRPr lang="en-US" sz="1800" b="0" i="0" u="none" strike="noStrike" cap="none" baseline="0" dirty="0"/>
          </a:p>
        </p:txBody>
      </p:sp>
      <p:sp>
        <p:nvSpPr>
          <p:cNvPr id="251" name="Shape 2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48281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58" name="Shape 25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endParaRPr/>
          </a:p>
        </p:txBody>
      </p:sp>
      <p:sp>
        <p:nvSpPr>
          <p:cNvPr id="259" name="Shape 25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1860037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66" name="Shape 26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endParaRPr/>
          </a:p>
        </p:txBody>
      </p:sp>
      <p:sp>
        <p:nvSpPr>
          <p:cNvPr id="267" name="Shape 26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7251995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endParaRP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14596947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endParaRPr/>
          </a:p>
        </p:txBody>
      </p:sp>
      <p:sp>
        <p:nvSpPr>
          <p:cNvPr id="288" name="Shape 28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236580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endParaRPr dirty="0"/>
          </a:p>
        </p:txBody>
      </p:sp>
      <p:sp>
        <p:nvSpPr>
          <p:cNvPr id="288" name="Shape 28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12206699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95" name="Shape 2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8586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baseline="0">
                <a:solidFill>
                  <a:schemeClr val="dk1"/>
                </a:solidFill>
                <a:latin typeface="Calibri"/>
                <a:ea typeface="Calibri"/>
                <a:cs typeface="Calibri"/>
                <a:sym typeface="Calibri"/>
              </a:rPr>
              <a:t>Repository (repo)</a:t>
            </a:r>
            <a:r>
              <a:rPr lang="en-US" sz="1200" b="0" i="0" u="none" strike="noStrike" cap="none" baseline="0">
                <a:solidFill>
                  <a:schemeClr val="dk1"/>
                </a:solidFill>
                <a:latin typeface="Calibri"/>
                <a:ea typeface="Calibri"/>
                <a:cs typeface="Calibri"/>
                <a:sym typeface="Calibri"/>
              </a:rPr>
              <a:t>: The database storing the files.</a:t>
            </a:r>
          </a:p>
          <a:p>
            <a:pPr marL="0" marR="0" lvl="0" indent="0" algn="l" rtl="0">
              <a:buSzPct val="25000"/>
              <a:buNone/>
            </a:pPr>
            <a:r>
              <a:rPr lang="en-US" sz="1200" b="1" i="0" u="none" strike="noStrike" cap="none" baseline="0">
                <a:solidFill>
                  <a:schemeClr val="dk1"/>
                </a:solidFill>
                <a:latin typeface="Calibri"/>
                <a:ea typeface="Calibri"/>
                <a:cs typeface="Calibri"/>
                <a:sym typeface="Calibri"/>
              </a:rPr>
              <a:t>Working Set/Working Copy</a:t>
            </a:r>
            <a:r>
              <a:rPr lang="en-US" sz="1200" b="0" i="0" u="none" strike="noStrike" cap="none" baseline="0">
                <a:solidFill>
                  <a:schemeClr val="dk1"/>
                </a:solidFill>
                <a:latin typeface="Calibri"/>
                <a:ea typeface="Calibri"/>
                <a:cs typeface="Calibri"/>
                <a:sym typeface="Calibri"/>
              </a:rPr>
              <a:t>: Your local directory of files, where you make changes.</a:t>
            </a:r>
          </a:p>
          <a:p>
            <a:pPr marL="0" marR="0" lvl="0" indent="0" algn="l" rtl="0">
              <a:buSzPct val="25000"/>
              <a:buNone/>
            </a:pPr>
            <a:r>
              <a:rPr lang="en-US" sz="1200" b="1" i="0" u="none" strike="noStrike" cap="none" baseline="0">
                <a:solidFill>
                  <a:schemeClr val="dk1"/>
                </a:solidFill>
                <a:latin typeface="Calibri"/>
                <a:ea typeface="Calibri"/>
                <a:cs typeface="Calibri"/>
                <a:sym typeface="Calibri"/>
              </a:rPr>
              <a:t>Trunk/Main</a:t>
            </a:r>
            <a:r>
              <a:rPr lang="en-US" sz="1200" b="0" i="0" u="none" strike="noStrike" cap="none" baseline="0">
                <a:solidFill>
                  <a:schemeClr val="dk1"/>
                </a:solidFill>
                <a:latin typeface="Calibri"/>
                <a:ea typeface="Calibri"/>
                <a:cs typeface="Calibri"/>
                <a:sym typeface="Calibri"/>
              </a:rPr>
              <a:t>: The primary location for code in the repo. Think of code as a family tree — the trunk is the main line.</a:t>
            </a:r>
          </a:p>
          <a:p>
            <a:pPr marL="0" marR="0" lvl="0" indent="0" algn="l" rtl="0">
              <a:buSzPct val="25000"/>
              <a:buNone/>
            </a:pPr>
            <a:r>
              <a:rPr lang="en-US" sz="1200" b="1" i="0" u="none" strike="noStrike" cap="none" baseline="0">
                <a:solidFill>
                  <a:schemeClr val="dk1"/>
                </a:solidFill>
                <a:latin typeface="Calibri"/>
                <a:ea typeface="Calibri"/>
                <a:cs typeface="Calibri"/>
                <a:sym typeface="Calibri"/>
              </a:rPr>
              <a:t>Revision</a:t>
            </a:r>
            <a:r>
              <a:rPr lang="en-US" sz="1200" b="0" i="0" u="none" strike="noStrike" cap="none" baseline="0">
                <a:solidFill>
                  <a:schemeClr val="dk1"/>
                </a:solidFill>
                <a:latin typeface="Calibri"/>
                <a:ea typeface="Calibri"/>
                <a:cs typeface="Calibri"/>
                <a:sym typeface="Calibri"/>
              </a:rPr>
              <a:t>: What version a file is on (v1, v2, v3, etc.).</a:t>
            </a:r>
          </a:p>
          <a:p>
            <a:pPr marL="0" marR="0" lvl="0" indent="0" algn="l" rtl="0">
              <a:buSzPct val="25000"/>
              <a:buNone/>
            </a:pPr>
            <a:r>
              <a:rPr lang="en-US" sz="1200" b="1" i="0" u="none" strike="noStrike" cap="none" baseline="0">
                <a:solidFill>
                  <a:schemeClr val="dk1"/>
                </a:solidFill>
                <a:latin typeface="Calibri"/>
                <a:ea typeface="Calibri"/>
                <a:cs typeface="Calibri"/>
                <a:sym typeface="Calibri"/>
              </a:rPr>
              <a:t>Head</a:t>
            </a:r>
            <a:r>
              <a:rPr lang="en-US" sz="1200" b="0" i="0" u="none" strike="noStrike" cap="none" baseline="0">
                <a:solidFill>
                  <a:schemeClr val="dk1"/>
                </a:solidFill>
                <a:latin typeface="Calibri"/>
                <a:ea typeface="Calibri"/>
                <a:cs typeface="Calibri"/>
                <a:sym typeface="Calibri"/>
              </a:rPr>
              <a:t>: The latest revision in the repo.</a:t>
            </a:r>
          </a:p>
          <a:p>
            <a:pPr marL="0" marR="0" lvl="0" indent="0" algn="l" rtl="0">
              <a:lnSpc>
                <a:spcPct val="100000"/>
              </a:lnSpc>
              <a:spcBef>
                <a:spcPts val="0"/>
              </a:spcBef>
              <a:spcAft>
                <a:spcPts val="0"/>
              </a:spcAft>
              <a:buClr>
                <a:schemeClr val="dk1"/>
              </a:buClr>
              <a:buSzPct val="25000"/>
              <a:buFont typeface="Calibri"/>
              <a:buNone/>
            </a:pPr>
            <a:r>
              <a:rPr lang="en-US" sz="1200" b="1" i="0" u="none" strike="noStrike" cap="none" baseline="0">
                <a:solidFill>
                  <a:schemeClr val="dk1"/>
                </a:solidFill>
                <a:latin typeface="Calibri"/>
                <a:ea typeface="Calibri"/>
                <a:cs typeface="Calibri"/>
                <a:sym typeface="Calibri"/>
              </a:rPr>
              <a:t>Changelog/History</a:t>
            </a:r>
            <a:r>
              <a:rPr lang="en-US" sz="1200" b="0" i="0" u="none" strike="noStrike" cap="none" baseline="0">
                <a:solidFill>
                  <a:schemeClr val="dk1"/>
                </a:solidFill>
                <a:latin typeface="Calibri"/>
                <a:ea typeface="Calibri"/>
                <a:cs typeface="Calibri"/>
                <a:sym typeface="Calibri"/>
              </a:rPr>
              <a:t>: A list of changes made to a file since it was created.</a:t>
            </a:r>
          </a:p>
          <a:p>
            <a:pPr marL="0" marR="0" lvl="0" indent="0" algn="l" rtl="0">
              <a:lnSpc>
                <a:spcPct val="100000"/>
              </a:lnSpc>
              <a:spcBef>
                <a:spcPts val="0"/>
              </a:spcBef>
              <a:spcAft>
                <a:spcPts val="0"/>
              </a:spcAft>
              <a:buClr>
                <a:schemeClr val="dk1"/>
              </a:buClr>
              <a:buSzPct val="25000"/>
              <a:buFont typeface="Calibri"/>
              <a:buNone/>
            </a:pPr>
            <a:r>
              <a:rPr lang="en-US" sz="1200" b="1" i="0" u="none" strike="noStrike" cap="none" baseline="0">
                <a:solidFill>
                  <a:schemeClr val="dk1"/>
                </a:solidFill>
                <a:latin typeface="Calibri"/>
                <a:ea typeface="Calibri"/>
                <a:cs typeface="Calibri"/>
                <a:sym typeface="Calibri"/>
              </a:rPr>
              <a:t>Add</a:t>
            </a:r>
            <a:r>
              <a:rPr lang="en-US" sz="1200" b="0" i="0" u="none" strike="noStrike" cap="none" baseline="0">
                <a:solidFill>
                  <a:schemeClr val="dk1"/>
                </a:solidFill>
                <a:latin typeface="Calibri"/>
                <a:ea typeface="Calibri"/>
                <a:cs typeface="Calibri"/>
                <a:sym typeface="Calibri"/>
              </a:rPr>
              <a:t>: Put a file into the repo for the first time, i.e. begin tracking it with Version Control.</a:t>
            </a:r>
          </a:p>
          <a:p>
            <a:pPr marL="0" marR="0" lvl="0" indent="0" algn="l" rtl="0">
              <a:buSzPct val="25000"/>
              <a:buNone/>
            </a:pPr>
            <a:r>
              <a:rPr lang="en-US" sz="1200" b="1" i="0" u="none" strike="noStrike" cap="none" baseline="0">
                <a:solidFill>
                  <a:schemeClr val="dk1"/>
                </a:solidFill>
                <a:latin typeface="Calibri"/>
                <a:ea typeface="Calibri"/>
                <a:cs typeface="Calibri"/>
                <a:sym typeface="Calibri"/>
              </a:rPr>
              <a:t>Branch</a:t>
            </a:r>
            <a:r>
              <a:rPr lang="en-US" sz="1200" b="0" i="0" u="none" strike="noStrike" cap="none" baseline="0">
                <a:solidFill>
                  <a:schemeClr val="dk1"/>
                </a:solidFill>
                <a:latin typeface="Calibri"/>
                <a:ea typeface="Calibri"/>
                <a:cs typeface="Calibri"/>
                <a:sym typeface="Calibri"/>
              </a:rPr>
              <a:t>: Create a separate copy of a file/folder for private use (bug fixing, testing, etc). Branch is both a verb (“branch the code”) and a noun (“Which branch is it in?”).</a:t>
            </a:r>
          </a:p>
          <a:p>
            <a:pPr marL="0" marR="0" lvl="0" indent="0" algn="l" rtl="0">
              <a:buSzPct val="25000"/>
              <a:buNone/>
            </a:pPr>
            <a:r>
              <a:rPr lang="en-US" sz="1200" b="1" i="0" u="none" strike="noStrike" cap="none" baseline="0">
                <a:solidFill>
                  <a:schemeClr val="dk1"/>
                </a:solidFill>
                <a:latin typeface="Calibri"/>
                <a:ea typeface="Calibri"/>
                <a:cs typeface="Calibri"/>
                <a:sym typeface="Calibri"/>
              </a:rPr>
              <a:t>Diff/Change/Delta</a:t>
            </a:r>
            <a:r>
              <a:rPr lang="en-US" sz="1200" b="0" i="0" u="none" strike="noStrike" cap="none" baseline="0">
                <a:solidFill>
                  <a:schemeClr val="dk1"/>
                </a:solidFill>
                <a:latin typeface="Calibri"/>
                <a:ea typeface="Calibri"/>
                <a:cs typeface="Calibri"/>
                <a:sym typeface="Calibri"/>
              </a:rPr>
              <a:t>: Finding the differences between two files. Useful for seeing what changed between revisions.</a:t>
            </a:r>
          </a:p>
          <a:p>
            <a:pPr marL="0" marR="0" lvl="0" indent="0" algn="l" rtl="0">
              <a:buSzPct val="25000"/>
              <a:buNone/>
            </a:pPr>
            <a:r>
              <a:rPr lang="en-US" sz="1200" b="1" i="0" u="none" strike="noStrike" cap="none" baseline="0">
                <a:solidFill>
                  <a:schemeClr val="dk1"/>
                </a:solidFill>
                <a:latin typeface="Calibri"/>
                <a:ea typeface="Calibri"/>
                <a:cs typeface="Calibri"/>
                <a:sym typeface="Calibri"/>
              </a:rPr>
              <a:t>Merge (or patch)</a:t>
            </a:r>
            <a:r>
              <a:rPr lang="en-US" sz="1200" b="0" i="0" u="none" strike="noStrike" cap="none" baseline="0">
                <a:solidFill>
                  <a:schemeClr val="dk1"/>
                </a:solidFill>
                <a:latin typeface="Calibri"/>
                <a:ea typeface="Calibri"/>
                <a:cs typeface="Calibri"/>
                <a:sym typeface="Calibri"/>
              </a:rPr>
              <a:t>: Apply the changes from one file to another, to bring it up-to-date. For example, you can merge features from one branch into another. </a:t>
            </a:r>
          </a:p>
          <a:p>
            <a:pPr marL="0" marR="0" lvl="0" indent="0" algn="l" rtl="0">
              <a:buSzPct val="25000"/>
              <a:buNone/>
            </a:pPr>
            <a:r>
              <a:rPr lang="en-US" sz="1200" b="1" i="0" u="none" strike="noStrike" cap="none" baseline="0">
                <a:solidFill>
                  <a:schemeClr val="dk1"/>
                </a:solidFill>
                <a:latin typeface="Calibri"/>
                <a:ea typeface="Calibri"/>
                <a:cs typeface="Calibri"/>
                <a:sym typeface="Calibri"/>
              </a:rPr>
              <a:t>push</a:t>
            </a:r>
            <a:r>
              <a:rPr lang="en-US" sz="1200" b="0" i="0" u="none" strike="noStrike" cap="none" baseline="0">
                <a:solidFill>
                  <a:schemeClr val="dk1"/>
                </a:solidFill>
                <a:latin typeface="Calibri"/>
                <a:ea typeface="Calibri"/>
                <a:cs typeface="Calibri"/>
                <a:sym typeface="Calibri"/>
              </a:rPr>
              <a:t>: send a change to another repository (may require permission)</a:t>
            </a:r>
          </a:p>
          <a:p>
            <a:pPr marL="0" marR="0" lvl="0" indent="0" algn="l" rtl="0">
              <a:buSzPct val="25000"/>
              <a:buNone/>
            </a:pPr>
            <a:r>
              <a:rPr lang="en-US" sz="1200" b="1" i="0" u="none" strike="noStrike" cap="none" baseline="0">
                <a:solidFill>
                  <a:schemeClr val="dk1"/>
                </a:solidFill>
                <a:latin typeface="Calibri"/>
                <a:ea typeface="Calibri"/>
                <a:cs typeface="Calibri"/>
                <a:sym typeface="Calibri"/>
              </a:rPr>
              <a:t>pull</a:t>
            </a:r>
            <a:r>
              <a:rPr lang="en-US" sz="1200" b="0" i="0" u="none" strike="noStrike" cap="none" baseline="0">
                <a:solidFill>
                  <a:schemeClr val="dk1"/>
                </a:solidFill>
                <a:latin typeface="Calibri"/>
                <a:ea typeface="Calibri"/>
                <a:cs typeface="Calibri"/>
                <a:sym typeface="Calibri"/>
              </a:rPr>
              <a:t>: grab a change from a repository</a:t>
            </a:r>
          </a:p>
          <a:p>
            <a:endParaRPr lang="en-US" sz="1200" b="0" i="0" u="none" strike="noStrike" cap="none" baseline="0">
              <a:solidFill>
                <a:schemeClr val="dk1"/>
              </a:solidFill>
              <a:latin typeface="Calibri"/>
              <a:ea typeface="Calibri"/>
              <a:cs typeface="Calibri"/>
              <a:sym typeface="Calibri"/>
            </a:endParaRPr>
          </a:p>
        </p:txBody>
      </p:sp>
      <p:sp>
        <p:nvSpPr>
          <p:cNvPr id="118" name="Shape 11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19199607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05" name="Shape 30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96154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05" name="Shape 30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2979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11" name="Shape 31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91082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17" name="Shape 31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85170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23" name="Shape 32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31743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29" name="Shape 3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01522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35" name="Shape 33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70904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346" name="Shape 3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a:solidFill>
                  <a:schemeClr val="hlink"/>
                </a:solidFill>
                <a:hlinkClick r:id="rId3"/>
              </a:rPr>
              <a:t>http://www.thegeekstuff.com/2010/08/bug-tracking-system/</a:t>
            </a:r>
          </a:p>
        </p:txBody>
      </p:sp>
      <p:sp>
        <p:nvSpPr>
          <p:cNvPr id="347" name="Shape 3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10482687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54" name="Shape 35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2345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61" name="Shape 36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6584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baseline="0" dirty="0">
                <a:solidFill>
                  <a:schemeClr val="dk1"/>
                </a:solidFill>
                <a:latin typeface="Calibri"/>
                <a:ea typeface="Calibri"/>
                <a:cs typeface="Calibri"/>
                <a:sym typeface="Calibri"/>
              </a:rPr>
              <a:t>Repository (repo)</a:t>
            </a:r>
            <a:r>
              <a:rPr lang="en-US" sz="1200" b="0" i="0" u="none" strike="noStrike" cap="none" baseline="0" dirty="0">
                <a:solidFill>
                  <a:schemeClr val="dk1"/>
                </a:solidFill>
                <a:latin typeface="Calibri"/>
                <a:ea typeface="Calibri"/>
                <a:cs typeface="Calibri"/>
                <a:sym typeface="Calibri"/>
              </a:rPr>
              <a:t>: The database storing the files.</a:t>
            </a:r>
          </a:p>
          <a:p>
            <a:pPr marL="0" marR="0" lvl="0" indent="0" algn="l" rtl="0">
              <a:buSzPct val="25000"/>
              <a:buNone/>
            </a:pPr>
            <a:r>
              <a:rPr lang="en-US" sz="1200" b="1" i="0" u="none" strike="noStrike" cap="none" baseline="0" dirty="0">
                <a:solidFill>
                  <a:schemeClr val="dk1"/>
                </a:solidFill>
                <a:latin typeface="Calibri"/>
                <a:ea typeface="Calibri"/>
                <a:cs typeface="Calibri"/>
                <a:sym typeface="Calibri"/>
              </a:rPr>
              <a:t>Working Set/Working Copy</a:t>
            </a:r>
            <a:r>
              <a:rPr lang="en-US" sz="1200" b="0" i="0" u="none" strike="noStrike" cap="none" baseline="0" dirty="0">
                <a:solidFill>
                  <a:schemeClr val="dk1"/>
                </a:solidFill>
                <a:latin typeface="Calibri"/>
                <a:ea typeface="Calibri"/>
                <a:cs typeface="Calibri"/>
                <a:sym typeface="Calibri"/>
              </a:rPr>
              <a:t>: Your local directory of files, where you make changes.</a:t>
            </a:r>
          </a:p>
          <a:p>
            <a:pPr marL="0" marR="0" lvl="0" indent="0" algn="l" rtl="0">
              <a:buSzPct val="25000"/>
              <a:buNone/>
            </a:pPr>
            <a:r>
              <a:rPr lang="en-US" sz="1200" b="1" i="0" u="none" strike="noStrike" cap="none" baseline="0" dirty="0">
                <a:solidFill>
                  <a:schemeClr val="dk1"/>
                </a:solidFill>
                <a:latin typeface="Calibri"/>
                <a:ea typeface="Calibri"/>
                <a:cs typeface="Calibri"/>
                <a:sym typeface="Calibri"/>
              </a:rPr>
              <a:t>Trunk/Main</a:t>
            </a:r>
            <a:r>
              <a:rPr lang="en-US" sz="1200" b="0" i="0" u="none" strike="noStrike" cap="none" baseline="0" dirty="0">
                <a:solidFill>
                  <a:schemeClr val="dk1"/>
                </a:solidFill>
                <a:latin typeface="Calibri"/>
                <a:ea typeface="Calibri"/>
                <a:cs typeface="Calibri"/>
                <a:sym typeface="Calibri"/>
              </a:rPr>
              <a:t>: The primary location for code in the repo. Think of code as a family tree — the trunk is the main line.</a:t>
            </a:r>
          </a:p>
          <a:p>
            <a:pPr marL="0" marR="0" lvl="0" indent="0" algn="l" rtl="0">
              <a:buSzPct val="25000"/>
              <a:buNone/>
            </a:pPr>
            <a:r>
              <a:rPr lang="en-US" sz="1200" b="1" i="0" u="none" strike="noStrike" cap="none" baseline="0" dirty="0">
                <a:solidFill>
                  <a:schemeClr val="dk1"/>
                </a:solidFill>
                <a:latin typeface="Calibri"/>
                <a:ea typeface="Calibri"/>
                <a:cs typeface="Calibri"/>
                <a:sym typeface="Calibri"/>
              </a:rPr>
              <a:t>Revision</a:t>
            </a:r>
            <a:r>
              <a:rPr lang="en-US" sz="1200" b="0" i="0" u="none" strike="noStrike" cap="none" baseline="0" dirty="0">
                <a:solidFill>
                  <a:schemeClr val="dk1"/>
                </a:solidFill>
                <a:latin typeface="Calibri"/>
                <a:ea typeface="Calibri"/>
                <a:cs typeface="Calibri"/>
                <a:sym typeface="Calibri"/>
              </a:rPr>
              <a:t>: What version a file is on (v1, v2, v3, etc.).</a:t>
            </a:r>
          </a:p>
          <a:p>
            <a:pPr marL="0" marR="0" lvl="0" indent="0" algn="l" rtl="0">
              <a:buSzPct val="25000"/>
              <a:buNone/>
            </a:pPr>
            <a:r>
              <a:rPr lang="en-US" sz="1200" b="1" i="0" u="none" strike="noStrike" cap="none" baseline="0" dirty="0">
                <a:solidFill>
                  <a:schemeClr val="dk1"/>
                </a:solidFill>
                <a:latin typeface="Calibri"/>
                <a:ea typeface="Calibri"/>
                <a:cs typeface="Calibri"/>
                <a:sym typeface="Calibri"/>
              </a:rPr>
              <a:t>Head</a:t>
            </a:r>
            <a:r>
              <a:rPr lang="en-US" sz="1200" b="0" i="0" u="none" strike="noStrike" cap="none" baseline="0" dirty="0">
                <a:solidFill>
                  <a:schemeClr val="dk1"/>
                </a:solidFill>
                <a:latin typeface="Calibri"/>
                <a:ea typeface="Calibri"/>
                <a:cs typeface="Calibri"/>
                <a:sym typeface="Calibri"/>
              </a:rPr>
              <a:t>: The latest revision in the repo.</a:t>
            </a:r>
          </a:p>
          <a:p>
            <a:pPr marL="0" marR="0" lvl="0" indent="0" algn="l" rtl="0">
              <a:lnSpc>
                <a:spcPct val="100000"/>
              </a:lnSpc>
              <a:spcBef>
                <a:spcPts val="0"/>
              </a:spcBef>
              <a:spcAft>
                <a:spcPts val="0"/>
              </a:spcAft>
              <a:buClr>
                <a:schemeClr val="dk1"/>
              </a:buClr>
              <a:buSzPct val="25000"/>
              <a:buFont typeface="Calibri"/>
              <a:buNone/>
            </a:pPr>
            <a:r>
              <a:rPr lang="en-US" sz="1200" b="1" i="0" u="none" strike="noStrike" cap="none" baseline="0" dirty="0" err="1">
                <a:solidFill>
                  <a:schemeClr val="dk1"/>
                </a:solidFill>
                <a:latin typeface="Calibri"/>
                <a:ea typeface="Calibri"/>
                <a:cs typeface="Calibri"/>
                <a:sym typeface="Calibri"/>
              </a:rPr>
              <a:t>Changelog</a:t>
            </a:r>
            <a:r>
              <a:rPr lang="en-US" sz="1200" b="1" i="0" u="none" strike="noStrike" cap="none" baseline="0" dirty="0">
                <a:solidFill>
                  <a:schemeClr val="dk1"/>
                </a:solidFill>
                <a:latin typeface="Calibri"/>
                <a:ea typeface="Calibri"/>
                <a:cs typeface="Calibri"/>
                <a:sym typeface="Calibri"/>
              </a:rPr>
              <a:t>/History</a:t>
            </a:r>
            <a:r>
              <a:rPr lang="en-US" sz="1200" b="0" i="0" u="none" strike="noStrike" cap="none" baseline="0" dirty="0">
                <a:solidFill>
                  <a:schemeClr val="dk1"/>
                </a:solidFill>
                <a:latin typeface="Calibri"/>
                <a:ea typeface="Calibri"/>
                <a:cs typeface="Calibri"/>
                <a:sym typeface="Calibri"/>
              </a:rPr>
              <a:t>: A list of changes made to a file since it was created.</a:t>
            </a:r>
          </a:p>
          <a:p>
            <a:pPr marL="0" marR="0" lvl="0" indent="0" algn="l" rtl="0">
              <a:lnSpc>
                <a:spcPct val="100000"/>
              </a:lnSpc>
              <a:spcBef>
                <a:spcPts val="0"/>
              </a:spcBef>
              <a:spcAft>
                <a:spcPts val="0"/>
              </a:spcAft>
              <a:buClr>
                <a:schemeClr val="dk1"/>
              </a:buClr>
              <a:buSzPct val="25000"/>
              <a:buFont typeface="Calibri"/>
              <a:buNone/>
            </a:pPr>
            <a:r>
              <a:rPr lang="en-US" sz="1200" b="1" i="0" u="none" strike="noStrike" cap="none" baseline="0" dirty="0">
                <a:solidFill>
                  <a:schemeClr val="dk1"/>
                </a:solidFill>
                <a:latin typeface="Calibri"/>
                <a:ea typeface="Calibri"/>
                <a:cs typeface="Calibri"/>
                <a:sym typeface="Calibri"/>
              </a:rPr>
              <a:t>Add</a:t>
            </a:r>
            <a:r>
              <a:rPr lang="en-US" sz="1200" b="0" i="0" u="none" strike="noStrike" cap="none" baseline="0" dirty="0">
                <a:solidFill>
                  <a:schemeClr val="dk1"/>
                </a:solidFill>
                <a:latin typeface="Calibri"/>
                <a:ea typeface="Calibri"/>
                <a:cs typeface="Calibri"/>
                <a:sym typeface="Calibri"/>
              </a:rPr>
              <a:t>: Put a file into the repo for the first time, i.e. begin tracking it with Version Control.</a:t>
            </a:r>
          </a:p>
          <a:p>
            <a:pPr marL="0" marR="0" lvl="0" indent="0" algn="l" rtl="0">
              <a:buSzPct val="25000"/>
              <a:buNone/>
            </a:pPr>
            <a:r>
              <a:rPr lang="en-US" sz="1200" b="1" i="0" u="none" strike="noStrike" cap="none" baseline="0" dirty="0">
                <a:solidFill>
                  <a:schemeClr val="dk1"/>
                </a:solidFill>
                <a:latin typeface="Calibri"/>
                <a:ea typeface="Calibri"/>
                <a:cs typeface="Calibri"/>
                <a:sym typeface="Calibri"/>
              </a:rPr>
              <a:t>Branch</a:t>
            </a:r>
            <a:r>
              <a:rPr lang="en-US" sz="1200" b="0" i="0" u="none" strike="noStrike" cap="none" baseline="0" dirty="0">
                <a:solidFill>
                  <a:schemeClr val="dk1"/>
                </a:solidFill>
                <a:latin typeface="Calibri"/>
                <a:ea typeface="Calibri"/>
                <a:cs typeface="Calibri"/>
                <a:sym typeface="Calibri"/>
              </a:rPr>
              <a:t>: Create a separate copy of a file/folder for private use (bug fixing, testing, </a:t>
            </a:r>
            <a:r>
              <a:rPr lang="en-US" sz="1200" b="0" i="0" u="none" strike="noStrike" cap="none" baseline="0" dirty="0" err="1">
                <a:solidFill>
                  <a:schemeClr val="dk1"/>
                </a:solidFill>
                <a:latin typeface="Calibri"/>
                <a:ea typeface="Calibri"/>
                <a:cs typeface="Calibri"/>
                <a:sym typeface="Calibri"/>
              </a:rPr>
              <a:t>etc</a:t>
            </a:r>
            <a:r>
              <a:rPr lang="en-US" sz="1200" b="0" i="0" u="none" strike="noStrike" cap="none" baseline="0" dirty="0">
                <a:solidFill>
                  <a:schemeClr val="dk1"/>
                </a:solidFill>
                <a:latin typeface="Calibri"/>
                <a:ea typeface="Calibri"/>
                <a:cs typeface="Calibri"/>
                <a:sym typeface="Calibri"/>
              </a:rPr>
              <a:t>). Branch is both a verb (“branch the code”) and a noun (“Which branch is it in?”).</a:t>
            </a:r>
          </a:p>
          <a:p>
            <a:pPr marL="0" marR="0" lvl="0" indent="0" algn="l" rtl="0">
              <a:buSzPct val="25000"/>
              <a:buNone/>
            </a:pPr>
            <a:r>
              <a:rPr lang="en-US" sz="1200" b="1" i="0" u="none" strike="noStrike" cap="none" baseline="0" dirty="0">
                <a:solidFill>
                  <a:schemeClr val="dk1"/>
                </a:solidFill>
                <a:latin typeface="Calibri"/>
                <a:ea typeface="Calibri"/>
                <a:cs typeface="Calibri"/>
                <a:sym typeface="Calibri"/>
              </a:rPr>
              <a:t>Diff/Change/Delta</a:t>
            </a:r>
            <a:r>
              <a:rPr lang="en-US" sz="1200" b="0" i="0" u="none" strike="noStrike" cap="none" baseline="0" dirty="0">
                <a:solidFill>
                  <a:schemeClr val="dk1"/>
                </a:solidFill>
                <a:latin typeface="Calibri"/>
                <a:ea typeface="Calibri"/>
                <a:cs typeface="Calibri"/>
                <a:sym typeface="Calibri"/>
              </a:rPr>
              <a:t>: Finding the differences between two files. Useful for seeing what changed between revisions.</a:t>
            </a:r>
          </a:p>
          <a:p>
            <a:pPr marL="0" marR="0" lvl="0" indent="0" algn="l" rtl="0">
              <a:buSzPct val="25000"/>
              <a:buNone/>
            </a:pPr>
            <a:r>
              <a:rPr lang="en-US" sz="1200" b="1" i="0" u="none" strike="noStrike" cap="none" baseline="0" dirty="0">
                <a:solidFill>
                  <a:schemeClr val="dk1"/>
                </a:solidFill>
                <a:latin typeface="Calibri"/>
                <a:ea typeface="Calibri"/>
                <a:cs typeface="Calibri"/>
                <a:sym typeface="Calibri"/>
              </a:rPr>
              <a:t>Merge (or patch)</a:t>
            </a:r>
            <a:r>
              <a:rPr lang="en-US" sz="1200" b="0" i="0" u="none" strike="noStrike" cap="none" baseline="0" dirty="0">
                <a:solidFill>
                  <a:schemeClr val="dk1"/>
                </a:solidFill>
                <a:latin typeface="Calibri"/>
                <a:ea typeface="Calibri"/>
                <a:cs typeface="Calibri"/>
                <a:sym typeface="Calibri"/>
              </a:rPr>
              <a:t>: Apply the changes from one file to another, to bring it up-to-date. For example, you can merge features from one branch into another. </a:t>
            </a:r>
          </a:p>
          <a:p>
            <a:pPr marL="0" marR="0" lvl="0" indent="0" algn="l" rtl="0">
              <a:buSzPct val="25000"/>
              <a:buNone/>
            </a:pPr>
            <a:r>
              <a:rPr lang="en-US" sz="1200" b="1" i="0" u="none" strike="noStrike" cap="none" baseline="0" dirty="0">
                <a:solidFill>
                  <a:schemeClr val="dk1"/>
                </a:solidFill>
                <a:latin typeface="Calibri"/>
                <a:ea typeface="Calibri"/>
                <a:cs typeface="Calibri"/>
                <a:sym typeface="Calibri"/>
              </a:rPr>
              <a:t>push</a:t>
            </a:r>
            <a:r>
              <a:rPr lang="en-US" sz="1200" b="0" i="0" u="none" strike="noStrike" cap="none" baseline="0" dirty="0">
                <a:solidFill>
                  <a:schemeClr val="dk1"/>
                </a:solidFill>
                <a:latin typeface="Calibri"/>
                <a:ea typeface="Calibri"/>
                <a:cs typeface="Calibri"/>
                <a:sym typeface="Calibri"/>
              </a:rPr>
              <a:t>: send a change to another repository (may require permission)</a:t>
            </a:r>
          </a:p>
          <a:p>
            <a:pPr marL="0" marR="0" lvl="0" indent="0" algn="l" rtl="0">
              <a:buSzPct val="25000"/>
              <a:buNone/>
            </a:pPr>
            <a:r>
              <a:rPr lang="en-US" sz="1200" b="1" i="0" u="none" strike="noStrike" cap="none" baseline="0" dirty="0">
                <a:solidFill>
                  <a:schemeClr val="dk1"/>
                </a:solidFill>
                <a:latin typeface="Calibri"/>
                <a:ea typeface="Calibri"/>
                <a:cs typeface="Calibri"/>
                <a:sym typeface="Calibri"/>
              </a:rPr>
              <a:t>pull</a:t>
            </a:r>
            <a:r>
              <a:rPr lang="en-US" sz="1200" b="0" i="0" u="none" strike="noStrike" cap="none" baseline="0" dirty="0">
                <a:solidFill>
                  <a:schemeClr val="dk1"/>
                </a:solidFill>
                <a:latin typeface="Calibri"/>
                <a:ea typeface="Calibri"/>
                <a:cs typeface="Calibri"/>
                <a:sym typeface="Calibri"/>
              </a:rPr>
              <a:t>: grab a change from a repository</a:t>
            </a:r>
          </a:p>
          <a:p>
            <a:endParaRPr lang="en-US" sz="1200" b="0" i="0" u="none" strike="noStrike" cap="none" baseline="0" dirty="0">
              <a:solidFill>
                <a:schemeClr val="dk1"/>
              </a:solidFill>
              <a:latin typeface="Calibri"/>
              <a:ea typeface="Calibri"/>
              <a:cs typeface="Calibri"/>
              <a:sym typeface="Calibri"/>
            </a:endParaRPr>
          </a:p>
        </p:txBody>
      </p:sp>
      <p:sp>
        <p:nvSpPr>
          <p:cNvPr id="118" name="Shape 11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6904571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368" name="Shape 3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a:solidFill>
                  <a:schemeClr val="hlink"/>
                </a:solidFill>
                <a:hlinkClick r:id="rId3"/>
              </a:rPr>
              <a:t>http://www.bugzilla.org/features/</a:t>
            </a:r>
          </a:p>
        </p:txBody>
      </p:sp>
      <p:sp>
        <p:nvSpPr>
          <p:cNvPr id="369" name="Shape 3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6908009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376" name="Shape 37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a:solidFill>
                  <a:schemeClr val="hlink"/>
                </a:solidFill>
                <a:hlinkClick r:id="rId3"/>
              </a:rPr>
              <a:t>https://bugzilla.mozilla.org/show_bug.cgi?id=724202</a:t>
            </a:r>
          </a:p>
        </p:txBody>
      </p:sp>
      <p:sp>
        <p:nvSpPr>
          <p:cNvPr id="377" name="Shape 37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9954079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84" name="Shape 38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38055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90" name="Shape 39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606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rtl="0">
              <a:spcBef>
                <a:spcPts val="0"/>
              </a:spcBef>
              <a:buSzPct val="25000"/>
              <a:buNone/>
            </a:pPr>
            <a:r>
              <a:rPr lang="en-US" sz="1200" b="1" i="0" u="none" strike="noStrike" cap="none" baseline="0" dirty="0" smtClean="0">
                <a:solidFill>
                  <a:schemeClr val="dk1"/>
                </a:solidFill>
                <a:latin typeface="Calibri"/>
                <a:ea typeface="Calibri"/>
                <a:cs typeface="Calibri"/>
                <a:sym typeface="Calibri"/>
              </a:rPr>
              <a:t>Repository (repo)</a:t>
            </a:r>
            <a:r>
              <a:rPr lang="en-US" sz="1200" b="0" i="0" u="none" strike="noStrike" cap="none" baseline="0" dirty="0" smtClean="0">
                <a:solidFill>
                  <a:schemeClr val="dk1"/>
                </a:solidFill>
                <a:latin typeface="Calibri"/>
                <a:ea typeface="Calibri"/>
                <a:cs typeface="Calibri"/>
                <a:sym typeface="Calibri"/>
              </a:rPr>
              <a:t>: The database storing the files.</a:t>
            </a:r>
          </a:p>
          <a:p>
            <a:pPr marL="0" marR="0" lvl="0" indent="0" algn="l" rtl="0">
              <a:buSzPct val="25000"/>
              <a:buNone/>
            </a:pPr>
            <a:r>
              <a:rPr lang="en-US" sz="1200" b="1" i="0" u="none" strike="noStrike" cap="none" baseline="0" dirty="0" smtClean="0">
                <a:solidFill>
                  <a:schemeClr val="dk1"/>
                </a:solidFill>
                <a:latin typeface="Calibri"/>
                <a:ea typeface="Calibri"/>
                <a:cs typeface="Calibri"/>
                <a:sym typeface="Calibri"/>
              </a:rPr>
              <a:t>Working Set/Working Copy</a:t>
            </a:r>
            <a:r>
              <a:rPr lang="en-US" sz="1200" b="0" i="0" u="none" strike="noStrike" cap="none" baseline="0" dirty="0" smtClean="0">
                <a:solidFill>
                  <a:schemeClr val="dk1"/>
                </a:solidFill>
                <a:latin typeface="Calibri"/>
                <a:ea typeface="Calibri"/>
                <a:cs typeface="Calibri"/>
                <a:sym typeface="Calibri"/>
              </a:rPr>
              <a:t>: Your local directory of files, where you make changes.</a:t>
            </a:r>
          </a:p>
          <a:p>
            <a:pPr marL="0" marR="0" lvl="0" indent="0" algn="l" rtl="0">
              <a:buSzPct val="25000"/>
              <a:buNone/>
            </a:pPr>
            <a:r>
              <a:rPr lang="en-US" sz="1200" b="1" i="0" u="none" strike="noStrike" cap="none" baseline="0" dirty="0" smtClean="0">
                <a:solidFill>
                  <a:schemeClr val="dk1"/>
                </a:solidFill>
                <a:latin typeface="Calibri"/>
                <a:ea typeface="Calibri"/>
                <a:cs typeface="Calibri"/>
                <a:sym typeface="Calibri"/>
              </a:rPr>
              <a:t>Trunk/Main</a:t>
            </a:r>
            <a:r>
              <a:rPr lang="en-US" sz="1200" b="0" i="0" u="none" strike="noStrike" cap="none" baseline="0" dirty="0" smtClean="0">
                <a:solidFill>
                  <a:schemeClr val="dk1"/>
                </a:solidFill>
                <a:latin typeface="Calibri"/>
                <a:ea typeface="Calibri"/>
                <a:cs typeface="Calibri"/>
                <a:sym typeface="Calibri"/>
              </a:rPr>
              <a:t>: The primary location for code in the repo. Think of code as a family tree — the trunk is the main line.</a:t>
            </a:r>
          </a:p>
          <a:p>
            <a:pPr marL="0" marR="0" lvl="0" indent="0" algn="l" rtl="0">
              <a:buSzPct val="25000"/>
              <a:buNone/>
            </a:pPr>
            <a:r>
              <a:rPr lang="en-US" sz="1200" b="1" i="0" u="none" strike="noStrike" cap="none" baseline="0" dirty="0" smtClean="0">
                <a:solidFill>
                  <a:schemeClr val="dk1"/>
                </a:solidFill>
                <a:latin typeface="Calibri"/>
                <a:ea typeface="Calibri"/>
                <a:cs typeface="Calibri"/>
                <a:sym typeface="Calibri"/>
              </a:rPr>
              <a:t>Revision</a:t>
            </a:r>
            <a:r>
              <a:rPr lang="en-US" sz="1200" b="0" i="0" u="none" strike="noStrike" cap="none" baseline="0" dirty="0" smtClean="0">
                <a:solidFill>
                  <a:schemeClr val="dk1"/>
                </a:solidFill>
                <a:latin typeface="Calibri"/>
                <a:ea typeface="Calibri"/>
                <a:cs typeface="Calibri"/>
                <a:sym typeface="Calibri"/>
              </a:rPr>
              <a:t>: What version a file is on (v1, v2, v3, etc.).</a:t>
            </a:r>
          </a:p>
          <a:p>
            <a:pPr marL="0" marR="0" lvl="0" indent="0" algn="l" rtl="0">
              <a:buSzPct val="25000"/>
              <a:buNone/>
            </a:pPr>
            <a:r>
              <a:rPr lang="en-US" sz="1200" b="1" i="0" u="none" strike="noStrike" cap="none" baseline="0" dirty="0" smtClean="0">
                <a:solidFill>
                  <a:schemeClr val="dk1"/>
                </a:solidFill>
                <a:latin typeface="Calibri"/>
                <a:ea typeface="Calibri"/>
                <a:cs typeface="Calibri"/>
                <a:sym typeface="Calibri"/>
              </a:rPr>
              <a:t>Head</a:t>
            </a:r>
            <a:r>
              <a:rPr lang="en-US" sz="1200" b="0" i="0" u="none" strike="noStrike" cap="none" baseline="0" dirty="0" smtClean="0">
                <a:solidFill>
                  <a:schemeClr val="dk1"/>
                </a:solidFill>
                <a:latin typeface="Calibri"/>
                <a:ea typeface="Calibri"/>
                <a:cs typeface="Calibri"/>
                <a:sym typeface="Calibri"/>
              </a:rPr>
              <a:t>: The latest revision in the repo.</a:t>
            </a:r>
          </a:p>
          <a:p>
            <a:pPr marL="0" marR="0" lvl="0" indent="0" algn="l" rtl="0">
              <a:lnSpc>
                <a:spcPct val="100000"/>
              </a:lnSpc>
              <a:spcBef>
                <a:spcPts val="0"/>
              </a:spcBef>
              <a:spcAft>
                <a:spcPts val="0"/>
              </a:spcAft>
              <a:buClr>
                <a:schemeClr val="dk1"/>
              </a:buClr>
              <a:buSzPct val="25000"/>
              <a:buFont typeface="Calibri"/>
              <a:buNone/>
            </a:pPr>
            <a:r>
              <a:rPr lang="en-US" sz="1200" b="1" i="0" u="none" strike="noStrike" cap="none" baseline="0" dirty="0" err="1" smtClean="0">
                <a:solidFill>
                  <a:schemeClr val="dk1"/>
                </a:solidFill>
                <a:latin typeface="Calibri"/>
                <a:ea typeface="Calibri"/>
                <a:cs typeface="Calibri"/>
                <a:sym typeface="Calibri"/>
              </a:rPr>
              <a:t>Changelog</a:t>
            </a:r>
            <a:r>
              <a:rPr lang="en-US" sz="1200" b="1" i="0" u="none" strike="noStrike" cap="none" baseline="0" dirty="0" smtClean="0">
                <a:solidFill>
                  <a:schemeClr val="dk1"/>
                </a:solidFill>
                <a:latin typeface="Calibri"/>
                <a:ea typeface="Calibri"/>
                <a:cs typeface="Calibri"/>
                <a:sym typeface="Calibri"/>
              </a:rPr>
              <a:t>/History</a:t>
            </a:r>
            <a:r>
              <a:rPr lang="en-US" sz="1200" b="0" i="0" u="none" strike="noStrike" cap="none" baseline="0" dirty="0" smtClean="0">
                <a:solidFill>
                  <a:schemeClr val="dk1"/>
                </a:solidFill>
                <a:latin typeface="Calibri"/>
                <a:ea typeface="Calibri"/>
                <a:cs typeface="Calibri"/>
                <a:sym typeface="Calibri"/>
              </a:rPr>
              <a:t>: A list of changes made to a file since it was created.</a:t>
            </a:r>
          </a:p>
          <a:p>
            <a:pPr marL="0" marR="0" lvl="0" indent="0" algn="l" rtl="0">
              <a:lnSpc>
                <a:spcPct val="100000"/>
              </a:lnSpc>
              <a:spcBef>
                <a:spcPts val="0"/>
              </a:spcBef>
              <a:spcAft>
                <a:spcPts val="0"/>
              </a:spcAft>
              <a:buClr>
                <a:schemeClr val="dk1"/>
              </a:buClr>
              <a:buSzPct val="25000"/>
              <a:buFont typeface="Calibri"/>
              <a:buNone/>
            </a:pPr>
            <a:r>
              <a:rPr lang="en-US" sz="1200" b="1" i="0" u="none" strike="noStrike" cap="none" baseline="0" dirty="0" smtClean="0">
                <a:solidFill>
                  <a:schemeClr val="dk1"/>
                </a:solidFill>
                <a:latin typeface="Calibri"/>
                <a:ea typeface="Calibri"/>
                <a:cs typeface="Calibri"/>
                <a:sym typeface="Calibri"/>
              </a:rPr>
              <a:t>Add</a:t>
            </a:r>
            <a:r>
              <a:rPr lang="en-US" sz="1200" b="0" i="0" u="none" strike="noStrike" cap="none" baseline="0" dirty="0" smtClean="0">
                <a:solidFill>
                  <a:schemeClr val="dk1"/>
                </a:solidFill>
                <a:latin typeface="Calibri"/>
                <a:ea typeface="Calibri"/>
                <a:cs typeface="Calibri"/>
                <a:sym typeface="Calibri"/>
              </a:rPr>
              <a:t>: Put a file into the repo for the first time, i.e. begin tracking it with Version Control.</a:t>
            </a:r>
          </a:p>
          <a:p>
            <a:pPr marL="0" marR="0" lvl="0" indent="0" algn="l" rtl="0">
              <a:buSzPct val="25000"/>
              <a:buNone/>
            </a:pPr>
            <a:r>
              <a:rPr lang="en-US" sz="1200" b="1" i="0" u="none" strike="noStrike" cap="none" baseline="0" dirty="0" smtClean="0">
                <a:solidFill>
                  <a:schemeClr val="dk1"/>
                </a:solidFill>
                <a:latin typeface="Calibri"/>
                <a:ea typeface="Calibri"/>
                <a:cs typeface="Calibri"/>
                <a:sym typeface="Calibri"/>
              </a:rPr>
              <a:t>Branch</a:t>
            </a:r>
            <a:r>
              <a:rPr lang="en-US" sz="1200" b="0" i="0" u="none" strike="noStrike" cap="none" baseline="0" dirty="0" smtClean="0">
                <a:solidFill>
                  <a:schemeClr val="dk1"/>
                </a:solidFill>
                <a:latin typeface="Calibri"/>
                <a:ea typeface="Calibri"/>
                <a:cs typeface="Calibri"/>
                <a:sym typeface="Calibri"/>
              </a:rPr>
              <a:t>: Create a separate copy of a file/folder for private use (bug fixing, testing, </a:t>
            </a:r>
            <a:r>
              <a:rPr lang="en-US" sz="1200" b="0" i="0" u="none" strike="noStrike" cap="none" baseline="0" dirty="0" err="1" smtClean="0">
                <a:solidFill>
                  <a:schemeClr val="dk1"/>
                </a:solidFill>
                <a:latin typeface="Calibri"/>
                <a:ea typeface="Calibri"/>
                <a:cs typeface="Calibri"/>
                <a:sym typeface="Calibri"/>
              </a:rPr>
              <a:t>etc</a:t>
            </a:r>
            <a:r>
              <a:rPr lang="en-US" sz="1200" b="0" i="0" u="none" strike="noStrike" cap="none" baseline="0" dirty="0" smtClean="0">
                <a:solidFill>
                  <a:schemeClr val="dk1"/>
                </a:solidFill>
                <a:latin typeface="Calibri"/>
                <a:ea typeface="Calibri"/>
                <a:cs typeface="Calibri"/>
                <a:sym typeface="Calibri"/>
              </a:rPr>
              <a:t>). Branch is both a verb (“branch the code”) and a noun (“Which branch is it in?”).</a:t>
            </a:r>
          </a:p>
          <a:p>
            <a:pPr marL="0" marR="0" lvl="0" indent="0" algn="l" rtl="0">
              <a:buSzPct val="25000"/>
              <a:buNone/>
            </a:pPr>
            <a:r>
              <a:rPr lang="en-US" sz="1200" b="1" i="0" u="none" strike="noStrike" cap="none" baseline="0" dirty="0" smtClean="0">
                <a:solidFill>
                  <a:schemeClr val="dk1"/>
                </a:solidFill>
                <a:latin typeface="Calibri"/>
                <a:ea typeface="Calibri"/>
                <a:cs typeface="Calibri"/>
                <a:sym typeface="Calibri"/>
              </a:rPr>
              <a:t>Diff/Change/Delta</a:t>
            </a:r>
            <a:r>
              <a:rPr lang="en-US" sz="1200" b="0" i="0" u="none" strike="noStrike" cap="none" baseline="0" dirty="0" smtClean="0">
                <a:solidFill>
                  <a:schemeClr val="dk1"/>
                </a:solidFill>
                <a:latin typeface="Calibri"/>
                <a:ea typeface="Calibri"/>
                <a:cs typeface="Calibri"/>
                <a:sym typeface="Calibri"/>
              </a:rPr>
              <a:t>: Finding the differences between two files. Useful for seeing what changed between revisions.</a:t>
            </a:r>
          </a:p>
          <a:p>
            <a:pPr marL="0" marR="0" lvl="0" indent="0" algn="l" rtl="0">
              <a:buSzPct val="25000"/>
              <a:buNone/>
            </a:pPr>
            <a:r>
              <a:rPr lang="en-US" sz="1200" b="1" i="0" u="none" strike="noStrike" cap="none" baseline="0" dirty="0" smtClean="0">
                <a:solidFill>
                  <a:schemeClr val="dk1"/>
                </a:solidFill>
                <a:latin typeface="Calibri"/>
                <a:ea typeface="Calibri"/>
                <a:cs typeface="Calibri"/>
                <a:sym typeface="Calibri"/>
              </a:rPr>
              <a:t>Merge (or patch)</a:t>
            </a:r>
            <a:r>
              <a:rPr lang="en-US" sz="1200" b="0" i="0" u="none" strike="noStrike" cap="none" baseline="0" dirty="0" smtClean="0">
                <a:solidFill>
                  <a:schemeClr val="dk1"/>
                </a:solidFill>
                <a:latin typeface="Calibri"/>
                <a:ea typeface="Calibri"/>
                <a:cs typeface="Calibri"/>
                <a:sym typeface="Calibri"/>
              </a:rPr>
              <a:t>: Apply the changes from one file to another, to bring it up-to-date. For example, you can merge features from one branch into another. </a:t>
            </a:r>
          </a:p>
          <a:p>
            <a:pPr marL="0" marR="0" lvl="0" indent="0" algn="l" rtl="0">
              <a:buSzPct val="25000"/>
              <a:buNone/>
            </a:pPr>
            <a:r>
              <a:rPr lang="en-US" sz="1200" b="1" i="0" u="none" strike="noStrike" cap="none" baseline="0" dirty="0" smtClean="0">
                <a:solidFill>
                  <a:schemeClr val="dk1"/>
                </a:solidFill>
                <a:latin typeface="Calibri"/>
                <a:ea typeface="Calibri"/>
                <a:cs typeface="Calibri"/>
                <a:sym typeface="Calibri"/>
              </a:rPr>
              <a:t>push</a:t>
            </a:r>
            <a:r>
              <a:rPr lang="en-US" sz="1200" b="0" i="0" u="none" strike="noStrike" cap="none" baseline="0" dirty="0" smtClean="0">
                <a:solidFill>
                  <a:schemeClr val="dk1"/>
                </a:solidFill>
                <a:latin typeface="Calibri"/>
                <a:ea typeface="Calibri"/>
                <a:cs typeface="Calibri"/>
                <a:sym typeface="Calibri"/>
              </a:rPr>
              <a:t>: send a change to another repository (may require permission)</a:t>
            </a:r>
          </a:p>
          <a:p>
            <a:pPr marL="0" marR="0" lvl="0" indent="0" algn="l" rtl="0">
              <a:buSzPct val="25000"/>
              <a:buNone/>
            </a:pPr>
            <a:r>
              <a:rPr lang="en-US" sz="1200" b="1" i="0" u="none" strike="noStrike" cap="none" baseline="0" dirty="0" smtClean="0">
                <a:solidFill>
                  <a:schemeClr val="dk1"/>
                </a:solidFill>
                <a:latin typeface="Calibri"/>
                <a:ea typeface="Calibri"/>
                <a:cs typeface="Calibri"/>
                <a:sym typeface="Calibri"/>
              </a:rPr>
              <a:t>pull</a:t>
            </a:r>
            <a:r>
              <a:rPr lang="en-US" sz="1200" b="0" i="0" u="none" strike="noStrike" cap="none" baseline="0" dirty="0" smtClean="0">
                <a:solidFill>
                  <a:schemeClr val="dk1"/>
                </a:solidFill>
                <a:latin typeface="Calibri"/>
                <a:ea typeface="Calibri"/>
                <a:cs typeface="Calibri"/>
                <a:sym typeface="Calibri"/>
              </a:rPr>
              <a:t>: grab a change from a repository</a:t>
            </a:r>
          </a:p>
          <a:p>
            <a:endParaRPr lang="en-US" dirty="0"/>
          </a:p>
        </p:txBody>
      </p:sp>
      <p:sp>
        <p:nvSpPr>
          <p:cNvPr id="4" name="Slide Number Placeholder 3"/>
          <p:cNvSpPr>
            <a:spLocks noGrp="1"/>
          </p:cNvSpPr>
          <p:nvPr>
            <p:ph type="sldNum" idx="10"/>
          </p:nvPr>
        </p:nvSpPr>
        <p:spPr/>
        <p:txBody>
          <a:bodyPr/>
          <a:lstStyle/>
          <a:p>
            <a:endParaRPr lang="en-US"/>
          </a:p>
        </p:txBody>
      </p:sp>
    </p:spTree>
    <p:extLst>
      <p:ext uri="{BB962C8B-B14F-4D97-AF65-F5344CB8AC3E}">
        <p14:creationId xmlns:p14="http://schemas.microsoft.com/office/powerpoint/2010/main" val="4046825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Pull your code into a new branch</a:t>
            </a:r>
          </a:p>
          <a:p>
            <a:r>
              <a:rPr lang="en-US" dirty="0" smtClean="0"/>
              <a:t>Make your edits</a:t>
            </a:r>
          </a:p>
          <a:p>
            <a:r>
              <a:rPr lang="en-US" dirty="0" smtClean="0"/>
              <a:t>Stage them</a:t>
            </a:r>
          </a:p>
          <a:p>
            <a:r>
              <a:rPr lang="en-US" dirty="0" smtClean="0"/>
              <a:t>Commit them to the local trunk</a:t>
            </a:r>
          </a:p>
          <a:p>
            <a:r>
              <a:rPr lang="en-US" dirty="0" smtClean="0"/>
              <a:t>Push</a:t>
            </a:r>
            <a:r>
              <a:rPr lang="en-US" baseline="0" dirty="0" smtClean="0"/>
              <a:t> them to the master repository (</a:t>
            </a:r>
            <a:r>
              <a:rPr lang="en-US" baseline="0" dirty="0" err="1" smtClean="0"/>
              <a:t>ie</a:t>
            </a:r>
            <a:r>
              <a:rPr lang="en-US" baseline="0" dirty="0" smtClean="0"/>
              <a:t> </a:t>
            </a:r>
            <a:r>
              <a:rPr lang="en-US" baseline="0" dirty="0" err="1" smtClean="0"/>
              <a:t>guthub</a:t>
            </a:r>
            <a:r>
              <a:rPr lang="en-US" baseline="0" dirty="0" smtClean="0"/>
              <a:t>)</a:t>
            </a:r>
            <a:endParaRPr lang="en-US" dirty="0"/>
          </a:p>
        </p:txBody>
      </p:sp>
      <p:sp>
        <p:nvSpPr>
          <p:cNvPr id="4" name="Slide Number Placeholder 3"/>
          <p:cNvSpPr>
            <a:spLocks noGrp="1"/>
          </p:cNvSpPr>
          <p:nvPr>
            <p:ph type="sldNum" idx="10"/>
          </p:nvPr>
        </p:nvSpPr>
        <p:spPr/>
        <p:txBody>
          <a:bodyPr/>
          <a:lstStyle/>
          <a:p>
            <a:endParaRPr lang="en-US"/>
          </a:p>
        </p:txBody>
      </p:sp>
    </p:spTree>
    <p:extLst>
      <p:ext uri="{BB962C8B-B14F-4D97-AF65-F5344CB8AC3E}">
        <p14:creationId xmlns:p14="http://schemas.microsoft.com/office/powerpoint/2010/main" val="501353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25" name="Shape 12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none" strike="noStrike" cap="none" baseline="0" dirty="0"/>
              <a:t>A version control system or source code manager is one of many tools we use when building a website/web system</a:t>
            </a:r>
          </a:p>
          <a:p>
            <a:pPr>
              <a:buNone/>
            </a:pPr>
            <a:r>
              <a:rPr lang="en-US" sz="1800" b="0" i="0" u="none" strike="noStrike" cap="none" baseline="0" dirty="0"/>
              <a:t>Its not a library or framework</a:t>
            </a:r>
          </a:p>
          <a:p>
            <a:pPr>
              <a:buNone/>
            </a:pPr>
            <a:r>
              <a:rPr lang="en-US" sz="1800" b="0" i="0" u="none" strike="noStrike" cap="none" baseline="0" dirty="0"/>
              <a:t>To track the history of the source code</a:t>
            </a:r>
          </a:p>
          <a:p>
            <a:pPr>
              <a:buNone/>
            </a:pPr>
            <a:r>
              <a:rPr lang="en-US" sz="1800" b="0" i="0" u="none" strike="noStrike" cap="none" baseline="0" dirty="0"/>
              <a:t>By taking snapshots of the source code at different times, when things go bad, we can switch to an earlier time</a:t>
            </a:r>
          </a:p>
          <a:p>
            <a:pPr>
              <a:buNone/>
            </a:pPr>
            <a:r>
              <a:rPr lang="en-US" sz="1800" b="0" i="0" u="none" strike="noStrike" cap="none" baseline="0" dirty="0"/>
              <a:t>Create a branch and work on an experimental feature, so that the main branch is safe. The experimental branch can later be merged with the main branch</a:t>
            </a:r>
          </a:p>
          <a:p>
            <a:pPr>
              <a:buNone/>
            </a:pPr>
            <a:r>
              <a:rPr lang="en-US" sz="1800" b="0" i="0" u="none" strike="noStrike" cap="none" baseline="0" dirty="0"/>
              <a:t>Allows to interact with copies of the same code on different computers. Allows multiple people to work simultaneously on copies of the same </a:t>
            </a:r>
            <a:r>
              <a:rPr lang="en-US" sz="1800" b="0" i="0" u="none" strike="noStrike" cap="none" baseline="0" dirty="0" smtClean="0"/>
              <a:t>code</a:t>
            </a:r>
          </a:p>
          <a:p>
            <a:pPr>
              <a:buNone/>
            </a:pPr>
            <a:endParaRPr lang="en-US" sz="1800" b="0" i="0" u="none" strike="noStrike" cap="none" baseline="0" dirty="0" smtClean="0"/>
          </a:p>
          <a:p>
            <a:pPr>
              <a:buNone/>
            </a:pPr>
            <a:r>
              <a:rPr lang="en-US" sz="1800" b="0" i="0" u="none" strike="noStrike" cap="none" baseline="0" dirty="0" smtClean="0"/>
              <a:t>http://</a:t>
            </a:r>
            <a:r>
              <a:rPr lang="en-US" sz="1800" b="0" i="0" u="none" strike="noStrike" cap="none" baseline="0" dirty="0" err="1" smtClean="0"/>
              <a:t>git-scm.com</a:t>
            </a:r>
            <a:r>
              <a:rPr lang="en-US" sz="1800" b="0" i="0" u="none" strike="noStrike" cap="none" baseline="0" dirty="0" smtClean="0"/>
              <a:t>/book</a:t>
            </a:r>
          </a:p>
          <a:p>
            <a:pPr>
              <a:buNone/>
            </a:pPr>
            <a:endParaRPr lang="en-US" sz="1800" b="0" i="0" u="none" strike="noStrike" cap="none" baseline="0" dirty="0"/>
          </a:p>
          <a:p>
            <a:endParaRPr lang="en-US" sz="1800" b="0" i="0" u="none" strike="noStrike" cap="none" baseline="0" dirty="0"/>
          </a:p>
          <a:p>
            <a:pPr>
              <a:buNone/>
            </a:pPr>
            <a:r>
              <a:rPr lang="en-US" sz="1800" b="0" i="0" u="none" strike="noStrike" cap="none" baseline="0" dirty="0"/>
              <a:t> </a:t>
            </a:r>
          </a:p>
        </p:txBody>
      </p:sp>
      <p:sp>
        <p:nvSpPr>
          <p:cNvPr id="126" name="Shape 12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478008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33" name="Shape 13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4980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40" name="Shape 14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3264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git-scm.com/about" TargetMode="External"/><Relationship Id="rId4" Type="http://schemas.openxmlformats.org/officeDocument/2006/relationships/hyperlink" Target="http://git-scm.com/" TargetMode="External"/><Relationship Id="rId5" Type="http://schemas.openxmlformats.org/officeDocument/2006/relationships/hyperlink" Target="http://git-scm.com/book" TargetMode="External"/><Relationship Id="rId6" Type="http://schemas.openxmlformats.org/officeDocument/2006/relationships/hyperlink" Target="http://git-scm.com/video/what-is-version-control" TargetMode="External"/><Relationship Id="rId7"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hyperlink" Target="https://bitbucket.org" TargetMode="External"/><Relationship Id="rId4" Type="http://schemas.openxmlformats.org/officeDocument/2006/relationships/hyperlink" Target="https://help.github.com/articles/generating-ssh-keys" TargetMode="External"/><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3" Type="http://schemas.openxmlformats.org/officeDocument/2006/relationships/hyperlink" Target="mailto:git@github.com:username/myproject.git" TargetMode="Externa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nvie.com/posts/a-successful-git-branching-model/"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cheat.errtheblog.com/s/git" TargetMode="External"/><Relationship Id="rId4" Type="http://schemas.openxmlformats.org/officeDocument/2006/relationships/hyperlink" Target="http://git-scm.com/downloads/guis" TargetMode="External"/><Relationship Id="rId5" Type="http://schemas.openxmlformats.org/officeDocument/2006/relationships/hyperlink" Target="http://git-scm.com/docs" TargetMode="External"/><Relationship Id="rId6" Type="http://schemas.openxmlformats.org/officeDocument/2006/relationships/hyperlink" Target="http://git-scm.com/documentation" TargetMode="External"/><Relationship Id="rId7" Type="http://schemas.openxmlformats.org/officeDocument/2006/relationships/hyperlink" Target="http://readwrite.com/2013/09/30/understanding-github-a-journey-for-beginners-part-1" TargetMode="External"/><Relationship Id="rId8" Type="http://schemas.openxmlformats.org/officeDocument/2006/relationships/hyperlink" Target="http://www.youtube.com/watch?v=tRTckrrCME4" TargetMode="External"/><Relationship Id="rId9" Type="http://schemas.openxmlformats.org/officeDocument/2006/relationships/hyperlink" Target="https://www.atlassian.com/git/tutorial" TargetMode="External"/><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3" Type="http://schemas.openxmlformats.org/officeDocument/2006/relationships/hyperlink" Target="http://blip.tv/open-source-developers-conference/git-for-ages-4-and-up-4460524" TargetMode="External"/><Relationship Id="rId4" Type="http://schemas.openxmlformats.org/officeDocument/2006/relationships/hyperlink" Target="http://cheat.errtheblog.com/s/git" TargetMode="External"/><Relationship Id="rId5" Type="http://schemas.openxmlformats.org/officeDocument/2006/relationships/hyperlink" Target="http://git-scm.com/downloads/guis" TargetMode="External"/><Relationship Id="rId6" Type="http://schemas.openxmlformats.org/officeDocument/2006/relationships/hyperlink" Target="http://git-scm.com/docs" TargetMode="External"/><Relationship Id="rId7" Type="http://schemas.openxmlformats.org/officeDocument/2006/relationships/hyperlink" Target="http://git-scm.com/documentation" TargetMode="External"/><Relationship Id="rId8" Type="http://schemas.openxmlformats.org/officeDocument/2006/relationships/hyperlink" Target="http://readwrite.com/2013/09/30/understanding-github-a-journey-for-beginners-part-1" TargetMode="External"/><Relationship Id="rId9" Type="http://schemas.openxmlformats.org/officeDocument/2006/relationships/hyperlink" Target="http://www.youtube.com/watch?v=tRTckrrCME4" TargetMode="External"/><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hyperlink" Target="http://www.bugzilla.org/" TargetMode="External"/><Relationship Id="rId4" Type="http://schemas.openxmlformats.org/officeDocument/2006/relationships/hyperlink" Target="https://bugzilla.mozilla.org/" TargetMode="External"/><Relationship Id="rId5" Type="http://schemas.openxmlformats.org/officeDocument/2006/relationships/hyperlink" Target="http://www.bugzilla.org/docs/" TargetMode="External"/><Relationship Id="rId6" Type="http://schemas.openxmlformats.org/officeDocument/2006/relationships/hyperlink" Target="http://www.mantisbt.org/" TargetMode="External"/><Relationship Id="rId7" Type="http://schemas.openxmlformats.org/officeDocument/2006/relationships/hyperlink" Target="http://www.mantisbt.org/wiki/doku.php" TargetMode="External"/><Relationship Id="rId8" Type="http://schemas.openxmlformats.org/officeDocument/2006/relationships/hyperlink" Target="http://www.mantisbt.org/documentation.php" TargetMode="External"/><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8.xml.rels><?xml version="1.0" encoding="UTF-8" standalone="yes"?>
<Relationships xmlns="http://schemas.openxmlformats.org/package/2006/relationships"><Relationship Id="rId3" Type="http://schemas.openxmlformats.org/officeDocument/2006/relationships/hyperlink" Target="http://git-scm.com/book" TargetMode="External"/><Relationship Id="rId4" Type="http://schemas.openxmlformats.org/officeDocument/2006/relationships/hyperlink" Target="http://git-scm.com/about" TargetMode="External"/><Relationship Id="rId5" Type="http://schemas.openxmlformats.org/officeDocument/2006/relationships/hyperlink" Target="http://git-scm.com/downloads/guis" TargetMode="External"/><Relationship Id="rId6" Type="http://schemas.openxmlformats.org/officeDocument/2006/relationships/hyperlink" Target="http://gitimmersion.com/" TargetMode="External"/><Relationship Id="rId7" Type="http://schemas.openxmlformats.org/officeDocument/2006/relationships/hyperlink" Target="http://www.bugzilla.org/" TargetMode="External"/><Relationship Id="rId8" Type="http://schemas.openxmlformats.org/officeDocument/2006/relationships/hyperlink" Target="https://maestrano.com/knowledge_center/pages/29-bugzilla-tutorial-get-started" TargetMode="External"/><Relationship Id="rId9" Type="http://schemas.openxmlformats.org/officeDocument/2006/relationships/hyperlink" Target="http://www.mantisbt.org/" TargetMode="External"/><Relationship Id="rId10" Type="http://schemas.openxmlformats.org/officeDocument/2006/relationships/hyperlink" Target="https://maestrano.com/knowledge_center/pages/34-mantis-bt-tutorial-get-started" TargetMode="External"/><Relationship Id="rId1" Type="http://schemas.openxmlformats.org/officeDocument/2006/relationships/slideLayout" Target="../slideLayouts/slideLayout2.xml"/><Relationship Id="rId2" Type="http://schemas.openxmlformats.org/officeDocument/2006/relationships/hyperlink" Target="http://hosting.myrpi.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p:txBody>
          <a:bodyPr/>
          <a:lstStyle/>
          <a:p>
            <a:pPr lvl="0"/>
            <a:r>
              <a:rPr lang="en-US" smtClean="0">
                <a:sym typeface="Calibri"/>
              </a:rPr>
              <a:t>Version Control - Git</a:t>
            </a:r>
            <a:endParaRPr lang="en-US">
              <a:sym typeface="Calibri"/>
            </a:endParaRPr>
          </a:p>
        </p:txBody>
      </p:sp>
      <p:sp>
        <p:nvSpPr>
          <p:cNvPr id="5" name="Subtitle 4"/>
          <p:cNvSpPr>
            <a:spLocks noGrp="1"/>
          </p:cNvSpPr>
          <p:nvPr>
            <p:ph type="subTitle" idx="1"/>
          </p:nvPr>
        </p:nvSpPr>
        <p:spPr/>
        <p:txBody>
          <a:bodyPr/>
          <a:lstStyle/>
          <a:p>
            <a:endParaRPr lang="en-US"/>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What does this history look like?</a:t>
            </a:r>
            <a:endParaRPr lang="en-US" sz="4000" dirty="0"/>
          </a:p>
        </p:txBody>
      </p:sp>
      <p:pic>
        <p:nvPicPr>
          <p:cNvPr id="4" name="Content Placeholder 3"/>
          <p:cNvPicPr>
            <a:picLocks noGrp="1" noChangeAspect="1"/>
          </p:cNvPicPr>
          <p:nvPr>
            <p:ph idx="1"/>
          </p:nvPr>
        </p:nvPicPr>
        <p:blipFill>
          <a:blip r:embed="rId2"/>
          <a:srcRect l="-177243" r="-177243"/>
          <a:stretch>
            <a:fillRect/>
          </a:stretch>
        </p:blipFill>
        <p:spPr>
          <a:xfrm>
            <a:off x="549275" y="1600200"/>
            <a:ext cx="8042275" cy="4343400"/>
          </a:xfrm>
        </p:spPr>
      </p:pic>
      <p:sp>
        <p:nvSpPr>
          <p:cNvPr id="5" name="TextBox 4"/>
          <p:cNvSpPr txBox="1"/>
          <p:nvPr/>
        </p:nvSpPr>
        <p:spPr>
          <a:xfrm>
            <a:off x="1549150" y="6231691"/>
            <a:ext cx="7194478" cy="307777"/>
          </a:xfrm>
          <a:prstGeom prst="rect">
            <a:avLst/>
          </a:prstGeom>
          <a:noFill/>
        </p:spPr>
        <p:txBody>
          <a:bodyPr wrap="square" rtlCol="0">
            <a:spAutoFit/>
          </a:bodyPr>
          <a:lstStyle/>
          <a:p>
            <a:r>
              <a:rPr lang="en-US" dirty="0"/>
              <a:t>http://</a:t>
            </a:r>
            <a:r>
              <a:rPr lang="en-US" dirty="0" err="1"/>
              <a:t>en.wikipedia.org</a:t>
            </a:r>
            <a:r>
              <a:rPr lang="en-US" dirty="0"/>
              <a:t>/wiki/File:Revision_controlled_project_visualization-2010-24-02.svg</a:t>
            </a:r>
          </a:p>
        </p:txBody>
      </p:sp>
    </p:spTree>
    <p:extLst>
      <p:ext uri="{BB962C8B-B14F-4D97-AF65-F5344CB8AC3E}">
        <p14:creationId xmlns:p14="http://schemas.microsoft.com/office/powerpoint/2010/main" val="828613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p:txBody>
          <a:bodyPr anchor="ctr"/>
          <a:lstStyle/>
          <a:p>
            <a:pPr lvl="0"/>
            <a:r>
              <a:rPr lang="en-US" sz="2000" dirty="0">
                <a:sym typeface="Calibri"/>
                <a:hlinkClick r:id="rId3"/>
              </a:rPr>
              <a:t>http://</a:t>
            </a:r>
            <a:r>
              <a:rPr lang="en-US" sz="2000" dirty="0" err="1">
                <a:sym typeface="Calibri"/>
                <a:hlinkClick r:id="rId3"/>
              </a:rPr>
              <a:t>git-scm.com</a:t>
            </a:r>
            <a:r>
              <a:rPr lang="en-US" sz="2000" dirty="0">
                <a:sym typeface="Calibri"/>
                <a:hlinkClick r:id="rId3"/>
              </a:rPr>
              <a:t>/</a:t>
            </a:r>
            <a:r>
              <a:rPr lang="en-US" sz="2000" dirty="0" smtClean="0">
                <a:sym typeface="Calibri"/>
                <a:hlinkClick r:id="rId3"/>
              </a:rPr>
              <a:t>about</a:t>
            </a:r>
            <a:endParaRPr lang="en-US" sz="2000" dirty="0">
              <a:sym typeface="Calibri"/>
            </a:endParaRPr>
          </a:p>
        </p:txBody>
      </p:sp>
      <p:sp>
        <p:nvSpPr>
          <p:cNvPr id="121" name="Shape 121"/>
          <p:cNvSpPr txBox="1">
            <a:spLocks noGrp="1"/>
          </p:cNvSpPr>
          <p:nvPr>
            <p:ph idx="1"/>
          </p:nvPr>
        </p:nvSpPr>
        <p:spPr/>
        <p:txBody>
          <a:bodyPr/>
          <a:lstStyle/>
          <a:p>
            <a:pPr lvl="0"/>
            <a:r>
              <a:rPr lang="en-US" dirty="0" err="1" smtClean="0">
                <a:sym typeface="Calibri"/>
              </a:rPr>
              <a:t>git</a:t>
            </a:r>
            <a:r>
              <a:rPr lang="en-US" dirty="0" smtClean="0">
                <a:sym typeface="Calibri"/>
              </a:rPr>
              <a:t> is an open source, distributed version control system</a:t>
            </a:r>
          </a:p>
          <a:p>
            <a:r>
              <a:rPr lang="en-US" dirty="0">
                <a:sym typeface="Calibri"/>
              </a:rPr>
              <a:t>Latest build is available at </a:t>
            </a:r>
            <a:endParaRPr lang="en-US" dirty="0" smtClean="0">
              <a:sym typeface="Calibri"/>
            </a:endParaRPr>
          </a:p>
          <a:p>
            <a:pPr lvl="1"/>
            <a:r>
              <a:rPr lang="en-US" dirty="0" smtClean="0">
                <a:sym typeface="Calibri"/>
                <a:hlinkClick r:id="rId4"/>
              </a:rPr>
              <a:t>http</a:t>
            </a:r>
            <a:r>
              <a:rPr lang="en-US" dirty="0">
                <a:sym typeface="Calibri"/>
                <a:hlinkClick r:id="rId4"/>
              </a:rPr>
              <a:t>://git-scm.com/</a:t>
            </a:r>
          </a:p>
          <a:p>
            <a:r>
              <a:rPr lang="en-US" dirty="0" smtClean="0"/>
              <a:t>Pro Git – free documentation</a:t>
            </a:r>
            <a:endParaRPr lang="en-US" dirty="0" smtClean="0">
              <a:hlinkClick r:id="rId5"/>
            </a:endParaRPr>
          </a:p>
          <a:p>
            <a:pPr lvl="1"/>
            <a:r>
              <a:rPr lang="en-US" dirty="0" smtClean="0">
                <a:hlinkClick r:id="rId5"/>
              </a:rPr>
              <a:t>http</a:t>
            </a:r>
            <a:r>
              <a:rPr lang="en-US" dirty="0">
                <a:hlinkClick r:id="rId5"/>
              </a:rPr>
              <a:t>://git-scm.com/book</a:t>
            </a:r>
            <a:endParaRPr lang="en-US" dirty="0"/>
          </a:p>
          <a:p>
            <a:pPr lvl="0"/>
            <a:r>
              <a:rPr lang="en-US" dirty="0" err="1">
                <a:sym typeface="Calibri"/>
              </a:rPr>
              <a:t>g</a:t>
            </a:r>
            <a:r>
              <a:rPr lang="en-US" dirty="0" err="1" smtClean="0">
                <a:sym typeface="Calibri"/>
              </a:rPr>
              <a:t>it</a:t>
            </a:r>
            <a:r>
              <a:rPr lang="en-US" dirty="0" smtClean="0">
                <a:sym typeface="Calibri"/>
              </a:rPr>
              <a:t> video</a:t>
            </a:r>
          </a:p>
          <a:p>
            <a:pPr lvl="1"/>
            <a:r>
              <a:rPr lang="en-US" dirty="0">
                <a:sym typeface="Calibri"/>
                <a:hlinkClick r:id="rId6"/>
              </a:rPr>
              <a:t>http://git-scm.com/video/what-is-version-</a:t>
            </a:r>
            <a:r>
              <a:rPr lang="en-US" dirty="0" smtClean="0">
                <a:sym typeface="Calibri"/>
                <a:hlinkClick r:id="rId6"/>
              </a:rPr>
              <a:t>control</a:t>
            </a:r>
            <a:endParaRPr lang="en-US" dirty="0" smtClean="0">
              <a:sym typeface="Calibri"/>
            </a:endParaRPr>
          </a:p>
          <a:p>
            <a:pPr marL="349250" lvl="1" indent="0">
              <a:buNone/>
            </a:pPr>
            <a:endParaRPr lang="en-US" dirty="0" smtClean="0">
              <a:sym typeface="Calibri"/>
            </a:endParaRPr>
          </a:p>
        </p:txBody>
      </p:sp>
      <p:pic>
        <p:nvPicPr>
          <p:cNvPr id="122" name="Shape 122">
            <a:hlinkClick r:id="rId3"/>
          </p:cNvPr>
          <p:cNvPicPr preferRelativeResize="0"/>
          <p:nvPr/>
        </p:nvPicPr>
        <p:blipFill>
          <a:blip r:embed="rId7"/>
          <a:stretch>
            <a:fillRect/>
          </a:stretch>
        </p:blipFill>
        <p:spPr>
          <a:xfrm>
            <a:off x="628650" y="693404"/>
            <a:ext cx="1571625" cy="657225"/>
          </a:xfrm>
          <a:prstGeom prst="rect">
            <a:avLst/>
          </a:prstGeom>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p:txBody>
          <a:bodyPr/>
          <a:lstStyle/>
          <a:p>
            <a:pPr lvl="0"/>
            <a:r>
              <a:rPr lang="en-US" dirty="0" smtClean="0">
                <a:sym typeface="Calibri"/>
              </a:rPr>
              <a:t>History</a:t>
            </a:r>
            <a:endParaRPr lang="en-US" dirty="0">
              <a:sym typeface="Calibri"/>
            </a:endParaRPr>
          </a:p>
        </p:txBody>
      </p:sp>
      <p:sp>
        <p:nvSpPr>
          <p:cNvPr id="129" name="Shape 129"/>
          <p:cNvSpPr txBox="1">
            <a:spLocks noGrp="1"/>
          </p:cNvSpPr>
          <p:nvPr>
            <p:ph idx="1"/>
          </p:nvPr>
        </p:nvSpPr>
        <p:spPr/>
        <p:txBody>
          <a:bodyPr>
            <a:normAutofit fontScale="92500"/>
          </a:bodyPr>
          <a:lstStyle/>
          <a:p>
            <a:pPr lvl="0"/>
            <a:r>
              <a:rPr lang="en-US" dirty="0" smtClean="0">
                <a:sym typeface="Calibri"/>
              </a:rPr>
              <a:t>2002 - Linus Torvalds uses </a:t>
            </a:r>
            <a:r>
              <a:rPr lang="en-US" dirty="0" err="1" smtClean="0">
                <a:sym typeface="Calibri"/>
              </a:rPr>
              <a:t>BitKeeper</a:t>
            </a:r>
            <a:r>
              <a:rPr lang="en-US" dirty="0" smtClean="0">
                <a:sym typeface="Calibri"/>
              </a:rPr>
              <a:t> for tracking Linux</a:t>
            </a:r>
          </a:p>
          <a:p>
            <a:pPr lvl="0"/>
            <a:r>
              <a:rPr lang="en-US" dirty="0" smtClean="0">
                <a:sym typeface="Calibri"/>
              </a:rPr>
              <a:t>April, 2005 - BK announces the removal of free license</a:t>
            </a:r>
          </a:p>
          <a:p>
            <a:pPr lvl="0"/>
            <a:r>
              <a:rPr lang="en-US" dirty="0" smtClean="0">
                <a:sym typeface="Calibri"/>
              </a:rPr>
              <a:t>April, 2005 - Linus start writing his own VCS – </a:t>
            </a:r>
            <a:r>
              <a:rPr lang="en-US" dirty="0" err="1" smtClean="0">
                <a:sym typeface="Calibri"/>
              </a:rPr>
              <a:t>git</a:t>
            </a:r>
            <a:endParaRPr lang="en-US" dirty="0" smtClean="0">
              <a:sym typeface="Calibri"/>
            </a:endParaRPr>
          </a:p>
          <a:p>
            <a:pPr lvl="1"/>
            <a:r>
              <a:rPr lang="en-US" dirty="0" smtClean="0">
                <a:sym typeface="Calibri"/>
              </a:rPr>
              <a:t>G is hard - British slang for an "unpleasant person” </a:t>
            </a:r>
          </a:p>
          <a:p>
            <a:pPr lvl="0"/>
            <a:r>
              <a:rPr lang="en-US" dirty="0" smtClean="0">
                <a:sym typeface="Calibri"/>
              </a:rPr>
              <a:t>June 16, 2005 – </a:t>
            </a:r>
            <a:r>
              <a:rPr lang="en-US" dirty="0" err="1" smtClean="0">
                <a:sym typeface="Calibri"/>
              </a:rPr>
              <a:t>git</a:t>
            </a:r>
            <a:r>
              <a:rPr lang="en-US" dirty="0" smtClean="0">
                <a:sym typeface="Calibri"/>
              </a:rPr>
              <a:t> is officially used to track Linux</a:t>
            </a:r>
          </a:p>
          <a:p>
            <a:pPr lvl="0"/>
            <a:r>
              <a:rPr lang="en-US" dirty="0" smtClean="0">
                <a:sym typeface="Calibri"/>
              </a:rPr>
              <a:t>Feb 14, 2007 – </a:t>
            </a:r>
            <a:r>
              <a:rPr lang="en-US" dirty="0" err="1" smtClean="0">
                <a:sym typeface="Calibri"/>
              </a:rPr>
              <a:t>git</a:t>
            </a:r>
            <a:r>
              <a:rPr lang="en-US" dirty="0" smtClean="0">
                <a:sym typeface="Calibri"/>
              </a:rPr>
              <a:t> 1.5.0 is released</a:t>
            </a:r>
          </a:p>
          <a:p>
            <a:pPr lvl="0"/>
            <a:r>
              <a:rPr lang="en-US" dirty="0" smtClean="0">
                <a:sym typeface="Calibri"/>
              </a:rPr>
              <a:t>Feb 2, 2014 – </a:t>
            </a:r>
            <a:r>
              <a:rPr lang="en-US" dirty="0" err="1" smtClean="0">
                <a:sym typeface="Calibri"/>
              </a:rPr>
              <a:t>git</a:t>
            </a:r>
            <a:r>
              <a:rPr lang="en-US" dirty="0" smtClean="0">
                <a:sym typeface="Calibri"/>
              </a:rPr>
              <a:t> 1.8.5.4 is the latest stable release</a:t>
            </a:r>
          </a:p>
          <a:p>
            <a:pPr lvl="0"/>
            <a:endParaRPr lang="en-US" dirty="0" smtClean="0">
              <a:sym typeface="Calibri"/>
            </a:endParaRPr>
          </a:p>
        </p:txBody>
      </p:sp>
      <p:pic>
        <p:nvPicPr>
          <p:cNvPr id="130" name="Shape 130"/>
          <p:cNvPicPr preferRelativeResize="0"/>
          <p:nvPr/>
        </p:nvPicPr>
        <p:blipFill>
          <a:blip r:embed="rId3"/>
          <a:stretch>
            <a:fillRect/>
          </a:stretch>
        </p:blipFill>
        <p:spPr>
          <a:xfrm>
            <a:off x="628650" y="660341"/>
            <a:ext cx="944741" cy="395073"/>
          </a:xfrm>
          <a:prstGeom prst="rect">
            <a:avLst/>
          </a:prstGeom>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p:txBody>
          <a:bodyPr/>
          <a:lstStyle/>
          <a:p>
            <a:pPr lvl="0"/>
            <a:r>
              <a:rPr lang="en-US" dirty="0" smtClean="0">
                <a:sym typeface="Calibri"/>
              </a:rPr>
              <a:t>Design Goals</a:t>
            </a:r>
            <a:endParaRPr lang="en-US" dirty="0">
              <a:sym typeface="Calibri"/>
            </a:endParaRPr>
          </a:p>
        </p:txBody>
      </p:sp>
      <p:sp>
        <p:nvSpPr>
          <p:cNvPr id="136" name="Shape 136"/>
          <p:cNvSpPr txBox="1">
            <a:spLocks noGrp="1"/>
          </p:cNvSpPr>
          <p:nvPr>
            <p:ph idx="1"/>
          </p:nvPr>
        </p:nvSpPr>
        <p:spPr/>
        <p:txBody>
          <a:bodyPr/>
          <a:lstStyle/>
          <a:p>
            <a:pPr lvl="0"/>
            <a:r>
              <a:rPr lang="en-US" smtClean="0">
                <a:sym typeface="Calibri"/>
              </a:rPr>
              <a:t>Speed</a:t>
            </a:r>
          </a:p>
          <a:p>
            <a:pPr lvl="0"/>
            <a:r>
              <a:rPr lang="en-US" smtClean="0">
                <a:sym typeface="Calibri"/>
              </a:rPr>
              <a:t>Simple Design</a:t>
            </a:r>
          </a:p>
          <a:p>
            <a:pPr lvl="0"/>
            <a:r>
              <a:rPr lang="en-US" smtClean="0">
                <a:sym typeface="Calibri"/>
              </a:rPr>
              <a:t>Support for thousand of parallel branches</a:t>
            </a:r>
          </a:p>
          <a:p>
            <a:pPr lvl="0"/>
            <a:r>
              <a:rPr lang="en-US" smtClean="0">
                <a:sym typeface="Calibri"/>
              </a:rPr>
              <a:t>Fully distributed</a:t>
            </a:r>
          </a:p>
          <a:p>
            <a:pPr lvl="0"/>
            <a:r>
              <a:rPr lang="en-US" smtClean="0">
                <a:sym typeface="Calibri"/>
              </a:rPr>
              <a:t>Able to handle large projects like Linux Kernel effectively</a:t>
            </a:r>
          </a:p>
          <a:p>
            <a:pPr lvl="0"/>
            <a:r>
              <a:rPr lang="en-US" smtClean="0">
                <a:sym typeface="Calibri"/>
              </a:rPr>
              <a:t>Ensure integrity</a:t>
            </a:r>
            <a:endParaRPr lang="en-US">
              <a:sym typeface="Calibri"/>
            </a:endParaRPr>
          </a:p>
        </p:txBody>
      </p:sp>
      <p:pic>
        <p:nvPicPr>
          <p:cNvPr id="137" name="Shape 137"/>
          <p:cNvPicPr preferRelativeResize="0"/>
          <p:nvPr/>
        </p:nvPicPr>
        <p:blipFill>
          <a:blip r:embed="rId3"/>
          <a:stretch>
            <a:fillRect/>
          </a:stretch>
        </p:blipFill>
        <p:spPr>
          <a:xfrm>
            <a:off x="628650" y="660341"/>
            <a:ext cx="944741" cy="395073"/>
          </a:xfrm>
          <a:prstGeom prst="rect">
            <a:avLst/>
          </a:prstGeom>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p:txBody>
          <a:bodyPr/>
          <a:lstStyle/>
          <a:p>
            <a:pPr lvl="0"/>
            <a:r>
              <a:rPr lang="en-US" smtClean="0">
                <a:sym typeface="Calibri"/>
              </a:rPr>
              <a:t>	  No Network Needed</a:t>
            </a:r>
            <a:endParaRPr lang="en-US">
              <a:sym typeface="Calibri"/>
            </a:endParaRPr>
          </a:p>
        </p:txBody>
      </p:sp>
      <p:sp>
        <p:nvSpPr>
          <p:cNvPr id="143" name="Shape 143"/>
          <p:cNvSpPr txBox="1">
            <a:spLocks noGrp="1"/>
          </p:cNvSpPr>
          <p:nvPr>
            <p:ph idx="1"/>
          </p:nvPr>
        </p:nvSpPr>
        <p:spPr/>
        <p:txBody>
          <a:bodyPr/>
          <a:lstStyle/>
          <a:p>
            <a:pPr lvl="0"/>
            <a:r>
              <a:rPr lang="en-US" dirty="0" smtClean="0">
                <a:sym typeface="Calibri"/>
              </a:rPr>
              <a:t>Its design allows for offline work</a:t>
            </a:r>
          </a:p>
          <a:p>
            <a:pPr lvl="1"/>
            <a:r>
              <a:rPr lang="en-US" dirty="0" smtClean="0">
                <a:sym typeface="Calibri"/>
              </a:rPr>
              <a:t>Performing a Diff</a:t>
            </a:r>
          </a:p>
          <a:p>
            <a:pPr lvl="1"/>
            <a:r>
              <a:rPr lang="en-US" dirty="0" smtClean="0">
                <a:sym typeface="Calibri"/>
              </a:rPr>
              <a:t>Viewing file history</a:t>
            </a:r>
          </a:p>
          <a:p>
            <a:pPr lvl="1"/>
            <a:r>
              <a:rPr lang="en-US" dirty="0" smtClean="0">
                <a:sym typeface="Calibri"/>
              </a:rPr>
              <a:t>Committing changes</a:t>
            </a:r>
          </a:p>
          <a:p>
            <a:pPr lvl="1"/>
            <a:r>
              <a:rPr lang="en-US" dirty="0" smtClean="0">
                <a:sym typeface="Calibri"/>
              </a:rPr>
              <a:t>Merging branches</a:t>
            </a:r>
          </a:p>
          <a:p>
            <a:pPr lvl="1"/>
            <a:r>
              <a:rPr lang="en-US" dirty="0" smtClean="0">
                <a:sym typeface="Calibri"/>
              </a:rPr>
              <a:t>Obtaining any other revision of a file</a:t>
            </a:r>
          </a:p>
          <a:p>
            <a:pPr lvl="1"/>
            <a:r>
              <a:rPr lang="en-US" dirty="0" smtClean="0">
                <a:sym typeface="Calibri"/>
              </a:rPr>
              <a:t>Switching branches</a:t>
            </a:r>
          </a:p>
          <a:p>
            <a:pPr lvl="1"/>
            <a:r>
              <a:rPr lang="en-US" dirty="0" smtClean="0">
                <a:sym typeface="Calibri"/>
              </a:rPr>
              <a:t>Uses snapshot and delta compression </a:t>
            </a:r>
            <a:endParaRPr lang="en-US" dirty="0">
              <a:sym typeface="Calibri"/>
            </a:endParaRPr>
          </a:p>
        </p:txBody>
      </p:sp>
      <p:pic>
        <p:nvPicPr>
          <p:cNvPr id="144" name="Shape 144"/>
          <p:cNvPicPr preferRelativeResize="0"/>
          <p:nvPr/>
        </p:nvPicPr>
        <p:blipFill>
          <a:blip r:embed="rId3"/>
          <a:stretch>
            <a:fillRect/>
          </a:stretch>
        </p:blipFill>
        <p:spPr>
          <a:xfrm>
            <a:off x="628650" y="660341"/>
            <a:ext cx="944741" cy="395073"/>
          </a:xfrm>
          <a:prstGeom prst="rect">
            <a:avLst/>
          </a:prstGeom>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p:txBody>
          <a:bodyPr/>
          <a:lstStyle/>
          <a:p>
            <a:pPr lvl="0"/>
            <a:r>
              <a:rPr lang="en-US" dirty="0" smtClean="0">
                <a:sym typeface="Calibri"/>
              </a:rPr>
              <a:t>Objects</a:t>
            </a:r>
            <a:endParaRPr lang="en-US" dirty="0">
              <a:sym typeface="Calibri"/>
            </a:endParaRPr>
          </a:p>
        </p:txBody>
      </p:sp>
      <p:sp>
        <p:nvSpPr>
          <p:cNvPr id="150" name="Shape 150"/>
          <p:cNvSpPr txBox="1">
            <a:spLocks noGrp="1"/>
          </p:cNvSpPr>
          <p:nvPr>
            <p:ph idx="1"/>
          </p:nvPr>
        </p:nvSpPr>
        <p:spPr/>
        <p:txBody>
          <a:bodyPr>
            <a:normAutofit fontScale="92500" lnSpcReduction="10000"/>
          </a:bodyPr>
          <a:lstStyle/>
          <a:p>
            <a:pPr lvl="0"/>
            <a:r>
              <a:rPr lang="en-US" dirty="0" smtClean="0">
                <a:sym typeface="Calibri"/>
              </a:rPr>
              <a:t>A "tree" is basically like a directory - it references a bunch of other trees and/or blobs (i.e. files and sub-directories)</a:t>
            </a:r>
          </a:p>
          <a:p>
            <a:pPr lvl="0"/>
            <a:r>
              <a:rPr lang="en-US" dirty="0" smtClean="0">
                <a:sym typeface="Calibri"/>
              </a:rPr>
              <a:t>A "commit" points to a single tree, marking it as what the project looked like at a certain point in time. It contains meta-information about that point in time, such as a timestamp, the author of the changes since the last commit, a pointer to the previous commit(s), etc.</a:t>
            </a:r>
          </a:p>
          <a:p>
            <a:pPr lvl="0"/>
            <a:r>
              <a:rPr lang="en-US" dirty="0" smtClean="0">
                <a:sym typeface="Calibri"/>
              </a:rPr>
              <a:t>A "tag" is a way to mark a specific commit as special in some way. It is normally used to tag certain commits as specific releases or something along those lines.</a:t>
            </a:r>
            <a:endParaRPr lang="en-US" dirty="0">
              <a:sym typeface="Calibri"/>
            </a:endParaRPr>
          </a:p>
        </p:txBody>
      </p:sp>
      <p:pic>
        <p:nvPicPr>
          <p:cNvPr id="151" name="Shape 151"/>
          <p:cNvPicPr preferRelativeResize="0"/>
          <p:nvPr/>
        </p:nvPicPr>
        <p:blipFill>
          <a:blip r:embed="rId3"/>
          <a:stretch>
            <a:fillRect/>
          </a:stretch>
        </p:blipFill>
        <p:spPr>
          <a:xfrm>
            <a:off x="748283" y="660341"/>
            <a:ext cx="944741" cy="395073"/>
          </a:xfrm>
          <a:prstGeom prst="rect">
            <a:avLst/>
          </a:prstGeom>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p:txBody>
          <a:bodyPr/>
          <a:lstStyle/>
          <a:p>
            <a:pPr lvl="0"/>
            <a:r>
              <a:rPr lang="en-US" dirty="0" smtClean="0">
                <a:sym typeface="Calibri"/>
              </a:rPr>
              <a:t>Repository</a:t>
            </a:r>
            <a:endParaRPr lang="en-US" dirty="0">
              <a:sym typeface="Calibri"/>
            </a:endParaRPr>
          </a:p>
        </p:txBody>
      </p:sp>
      <p:sp>
        <p:nvSpPr>
          <p:cNvPr id="3" name="Content Placeholder 2"/>
          <p:cNvSpPr>
            <a:spLocks noGrp="1"/>
          </p:cNvSpPr>
          <p:nvPr>
            <p:ph idx="1"/>
          </p:nvPr>
        </p:nvSpPr>
        <p:spPr/>
        <p:txBody>
          <a:bodyPr/>
          <a:lstStyle/>
          <a:p>
            <a:r>
              <a:rPr lang="en-US" dirty="0" err="1" smtClean="0"/>
              <a:t>Git</a:t>
            </a:r>
            <a:r>
              <a:rPr lang="en-US" dirty="0" smtClean="0"/>
              <a:t> allows us to have our own version of a repository – so we can work on it in the same way. Trunk/Branches, etc…</a:t>
            </a:r>
          </a:p>
          <a:p>
            <a:r>
              <a:rPr lang="en-US" dirty="0" smtClean="0"/>
              <a:t>Changes tracked locally</a:t>
            </a:r>
          </a:p>
          <a:p>
            <a:pPr lvl="1"/>
            <a:r>
              <a:rPr lang="en-US" dirty="0" smtClean="0"/>
              <a:t>Snapshot storage</a:t>
            </a:r>
          </a:p>
          <a:p>
            <a:pPr lvl="1"/>
            <a:r>
              <a:rPr lang="en-US" dirty="0" smtClean="0"/>
              <a:t>Delta storage (pack files)</a:t>
            </a:r>
          </a:p>
          <a:p>
            <a:r>
              <a:rPr lang="en-US" dirty="0" smtClean="0"/>
              <a:t>Directed Acyclic Graph (DAG)</a:t>
            </a:r>
            <a:endParaRPr lang="en-US" dirty="0"/>
          </a:p>
        </p:txBody>
      </p:sp>
      <p:pic>
        <p:nvPicPr>
          <p:cNvPr id="158" name="Shape 158"/>
          <p:cNvPicPr preferRelativeResize="0"/>
          <p:nvPr/>
        </p:nvPicPr>
        <p:blipFill>
          <a:blip r:embed="rId3"/>
          <a:stretch>
            <a:fillRect/>
          </a:stretch>
        </p:blipFill>
        <p:spPr>
          <a:xfrm>
            <a:off x="5279703" y="2497305"/>
            <a:ext cx="3738043" cy="4072439"/>
          </a:xfrm>
          <a:prstGeom prst="rect">
            <a:avLst/>
          </a:prstGeom>
        </p:spPr>
      </p:pic>
      <p:pic>
        <p:nvPicPr>
          <p:cNvPr id="160" name="Shape 160"/>
          <p:cNvPicPr preferRelativeResize="0"/>
          <p:nvPr/>
        </p:nvPicPr>
        <p:blipFill>
          <a:blip r:embed="rId4"/>
          <a:stretch>
            <a:fillRect/>
          </a:stretch>
        </p:blipFill>
        <p:spPr>
          <a:xfrm>
            <a:off x="628650" y="660341"/>
            <a:ext cx="944741" cy="395073"/>
          </a:xfrm>
          <a:prstGeom prst="rect">
            <a:avLst/>
          </a:prstGeom>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p:txBody>
          <a:bodyPr/>
          <a:lstStyle/>
          <a:p>
            <a:pPr lvl="0"/>
            <a:r>
              <a:rPr lang="en-US" smtClean="0">
                <a:sym typeface="Calibri"/>
              </a:rPr>
              <a:t>	  Tracking Changes</a:t>
            </a:r>
            <a:endParaRPr lang="en-US">
              <a:sym typeface="Calibri"/>
            </a:endParaRPr>
          </a:p>
        </p:txBody>
      </p:sp>
      <p:pic>
        <p:nvPicPr>
          <p:cNvPr id="167" name="Shape 167"/>
          <p:cNvPicPr preferRelativeResize="0"/>
          <p:nvPr/>
        </p:nvPicPr>
        <p:blipFill>
          <a:blip r:embed="rId3"/>
          <a:stretch>
            <a:fillRect/>
          </a:stretch>
        </p:blipFill>
        <p:spPr>
          <a:xfrm>
            <a:off x="1889184" y="2228850"/>
            <a:ext cx="4560767" cy="3263503"/>
          </a:xfrm>
          <a:prstGeom prst="rect">
            <a:avLst/>
          </a:prstGeom>
        </p:spPr>
      </p:pic>
      <p:pic>
        <p:nvPicPr>
          <p:cNvPr id="169" name="Shape 169"/>
          <p:cNvPicPr preferRelativeResize="0"/>
          <p:nvPr/>
        </p:nvPicPr>
        <p:blipFill>
          <a:blip r:embed="rId4"/>
          <a:stretch>
            <a:fillRect/>
          </a:stretch>
        </p:blipFill>
        <p:spPr>
          <a:xfrm>
            <a:off x="628650" y="660341"/>
            <a:ext cx="944741" cy="395073"/>
          </a:xfrm>
          <a:prstGeom prst="rect">
            <a:avLst/>
          </a:prstGeom>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p:txBody>
          <a:bodyPr/>
          <a:lstStyle/>
          <a:p>
            <a:pPr lvl="0"/>
            <a:r>
              <a:rPr lang="en-US" smtClean="0">
                <a:sym typeface="Calibri"/>
              </a:rPr>
              <a:t>	  One giant Graph</a:t>
            </a:r>
            <a:endParaRPr lang="en-US">
              <a:sym typeface="Calibri"/>
            </a:endParaRPr>
          </a:p>
        </p:txBody>
      </p:sp>
      <p:sp>
        <p:nvSpPr>
          <p:cNvPr id="175" name="Shape 175"/>
          <p:cNvSpPr txBox="1">
            <a:spLocks noGrp="1"/>
          </p:cNvSpPr>
          <p:nvPr>
            <p:ph idx="1"/>
          </p:nvPr>
        </p:nvSpPr>
        <p:spPr/>
        <p:txBody>
          <a:bodyPr/>
          <a:lstStyle/>
          <a:p>
            <a:pPr lvl="0"/>
            <a:r>
              <a:rPr lang="en-US" smtClean="0">
                <a:sym typeface="Calibri"/>
              </a:rPr>
              <a:t>git repository is one giant Directed Acyclic Graph (DAG)</a:t>
            </a:r>
          </a:p>
          <a:p>
            <a:pPr lvl="0"/>
            <a:r>
              <a:rPr lang="en-US" smtClean="0">
                <a:sym typeface="Calibri"/>
              </a:rPr>
              <a:t>A Git commit is a node in a graph, and nodes </a:t>
            </a:r>
            <a:br>
              <a:rPr lang="en-US" smtClean="0">
                <a:sym typeface="Calibri"/>
              </a:rPr>
            </a:br>
            <a:r>
              <a:rPr lang="en-US" smtClean="0">
                <a:sym typeface="Calibri"/>
              </a:rPr>
              <a:t>can point to other nodes that came before them.</a:t>
            </a:r>
          </a:p>
          <a:p>
            <a:endParaRPr lang="en-US">
              <a:sym typeface="Calibri"/>
            </a:endParaRPr>
          </a:p>
        </p:txBody>
      </p:sp>
      <p:pic>
        <p:nvPicPr>
          <p:cNvPr id="176" name="Shape 176"/>
          <p:cNvPicPr preferRelativeResize="0"/>
          <p:nvPr/>
        </p:nvPicPr>
        <p:blipFill>
          <a:blip r:embed="rId3"/>
          <a:stretch>
            <a:fillRect/>
          </a:stretch>
        </p:blipFill>
        <p:spPr>
          <a:xfrm>
            <a:off x="628650" y="660341"/>
            <a:ext cx="944741" cy="395073"/>
          </a:xfrm>
          <a:prstGeom prst="rect">
            <a:avLst/>
          </a:prstGeom>
        </p:spPr>
      </p:pic>
      <p:pic>
        <p:nvPicPr>
          <p:cNvPr id="177" name="Shape 177"/>
          <p:cNvPicPr preferRelativeResize="0"/>
          <p:nvPr/>
        </p:nvPicPr>
        <p:blipFill>
          <a:blip r:embed="rId4"/>
          <a:stretch>
            <a:fillRect/>
          </a:stretch>
        </p:blipFill>
        <p:spPr>
          <a:xfrm>
            <a:off x="1573391" y="3896353"/>
            <a:ext cx="5505475" cy="2111753"/>
          </a:xfrm>
          <a:prstGeom prst="rect">
            <a:avLst/>
          </a:prstGeom>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p:txBody>
          <a:bodyPr/>
          <a:lstStyle/>
          <a:p>
            <a:pPr lvl="0"/>
            <a:r>
              <a:rPr lang="en-US" smtClean="0">
                <a:sym typeface="Calibri"/>
              </a:rPr>
              <a:t>	  Basic Workflow</a:t>
            </a:r>
            <a:endParaRPr lang="en-US">
              <a:sym typeface="Calibri"/>
            </a:endParaRPr>
          </a:p>
        </p:txBody>
      </p:sp>
      <p:sp>
        <p:nvSpPr>
          <p:cNvPr id="184" name="Shape 184"/>
          <p:cNvSpPr txBox="1">
            <a:spLocks noGrp="1"/>
          </p:cNvSpPr>
          <p:nvPr>
            <p:ph idx="1"/>
          </p:nvPr>
        </p:nvSpPr>
        <p:spPr/>
        <p:txBody>
          <a:bodyPr/>
          <a:lstStyle/>
          <a:p>
            <a:pPr lvl="0"/>
            <a:r>
              <a:rPr lang="en-US" dirty="0" smtClean="0">
                <a:sym typeface="Calibri"/>
              </a:rPr>
              <a:t>Create a local repository, Clone a remote repository or Pull the most recent copy into your local repo</a:t>
            </a:r>
          </a:p>
          <a:p>
            <a:pPr lvl="0"/>
            <a:r>
              <a:rPr lang="en-US" dirty="0" smtClean="0">
                <a:sym typeface="Calibri"/>
              </a:rPr>
              <a:t>Edit/Modify the files</a:t>
            </a:r>
          </a:p>
          <a:p>
            <a:pPr lvl="0"/>
            <a:r>
              <a:rPr lang="en-US" dirty="0" smtClean="0">
                <a:sym typeface="Calibri"/>
              </a:rPr>
              <a:t>Stage the files</a:t>
            </a:r>
          </a:p>
          <a:p>
            <a:pPr lvl="0"/>
            <a:r>
              <a:rPr lang="en-US" dirty="0" smtClean="0">
                <a:sym typeface="Calibri"/>
              </a:rPr>
              <a:t>Commit the files locally</a:t>
            </a:r>
          </a:p>
          <a:p>
            <a:pPr lvl="0"/>
            <a:r>
              <a:rPr lang="en-US" dirty="0" smtClean="0">
                <a:sym typeface="Calibri"/>
              </a:rPr>
              <a:t>Push changes to remote repo</a:t>
            </a:r>
          </a:p>
          <a:p>
            <a:r>
              <a:rPr lang="en-US" dirty="0" smtClean="0">
                <a:sym typeface="Calibri"/>
              </a:rPr>
              <a:t>Wash – Rinse – Repeat</a:t>
            </a:r>
          </a:p>
        </p:txBody>
      </p:sp>
      <p:pic>
        <p:nvPicPr>
          <p:cNvPr id="185" name="Shape 185"/>
          <p:cNvPicPr preferRelativeResize="0"/>
          <p:nvPr/>
        </p:nvPicPr>
        <p:blipFill>
          <a:blip r:embed="rId3"/>
          <a:stretch>
            <a:fillRect/>
          </a:stretch>
        </p:blipFill>
        <p:spPr>
          <a:xfrm>
            <a:off x="628650" y="660341"/>
            <a:ext cx="944741" cy="395073"/>
          </a:xfrm>
          <a:prstGeom prst="rect">
            <a:avLst/>
          </a:prstGeom>
        </p:spPr>
      </p:pic>
      <p:graphicFrame>
        <p:nvGraphicFramePr>
          <p:cNvPr id="7" name="Diagram 6"/>
          <p:cNvGraphicFramePr/>
          <p:nvPr>
            <p:extLst>
              <p:ext uri="{D42A27DB-BD31-4B8C-83A1-F6EECF244321}">
                <p14:modId xmlns:p14="http://schemas.microsoft.com/office/powerpoint/2010/main" val="2518662896"/>
              </p:ext>
            </p:extLst>
          </p:nvPr>
        </p:nvGraphicFramePr>
        <p:xfrm>
          <a:off x="4882412" y="2857384"/>
          <a:ext cx="3914240" cy="26515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version control?</a:t>
            </a:r>
            <a:endParaRPr lang="en-US" dirty="0"/>
          </a:p>
        </p:txBody>
      </p:sp>
      <p:sp>
        <p:nvSpPr>
          <p:cNvPr id="3" name="Content Placeholder 2"/>
          <p:cNvSpPr>
            <a:spLocks noGrp="1"/>
          </p:cNvSpPr>
          <p:nvPr>
            <p:ph idx="1"/>
          </p:nvPr>
        </p:nvSpPr>
        <p:spPr/>
        <p:txBody>
          <a:bodyPr>
            <a:normAutofit lnSpcReduction="10000"/>
          </a:bodyPr>
          <a:lstStyle/>
          <a:p>
            <a:r>
              <a:rPr lang="en-US" dirty="0" smtClean="0"/>
              <a:t>Ability to track history for document, project or application</a:t>
            </a:r>
          </a:p>
          <a:p>
            <a:r>
              <a:rPr lang="en-US" dirty="0" smtClean="0"/>
              <a:t>Allows us to develop simultaneously – meaning we can work on the same code at the same time</a:t>
            </a:r>
          </a:p>
          <a:p>
            <a:pPr lvl="0"/>
            <a:r>
              <a:rPr lang="en-US" dirty="0">
                <a:sym typeface="Calibri"/>
              </a:rPr>
              <a:t>C</a:t>
            </a:r>
            <a:r>
              <a:rPr lang="en-US" dirty="0" smtClean="0">
                <a:sym typeface="Calibri"/>
              </a:rPr>
              <a:t>onflicts </a:t>
            </a:r>
            <a:r>
              <a:rPr lang="en-US" dirty="0">
                <a:sym typeface="Calibri"/>
              </a:rPr>
              <a:t>can be resolved </a:t>
            </a:r>
            <a:r>
              <a:rPr lang="en-US" dirty="0" smtClean="0">
                <a:sym typeface="Calibri"/>
              </a:rPr>
              <a:t>– what if we each changed the same line of code?</a:t>
            </a:r>
            <a:endParaRPr lang="en-US" dirty="0">
              <a:sym typeface="Calibri"/>
            </a:endParaRPr>
          </a:p>
          <a:p>
            <a:pPr lvl="0"/>
            <a:r>
              <a:rPr lang="en-US" dirty="0" smtClean="0">
                <a:sym typeface="Calibri"/>
              </a:rPr>
              <a:t>History </a:t>
            </a:r>
            <a:r>
              <a:rPr lang="en-US" dirty="0">
                <a:sym typeface="Calibri"/>
              </a:rPr>
              <a:t>of every change + who, when and why</a:t>
            </a:r>
          </a:p>
          <a:p>
            <a:pPr lvl="0"/>
            <a:r>
              <a:rPr lang="en-US" dirty="0">
                <a:sym typeface="Calibri"/>
              </a:rPr>
              <a:t>Reverse changes if </a:t>
            </a:r>
            <a:r>
              <a:rPr lang="en-US" dirty="0" smtClean="0">
                <a:sym typeface="Calibri"/>
              </a:rPr>
              <a:t>needed</a:t>
            </a:r>
          </a:p>
          <a:p>
            <a:pPr lvl="0"/>
            <a:r>
              <a:rPr lang="en-US" dirty="0" smtClean="0">
                <a:sym typeface="Calibri"/>
              </a:rPr>
              <a:t>Can link to bug-tracking systems</a:t>
            </a:r>
            <a:endParaRPr lang="en-US" dirty="0">
              <a:sym typeface="Calibri"/>
            </a:endParaRPr>
          </a:p>
          <a:p>
            <a:endParaRPr lang="en-US" dirty="0" smtClean="0"/>
          </a:p>
        </p:txBody>
      </p:sp>
    </p:spTree>
    <p:extLst>
      <p:ext uri="{BB962C8B-B14F-4D97-AF65-F5344CB8AC3E}">
        <p14:creationId xmlns:p14="http://schemas.microsoft.com/office/powerpoint/2010/main" val="938172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p:txBody>
          <a:bodyPr/>
          <a:lstStyle/>
          <a:p>
            <a:pPr lvl="0"/>
            <a:r>
              <a:rPr lang="en-US" smtClean="0">
                <a:sym typeface="Calibri"/>
              </a:rPr>
              <a:t>	  Basic Workflow</a:t>
            </a:r>
            <a:endParaRPr lang="en-US">
              <a:sym typeface="Calibri"/>
            </a:endParaRPr>
          </a:p>
        </p:txBody>
      </p:sp>
      <p:sp>
        <p:nvSpPr>
          <p:cNvPr id="191" name="Shape 191"/>
          <p:cNvSpPr txBox="1">
            <a:spLocks noGrp="1"/>
          </p:cNvSpPr>
          <p:nvPr>
            <p:ph idx="1"/>
          </p:nvPr>
        </p:nvSpPr>
        <p:spPr/>
        <p:txBody>
          <a:bodyPr/>
          <a:lstStyle/>
          <a:p>
            <a:pPr lvl="0"/>
            <a:r>
              <a:rPr lang="en-US" smtClean="0">
                <a:sym typeface="Calibri"/>
              </a:rPr>
              <a:t>In usual workflow always use “git status” to see list of changes</a:t>
            </a:r>
            <a:endParaRPr lang="en-US">
              <a:sym typeface="Calibri"/>
            </a:endParaRPr>
          </a:p>
        </p:txBody>
      </p:sp>
      <p:pic>
        <p:nvPicPr>
          <p:cNvPr id="192" name="Shape 192"/>
          <p:cNvPicPr preferRelativeResize="0"/>
          <p:nvPr/>
        </p:nvPicPr>
        <p:blipFill>
          <a:blip r:embed="rId3"/>
          <a:stretch>
            <a:fillRect/>
          </a:stretch>
        </p:blipFill>
        <p:spPr>
          <a:xfrm>
            <a:off x="671693" y="660341"/>
            <a:ext cx="944741" cy="395073"/>
          </a:xfrm>
          <a:prstGeom prst="rect">
            <a:avLst/>
          </a:prstGeom>
        </p:spPr>
      </p:pic>
      <p:pic>
        <p:nvPicPr>
          <p:cNvPr id="193" name="Shape 193"/>
          <p:cNvPicPr preferRelativeResize="0"/>
          <p:nvPr/>
        </p:nvPicPr>
        <p:blipFill>
          <a:blip r:embed="rId4"/>
          <a:stretch>
            <a:fillRect/>
          </a:stretch>
        </p:blipFill>
        <p:spPr>
          <a:xfrm>
            <a:off x="1616436" y="2881907"/>
            <a:ext cx="4414837" cy="1957387"/>
          </a:xfrm>
          <a:prstGeom prst="rect">
            <a:avLst/>
          </a:prstGeom>
        </p:spPr>
      </p:pic>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p:txBody>
          <a:bodyPr/>
          <a:lstStyle/>
          <a:p>
            <a:pPr lvl="0"/>
            <a:r>
              <a:rPr lang="en-US" sz="3200" dirty="0" smtClean="0">
                <a:sym typeface="Calibri"/>
              </a:rPr>
              <a:t>Basic Setup from a terminal</a:t>
            </a:r>
            <a:endParaRPr lang="en-US" sz="3200" dirty="0">
              <a:sym typeface="Calibri"/>
            </a:endParaRPr>
          </a:p>
        </p:txBody>
      </p:sp>
      <p:sp>
        <p:nvSpPr>
          <p:cNvPr id="200" name="Shape 200"/>
          <p:cNvSpPr txBox="1">
            <a:spLocks noGrp="1"/>
          </p:cNvSpPr>
          <p:nvPr>
            <p:ph idx="1"/>
          </p:nvPr>
        </p:nvSpPr>
        <p:spPr/>
        <p:txBody>
          <a:bodyPr>
            <a:normAutofit fontScale="92500" lnSpcReduction="10000"/>
          </a:bodyPr>
          <a:lstStyle/>
          <a:p>
            <a:pPr lvl="0"/>
            <a:r>
              <a:rPr lang="en-US" dirty="0" smtClean="0">
                <a:sym typeface="Calibri"/>
              </a:rPr>
              <a:t>Install </a:t>
            </a:r>
            <a:r>
              <a:rPr lang="en-US" dirty="0" err="1" smtClean="0">
                <a:sym typeface="Calibri"/>
              </a:rPr>
              <a:t>git</a:t>
            </a:r>
            <a:r>
              <a:rPr lang="en-US" dirty="0" smtClean="0">
                <a:sym typeface="Calibri"/>
              </a:rPr>
              <a:t> (http://</a:t>
            </a:r>
            <a:r>
              <a:rPr lang="en-US" dirty="0" err="1" smtClean="0">
                <a:sym typeface="Calibri"/>
              </a:rPr>
              <a:t>git-scm.org</a:t>
            </a:r>
            <a:r>
              <a:rPr lang="en-US" dirty="0" smtClean="0">
                <a:sym typeface="Calibri"/>
              </a:rPr>
              <a:t>) and set basic global </a:t>
            </a:r>
            <a:r>
              <a:rPr lang="en-US" dirty="0" err="1" smtClean="0">
                <a:sym typeface="Calibri"/>
              </a:rPr>
              <a:t>config</a:t>
            </a:r>
            <a:r>
              <a:rPr lang="en-US" dirty="0" smtClean="0">
                <a:sym typeface="Calibri"/>
              </a:rPr>
              <a:t> parameters</a:t>
            </a:r>
          </a:p>
          <a:p>
            <a:pPr lvl="0"/>
            <a:r>
              <a:rPr lang="en-US" dirty="0" smtClean="0">
                <a:sym typeface="Calibri"/>
              </a:rPr>
              <a:t>$ </a:t>
            </a:r>
            <a:r>
              <a:rPr lang="en-US" dirty="0" err="1" smtClean="0">
                <a:sym typeface="Calibri"/>
              </a:rPr>
              <a:t>git</a:t>
            </a:r>
            <a:r>
              <a:rPr lang="en-US" dirty="0" smtClean="0">
                <a:sym typeface="Calibri"/>
              </a:rPr>
              <a:t> </a:t>
            </a:r>
            <a:r>
              <a:rPr lang="en-US" dirty="0" err="1" smtClean="0">
                <a:sym typeface="Calibri"/>
              </a:rPr>
              <a:t>config</a:t>
            </a:r>
            <a:r>
              <a:rPr lang="en-US" dirty="0" smtClean="0">
                <a:sym typeface="Calibri"/>
              </a:rPr>
              <a:t> --global </a:t>
            </a:r>
            <a:r>
              <a:rPr lang="en-US" dirty="0" err="1" smtClean="0">
                <a:sym typeface="Calibri"/>
              </a:rPr>
              <a:t>user.name</a:t>
            </a:r>
            <a:r>
              <a:rPr lang="en-US" dirty="0" smtClean="0">
                <a:sym typeface="Calibri"/>
              </a:rPr>
              <a:t> ”Richard Plotka“</a:t>
            </a:r>
          </a:p>
          <a:p>
            <a:pPr lvl="0"/>
            <a:r>
              <a:rPr lang="en-US" dirty="0" smtClean="0">
                <a:sym typeface="Calibri"/>
              </a:rPr>
              <a:t>$ </a:t>
            </a:r>
            <a:r>
              <a:rPr lang="en-US" dirty="0" err="1" smtClean="0">
                <a:sym typeface="Calibri"/>
              </a:rPr>
              <a:t>git</a:t>
            </a:r>
            <a:r>
              <a:rPr lang="en-US" dirty="0" smtClean="0">
                <a:sym typeface="Calibri"/>
              </a:rPr>
              <a:t> </a:t>
            </a:r>
            <a:r>
              <a:rPr lang="en-US" dirty="0" err="1" smtClean="0">
                <a:sym typeface="Calibri"/>
              </a:rPr>
              <a:t>config</a:t>
            </a:r>
            <a:r>
              <a:rPr lang="en-US" dirty="0" smtClean="0">
                <a:sym typeface="Calibri"/>
              </a:rPr>
              <a:t> --global </a:t>
            </a:r>
            <a:r>
              <a:rPr lang="en-US" dirty="0" err="1" smtClean="0">
                <a:sym typeface="Calibri"/>
              </a:rPr>
              <a:t>user.email</a:t>
            </a:r>
            <a:r>
              <a:rPr lang="en-US" dirty="0" smtClean="0">
                <a:sym typeface="Calibri"/>
              </a:rPr>
              <a:t> “rplotka@tsi400.com”</a:t>
            </a:r>
          </a:p>
          <a:p>
            <a:pPr lvl="0"/>
            <a:r>
              <a:rPr lang="en-US" dirty="0" smtClean="0">
                <a:sym typeface="Calibri"/>
              </a:rPr>
              <a:t>$ </a:t>
            </a:r>
            <a:r>
              <a:rPr lang="en-US" dirty="0" err="1" smtClean="0">
                <a:sym typeface="Calibri"/>
              </a:rPr>
              <a:t>git</a:t>
            </a:r>
            <a:r>
              <a:rPr lang="en-US" dirty="0" smtClean="0">
                <a:sym typeface="Calibri"/>
              </a:rPr>
              <a:t> </a:t>
            </a:r>
            <a:r>
              <a:rPr lang="en-US" dirty="0" err="1" smtClean="0">
                <a:sym typeface="Calibri"/>
              </a:rPr>
              <a:t>config</a:t>
            </a:r>
            <a:r>
              <a:rPr lang="en-US" dirty="0" smtClean="0">
                <a:sym typeface="Calibri"/>
              </a:rPr>
              <a:t> --global </a:t>
            </a:r>
            <a:r>
              <a:rPr lang="en-US" dirty="0" err="1" smtClean="0">
                <a:sym typeface="Calibri"/>
              </a:rPr>
              <a:t>core.pager</a:t>
            </a:r>
            <a:r>
              <a:rPr lang="en-US" dirty="0" smtClean="0">
                <a:sym typeface="Calibri"/>
              </a:rPr>
              <a:t> true</a:t>
            </a:r>
          </a:p>
          <a:p>
            <a:pPr lvl="0"/>
            <a:r>
              <a:rPr lang="en-US" dirty="0" smtClean="0">
                <a:sym typeface="Calibri"/>
              </a:rPr>
              <a:t>$ </a:t>
            </a:r>
            <a:r>
              <a:rPr lang="en-US" dirty="0" err="1" smtClean="0">
                <a:sym typeface="Calibri"/>
              </a:rPr>
              <a:t>git</a:t>
            </a:r>
            <a:r>
              <a:rPr lang="en-US" dirty="0" smtClean="0">
                <a:sym typeface="Calibri"/>
              </a:rPr>
              <a:t> </a:t>
            </a:r>
            <a:r>
              <a:rPr lang="en-US" dirty="0" err="1" smtClean="0">
                <a:sym typeface="Calibri"/>
              </a:rPr>
              <a:t>config</a:t>
            </a:r>
            <a:r>
              <a:rPr lang="en-US" dirty="0" smtClean="0">
                <a:sym typeface="Calibri"/>
              </a:rPr>
              <a:t> --global </a:t>
            </a:r>
            <a:r>
              <a:rPr lang="en-US" dirty="0" err="1" smtClean="0">
                <a:sym typeface="Calibri"/>
              </a:rPr>
              <a:t>color.ui</a:t>
            </a:r>
            <a:r>
              <a:rPr lang="en-US" dirty="0" smtClean="0">
                <a:sym typeface="Calibri"/>
              </a:rPr>
              <a:t> true</a:t>
            </a:r>
          </a:p>
          <a:p>
            <a:pPr lvl="0"/>
            <a:r>
              <a:rPr lang="en-US" dirty="0" smtClean="0">
                <a:sym typeface="Calibri"/>
              </a:rPr>
              <a:t>$ </a:t>
            </a:r>
            <a:r>
              <a:rPr lang="en-US" dirty="0" err="1" smtClean="0">
                <a:sym typeface="Calibri"/>
              </a:rPr>
              <a:t>git</a:t>
            </a:r>
            <a:r>
              <a:rPr lang="en-US" dirty="0" smtClean="0">
                <a:sym typeface="Calibri"/>
              </a:rPr>
              <a:t> </a:t>
            </a:r>
            <a:r>
              <a:rPr lang="en-US" dirty="0" err="1" smtClean="0">
                <a:sym typeface="Calibri"/>
              </a:rPr>
              <a:t>config</a:t>
            </a:r>
            <a:r>
              <a:rPr lang="en-US" dirty="0" smtClean="0">
                <a:sym typeface="Calibri"/>
              </a:rPr>
              <a:t> --global </a:t>
            </a:r>
            <a:r>
              <a:rPr lang="en-US" dirty="0" err="1" smtClean="0">
                <a:sym typeface="Calibri"/>
              </a:rPr>
              <a:t>core.editor</a:t>
            </a:r>
            <a:r>
              <a:rPr lang="en-US" dirty="0" smtClean="0">
                <a:sym typeface="Calibri"/>
              </a:rPr>
              <a:t> "</a:t>
            </a:r>
            <a:r>
              <a:rPr lang="en-US" dirty="0" err="1" smtClean="0">
                <a:sym typeface="Calibri"/>
              </a:rPr>
              <a:t>subl</a:t>
            </a:r>
            <a:r>
              <a:rPr lang="en-US" dirty="0" smtClean="0">
                <a:sym typeface="Calibri"/>
              </a:rPr>
              <a:t> -n -w”</a:t>
            </a:r>
          </a:p>
          <a:p>
            <a:pPr lvl="1"/>
            <a:r>
              <a:rPr lang="en-US" dirty="0" smtClean="0">
                <a:sym typeface="Calibri"/>
              </a:rPr>
              <a:t>Make sublime your default editor </a:t>
            </a:r>
          </a:p>
          <a:p>
            <a:pPr lvl="1"/>
            <a:r>
              <a:rPr lang="en-US" dirty="0" smtClean="0">
                <a:sym typeface="Calibri"/>
              </a:rPr>
              <a:t>(</a:t>
            </a:r>
            <a:r>
              <a:rPr lang="en-US" dirty="0" err="1" smtClean="0">
                <a:sym typeface="Calibri"/>
              </a:rPr>
              <a:t>emacs</a:t>
            </a:r>
            <a:r>
              <a:rPr lang="en-US" dirty="0" smtClean="0">
                <a:sym typeface="Calibri"/>
              </a:rPr>
              <a:t>) for </a:t>
            </a:r>
            <a:r>
              <a:rPr lang="en-US" dirty="0" err="1" smtClean="0">
                <a:sym typeface="Calibri"/>
              </a:rPr>
              <a:t>emacs</a:t>
            </a:r>
            <a:endParaRPr lang="en-US" dirty="0">
              <a:sym typeface="Calibri"/>
            </a:endParaRPr>
          </a:p>
        </p:txBody>
      </p:sp>
      <p:pic>
        <p:nvPicPr>
          <p:cNvPr id="201" name="Shape 201"/>
          <p:cNvPicPr preferRelativeResize="0"/>
          <p:nvPr/>
        </p:nvPicPr>
        <p:blipFill>
          <a:blip r:embed="rId3"/>
          <a:stretch>
            <a:fillRect/>
          </a:stretch>
        </p:blipFill>
        <p:spPr>
          <a:xfrm>
            <a:off x="628650" y="660341"/>
            <a:ext cx="944741" cy="395073"/>
          </a:xfrm>
          <a:prstGeom prst="rect">
            <a:avLst/>
          </a:prstGeom>
        </p:spPr>
      </p:pic>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p:txBody>
          <a:bodyPr/>
          <a:lstStyle/>
          <a:p>
            <a:pPr lvl="0"/>
            <a:r>
              <a:rPr lang="en-US" smtClean="0">
                <a:sym typeface="Calibri"/>
              </a:rPr>
              <a:t>Initialize</a:t>
            </a:r>
            <a:endParaRPr lang="en-US">
              <a:sym typeface="Calibri"/>
            </a:endParaRPr>
          </a:p>
        </p:txBody>
      </p:sp>
      <p:sp>
        <p:nvSpPr>
          <p:cNvPr id="207" name="Shape 207"/>
          <p:cNvSpPr txBox="1">
            <a:spLocks noGrp="1"/>
          </p:cNvSpPr>
          <p:nvPr>
            <p:ph idx="1"/>
          </p:nvPr>
        </p:nvSpPr>
        <p:spPr/>
        <p:txBody>
          <a:bodyPr>
            <a:normAutofit fontScale="92500" lnSpcReduction="20000"/>
          </a:bodyPr>
          <a:lstStyle/>
          <a:p>
            <a:pPr lvl="0"/>
            <a:r>
              <a:rPr lang="en-US" dirty="0" smtClean="0">
                <a:sym typeface="Calibri"/>
              </a:rPr>
              <a:t>Install </a:t>
            </a:r>
            <a:r>
              <a:rPr lang="en-US" dirty="0" err="1" smtClean="0">
                <a:sym typeface="Calibri"/>
              </a:rPr>
              <a:t>git</a:t>
            </a:r>
            <a:r>
              <a:rPr lang="en-US" dirty="0" smtClean="0">
                <a:sym typeface="Calibri"/>
              </a:rPr>
              <a:t> in your system</a:t>
            </a:r>
          </a:p>
          <a:p>
            <a:pPr lvl="0"/>
            <a:r>
              <a:rPr lang="en-US" dirty="0" smtClean="0">
                <a:sym typeface="Calibri"/>
              </a:rPr>
              <a:t>Using </a:t>
            </a:r>
            <a:r>
              <a:rPr lang="en-US" b="1" dirty="0" err="1" smtClean="0">
                <a:sym typeface="Calibri"/>
              </a:rPr>
              <a:t>git</a:t>
            </a:r>
            <a:r>
              <a:rPr lang="en-US" b="1" dirty="0" smtClean="0">
                <a:sym typeface="Calibri"/>
              </a:rPr>
              <a:t> </a:t>
            </a:r>
            <a:r>
              <a:rPr lang="en-US" b="1" dirty="0" err="1" smtClean="0">
                <a:sym typeface="Calibri"/>
              </a:rPr>
              <a:t>init</a:t>
            </a:r>
            <a:r>
              <a:rPr lang="en-US" b="1" dirty="0" smtClean="0">
                <a:sym typeface="Calibri"/>
              </a:rPr>
              <a:t> </a:t>
            </a:r>
            <a:r>
              <a:rPr lang="en-US" dirty="0" smtClean="0">
                <a:sym typeface="Calibri"/>
              </a:rPr>
              <a:t>open your project folder,</a:t>
            </a:r>
          </a:p>
          <a:p>
            <a:endParaRPr lang="en-US" dirty="0" smtClean="0">
              <a:sym typeface="Calibri"/>
            </a:endParaRPr>
          </a:p>
          <a:p>
            <a:endParaRPr lang="en-US" dirty="0" smtClean="0">
              <a:sym typeface="Calibri"/>
            </a:endParaRPr>
          </a:p>
          <a:p>
            <a:endParaRPr lang="en-US" dirty="0" smtClean="0">
              <a:sym typeface="Calibri"/>
            </a:endParaRPr>
          </a:p>
          <a:p>
            <a:endParaRPr lang="en-US" dirty="0" smtClean="0">
              <a:sym typeface="Calibri"/>
            </a:endParaRPr>
          </a:p>
          <a:p>
            <a:endParaRPr lang="en-US" dirty="0" smtClean="0">
              <a:sym typeface="Calibri"/>
            </a:endParaRPr>
          </a:p>
          <a:p>
            <a:pPr lvl="0"/>
            <a:r>
              <a:rPr lang="en-US" dirty="0" smtClean="0">
                <a:sym typeface="Calibri"/>
              </a:rPr>
              <a:t>The newly created .</a:t>
            </a:r>
            <a:r>
              <a:rPr lang="en-US" dirty="0" err="1" smtClean="0">
                <a:sym typeface="Calibri"/>
              </a:rPr>
              <a:t>git</a:t>
            </a:r>
            <a:r>
              <a:rPr lang="en-US" dirty="0" smtClean="0">
                <a:sym typeface="Calibri"/>
              </a:rPr>
              <a:t> folder holds everything about the </a:t>
            </a:r>
            <a:r>
              <a:rPr lang="en-US" dirty="0" err="1" smtClean="0">
                <a:sym typeface="Calibri"/>
              </a:rPr>
              <a:t>git</a:t>
            </a:r>
            <a:r>
              <a:rPr lang="en-US" dirty="0" smtClean="0">
                <a:sym typeface="Calibri"/>
              </a:rPr>
              <a:t> repository</a:t>
            </a:r>
            <a:endParaRPr lang="en-US" dirty="0">
              <a:sym typeface="Calibri"/>
            </a:endParaRPr>
          </a:p>
        </p:txBody>
      </p:sp>
      <p:pic>
        <p:nvPicPr>
          <p:cNvPr id="208" name="Shape 208"/>
          <p:cNvPicPr preferRelativeResize="0"/>
          <p:nvPr/>
        </p:nvPicPr>
        <p:blipFill>
          <a:blip r:embed="rId3"/>
          <a:stretch>
            <a:fillRect/>
          </a:stretch>
        </p:blipFill>
        <p:spPr>
          <a:xfrm>
            <a:off x="1390650" y="2738436"/>
            <a:ext cx="6362700" cy="1381125"/>
          </a:xfrm>
          <a:prstGeom prst="rect">
            <a:avLst/>
          </a:prstGeom>
        </p:spPr>
      </p:pic>
      <p:pic>
        <p:nvPicPr>
          <p:cNvPr id="209" name="Shape 209"/>
          <p:cNvPicPr preferRelativeResize="0"/>
          <p:nvPr/>
        </p:nvPicPr>
        <p:blipFill>
          <a:blip r:embed="rId4"/>
          <a:stretch>
            <a:fillRect/>
          </a:stretch>
        </p:blipFill>
        <p:spPr>
          <a:xfrm>
            <a:off x="1390650" y="4384676"/>
            <a:ext cx="3333750" cy="628650"/>
          </a:xfrm>
          <a:prstGeom prst="rect">
            <a:avLst/>
          </a:prstGeom>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p:txBody>
          <a:bodyPr/>
          <a:lstStyle/>
          <a:p>
            <a:pPr lvl="0"/>
            <a:r>
              <a:rPr lang="en-US" dirty="0" smtClean="0">
                <a:sym typeface="Calibri"/>
              </a:rPr>
              <a:t>Staging the file</a:t>
            </a:r>
            <a:endParaRPr lang="en-US" dirty="0">
              <a:sym typeface="Calibri"/>
            </a:endParaRPr>
          </a:p>
        </p:txBody>
      </p:sp>
      <p:sp>
        <p:nvSpPr>
          <p:cNvPr id="215" name="Shape 215"/>
          <p:cNvSpPr txBox="1">
            <a:spLocks noGrp="1"/>
          </p:cNvSpPr>
          <p:nvPr>
            <p:ph idx="1"/>
          </p:nvPr>
        </p:nvSpPr>
        <p:spPr/>
        <p:txBody>
          <a:bodyPr>
            <a:normAutofit fontScale="70000" lnSpcReduction="20000"/>
          </a:bodyPr>
          <a:lstStyle/>
          <a:p>
            <a:pPr lvl="0"/>
            <a:r>
              <a:rPr lang="en-US" dirty="0" smtClean="0">
                <a:sym typeface="Calibri"/>
              </a:rPr>
              <a:t>Create a README file (example text file) – often </a:t>
            </a:r>
            <a:r>
              <a:rPr lang="en-US" dirty="0" err="1" smtClean="0">
                <a:sym typeface="Calibri"/>
              </a:rPr>
              <a:t>read.me</a:t>
            </a:r>
            <a:r>
              <a:rPr lang="en-US" dirty="0" smtClean="0">
                <a:sym typeface="Calibri"/>
              </a:rPr>
              <a:t> on </a:t>
            </a:r>
            <a:r>
              <a:rPr lang="en-US" dirty="0" err="1" smtClean="0">
                <a:sym typeface="Calibri"/>
              </a:rPr>
              <a:t>github</a:t>
            </a:r>
            <a:endParaRPr lang="en-US" dirty="0" smtClean="0">
              <a:sym typeface="Calibri"/>
            </a:endParaRPr>
          </a:p>
          <a:p>
            <a:endParaRPr lang="en-US" dirty="0" smtClean="0">
              <a:sym typeface="Calibri"/>
            </a:endParaRPr>
          </a:p>
          <a:p>
            <a:endParaRPr lang="en-US" dirty="0" smtClean="0">
              <a:sym typeface="Calibri"/>
            </a:endParaRPr>
          </a:p>
          <a:p>
            <a:endParaRPr lang="en-US" dirty="0" smtClean="0">
              <a:sym typeface="Calibri"/>
            </a:endParaRPr>
          </a:p>
          <a:p>
            <a:endParaRPr lang="en-US" dirty="0" smtClean="0">
              <a:sym typeface="Calibri"/>
            </a:endParaRPr>
          </a:p>
          <a:p>
            <a:endParaRPr lang="en-US" dirty="0" smtClean="0">
              <a:sym typeface="Calibri"/>
            </a:endParaRPr>
          </a:p>
          <a:p>
            <a:endParaRPr lang="en-US" dirty="0" smtClean="0">
              <a:sym typeface="Calibri"/>
            </a:endParaRPr>
          </a:p>
          <a:p>
            <a:pPr lvl="0"/>
            <a:r>
              <a:rPr lang="en-US" b="1" dirty="0" err="1">
                <a:sym typeface="Calibri"/>
              </a:rPr>
              <a:t>g</a:t>
            </a:r>
            <a:r>
              <a:rPr lang="en-US" b="1" dirty="0" err="1" smtClean="0">
                <a:sym typeface="Calibri"/>
              </a:rPr>
              <a:t>it</a:t>
            </a:r>
            <a:r>
              <a:rPr lang="en-US" dirty="0" smtClean="0">
                <a:sym typeface="Calibri"/>
              </a:rPr>
              <a:t> </a:t>
            </a:r>
            <a:r>
              <a:rPr lang="en-US" b="1" dirty="0" smtClean="0">
                <a:sym typeface="Calibri"/>
              </a:rPr>
              <a:t>status</a:t>
            </a:r>
            <a:r>
              <a:rPr lang="en-US" dirty="0" smtClean="0">
                <a:sym typeface="Calibri"/>
              </a:rPr>
              <a:t> gives the status of the </a:t>
            </a:r>
            <a:r>
              <a:rPr lang="en-US" dirty="0" err="1" smtClean="0">
                <a:sym typeface="Calibri"/>
              </a:rPr>
              <a:t>git</a:t>
            </a:r>
            <a:r>
              <a:rPr lang="en-US" dirty="0" smtClean="0">
                <a:sym typeface="Calibri"/>
              </a:rPr>
              <a:t> repository</a:t>
            </a:r>
          </a:p>
          <a:p>
            <a:pPr lvl="0"/>
            <a:r>
              <a:rPr lang="en-US" b="1" dirty="0" err="1">
                <a:sym typeface="Calibri"/>
              </a:rPr>
              <a:t>g</a:t>
            </a:r>
            <a:r>
              <a:rPr lang="en-US" b="1" dirty="0" err="1" smtClean="0">
                <a:sym typeface="Calibri"/>
              </a:rPr>
              <a:t>it</a:t>
            </a:r>
            <a:r>
              <a:rPr lang="en-US" b="1" dirty="0" smtClean="0">
                <a:sym typeface="Calibri"/>
              </a:rPr>
              <a:t> add</a:t>
            </a:r>
            <a:r>
              <a:rPr lang="en-US" dirty="0" smtClean="0">
                <a:sym typeface="Calibri"/>
              </a:rPr>
              <a:t>, adds the file to the staging area (</a:t>
            </a:r>
            <a:r>
              <a:rPr lang="en-US" i="1" dirty="0" smtClean="0">
                <a:sym typeface="Calibri"/>
              </a:rPr>
              <a:t>stages</a:t>
            </a:r>
            <a:r>
              <a:rPr lang="en-US" dirty="0" smtClean="0">
                <a:sym typeface="Calibri"/>
              </a:rPr>
              <a:t> the file)</a:t>
            </a:r>
            <a:endParaRPr lang="en-US" dirty="0">
              <a:sym typeface="Calibri"/>
            </a:endParaRPr>
          </a:p>
        </p:txBody>
      </p:sp>
      <p:pic>
        <p:nvPicPr>
          <p:cNvPr id="216" name="Shape 216"/>
          <p:cNvPicPr preferRelativeResize="0"/>
          <p:nvPr/>
        </p:nvPicPr>
        <p:blipFill>
          <a:blip r:embed="rId3"/>
          <a:stretch>
            <a:fillRect/>
          </a:stretch>
        </p:blipFill>
        <p:spPr>
          <a:xfrm>
            <a:off x="1008145" y="2183481"/>
            <a:ext cx="6381750" cy="638175"/>
          </a:xfrm>
          <a:prstGeom prst="rect">
            <a:avLst/>
          </a:prstGeom>
        </p:spPr>
      </p:pic>
      <p:pic>
        <p:nvPicPr>
          <p:cNvPr id="217" name="Shape 217"/>
          <p:cNvPicPr preferRelativeResize="0"/>
          <p:nvPr/>
        </p:nvPicPr>
        <p:blipFill>
          <a:blip r:embed="rId4"/>
          <a:stretch>
            <a:fillRect/>
          </a:stretch>
        </p:blipFill>
        <p:spPr>
          <a:xfrm>
            <a:off x="1008145" y="3118855"/>
            <a:ext cx="5838825" cy="1619250"/>
          </a:xfrm>
          <a:prstGeom prst="rect">
            <a:avLst/>
          </a:prstGeom>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3" name="Content Placeholder 2"/>
          <p:cNvSpPr>
            <a:spLocks noGrp="1"/>
          </p:cNvSpPr>
          <p:nvPr>
            <p:ph idx="1"/>
          </p:nvPr>
        </p:nvSpPr>
        <p:spPr>
          <a:xfrm>
            <a:off x="522287" y="3843975"/>
            <a:ext cx="8042276" cy="2099626"/>
          </a:xfrm>
        </p:spPr>
        <p:txBody>
          <a:bodyPr>
            <a:normAutofit fontScale="85000" lnSpcReduction="20000"/>
          </a:bodyPr>
          <a:lstStyle/>
          <a:p>
            <a:r>
              <a:rPr lang="en-US" dirty="0"/>
              <a:t>Staging area is where files are added before committing the file </a:t>
            </a:r>
          </a:p>
          <a:p>
            <a:r>
              <a:rPr lang="en-US" dirty="0"/>
              <a:t>Even if you change the actual file, only the changes that have been staged can be </a:t>
            </a:r>
            <a:r>
              <a:rPr lang="en-US" dirty="0" smtClean="0"/>
              <a:t>committed</a:t>
            </a:r>
            <a:endParaRPr lang="en-US" dirty="0"/>
          </a:p>
          <a:p>
            <a:r>
              <a:rPr lang="en-US" dirty="0"/>
              <a:t>$</a:t>
            </a:r>
            <a:r>
              <a:rPr lang="en-US" b="1" dirty="0" err="1"/>
              <a:t>git</a:t>
            </a:r>
            <a:r>
              <a:rPr lang="en-US" b="1" dirty="0"/>
              <a:t> add .   </a:t>
            </a:r>
            <a:r>
              <a:rPr lang="en-US" dirty="0"/>
              <a:t>→ adds the entire </a:t>
            </a:r>
            <a:r>
              <a:rPr lang="en-US" dirty="0" smtClean="0"/>
              <a:t>folder and subfolders to </a:t>
            </a:r>
            <a:r>
              <a:rPr lang="en-US" dirty="0"/>
              <a:t>the staging </a:t>
            </a:r>
            <a:r>
              <a:rPr lang="en-US" dirty="0" smtClean="0"/>
              <a:t>area</a:t>
            </a:r>
            <a:endParaRPr lang="en-US" dirty="0"/>
          </a:p>
        </p:txBody>
      </p:sp>
      <p:pic>
        <p:nvPicPr>
          <p:cNvPr id="223" name="Shape 223"/>
          <p:cNvPicPr preferRelativeResize="0"/>
          <p:nvPr/>
        </p:nvPicPr>
        <p:blipFill>
          <a:blip r:embed="rId3"/>
          <a:stretch>
            <a:fillRect/>
          </a:stretch>
        </p:blipFill>
        <p:spPr>
          <a:xfrm>
            <a:off x="628650" y="1743616"/>
            <a:ext cx="3914775" cy="1971675"/>
          </a:xfrm>
          <a:prstGeom prst="rect">
            <a:avLst/>
          </a:prstGeom>
        </p:spPr>
      </p:pic>
      <p:sp>
        <p:nvSpPr>
          <p:cNvPr id="8" name="Shape 214"/>
          <p:cNvSpPr txBox="1">
            <a:spLocks noGrp="1"/>
          </p:cNvSpPr>
          <p:nvPr>
            <p:ph type="title"/>
          </p:nvPr>
        </p:nvSpPr>
        <p:spPr/>
        <p:txBody>
          <a:bodyPr/>
          <a:lstStyle/>
          <a:p>
            <a:pPr lvl="0"/>
            <a:r>
              <a:rPr lang="en-US" dirty="0" smtClean="0">
                <a:sym typeface="Calibri"/>
              </a:rPr>
              <a:t>Staging the file</a:t>
            </a:r>
            <a:endParaRPr lang="en-US" dirty="0">
              <a:sym typeface="Calibri"/>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p:txBody>
          <a:bodyPr/>
          <a:lstStyle/>
          <a:p>
            <a:pPr lvl="0"/>
            <a:r>
              <a:rPr lang="en-US" smtClean="0">
                <a:sym typeface="Calibri"/>
              </a:rPr>
              <a:t>Committing changes</a:t>
            </a:r>
            <a:endParaRPr lang="en-US">
              <a:sym typeface="Calibri"/>
            </a:endParaRPr>
          </a:p>
        </p:txBody>
      </p:sp>
      <p:sp>
        <p:nvSpPr>
          <p:cNvPr id="231" name="Shape 231"/>
          <p:cNvSpPr txBox="1">
            <a:spLocks noGrp="1"/>
          </p:cNvSpPr>
          <p:nvPr>
            <p:ph idx="1"/>
          </p:nvPr>
        </p:nvSpPr>
        <p:spPr>
          <a:xfrm>
            <a:off x="549275" y="1600201"/>
            <a:ext cx="8042276" cy="834439"/>
          </a:xfrm>
        </p:spPr>
        <p:txBody>
          <a:bodyPr>
            <a:normAutofit fontScale="85000" lnSpcReduction="20000"/>
          </a:bodyPr>
          <a:lstStyle/>
          <a:p>
            <a:pPr lvl="0"/>
            <a:r>
              <a:rPr lang="en-US" dirty="0" smtClean="0">
                <a:sym typeface="Calibri"/>
              </a:rPr>
              <a:t>$</a:t>
            </a:r>
            <a:r>
              <a:rPr lang="en-US" b="1" dirty="0" err="1" smtClean="0">
                <a:sym typeface="Calibri"/>
              </a:rPr>
              <a:t>git</a:t>
            </a:r>
            <a:r>
              <a:rPr lang="en-US" b="1" dirty="0" smtClean="0">
                <a:sym typeface="Calibri"/>
              </a:rPr>
              <a:t> commit</a:t>
            </a:r>
          </a:p>
          <a:p>
            <a:pPr lvl="0"/>
            <a:r>
              <a:rPr lang="en-US" dirty="0" smtClean="0">
                <a:sym typeface="Calibri"/>
              </a:rPr>
              <a:t>Enter the commit message</a:t>
            </a:r>
          </a:p>
          <a:p>
            <a:endParaRPr lang="en-US" dirty="0">
              <a:sym typeface="Calibri"/>
            </a:endParaRPr>
          </a:p>
        </p:txBody>
      </p:sp>
      <p:pic>
        <p:nvPicPr>
          <p:cNvPr id="232" name="Shape 232"/>
          <p:cNvPicPr preferRelativeResize="0"/>
          <p:nvPr/>
        </p:nvPicPr>
        <p:blipFill>
          <a:blip r:embed="rId3"/>
          <a:stretch>
            <a:fillRect/>
          </a:stretch>
        </p:blipFill>
        <p:spPr>
          <a:xfrm>
            <a:off x="1952625" y="2434640"/>
            <a:ext cx="5238750" cy="2181225"/>
          </a:xfrm>
          <a:prstGeom prst="rect">
            <a:avLst/>
          </a:prstGeom>
        </p:spPr>
      </p:pic>
      <p:sp>
        <p:nvSpPr>
          <p:cNvPr id="7" name="Shape 231"/>
          <p:cNvSpPr txBox="1">
            <a:spLocks/>
          </p:cNvSpPr>
          <p:nvPr/>
        </p:nvSpPr>
        <p:spPr>
          <a:xfrm>
            <a:off x="549275" y="4615865"/>
            <a:ext cx="8042276" cy="1327736"/>
          </a:xfrm>
          <a:prstGeom prst="rect">
            <a:avLst/>
          </a:prstGeom>
        </p:spPr>
        <p:txBody>
          <a:bodyPr vert="horz" lIns="91440" tIns="45720" rIns="91440" bIns="45720" rtlCol="0">
            <a:normAutofit fontScale="62500" lnSpcReduction="20000"/>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US" dirty="0" smtClean="0">
                <a:sym typeface="Calibri"/>
              </a:rPr>
              <a:t>$</a:t>
            </a:r>
            <a:r>
              <a:rPr lang="en-US" b="1" dirty="0" err="1" smtClean="0">
                <a:sym typeface="Calibri"/>
              </a:rPr>
              <a:t>git</a:t>
            </a:r>
            <a:r>
              <a:rPr lang="en-US" b="1" dirty="0" smtClean="0">
                <a:sym typeface="Calibri"/>
              </a:rPr>
              <a:t> commit –m ‘commit message’ </a:t>
            </a:r>
            <a:r>
              <a:rPr lang="en-US" dirty="0" smtClean="0">
                <a:sym typeface="Calibri"/>
              </a:rPr>
              <a:t>→ commits with a message</a:t>
            </a:r>
          </a:p>
          <a:p>
            <a:r>
              <a:rPr lang="en-US" dirty="0" smtClean="0">
                <a:sym typeface="Calibri"/>
              </a:rPr>
              <a:t>$</a:t>
            </a:r>
            <a:r>
              <a:rPr lang="en-US" b="1" dirty="0" err="1" smtClean="0">
                <a:sym typeface="Calibri"/>
              </a:rPr>
              <a:t>git</a:t>
            </a:r>
            <a:r>
              <a:rPr lang="en-US" b="1" dirty="0" smtClean="0">
                <a:sym typeface="Calibri"/>
              </a:rPr>
              <a:t> commit –a </a:t>
            </a:r>
            <a:r>
              <a:rPr lang="en-US" dirty="0" smtClean="0">
                <a:sym typeface="Calibri"/>
              </a:rPr>
              <a:t>→ to skip the staging part</a:t>
            </a:r>
          </a:p>
          <a:p>
            <a:r>
              <a:rPr lang="en-US" dirty="0" smtClean="0">
                <a:sym typeface="Calibri"/>
              </a:rPr>
              <a:t>$</a:t>
            </a:r>
            <a:r>
              <a:rPr lang="en-US" b="1" dirty="0" err="1" smtClean="0">
                <a:sym typeface="Calibri"/>
              </a:rPr>
              <a:t>git</a:t>
            </a:r>
            <a:r>
              <a:rPr lang="en-US" b="1" dirty="0" smtClean="0">
                <a:sym typeface="Calibri"/>
              </a:rPr>
              <a:t> commit –am ‘message</a:t>
            </a:r>
            <a:r>
              <a:rPr lang="en-US" dirty="0" smtClean="0">
                <a:sym typeface="Calibri"/>
              </a:rPr>
              <a:t>’→ skip the staging part and commits with a message </a:t>
            </a:r>
          </a:p>
          <a:p>
            <a:endParaRPr lang="en-US" dirty="0" smtClean="0">
              <a:sym typeface="Calibri"/>
            </a:endParaRPr>
          </a:p>
          <a:p>
            <a:endParaRPr lang="en-US" dirty="0">
              <a:sym typeface="Calibri"/>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p:txBody>
          <a:bodyPr/>
          <a:lstStyle/>
          <a:p>
            <a:pPr lvl="0"/>
            <a:r>
              <a:rPr lang="en-US" dirty="0" err="1" smtClean="0">
                <a:sym typeface="Calibri"/>
              </a:rPr>
              <a:t>Git</a:t>
            </a:r>
            <a:r>
              <a:rPr lang="en-US" dirty="0" smtClean="0">
                <a:sym typeface="Calibri"/>
              </a:rPr>
              <a:t> Hosting</a:t>
            </a:r>
            <a:endParaRPr lang="en-US" dirty="0">
              <a:sym typeface="Calibri"/>
            </a:endParaRPr>
          </a:p>
        </p:txBody>
      </p:sp>
      <p:sp>
        <p:nvSpPr>
          <p:cNvPr id="238" name="Shape 238"/>
          <p:cNvSpPr txBox="1">
            <a:spLocks noGrp="1"/>
          </p:cNvSpPr>
          <p:nvPr>
            <p:ph idx="1"/>
          </p:nvPr>
        </p:nvSpPr>
        <p:spPr/>
        <p:txBody>
          <a:bodyPr/>
          <a:lstStyle/>
          <a:p>
            <a:pPr lvl="0"/>
            <a:r>
              <a:rPr lang="en-US" dirty="0" err="1" smtClean="0">
                <a:sym typeface="Calibri"/>
              </a:rPr>
              <a:t>GitHub</a:t>
            </a:r>
            <a:r>
              <a:rPr lang="en-US" dirty="0" smtClean="0">
                <a:sym typeface="Calibri"/>
              </a:rPr>
              <a:t> – Free accounts for open source projects and repositories are public only</a:t>
            </a:r>
          </a:p>
          <a:p>
            <a:pPr lvl="0"/>
            <a:r>
              <a:rPr lang="en-US" dirty="0" smtClean="0">
                <a:sym typeface="Calibri"/>
                <a:hlinkClick r:id="rId3"/>
              </a:rPr>
              <a:t>bitBucket </a:t>
            </a:r>
            <a:r>
              <a:rPr lang="en-US" dirty="0" smtClean="0">
                <a:sym typeface="Calibri"/>
              </a:rPr>
              <a:t>– free for 5 users and repositories can be private or public</a:t>
            </a:r>
          </a:p>
          <a:p>
            <a:pPr lvl="1"/>
            <a:r>
              <a:rPr lang="en-US" dirty="0" smtClean="0">
                <a:sym typeface="Calibri"/>
              </a:rPr>
              <a:t>Free GUI called </a:t>
            </a:r>
            <a:r>
              <a:rPr lang="en-US" dirty="0" err="1" smtClean="0">
                <a:sym typeface="Calibri"/>
              </a:rPr>
              <a:t>Sourcetree</a:t>
            </a:r>
            <a:endParaRPr lang="en-US" dirty="0" smtClean="0">
              <a:sym typeface="Calibri"/>
            </a:endParaRPr>
          </a:p>
          <a:p>
            <a:pPr lvl="1"/>
            <a:r>
              <a:rPr lang="en-US" dirty="0" smtClean="0">
                <a:sym typeface="Calibri"/>
              </a:rPr>
              <a:t>Integrated with </a:t>
            </a:r>
            <a:r>
              <a:rPr lang="en-US" dirty="0" err="1" smtClean="0">
                <a:sym typeface="Calibri"/>
              </a:rPr>
              <a:t>Jira</a:t>
            </a:r>
            <a:r>
              <a:rPr lang="en-US" dirty="0" smtClean="0">
                <a:sym typeface="Calibri"/>
              </a:rPr>
              <a:t> (paid) for issue tracking</a:t>
            </a:r>
          </a:p>
          <a:p>
            <a:pPr lvl="0"/>
            <a:r>
              <a:rPr lang="en-US" dirty="0" err="1" smtClean="0">
                <a:sym typeface="Calibri"/>
              </a:rPr>
              <a:t>Github</a:t>
            </a:r>
            <a:r>
              <a:rPr lang="en-US" dirty="0" smtClean="0">
                <a:sym typeface="Calibri"/>
              </a:rPr>
              <a:t> </a:t>
            </a:r>
            <a:r>
              <a:rPr lang="en-US" dirty="0" err="1" smtClean="0">
                <a:sym typeface="Calibri"/>
              </a:rPr>
              <a:t>ssh</a:t>
            </a:r>
            <a:r>
              <a:rPr lang="en-US" dirty="0" smtClean="0">
                <a:sym typeface="Calibri"/>
              </a:rPr>
              <a:t> setup </a:t>
            </a:r>
          </a:p>
          <a:p>
            <a:pPr lvl="1"/>
            <a:r>
              <a:rPr lang="en-US" dirty="0" smtClean="0">
                <a:sym typeface="Calibri"/>
                <a:hlinkClick r:id="rId4"/>
              </a:rPr>
              <a:t>https://help.github.com/articles/generating-ssh-keys</a:t>
            </a:r>
            <a:endParaRPr lang="en-US" dirty="0" smtClean="0">
              <a:sym typeface="Calibri"/>
            </a:endParaRPr>
          </a:p>
        </p:txBody>
      </p:sp>
      <p:pic>
        <p:nvPicPr>
          <p:cNvPr id="239" name="Shape 239"/>
          <p:cNvPicPr preferRelativeResize="0"/>
          <p:nvPr/>
        </p:nvPicPr>
        <p:blipFill>
          <a:blip r:embed="rId5"/>
          <a:stretch>
            <a:fillRect/>
          </a:stretch>
        </p:blipFill>
        <p:spPr>
          <a:xfrm>
            <a:off x="628650" y="660341"/>
            <a:ext cx="944741" cy="395073"/>
          </a:xfrm>
          <a:prstGeom prst="rect">
            <a:avLst/>
          </a:prstGeom>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p:txBody>
          <a:bodyPr/>
          <a:lstStyle/>
          <a:p>
            <a:pPr lvl="0"/>
            <a:r>
              <a:rPr lang="en-US" dirty="0" smtClean="0">
                <a:sym typeface="Calibri"/>
              </a:rPr>
              <a:t>	  Basic Commands</a:t>
            </a:r>
            <a:endParaRPr lang="en-US" dirty="0">
              <a:sym typeface="Calibri"/>
            </a:endParaRPr>
          </a:p>
        </p:txBody>
      </p:sp>
      <p:sp>
        <p:nvSpPr>
          <p:cNvPr id="246" name="Shape 246"/>
          <p:cNvSpPr txBox="1">
            <a:spLocks noGrp="1"/>
          </p:cNvSpPr>
          <p:nvPr>
            <p:ph idx="1"/>
          </p:nvPr>
        </p:nvSpPr>
        <p:spPr>
          <a:xfrm>
            <a:off x="0" y="1600201"/>
            <a:ext cx="9144000" cy="4343400"/>
          </a:xfrm>
        </p:spPr>
        <p:txBody>
          <a:bodyPr>
            <a:normAutofit fontScale="92500"/>
          </a:bodyPr>
          <a:lstStyle/>
          <a:p>
            <a:pPr lvl="0"/>
            <a:r>
              <a:rPr lang="en-US" dirty="0" smtClean="0">
                <a:sym typeface="Calibri"/>
              </a:rPr>
              <a:t>Create a repo in </a:t>
            </a:r>
            <a:r>
              <a:rPr lang="en-US" dirty="0" err="1" smtClean="0">
                <a:sym typeface="Calibri"/>
              </a:rPr>
              <a:t>github</a:t>
            </a:r>
            <a:r>
              <a:rPr lang="en-US" dirty="0" smtClean="0">
                <a:sym typeface="Calibri"/>
              </a:rPr>
              <a:t> with exact same name (case sensitive)</a:t>
            </a:r>
          </a:p>
          <a:p>
            <a:pPr lvl="0"/>
            <a:r>
              <a:rPr lang="en-US" dirty="0" smtClean="0">
                <a:sym typeface="Calibri"/>
              </a:rPr>
              <a:t>Add a remote (</a:t>
            </a:r>
            <a:r>
              <a:rPr lang="en-US" dirty="0" err="1" smtClean="0">
                <a:sym typeface="Calibri"/>
              </a:rPr>
              <a:t>ssh</a:t>
            </a:r>
            <a:r>
              <a:rPr lang="en-US" dirty="0" smtClean="0">
                <a:sym typeface="Calibri"/>
              </a:rPr>
              <a:t>/https/</a:t>
            </a:r>
            <a:r>
              <a:rPr lang="en-US" dirty="0" err="1" smtClean="0">
                <a:sym typeface="Calibri"/>
              </a:rPr>
              <a:t>git</a:t>
            </a:r>
            <a:r>
              <a:rPr lang="en-US" dirty="0" smtClean="0">
                <a:sym typeface="Calibri"/>
              </a:rPr>
              <a:t>) to your local repository</a:t>
            </a:r>
          </a:p>
          <a:p>
            <a:pPr lvl="0"/>
            <a:r>
              <a:rPr lang="en-US" dirty="0" smtClean="0">
                <a:sym typeface="Calibri"/>
              </a:rPr>
              <a:t>$ </a:t>
            </a:r>
            <a:r>
              <a:rPr lang="en-US" sz="2200" b="1" dirty="0" err="1" smtClean="0">
                <a:sym typeface="Calibri"/>
              </a:rPr>
              <a:t>git</a:t>
            </a:r>
            <a:r>
              <a:rPr lang="en-US" sz="2200" b="1" dirty="0" smtClean="0">
                <a:sym typeface="Calibri"/>
              </a:rPr>
              <a:t> remote add origin </a:t>
            </a:r>
            <a:r>
              <a:rPr lang="en-US" sz="2200" b="1" dirty="0" err="1" smtClean="0">
                <a:sym typeface="Calibri"/>
              </a:rPr>
              <a:t>git@github.com:yourgitUID</a:t>
            </a:r>
            <a:r>
              <a:rPr lang="en-US" sz="2200" b="1" dirty="0" smtClean="0">
                <a:sym typeface="Calibri"/>
              </a:rPr>
              <a:t>/myproject.git</a:t>
            </a:r>
            <a:endParaRPr lang="en-US" sz="2200" b="1" dirty="0" smtClean="0">
              <a:sym typeface="Calibri"/>
              <a:hlinkClick r:id="rId3"/>
            </a:endParaRPr>
          </a:p>
          <a:p>
            <a:pPr lvl="0"/>
            <a:r>
              <a:rPr lang="en-US" dirty="0" smtClean="0">
                <a:sym typeface="Calibri"/>
              </a:rPr>
              <a:t>$ </a:t>
            </a:r>
            <a:r>
              <a:rPr lang="en-US" b="1" dirty="0" err="1" smtClean="0">
                <a:sym typeface="Calibri"/>
              </a:rPr>
              <a:t>git</a:t>
            </a:r>
            <a:r>
              <a:rPr lang="en-US" b="1" dirty="0" smtClean="0">
                <a:sym typeface="Calibri"/>
              </a:rPr>
              <a:t> pull origin master</a:t>
            </a:r>
          </a:p>
          <a:p>
            <a:pPr lvl="0"/>
            <a:r>
              <a:rPr lang="en-US" dirty="0" smtClean="0">
                <a:sym typeface="Calibri"/>
              </a:rPr>
              <a:t>$ </a:t>
            </a:r>
            <a:r>
              <a:rPr lang="en-US" b="1" dirty="0" err="1" smtClean="0">
                <a:sym typeface="Calibri"/>
              </a:rPr>
              <a:t>git</a:t>
            </a:r>
            <a:r>
              <a:rPr lang="en-US" b="1" dirty="0" smtClean="0">
                <a:sym typeface="Calibri"/>
              </a:rPr>
              <a:t> push origin master</a:t>
            </a:r>
          </a:p>
          <a:p>
            <a:pPr lvl="0"/>
            <a:r>
              <a:rPr lang="en-US" dirty="0" smtClean="0">
                <a:sym typeface="Calibri"/>
              </a:rPr>
              <a:t>$ </a:t>
            </a:r>
            <a:r>
              <a:rPr lang="en-US" b="1" dirty="0" err="1" smtClean="0">
                <a:sym typeface="Calibri"/>
              </a:rPr>
              <a:t>git</a:t>
            </a:r>
            <a:r>
              <a:rPr lang="en-US" b="1" dirty="0" smtClean="0">
                <a:sym typeface="Calibri"/>
              </a:rPr>
              <a:t> remote –v</a:t>
            </a:r>
            <a:r>
              <a:rPr lang="en-US" dirty="0" smtClean="0">
                <a:sym typeface="Calibri"/>
              </a:rPr>
              <a:t> (lists all remotes)</a:t>
            </a:r>
          </a:p>
          <a:p>
            <a:pPr lvl="0"/>
            <a:r>
              <a:rPr lang="en-US" dirty="0" smtClean="0">
                <a:sym typeface="Calibri"/>
              </a:rPr>
              <a:t>$ </a:t>
            </a:r>
            <a:r>
              <a:rPr lang="en-US" b="1" dirty="0" err="1" smtClean="0">
                <a:sym typeface="Calibri"/>
              </a:rPr>
              <a:t>git</a:t>
            </a:r>
            <a:r>
              <a:rPr lang="en-US" b="1" dirty="0" smtClean="0">
                <a:sym typeface="Calibri"/>
              </a:rPr>
              <a:t> remote </a:t>
            </a:r>
            <a:r>
              <a:rPr lang="en-US" b="1" dirty="0" err="1" smtClean="0">
                <a:sym typeface="Calibri"/>
              </a:rPr>
              <a:t>rm</a:t>
            </a:r>
            <a:r>
              <a:rPr lang="en-US" b="1" dirty="0" smtClean="0">
                <a:sym typeface="Calibri"/>
              </a:rPr>
              <a:t> origin </a:t>
            </a:r>
            <a:r>
              <a:rPr lang="en-US" dirty="0" smtClean="0">
                <a:sym typeface="Calibri"/>
              </a:rPr>
              <a:t>(remove)</a:t>
            </a:r>
          </a:p>
          <a:p>
            <a:endParaRPr lang="en-US" dirty="0">
              <a:sym typeface="Calibri"/>
            </a:endParaRPr>
          </a:p>
        </p:txBody>
      </p:sp>
      <p:pic>
        <p:nvPicPr>
          <p:cNvPr id="247" name="Shape 247"/>
          <p:cNvPicPr preferRelativeResize="0"/>
          <p:nvPr/>
        </p:nvPicPr>
        <p:blipFill>
          <a:blip r:embed="rId4"/>
          <a:stretch>
            <a:fillRect/>
          </a:stretch>
        </p:blipFill>
        <p:spPr>
          <a:xfrm>
            <a:off x="628650" y="660341"/>
            <a:ext cx="944741" cy="395073"/>
          </a:xfrm>
          <a:prstGeom prst="rect">
            <a:avLst/>
          </a:prstGeom>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p:txBody>
          <a:bodyPr/>
          <a:lstStyle/>
          <a:p>
            <a:pPr lvl="0"/>
            <a:r>
              <a:rPr lang="en-US" smtClean="0">
                <a:sym typeface="Calibri"/>
              </a:rPr>
              <a:t>	  Basic Workflow</a:t>
            </a:r>
            <a:endParaRPr lang="en-US">
              <a:sym typeface="Calibri"/>
            </a:endParaRPr>
          </a:p>
        </p:txBody>
      </p:sp>
      <p:sp>
        <p:nvSpPr>
          <p:cNvPr id="254" name="Shape 254"/>
          <p:cNvSpPr txBox="1">
            <a:spLocks noGrp="1"/>
          </p:cNvSpPr>
          <p:nvPr>
            <p:ph idx="1"/>
          </p:nvPr>
        </p:nvSpPr>
        <p:spPr/>
        <p:txBody>
          <a:bodyPr>
            <a:normAutofit fontScale="85000" lnSpcReduction="20000"/>
          </a:bodyPr>
          <a:lstStyle/>
          <a:p>
            <a:pPr lvl="0"/>
            <a:r>
              <a:rPr lang="en-US" smtClean="0">
                <a:sym typeface="Calibri"/>
              </a:rPr>
              <a:t>Branching and merging</a:t>
            </a:r>
          </a:p>
          <a:p>
            <a:pPr lvl="0"/>
            <a:r>
              <a:rPr lang="en-US" smtClean="0">
                <a:sym typeface="Calibri"/>
              </a:rPr>
              <a:t>$ git checkout –b test (create and switch to a branch)</a:t>
            </a:r>
          </a:p>
          <a:p>
            <a:pPr lvl="0"/>
            <a:r>
              <a:rPr lang="en-US" smtClean="0">
                <a:sym typeface="Calibri"/>
              </a:rPr>
              <a:t>$ git branch –l (list all branches)</a:t>
            </a:r>
          </a:p>
          <a:p>
            <a:pPr lvl="0"/>
            <a:r>
              <a:rPr lang="en-US" smtClean="0">
                <a:sym typeface="Calibri"/>
              </a:rPr>
              <a:t>$ git checkout master (switch to a branch)</a:t>
            </a:r>
          </a:p>
          <a:p>
            <a:pPr lvl="0"/>
            <a:r>
              <a:rPr lang="en-US" smtClean="0">
                <a:sym typeface="Calibri"/>
              </a:rPr>
              <a:t>$ git checkout –f master (forceful overwrite any local changes)</a:t>
            </a:r>
          </a:p>
          <a:p>
            <a:pPr lvl="0"/>
            <a:r>
              <a:rPr lang="en-US" smtClean="0">
                <a:sym typeface="Calibri"/>
              </a:rPr>
              <a:t>$ git merge test (merge the branch with master) </a:t>
            </a:r>
          </a:p>
          <a:p>
            <a:pPr lvl="0"/>
            <a:r>
              <a:rPr lang="en-US" smtClean="0">
                <a:sym typeface="Calibri"/>
              </a:rPr>
              <a:t>$ gitk (GUI view)</a:t>
            </a:r>
          </a:p>
          <a:p>
            <a:pPr lvl="0"/>
            <a:r>
              <a:rPr lang="en-US" smtClean="0">
                <a:sym typeface="Calibri"/>
              </a:rPr>
              <a:t>$ git push origin test (push the branch to remote)</a:t>
            </a:r>
          </a:p>
          <a:p>
            <a:pPr lvl="0"/>
            <a:r>
              <a:rPr lang="en-US" smtClean="0">
                <a:sym typeface="Calibri"/>
              </a:rPr>
              <a:t>$ git branch –D test (delete the branch)</a:t>
            </a:r>
            <a:endParaRPr lang="en-US">
              <a:sym typeface="Calibri"/>
            </a:endParaRPr>
          </a:p>
        </p:txBody>
      </p:sp>
      <p:pic>
        <p:nvPicPr>
          <p:cNvPr id="255" name="Shape 255"/>
          <p:cNvPicPr preferRelativeResize="0"/>
          <p:nvPr/>
        </p:nvPicPr>
        <p:blipFill>
          <a:blip r:embed="rId3"/>
          <a:stretch>
            <a:fillRect/>
          </a:stretch>
        </p:blipFill>
        <p:spPr>
          <a:xfrm>
            <a:off x="489204" y="660341"/>
            <a:ext cx="944741" cy="395073"/>
          </a:xfrm>
          <a:prstGeom prst="rect">
            <a:avLst/>
          </a:prstGeom>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p:txBody>
          <a:bodyPr/>
          <a:lstStyle/>
          <a:p>
            <a:pPr lvl="0"/>
            <a:r>
              <a:rPr lang="en-US" smtClean="0">
                <a:sym typeface="Calibri"/>
              </a:rPr>
              <a:t>	  Basic Workflow</a:t>
            </a:r>
            <a:endParaRPr lang="en-US">
              <a:sym typeface="Calibri"/>
            </a:endParaRPr>
          </a:p>
        </p:txBody>
      </p:sp>
      <p:sp>
        <p:nvSpPr>
          <p:cNvPr id="262" name="Shape 262"/>
          <p:cNvSpPr txBox="1">
            <a:spLocks noGrp="1"/>
          </p:cNvSpPr>
          <p:nvPr>
            <p:ph idx="1"/>
          </p:nvPr>
        </p:nvSpPr>
        <p:spPr/>
        <p:txBody>
          <a:bodyPr/>
          <a:lstStyle/>
          <a:p>
            <a:pPr lvl="0"/>
            <a:r>
              <a:rPr lang="en-US" smtClean="0">
                <a:sym typeface="Calibri"/>
              </a:rPr>
              <a:t>Tags</a:t>
            </a:r>
          </a:p>
          <a:p>
            <a:pPr lvl="0"/>
            <a:r>
              <a:rPr lang="en-US" smtClean="0">
                <a:sym typeface="Calibri"/>
              </a:rPr>
              <a:t>Use annotated tags for releases while lightweight tags are meant for private or temporary object labels</a:t>
            </a:r>
          </a:p>
          <a:p>
            <a:pPr lvl="0"/>
            <a:r>
              <a:rPr lang="en-US" smtClean="0">
                <a:sym typeface="Calibri"/>
              </a:rPr>
              <a:t>$ git tag –a 1.4.0 –m”Latest release”</a:t>
            </a:r>
          </a:p>
          <a:p>
            <a:pPr lvl="0"/>
            <a:r>
              <a:rPr lang="en-US" smtClean="0">
                <a:sym typeface="Calibri"/>
              </a:rPr>
              <a:t>$ git tag -l</a:t>
            </a:r>
            <a:endParaRPr lang="en-US">
              <a:sym typeface="Calibri"/>
            </a:endParaRPr>
          </a:p>
        </p:txBody>
      </p:sp>
      <p:pic>
        <p:nvPicPr>
          <p:cNvPr id="263" name="Shape 263"/>
          <p:cNvPicPr preferRelativeResize="0"/>
          <p:nvPr/>
        </p:nvPicPr>
        <p:blipFill>
          <a:blip r:embed="rId3"/>
          <a:stretch>
            <a:fillRect/>
          </a:stretch>
        </p:blipFill>
        <p:spPr>
          <a:xfrm>
            <a:off x="628650" y="660341"/>
            <a:ext cx="944741" cy="395073"/>
          </a:xfrm>
          <a:prstGeom prst="rect">
            <a:avLst/>
          </a:prstGeom>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p:txBody>
          <a:bodyPr/>
          <a:lstStyle/>
          <a:p>
            <a:pPr lvl="0"/>
            <a:r>
              <a:rPr lang="en-US" dirty="0" smtClean="0">
                <a:sym typeface="Calibri"/>
              </a:rPr>
              <a:t>VCS - Brief History</a:t>
            </a:r>
            <a:endParaRPr lang="en-US" dirty="0">
              <a:sym typeface="Calibri"/>
            </a:endParaRPr>
          </a:p>
        </p:txBody>
      </p:sp>
      <p:sp>
        <p:nvSpPr>
          <p:cNvPr id="100" name="Shape 100"/>
          <p:cNvSpPr txBox="1">
            <a:spLocks noGrp="1"/>
          </p:cNvSpPr>
          <p:nvPr>
            <p:ph idx="1"/>
          </p:nvPr>
        </p:nvSpPr>
        <p:spPr/>
        <p:txBody>
          <a:bodyPr>
            <a:normAutofit/>
          </a:bodyPr>
          <a:lstStyle/>
          <a:p>
            <a:pPr lvl="0"/>
            <a:r>
              <a:rPr lang="en-US" sz="1800" dirty="0" smtClean="0">
                <a:sym typeface="Calibri"/>
              </a:rPr>
              <a:t>Source Code Control System (SCCS) – released in 1972 at Bell Labs</a:t>
            </a:r>
          </a:p>
          <a:p>
            <a:pPr lvl="0"/>
            <a:r>
              <a:rPr lang="en-US" sz="1800" dirty="0" smtClean="0">
                <a:sym typeface="Calibri"/>
              </a:rPr>
              <a:t>Revision Control System (RCS) – released in 1982 at Purdue</a:t>
            </a:r>
          </a:p>
          <a:p>
            <a:pPr lvl="0"/>
            <a:r>
              <a:rPr lang="en-US" sz="1800" dirty="0" smtClean="0">
                <a:sym typeface="Calibri"/>
              </a:rPr>
              <a:t>Concurrent Versioning System (CVS) – started in 1986; initial release in 1990</a:t>
            </a:r>
          </a:p>
          <a:p>
            <a:pPr lvl="0"/>
            <a:r>
              <a:rPr lang="en-US" sz="1800" dirty="0" smtClean="0">
                <a:sym typeface="Calibri"/>
              </a:rPr>
              <a:t>Apache Subversion (SVN) – initial release in 2000</a:t>
            </a:r>
          </a:p>
          <a:p>
            <a:pPr lvl="0"/>
            <a:r>
              <a:rPr lang="en-US" sz="1800" dirty="0" smtClean="0">
                <a:sym typeface="Calibri"/>
              </a:rPr>
              <a:t>GIT – by Linus Torvalds in 2005</a:t>
            </a:r>
            <a:endParaRPr lang="en-US" sz="1800" dirty="0">
              <a:sym typeface="Calibri"/>
            </a:endParaRPr>
          </a:p>
        </p:txBody>
      </p:sp>
      <p:graphicFrame>
        <p:nvGraphicFramePr>
          <p:cNvPr id="6" name="Shape 107"/>
          <p:cNvGraphicFramePr/>
          <p:nvPr>
            <p:extLst>
              <p:ext uri="{D42A27DB-BD31-4B8C-83A1-F6EECF244321}">
                <p14:modId xmlns:p14="http://schemas.microsoft.com/office/powerpoint/2010/main" val="3567421215"/>
              </p:ext>
            </p:extLst>
          </p:nvPr>
        </p:nvGraphicFramePr>
        <p:xfrm>
          <a:off x="1295456" y="4492593"/>
          <a:ext cx="6446000" cy="2190805"/>
        </p:xfrm>
        <a:graphic>
          <a:graphicData uri="http://schemas.openxmlformats.org/drawingml/2006/table">
            <a:tbl>
              <a:tblPr firstRow="1" bandRow="1">
                <a:noFill/>
                <a:tableStyleId>{F5D56B2B-3E9A-4EF0-A83C-D78F301E7E54}</a:tableStyleId>
              </a:tblPr>
              <a:tblGrid>
                <a:gridCol w="1289200"/>
                <a:gridCol w="1289200"/>
                <a:gridCol w="1289200"/>
                <a:gridCol w="1289200"/>
                <a:gridCol w="1289200"/>
              </a:tblGrid>
              <a:tr h="278125">
                <a:tc>
                  <a:txBody>
                    <a:bodyPr/>
                    <a:lstStyle/>
                    <a:p>
                      <a:pPr marL="0" lvl="0" algn="l" rtl="0">
                        <a:spcBef>
                          <a:spcPts val="0"/>
                        </a:spcBef>
                        <a:buSzPct val="25000"/>
                        <a:buNone/>
                      </a:pPr>
                      <a:r>
                        <a:rPr lang="en-US" sz="1200"/>
                        <a:t>Generation</a:t>
                      </a:r>
                    </a:p>
                  </a:txBody>
                  <a:tcPr marL="68575" marR="68575" marT="34300" marB="34300"/>
                </a:tc>
                <a:tc>
                  <a:txBody>
                    <a:bodyPr/>
                    <a:lstStyle/>
                    <a:p>
                      <a:pPr marL="0" lvl="0" algn="l" rtl="0">
                        <a:spcBef>
                          <a:spcPts val="0"/>
                        </a:spcBef>
                        <a:buSzPct val="25000"/>
                        <a:buNone/>
                      </a:pPr>
                      <a:r>
                        <a:rPr lang="en-US" sz="1200"/>
                        <a:t>Networking</a:t>
                      </a:r>
                    </a:p>
                  </a:txBody>
                  <a:tcPr marL="68575" marR="68575" marT="34300" marB="34300"/>
                </a:tc>
                <a:tc>
                  <a:txBody>
                    <a:bodyPr/>
                    <a:lstStyle/>
                    <a:p>
                      <a:pPr marL="0" lvl="0" algn="l" rtl="0">
                        <a:spcBef>
                          <a:spcPts val="0"/>
                        </a:spcBef>
                        <a:buSzPct val="25000"/>
                        <a:buNone/>
                      </a:pPr>
                      <a:r>
                        <a:rPr lang="en-US" sz="1200"/>
                        <a:t>Operations</a:t>
                      </a:r>
                    </a:p>
                  </a:txBody>
                  <a:tcPr marL="68575" marR="68575" marT="34300" marB="34300"/>
                </a:tc>
                <a:tc>
                  <a:txBody>
                    <a:bodyPr/>
                    <a:lstStyle/>
                    <a:p>
                      <a:pPr marL="0" lvl="0" algn="l" rtl="0">
                        <a:spcBef>
                          <a:spcPts val="0"/>
                        </a:spcBef>
                        <a:buSzPct val="25000"/>
                        <a:buNone/>
                      </a:pPr>
                      <a:r>
                        <a:rPr lang="en-US" sz="1200"/>
                        <a:t>Concurrency</a:t>
                      </a:r>
                    </a:p>
                  </a:txBody>
                  <a:tcPr marL="68575" marR="68575" marT="34300" marB="34300"/>
                </a:tc>
                <a:tc>
                  <a:txBody>
                    <a:bodyPr/>
                    <a:lstStyle/>
                    <a:p>
                      <a:pPr marL="0" lvl="0" algn="l" rtl="0">
                        <a:spcBef>
                          <a:spcPts val="0"/>
                        </a:spcBef>
                        <a:buSzPct val="25000"/>
                        <a:buNone/>
                      </a:pPr>
                      <a:r>
                        <a:rPr lang="en-US" sz="1200"/>
                        <a:t>Examples</a:t>
                      </a:r>
                    </a:p>
                  </a:txBody>
                  <a:tcPr marL="68575" marR="68575" marT="34300" marB="34300"/>
                </a:tc>
              </a:tr>
              <a:tr h="480050">
                <a:tc>
                  <a:txBody>
                    <a:bodyPr/>
                    <a:lstStyle/>
                    <a:p>
                      <a:pPr marL="0" lvl="0" algn="l" rtl="0">
                        <a:spcBef>
                          <a:spcPts val="0"/>
                        </a:spcBef>
                        <a:buSzPct val="25000"/>
                        <a:buNone/>
                      </a:pPr>
                      <a:r>
                        <a:rPr lang="en-US" sz="1400"/>
                        <a:t>One</a:t>
                      </a:r>
                    </a:p>
                  </a:txBody>
                  <a:tcPr marL="68575" marR="68575" marT="34300" marB="34300"/>
                </a:tc>
                <a:tc>
                  <a:txBody>
                    <a:bodyPr/>
                    <a:lstStyle/>
                    <a:p>
                      <a:pPr marL="0" lvl="0" algn="l" rtl="0">
                        <a:spcBef>
                          <a:spcPts val="0"/>
                        </a:spcBef>
                        <a:buSzPct val="25000"/>
                        <a:buNone/>
                      </a:pPr>
                      <a:r>
                        <a:rPr lang="en-US" sz="1400"/>
                        <a:t>None</a:t>
                      </a:r>
                    </a:p>
                  </a:txBody>
                  <a:tcPr marL="68575" marR="68575" marT="34300" marB="34300"/>
                </a:tc>
                <a:tc>
                  <a:txBody>
                    <a:bodyPr/>
                    <a:lstStyle/>
                    <a:p>
                      <a:pPr marL="0" lvl="0" algn="l" rtl="0">
                        <a:spcBef>
                          <a:spcPts val="0"/>
                        </a:spcBef>
                        <a:buSzPct val="25000"/>
                        <a:buNone/>
                      </a:pPr>
                      <a:r>
                        <a:rPr lang="en-US" sz="1400"/>
                        <a:t>One</a:t>
                      </a:r>
                      <a:r>
                        <a:rPr lang="en-US" sz="1400" baseline="0"/>
                        <a:t> file at a time</a:t>
                      </a:r>
                    </a:p>
                  </a:txBody>
                  <a:tcPr marL="68575" marR="68575" marT="34300" marB="34300"/>
                </a:tc>
                <a:tc>
                  <a:txBody>
                    <a:bodyPr/>
                    <a:lstStyle/>
                    <a:p>
                      <a:pPr marL="0" lvl="0" algn="l" rtl="0">
                        <a:spcBef>
                          <a:spcPts val="0"/>
                        </a:spcBef>
                        <a:buSzPct val="25000"/>
                        <a:buNone/>
                      </a:pPr>
                      <a:r>
                        <a:rPr lang="en-US" sz="1400"/>
                        <a:t>Locks</a:t>
                      </a:r>
                    </a:p>
                  </a:txBody>
                  <a:tcPr marL="68575" marR="68575" marT="34300" marB="34300"/>
                </a:tc>
                <a:tc>
                  <a:txBody>
                    <a:bodyPr/>
                    <a:lstStyle/>
                    <a:p>
                      <a:pPr marL="0" lvl="0" algn="l" rtl="0">
                        <a:spcBef>
                          <a:spcPts val="0"/>
                        </a:spcBef>
                        <a:buSzPct val="25000"/>
                        <a:buNone/>
                      </a:pPr>
                      <a:r>
                        <a:rPr lang="en-US" sz="1400"/>
                        <a:t>SCCS, RCS</a:t>
                      </a:r>
                    </a:p>
                  </a:txBody>
                  <a:tcPr marL="68575" marR="68575" marT="34300" marB="34300"/>
                </a:tc>
              </a:tr>
              <a:tr h="685800">
                <a:tc>
                  <a:txBody>
                    <a:bodyPr/>
                    <a:lstStyle/>
                    <a:p>
                      <a:pPr marL="0" lvl="0" algn="l" rtl="0">
                        <a:spcBef>
                          <a:spcPts val="0"/>
                        </a:spcBef>
                        <a:buSzPct val="25000"/>
                        <a:buNone/>
                      </a:pPr>
                      <a:r>
                        <a:rPr lang="en-US" sz="1400"/>
                        <a:t>Second</a:t>
                      </a:r>
                    </a:p>
                  </a:txBody>
                  <a:tcPr marL="68575" marR="68575" marT="34300" marB="34300"/>
                </a:tc>
                <a:tc>
                  <a:txBody>
                    <a:bodyPr/>
                    <a:lstStyle/>
                    <a:p>
                      <a:pPr marL="0" lvl="0" algn="l" rtl="0">
                        <a:spcBef>
                          <a:spcPts val="0"/>
                        </a:spcBef>
                        <a:buSzPct val="25000"/>
                        <a:buNone/>
                      </a:pPr>
                      <a:r>
                        <a:rPr lang="en-US" sz="1400" dirty="0"/>
                        <a:t>Centralized</a:t>
                      </a:r>
                    </a:p>
                  </a:txBody>
                  <a:tcPr marL="68575" marR="68575" marT="34300" marB="34300"/>
                </a:tc>
                <a:tc>
                  <a:txBody>
                    <a:bodyPr/>
                    <a:lstStyle/>
                    <a:p>
                      <a:pPr marL="0" lvl="0" algn="l" rtl="0">
                        <a:spcBef>
                          <a:spcPts val="0"/>
                        </a:spcBef>
                        <a:buSzPct val="25000"/>
                        <a:buNone/>
                      </a:pPr>
                      <a:r>
                        <a:rPr lang="en-US" sz="1400"/>
                        <a:t>Multi-file</a:t>
                      </a:r>
                    </a:p>
                  </a:txBody>
                  <a:tcPr marL="68575" marR="68575" marT="34300" marB="34300"/>
                </a:tc>
                <a:tc>
                  <a:txBody>
                    <a:bodyPr/>
                    <a:lstStyle/>
                    <a:p>
                      <a:pPr marL="0" lvl="0" algn="l" rtl="0">
                        <a:spcBef>
                          <a:spcPts val="0"/>
                        </a:spcBef>
                        <a:buSzPct val="25000"/>
                        <a:buNone/>
                      </a:pPr>
                      <a:r>
                        <a:rPr lang="en-US" sz="1400"/>
                        <a:t>Merge before commit</a:t>
                      </a:r>
                    </a:p>
                  </a:txBody>
                  <a:tcPr marL="68575" marR="68575" marT="34300" marB="34300"/>
                </a:tc>
                <a:tc>
                  <a:txBody>
                    <a:bodyPr/>
                    <a:lstStyle/>
                    <a:p>
                      <a:pPr marL="0" lvl="0" algn="l" rtl="0">
                        <a:spcBef>
                          <a:spcPts val="0"/>
                        </a:spcBef>
                        <a:buSzPct val="25000"/>
                        <a:buNone/>
                      </a:pPr>
                      <a:r>
                        <a:rPr lang="en-US" sz="1400"/>
                        <a:t>CVS, SourceSafe, Subversion, TFS</a:t>
                      </a:r>
                    </a:p>
                  </a:txBody>
                  <a:tcPr marL="68575" marR="68575" marT="34300" marB="34300"/>
                </a:tc>
              </a:tr>
              <a:tr h="480050">
                <a:tc>
                  <a:txBody>
                    <a:bodyPr/>
                    <a:lstStyle/>
                    <a:p>
                      <a:pPr marL="0" lvl="0" algn="l" rtl="0">
                        <a:spcBef>
                          <a:spcPts val="0"/>
                        </a:spcBef>
                        <a:buSzPct val="25000"/>
                        <a:buNone/>
                      </a:pPr>
                      <a:r>
                        <a:rPr lang="en-US" sz="1400" dirty="0"/>
                        <a:t>Third</a:t>
                      </a:r>
                    </a:p>
                  </a:txBody>
                  <a:tcPr marL="68575" marR="68575" marT="34300" marB="34300"/>
                </a:tc>
                <a:tc>
                  <a:txBody>
                    <a:bodyPr/>
                    <a:lstStyle/>
                    <a:p>
                      <a:pPr marL="0" lvl="0" algn="l" rtl="0">
                        <a:spcBef>
                          <a:spcPts val="0"/>
                        </a:spcBef>
                        <a:buSzPct val="25000"/>
                        <a:buNone/>
                      </a:pPr>
                      <a:r>
                        <a:rPr lang="en-US" sz="1400"/>
                        <a:t>Decentralized</a:t>
                      </a:r>
                    </a:p>
                  </a:txBody>
                  <a:tcPr marL="68575" marR="68575" marT="34300" marB="34300"/>
                </a:tc>
                <a:tc>
                  <a:txBody>
                    <a:bodyPr/>
                    <a:lstStyle/>
                    <a:p>
                      <a:pPr marL="0" lvl="0" algn="l" rtl="0">
                        <a:spcBef>
                          <a:spcPts val="0"/>
                        </a:spcBef>
                        <a:buSzPct val="25000"/>
                        <a:buNone/>
                      </a:pPr>
                      <a:r>
                        <a:rPr lang="en-US" sz="1400"/>
                        <a:t>Changesets</a:t>
                      </a:r>
                    </a:p>
                  </a:txBody>
                  <a:tcPr marL="68575" marR="68575" marT="34300" marB="34300"/>
                </a:tc>
                <a:tc>
                  <a:txBody>
                    <a:bodyPr/>
                    <a:lstStyle/>
                    <a:p>
                      <a:pPr marL="0" lvl="0" algn="l" rtl="0">
                        <a:spcBef>
                          <a:spcPts val="0"/>
                        </a:spcBef>
                        <a:buSzPct val="25000"/>
                        <a:buNone/>
                      </a:pPr>
                      <a:r>
                        <a:rPr lang="en-US" sz="1400"/>
                        <a:t>Commit before Merge</a:t>
                      </a:r>
                    </a:p>
                  </a:txBody>
                  <a:tcPr marL="68575" marR="68575" marT="34300" marB="34300"/>
                </a:tc>
                <a:tc>
                  <a:txBody>
                    <a:bodyPr/>
                    <a:lstStyle/>
                    <a:p>
                      <a:pPr marL="0" lvl="0" algn="l" rtl="0">
                        <a:spcBef>
                          <a:spcPts val="0"/>
                        </a:spcBef>
                        <a:buSzPct val="25000"/>
                        <a:buNone/>
                      </a:pPr>
                      <a:r>
                        <a:rPr lang="en-US" sz="1400" dirty="0" err="1"/>
                        <a:t>Git</a:t>
                      </a:r>
                      <a:r>
                        <a:rPr lang="en-US" sz="1400" dirty="0"/>
                        <a:t>, Hg, Bazaar</a:t>
                      </a:r>
                    </a:p>
                  </a:txBody>
                  <a:tcPr marL="68575" marR="68575" marT="34300" marB="34300"/>
                </a:tc>
              </a:tr>
            </a:tbl>
          </a:graphicData>
        </a:graphic>
      </p:graphicFrame>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549275" y="107576"/>
            <a:ext cx="8042276" cy="847025"/>
          </a:xfrm>
        </p:spPr>
        <p:txBody>
          <a:bodyPr/>
          <a:lstStyle/>
          <a:p>
            <a:pPr lvl="0"/>
            <a:r>
              <a:rPr lang="en-US" dirty="0" smtClean="0">
                <a:sym typeface="Calibri"/>
              </a:rPr>
              <a:t>Interactive add</a:t>
            </a:r>
            <a:endParaRPr lang="en-US" dirty="0">
              <a:sym typeface="Calibri"/>
            </a:endParaRPr>
          </a:p>
        </p:txBody>
      </p:sp>
      <p:sp>
        <p:nvSpPr>
          <p:cNvPr id="270" name="Shape 270"/>
          <p:cNvSpPr txBox="1">
            <a:spLocks noGrp="1"/>
          </p:cNvSpPr>
          <p:nvPr>
            <p:ph idx="1"/>
          </p:nvPr>
        </p:nvSpPr>
        <p:spPr>
          <a:xfrm>
            <a:off x="549275" y="1142112"/>
            <a:ext cx="8042276" cy="4801489"/>
          </a:xfrm>
        </p:spPr>
        <p:txBody>
          <a:bodyPr/>
          <a:lstStyle/>
          <a:p>
            <a:pPr lvl="0"/>
            <a:r>
              <a:rPr lang="en-US" dirty="0" smtClean="0">
                <a:sym typeface="Calibri"/>
              </a:rPr>
              <a:t>$</a:t>
            </a:r>
            <a:r>
              <a:rPr lang="en-US" dirty="0" err="1" smtClean="0">
                <a:sym typeface="Calibri"/>
              </a:rPr>
              <a:t>git</a:t>
            </a:r>
            <a:r>
              <a:rPr lang="en-US" dirty="0" smtClean="0">
                <a:sym typeface="Calibri"/>
              </a:rPr>
              <a:t> add –</a:t>
            </a:r>
            <a:r>
              <a:rPr lang="en-US" dirty="0" err="1" smtClean="0">
                <a:sym typeface="Calibri"/>
              </a:rPr>
              <a:t>i</a:t>
            </a:r>
            <a:endParaRPr lang="en-US" dirty="0" smtClean="0">
              <a:sym typeface="Calibri"/>
            </a:endParaRPr>
          </a:p>
          <a:p>
            <a:pPr lvl="1"/>
            <a:r>
              <a:rPr lang="en-US" dirty="0" smtClean="0">
                <a:sym typeface="Calibri"/>
              </a:rPr>
              <a:t>Opens the interactive add prompt. </a:t>
            </a:r>
          </a:p>
          <a:p>
            <a:pPr lvl="1"/>
            <a:r>
              <a:rPr lang="en-US" dirty="0" smtClean="0">
                <a:sym typeface="Calibri"/>
              </a:rPr>
              <a:t>Using interactive add we can add part of the file to the staging area and leave the remaining part </a:t>
            </a:r>
            <a:r>
              <a:rPr lang="en-US" dirty="0" err="1" smtClean="0">
                <a:sym typeface="Calibri"/>
              </a:rPr>
              <a:t>unstaged</a:t>
            </a:r>
            <a:r>
              <a:rPr lang="en-US" dirty="0" smtClean="0">
                <a:sym typeface="Calibri"/>
              </a:rPr>
              <a:t>. </a:t>
            </a:r>
          </a:p>
          <a:p>
            <a:pPr lvl="1"/>
            <a:r>
              <a:rPr lang="en-US" dirty="0" smtClean="0">
                <a:sym typeface="Calibri"/>
              </a:rPr>
              <a:t>Can use numbers or shortcuts to open sub prompts</a:t>
            </a:r>
            <a:endParaRPr lang="en-US" dirty="0">
              <a:sym typeface="Calibri"/>
            </a:endParaRPr>
          </a:p>
        </p:txBody>
      </p:sp>
      <p:pic>
        <p:nvPicPr>
          <p:cNvPr id="271" name="Shape 271"/>
          <p:cNvPicPr preferRelativeResize="0"/>
          <p:nvPr/>
        </p:nvPicPr>
        <p:blipFill>
          <a:blip r:embed="rId3"/>
          <a:stretch>
            <a:fillRect/>
          </a:stretch>
        </p:blipFill>
        <p:spPr>
          <a:xfrm>
            <a:off x="244608" y="4419601"/>
            <a:ext cx="5153025" cy="1524000"/>
          </a:xfrm>
          <a:prstGeom prst="rect">
            <a:avLst/>
          </a:prstGeom>
        </p:spPr>
      </p:pic>
      <p:pic>
        <p:nvPicPr>
          <p:cNvPr id="272" name="Shape 272"/>
          <p:cNvPicPr preferRelativeResize="0"/>
          <p:nvPr/>
        </p:nvPicPr>
        <p:blipFill>
          <a:blip r:embed="rId4"/>
          <a:stretch>
            <a:fillRect/>
          </a:stretch>
        </p:blipFill>
        <p:spPr>
          <a:xfrm>
            <a:off x="5656031" y="3720057"/>
            <a:ext cx="3487969" cy="3137943"/>
          </a:xfrm>
          <a:prstGeom prst="rect">
            <a:avLst/>
          </a:prstGeom>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p:txBody>
          <a:bodyPr/>
          <a:lstStyle/>
          <a:p>
            <a:pPr lvl="0"/>
            <a:r>
              <a:rPr lang="en-US" dirty="0" smtClean="0">
                <a:sym typeface="Calibri"/>
              </a:rPr>
              <a:t>Stash changes</a:t>
            </a:r>
            <a:endParaRPr lang="en-US" dirty="0">
              <a:sym typeface="Calibri"/>
            </a:endParaRPr>
          </a:p>
        </p:txBody>
      </p:sp>
      <p:sp>
        <p:nvSpPr>
          <p:cNvPr id="279" name="Shape 279"/>
          <p:cNvSpPr txBox="1">
            <a:spLocks noGrp="1"/>
          </p:cNvSpPr>
          <p:nvPr>
            <p:ph idx="1"/>
          </p:nvPr>
        </p:nvSpPr>
        <p:spPr/>
        <p:txBody>
          <a:bodyPr>
            <a:normAutofit fontScale="92500" lnSpcReduction="20000"/>
          </a:bodyPr>
          <a:lstStyle/>
          <a:p>
            <a:pPr lvl="0"/>
            <a:r>
              <a:rPr lang="en-US" dirty="0" smtClean="0">
                <a:sym typeface="Calibri"/>
              </a:rPr>
              <a:t>Take the changes made, stash them aside</a:t>
            </a:r>
          </a:p>
          <a:p>
            <a:pPr lvl="1"/>
            <a:r>
              <a:rPr lang="en-US" dirty="0" smtClean="0">
                <a:sym typeface="Calibri"/>
              </a:rPr>
              <a:t>$</a:t>
            </a:r>
            <a:r>
              <a:rPr lang="en-US" dirty="0" err="1" smtClean="0">
                <a:sym typeface="Calibri"/>
              </a:rPr>
              <a:t>git</a:t>
            </a:r>
            <a:r>
              <a:rPr lang="en-US" dirty="0" smtClean="0">
                <a:sym typeface="Calibri"/>
              </a:rPr>
              <a:t> stash</a:t>
            </a:r>
          </a:p>
          <a:p>
            <a:pPr lvl="1"/>
            <a:r>
              <a:rPr lang="en-US" dirty="0" smtClean="0">
                <a:sym typeface="Calibri"/>
              </a:rPr>
              <a:t>Make change to a file</a:t>
            </a:r>
          </a:p>
          <a:p>
            <a:pPr lvl="1"/>
            <a:r>
              <a:rPr lang="en-US" dirty="0" smtClean="0">
                <a:sym typeface="Calibri"/>
              </a:rPr>
              <a:t>Stash the changes</a:t>
            </a:r>
          </a:p>
          <a:p>
            <a:pPr lvl="1"/>
            <a:r>
              <a:rPr lang="en-US" dirty="0" smtClean="0">
                <a:sym typeface="Calibri"/>
              </a:rPr>
              <a:t>can make changes to other files and commit them while keeping the stash</a:t>
            </a:r>
          </a:p>
          <a:p>
            <a:pPr lvl="1"/>
            <a:r>
              <a:rPr lang="en-US" dirty="0" smtClean="0">
                <a:sym typeface="Calibri"/>
              </a:rPr>
              <a:t>Can make multiple stashes as well.</a:t>
            </a:r>
          </a:p>
          <a:p>
            <a:pPr lvl="0"/>
            <a:r>
              <a:rPr lang="en-US" dirty="0" smtClean="0">
                <a:sym typeface="Calibri"/>
              </a:rPr>
              <a:t>To bring the stash back, </a:t>
            </a:r>
          </a:p>
          <a:p>
            <a:pPr lvl="1"/>
            <a:r>
              <a:rPr lang="en-US" dirty="0" smtClean="0">
                <a:sym typeface="Calibri"/>
              </a:rPr>
              <a:t>$</a:t>
            </a:r>
            <a:r>
              <a:rPr lang="en-US" dirty="0" err="1" smtClean="0">
                <a:sym typeface="Calibri"/>
              </a:rPr>
              <a:t>git</a:t>
            </a:r>
            <a:r>
              <a:rPr lang="en-US" dirty="0" smtClean="0">
                <a:sym typeface="Calibri"/>
              </a:rPr>
              <a:t> stash list -&gt; lists the stashes</a:t>
            </a:r>
          </a:p>
          <a:p>
            <a:pPr lvl="1"/>
            <a:r>
              <a:rPr lang="en-US" dirty="0" smtClean="0">
                <a:sym typeface="Calibri"/>
              </a:rPr>
              <a:t>$</a:t>
            </a:r>
            <a:r>
              <a:rPr lang="en-US" dirty="0" err="1" smtClean="0">
                <a:sym typeface="Calibri"/>
              </a:rPr>
              <a:t>git</a:t>
            </a:r>
            <a:r>
              <a:rPr lang="en-US" dirty="0" smtClean="0">
                <a:sym typeface="Calibri"/>
              </a:rPr>
              <a:t> stash apply -&gt; applies the stash which can be </a:t>
            </a:r>
            <a:r>
              <a:rPr lang="en-US" dirty="0" err="1" smtClean="0">
                <a:sym typeface="Calibri"/>
              </a:rPr>
              <a:t>commited</a:t>
            </a:r>
            <a:r>
              <a:rPr lang="en-US" dirty="0" smtClean="0">
                <a:sym typeface="Calibri"/>
              </a:rPr>
              <a:t> but leaves the stash in the stash list</a:t>
            </a:r>
          </a:p>
          <a:p>
            <a:pPr lvl="1"/>
            <a:r>
              <a:rPr lang="en-US" dirty="0" smtClean="0">
                <a:sym typeface="Calibri"/>
              </a:rPr>
              <a:t>$</a:t>
            </a:r>
            <a:r>
              <a:rPr lang="en-US" dirty="0" err="1" smtClean="0">
                <a:sym typeface="Calibri"/>
              </a:rPr>
              <a:t>git</a:t>
            </a:r>
            <a:r>
              <a:rPr lang="en-US" dirty="0" smtClean="0">
                <a:sym typeface="Calibri"/>
              </a:rPr>
              <a:t> stash pop -&gt; pops the stash out of the stash list which can be committed later</a:t>
            </a:r>
            <a:endParaRPr lang="en-US" dirty="0">
              <a:sym typeface="Calibri"/>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549275" y="107576"/>
            <a:ext cx="8042276" cy="804409"/>
          </a:xfrm>
        </p:spPr>
        <p:txBody>
          <a:bodyPr/>
          <a:lstStyle/>
          <a:p>
            <a:pPr lvl="0" algn="r"/>
            <a:r>
              <a:rPr lang="en-US" dirty="0" smtClean="0">
                <a:sym typeface="Calibri"/>
              </a:rPr>
              <a:t>Stash changes</a:t>
            </a:r>
            <a:endParaRPr lang="en-US" dirty="0">
              <a:sym typeface="Calibri"/>
            </a:endParaRPr>
          </a:p>
        </p:txBody>
      </p:sp>
      <p:pic>
        <p:nvPicPr>
          <p:cNvPr id="280" name="Shape 280"/>
          <p:cNvPicPr preferRelativeResize="0"/>
          <p:nvPr/>
        </p:nvPicPr>
        <p:blipFill>
          <a:blip r:embed="rId3"/>
          <a:stretch>
            <a:fillRect/>
          </a:stretch>
        </p:blipFill>
        <p:spPr>
          <a:xfrm>
            <a:off x="125320" y="580492"/>
            <a:ext cx="3352800" cy="590550"/>
          </a:xfrm>
          <a:prstGeom prst="rect">
            <a:avLst/>
          </a:prstGeom>
        </p:spPr>
      </p:pic>
      <p:pic>
        <p:nvPicPr>
          <p:cNvPr id="281" name="Shape 281"/>
          <p:cNvPicPr preferRelativeResize="0"/>
          <p:nvPr/>
        </p:nvPicPr>
        <p:blipFill>
          <a:blip r:embed="rId4"/>
          <a:stretch>
            <a:fillRect/>
          </a:stretch>
        </p:blipFill>
        <p:spPr>
          <a:xfrm>
            <a:off x="125320" y="1168637"/>
            <a:ext cx="3352800" cy="1409700"/>
          </a:xfrm>
          <a:prstGeom prst="rect">
            <a:avLst/>
          </a:prstGeom>
        </p:spPr>
      </p:pic>
      <p:pic>
        <p:nvPicPr>
          <p:cNvPr id="282" name="Shape 282"/>
          <p:cNvPicPr preferRelativeResize="0"/>
          <p:nvPr/>
        </p:nvPicPr>
        <p:blipFill>
          <a:blip r:embed="rId5"/>
          <a:stretch>
            <a:fillRect/>
          </a:stretch>
        </p:blipFill>
        <p:spPr>
          <a:xfrm>
            <a:off x="125320" y="2568703"/>
            <a:ext cx="6010275" cy="781050"/>
          </a:xfrm>
          <a:prstGeom prst="rect">
            <a:avLst/>
          </a:prstGeom>
        </p:spPr>
      </p:pic>
      <p:pic>
        <p:nvPicPr>
          <p:cNvPr id="283" name="Shape 283"/>
          <p:cNvPicPr preferRelativeResize="0"/>
          <p:nvPr/>
        </p:nvPicPr>
        <p:blipFill>
          <a:blip r:embed="rId6"/>
          <a:stretch>
            <a:fillRect/>
          </a:stretch>
        </p:blipFill>
        <p:spPr>
          <a:xfrm>
            <a:off x="125320" y="3343479"/>
            <a:ext cx="4086225" cy="476250"/>
          </a:xfrm>
          <a:prstGeom prst="rect">
            <a:avLst/>
          </a:prstGeom>
        </p:spPr>
      </p:pic>
      <p:pic>
        <p:nvPicPr>
          <p:cNvPr id="284" name="Shape 284"/>
          <p:cNvPicPr preferRelativeResize="0"/>
          <p:nvPr/>
        </p:nvPicPr>
        <p:blipFill>
          <a:blip r:embed="rId7"/>
          <a:stretch>
            <a:fillRect/>
          </a:stretch>
        </p:blipFill>
        <p:spPr>
          <a:xfrm>
            <a:off x="125320" y="3810330"/>
            <a:ext cx="5943600" cy="2943225"/>
          </a:xfrm>
          <a:prstGeom prst="rect">
            <a:avLst/>
          </a:prstGeom>
        </p:spPr>
      </p:pic>
    </p:spTree>
    <p:extLst>
      <p:ext uri="{BB962C8B-B14F-4D97-AF65-F5344CB8AC3E}">
        <p14:creationId xmlns:p14="http://schemas.microsoft.com/office/powerpoint/2010/main" val="1778001931"/>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p:txBody>
          <a:bodyPr/>
          <a:lstStyle/>
          <a:p>
            <a:pPr lvl="0"/>
            <a:r>
              <a:rPr lang="en-US" smtClean="0">
                <a:sym typeface="Calibri"/>
              </a:rPr>
              <a:t>Shorten git commands</a:t>
            </a:r>
            <a:endParaRPr lang="en-US">
              <a:sym typeface="Calibri"/>
            </a:endParaRPr>
          </a:p>
        </p:txBody>
      </p:sp>
      <p:sp>
        <p:nvSpPr>
          <p:cNvPr id="291" name="Shape 291"/>
          <p:cNvSpPr txBox="1">
            <a:spLocks noGrp="1"/>
          </p:cNvSpPr>
          <p:nvPr>
            <p:ph idx="1"/>
          </p:nvPr>
        </p:nvSpPr>
        <p:spPr/>
        <p:txBody>
          <a:bodyPr/>
          <a:lstStyle/>
          <a:p>
            <a:pPr lvl="0"/>
            <a:r>
              <a:rPr lang="en-US" dirty="0" smtClean="0">
                <a:sym typeface="Calibri"/>
              </a:rPr>
              <a:t>Create aliases for </a:t>
            </a:r>
            <a:r>
              <a:rPr lang="en-US" dirty="0" err="1" smtClean="0">
                <a:sym typeface="Calibri"/>
              </a:rPr>
              <a:t>git</a:t>
            </a:r>
            <a:r>
              <a:rPr lang="en-US" dirty="0" smtClean="0">
                <a:sym typeface="Calibri"/>
              </a:rPr>
              <a:t> commands</a:t>
            </a:r>
          </a:p>
          <a:p>
            <a:pPr lvl="0"/>
            <a:r>
              <a:rPr lang="en-US" dirty="0" err="1" smtClean="0">
                <a:sym typeface="Calibri"/>
              </a:rPr>
              <a:t>Eg</a:t>
            </a:r>
            <a:r>
              <a:rPr lang="en-US" dirty="0" smtClean="0">
                <a:sym typeface="Calibri"/>
              </a:rPr>
              <a:t>:</a:t>
            </a:r>
          </a:p>
          <a:p>
            <a:pPr lvl="1"/>
            <a:r>
              <a:rPr lang="en-US" dirty="0" smtClean="0">
                <a:sym typeface="Calibri"/>
              </a:rPr>
              <a:t>$</a:t>
            </a:r>
            <a:r>
              <a:rPr lang="en-US" b="1" dirty="0" err="1" smtClean="0">
                <a:sym typeface="Calibri"/>
              </a:rPr>
              <a:t>git</a:t>
            </a:r>
            <a:r>
              <a:rPr lang="en-US" b="1" dirty="0" smtClean="0">
                <a:sym typeface="Calibri"/>
              </a:rPr>
              <a:t> </a:t>
            </a:r>
            <a:r>
              <a:rPr lang="en-US" b="1" dirty="0" err="1" smtClean="0">
                <a:sym typeface="Calibri"/>
              </a:rPr>
              <a:t>config</a:t>
            </a:r>
            <a:r>
              <a:rPr lang="en-US" b="1" dirty="0" smtClean="0">
                <a:sym typeface="Calibri"/>
              </a:rPr>
              <a:t> --global </a:t>
            </a:r>
            <a:r>
              <a:rPr lang="en-US" b="1" dirty="0" err="1" smtClean="0">
                <a:sym typeface="Calibri"/>
              </a:rPr>
              <a:t>alias.a</a:t>
            </a:r>
            <a:r>
              <a:rPr lang="en-US" b="1" dirty="0" smtClean="0">
                <a:sym typeface="Calibri"/>
              </a:rPr>
              <a:t> add</a:t>
            </a:r>
          </a:p>
          <a:p>
            <a:pPr lvl="2"/>
            <a:r>
              <a:rPr lang="en-US" dirty="0" smtClean="0">
                <a:sym typeface="Calibri"/>
              </a:rPr>
              <a:t>Becomes $</a:t>
            </a:r>
            <a:r>
              <a:rPr lang="en-US" b="1" dirty="0" err="1" smtClean="0">
                <a:sym typeface="Calibri"/>
              </a:rPr>
              <a:t>git</a:t>
            </a:r>
            <a:r>
              <a:rPr lang="en-US" b="1" dirty="0" smtClean="0">
                <a:sym typeface="Calibri"/>
              </a:rPr>
              <a:t> a</a:t>
            </a:r>
            <a:endParaRPr lang="en-US" dirty="0" smtClean="0">
              <a:sym typeface="Calibri"/>
            </a:endParaRPr>
          </a:p>
          <a:p>
            <a:pPr lvl="1"/>
            <a:r>
              <a:rPr lang="en-US" dirty="0" smtClean="0">
                <a:sym typeface="Calibri"/>
              </a:rPr>
              <a:t>$</a:t>
            </a:r>
            <a:r>
              <a:rPr lang="en-US" b="1" dirty="0" err="1" smtClean="0">
                <a:sym typeface="Calibri"/>
              </a:rPr>
              <a:t>git</a:t>
            </a:r>
            <a:r>
              <a:rPr lang="en-US" b="1" dirty="0" smtClean="0">
                <a:sym typeface="Calibri"/>
              </a:rPr>
              <a:t> </a:t>
            </a:r>
            <a:r>
              <a:rPr lang="en-US" b="1" dirty="0" err="1" smtClean="0">
                <a:sym typeface="Calibri"/>
              </a:rPr>
              <a:t>config</a:t>
            </a:r>
            <a:r>
              <a:rPr lang="en-US" b="1" dirty="0" smtClean="0">
                <a:sym typeface="Calibri"/>
              </a:rPr>
              <a:t> --global </a:t>
            </a:r>
            <a:r>
              <a:rPr lang="en-US" b="1" dirty="0" err="1" smtClean="0">
                <a:sym typeface="Calibri"/>
              </a:rPr>
              <a:t>alias.s</a:t>
            </a:r>
            <a:r>
              <a:rPr lang="en-US" b="1" dirty="0" smtClean="0">
                <a:sym typeface="Calibri"/>
              </a:rPr>
              <a:t> status</a:t>
            </a:r>
          </a:p>
          <a:p>
            <a:pPr lvl="2"/>
            <a:r>
              <a:rPr lang="en-US" dirty="0" smtClean="0">
                <a:sym typeface="Calibri"/>
              </a:rPr>
              <a:t>Becomes $</a:t>
            </a:r>
            <a:r>
              <a:rPr lang="en-US" b="1" dirty="0" err="1" smtClean="0">
                <a:sym typeface="Calibri"/>
              </a:rPr>
              <a:t>git</a:t>
            </a:r>
            <a:r>
              <a:rPr lang="en-US" b="1" dirty="0" smtClean="0">
                <a:sym typeface="Calibri"/>
              </a:rPr>
              <a:t> s</a:t>
            </a:r>
            <a:endParaRPr lang="en-US" b="1" dirty="0">
              <a:sym typeface="Calibri"/>
            </a:endParaRPr>
          </a:p>
        </p:txBody>
      </p:sp>
      <p:pic>
        <p:nvPicPr>
          <p:cNvPr id="292" name="Shape 292"/>
          <p:cNvPicPr preferRelativeResize="0"/>
          <p:nvPr/>
        </p:nvPicPr>
        <p:blipFill>
          <a:blip r:embed="rId3"/>
          <a:stretch>
            <a:fillRect/>
          </a:stretch>
        </p:blipFill>
        <p:spPr>
          <a:xfrm>
            <a:off x="2904767" y="4469780"/>
            <a:ext cx="3324225" cy="1428750"/>
          </a:xfrm>
          <a:prstGeom prst="rect">
            <a:avLst/>
          </a:prstGeom>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p:txBody>
          <a:bodyPr/>
          <a:lstStyle/>
          <a:p>
            <a:pPr lvl="0"/>
            <a:r>
              <a:rPr lang="en-US" smtClean="0">
                <a:sym typeface="Calibri"/>
              </a:rPr>
              <a:t>Merge conflicts</a:t>
            </a:r>
            <a:endParaRPr lang="en-US">
              <a:sym typeface="Calibri"/>
            </a:endParaRPr>
          </a:p>
        </p:txBody>
      </p:sp>
      <p:sp>
        <p:nvSpPr>
          <p:cNvPr id="298" name="Shape 298"/>
          <p:cNvSpPr txBox="1">
            <a:spLocks noGrp="1"/>
          </p:cNvSpPr>
          <p:nvPr>
            <p:ph idx="1"/>
          </p:nvPr>
        </p:nvSpPr>
        <p:spPr/>
        <p:txBody>
          <a:bodyPr>
            <a:normAutofit/>
          </a:bodyPr>
          <a:lstStyle/>
          <a:p>
            <a:pPr lvl="0"/>
            <a:r>
              <a:rPr lang="en-US" dirty="0" smtClean="0">
                <a:sym typeface="Calibri"/>
              </a:rPr>
              <a:t>When trying to merge changes made in the same line in the same file from different branches.</a:t>
            </a:r>
          </a:p>
          <a:p>
            <a:pPr lvl="0"/>
            <a:endParaRPr lang="en-US" dirty="0" smtClean="0">
              <a:sym typeface="Calibri"/>
            </a:endParaRPr>
          </a:p>
          <a:p>
            <a:pPr lvl="0"/>
            <a:endParaRPr lang="en-US" dirty="0" smtClean="0">
              <a:sym typeface="Calibri"/>
            </a:endParaRPr>
          </a:p>
          <a:p>
            <a:pPr lvl="0"/>
            <a:endParaRPr lang="en-US" dirty="0">
              <a:sym typeface="Calibri"/>
            </a:endParaRPr>
          </a:p>
          <a:p>
            <a:pPr lvl="0"/>
            <a:endParaRPr lang="en-US" dirty="0" smtClean="0">
              <a:sym typeface="Calibri"/>
            </a:endParaRPr>
          </a:p>
          <a:p>
            <a:pPr lvl="0">
              <a:spcBef>
                <a:spcPts val="0"/>
              </a:spcBef>
            </a:pPr>
            <a:r>
              <a:rPr lang="en-US" dirty="0" smtClean="0">
                <a:sym typeface="Calibri"/>
              </a:rPr>
              <a:t>The conflicting parts will be shown in the</a:t>
            </a:r>
          </a:p>
          <a:p>
            <a:pPr marL="0" lvl="0" indent="0">
              <a:spcBef>
                <a:spcPts val="0"/>
              </a:spcBef>
              <a:buNone/>
            </a:pPr>
            <a:r>
              <a:rPr lang="en-US" dirty="0" smtClean="0">
                <a:sym typeface="Calibri"/>
              </a:rPr>
              <a:t> file with their branch names..</a:t>
            </a:r>
          </a:p>
        </p:txBody>
      </p:sp>
      <p:pic>
        <p:nvPicPr>
          <p:cNvPr id="299" name="Shape 299"/>
          <p:cNvPicPr preferRelativeResize="0"/>
          <p:nvPr/>
        </p:nvPicPr>
        <p:blipFill>
          <a:blip r:embed="rId3"/>
          <a:stretch>
            <a:fillRect/>
          </a:stretch>
        </p:blipFill>
        <p:spPr>
          <a:xfrm>
            <a:off x="1810573" y="2388195"/>
            <a:ext cx="5105400" cy="781050"/>
          </a:xfrm>
          <a:prstGeom prst="rect">
            <a:avLst/>
          </a:prstGeom>
        </p:spPr>
      </p:pic>
      <p:pic>
        <p:nvPicPr>
          <p:cNvPr id="301" name="Shape 301"/>
          <p:cNvPicPr preferRelativeResize="0"/>
          <p:nvPr/>
        </p:nvPicPr>
        <p:blipFill>
          <a:blip r:embed="rId4"/>
          <a:stretch>
            <a:fillRect/>
          </a:stretch>
        </p:blipFill>
        <p:spPr>
          <a:xfrm>
            <a:off x="1810573" y="3169245"/>
            <a:ext cx="5105400" cy="1704975"/>
          </a:xfrm>
          <a:prstGeom prst="rect">
            <a:avLst/>
          </a:prstGeom>
        </p:spPr>
      </p:pic>
      <p:pic>
        <p:nvPicPr>
          <p:cNvPr id="10" name="Shape 300"/>
          <p:cNvPicPr preferRelativeResize="0"/>
          <p:nvPr/>
        </p:nvPicPr>
        <p:blipFill>
          <a:blip r:embed="rId5"/>
          <a:stretch>
            <a:fillRect/>
          </a:stretch>
        </p:blipFill>
        <p:spPr>
          <a:xfrm>
            <a:off x="6915973" y="4324350"/>
            <a:ext cx="1962150" cy="2533650"/>
          </a:xfrm>
          <a:prstGeom prst="rect">
            <a:avLst/>
          </a:prstGeom>
        </p:spPr>
      </p:pic>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p:txBody>
          <a:bodyPr/>
          <a:lstStyle/>
          <a:p>
            <a:pPr lvl="0"/>
            <a:r>
              <a:rPr lang="en-US" smtClean="0">
                <a:sym typeface="Calibri"/>
              </a:rPr>
              <a:t>Merge conflicts</a:t>
            </a:r>
            <a:endParaRPr lang="en-US">
              <a:sym typeface="Calibri"/>
            </a:endParaRPr>
          </a:p>
        </p:txBody>
      </p:sp>
      <p:sp>
        <p:nvSpPr>
          <p:cNvPr id="298" name="Shape 298"/>
          <p:cNvSpPr txBox="1">
            <a:spLocks noGrp="1"/>
          </p:cNvSpPr>
          <p:nvPr>
            <p:ph idx="1"/>
          </p:nvPr>
        </p:nvSpPr>
        <p:spPr/>
        <p:txBody>
          <a:bodyPr/>
          <a:lstStyle/>
          <a:p>
            <a:pPr lvl="0"/>
            <a:endParaRPr lang="en-US" dirty="0" smtClean="0">
              <a:sym typeface="Calibri"/>
            </a:endParaRPr>
          </a:p>
          <a:p>
            <a:pPr lvl="0"/>
            <a:endParaRPr lang="en-US" dirty="0">
              <a:sym typeface="Calibri"/>
            </a:endParaRPr>
          </a:p>
          <a:p>
            <a:pPr lvl="0"/>
            <a:endParaRPr lang="en-US" dirty="0" smtClean="0">
              <a:sym typeface="Calibri"/>
            </a:endParaRPr>
          </a:p>
          <a:p>
            <a:pPr lvl="0"/>
            <a:r>
              <a:rPr lang="en-US" dirty="0" smtClean="0">
                <a:sym typeface="Calibri"/>
              </a:rPr>
              <a:t>Make the proper changes in the file, add to the stage and commit</a:t>
            </a:r>
            <a:endParaRPr lang="en-US" dirty="0">
              <a:sym typeface="Calibri"/>
            </a:endParaRPr>
          </a:p>
        </p:txBody>
      </p:sp>
      <p:pic>
        <p:nvPicPr>
          <p:cNvPr id="301" name="Shape 301"/>
          <p:cNvPicPr preferRelativeResize="0"/>
          <p:nvPr/>
        </p:nvPicPr>
        <p:blipFill>
          <a:blip r:embed="rId3"/>
          <a:stretch>
            <a:fillRect/>
          </a:stretch>
        </p:blipFill>
        <p:spPr>
          <a:xfrm>
            <a:off x="1021033" y="1621463"/>
            <a:ext cx="5105400" cy="1704975"/>
          </a:xfrm>
          <a:prstGeom prst="rect">
            <a:avLst/>
          </a:prstGeom>
        </p:spPr>
      </p:pic>
      <p:pic>
        <p:nvPicPr>
          <p:cNvPr id="302" name="Shape 302"/>
          <p:cNvPicPr preferRelativeResize="0"/>
          <p:nvPr/>
        </p:nvPicPr>
        <p:blipFill>
          <a:blip r:embed="rId4"/>
          <a:stretch>
            <a:fillRect/>
          </a:stretch>
        </p:blipFill>
        <p:spPr>
          <a:xfrm>
            <a:off x="1021033" y="4561897"/>
            <a:ext cx="3781425" cy="504825"/>
          </a:xfrm>
          <a:prstGeom prst="rect">
            <a:avLst/>
          </a:prstGeom>
        </p:spPr>
      </p:pic>
    </p:spTree>
    <p:extLst>
      <p:ext uri="{BB962C8B-B14F-4D97-AF65-F5344CB8AC3E}">
        <p14:creationId xmlns:p14="http://schemas.microsoft.com/office/powerpoint/2010/main" val="356249575"/>
      </p:ext>
    </p:extLst>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p:txBody>
          <a:bodyPr/>
          <a:lstStyle/>
          <a:p>
            <a:pPr lvl="0"/>
            <a:r>
              <a:rPr lang="en-US" smtClean="0">
                <a:sym typeface="Calibri"/>
              </a:rPr>
              <a:t>Conclusions</a:t>
            </a:r>
            <a:endParaRPr lang="en-US">
              <a:sym typeface="Calibri"/>
            </a:endParaRPr>
          </a:p>
        </p:txBody>
      </p:sp>
      <p:sp>
        <p:nvSpPr>
          <p:cNvPr id="308" name="Shape 308"/>
          <p:cNvSpPr txBox="1">
            <a:spLocks noGrp="1"/>
          </p:cNvSpPr>
          <p:nvPr>
            <p:ph idx="1"/>
          </p:nvPr>
        </p:nvSpPr>
        <p:spPr/>
        <p:txBody>
          <a:bodyPr>
            <a:normAutofit fontScale="85000" lnSpcReduction="10000"/>
          </a:bodyPr>
          <a:lstStyle/>
          <a:p>
            <a:pPr lvl="0"/>
            <a:r>
              <a:rPr lang="en-US" dirty="0" smtClean="0">
                <a:sym typeface="Calibri"/>
              </a:rPr>
              <a:t>Version Control – yesterday’s assets, still available tomorrow</a:t>
            </a:r>
          </a:p>
          <a:p>
            <a:pPr lvl="0"/>
            <a:r>
              <a:rPr lang="en-US" dirty="0" err="1" smtClean="0">
                <a:sym typeface="Calibri"/>
              </a:rPr>
              <a:t>Git</a:t>
            </a:r>
            <a:r>
              <a:rPr lang="en-US" dirty="0" smtClean="0">
                <a:sym typeface="Calibri"/>
              </a:rPr>
              <a:t>/DVCS – Version control but everyone has their own sandpit until they push</a:t>
            </a:r>
          </a:p>
          <a:p>
            <a:pPr lvl="0"/>
            <a:r>
              <a:rPr lang="en-US" dirty="0" smtClean="0">
                <a:sym typeface="Calibri"/>
              </a:rPr>
              <a:t>Commit often; pull/push regularly</a:t>
            </a:r>
          </a:p>
          <a:p>
            <a:pPr lvl="0"/>
            <a:r>
              <a:rPr lang="en-US" dirty="0" smtClean="0">
                <a:sym typeface="Calibri"/>
              </a:rPr>
              <a:t>Branch often – branches/merges are cheap and keeps everyone’s work separate</a:t>
            </a:r>
          </a:p>
          <a:p>
            <a:pPr lvl="0"/>
            <a:r>
              <a:rPr lang="en-US" dirty="0" smtClean="0">
                <a:sym typeface="Calibri"/>
              </a:rPr>
              <a:t>Tag regularly – but don’t work on a tag</a:t>
            </a:r>
          </a:p>
          <a:p>
            <a:pPr lvl="0"/>
            <a:r>
              <a:rPr lang="en-US" dirty="0" smtClean="0">
                <a:sym typeface="Calibri"/>
              </a:rPr>
              <a:t>I recommend “</a:t>
            </a:r>
            <a:r>
              <a:rPr lang="en-US" dirty="0" err="1" smtClean="0">
                <a:sym typeface="Calibri"/>
              </a:rPr>
              <a:t>git</a:t>
            </a:r>
            <a:r>
              <a:rPr lang="en-US" dirty="0" smtClean="0">
                <a:sym typeface="Calibri"/>
              </a:rPr>
              <a:t> flow” branching model for software development</a:t>
            </a:r>
          </a:p>
          <a:p>
            <a:pPr lvl="1"/>
            <a:r>
              <a:rPr lang="en-US" dirty="0" smtClean="0">
                <a:sym typeface="Calibri"/>
                <a:hlinkClick r:id="rId3"/>
              </a:rPr>
              <a:t>http://nvie.com/posts/a-successful-git-branching-model/</a:t>
            </a:r>
            <a:endParaRPr lang="en-US" dirty="0">
              <a:sym typeface="Calibri"/>
            </a:endParaRP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p:txBody>
          <a:bodyPr/>
          <a:lstStyle/>
          <a:p>
            <a:pPr lvl="0"/>
            <a:r>
              <a:rPr lang="en-US" smtClean="0">
                <a:sym typeface="Calibri"/>
              </a:rPr>
              <a:t>Links</a:t>
            </a:r>
            <a:endParaRPr lang="en-US">
              <a:sym typeface="Calibri"/>
            </a:endParaRPr>
          </a:p>
        </p:txBody>
      </p:sp>
      <p:sp>
        <p:nvSpPr>
          <p:cNvPr id="314" name="Shape 314"/>
          <p:cNvSpPr txBox="1">
            <a:spLocks noGrp="1"/>
          </p:cNvSpPr>
          <p:nvPr>
            <p:ph idx="1"/>
          </p:nvPr>
        </p:nvSpPr>
        <p:spPr/>
        <p:txBody>
          <a:bodyPr>
            <a:normAutofit fontScale="92500" lnSpcReduction="10000"/>
          </a:bodyPr>
          <a:lstStyle/>
          <a:p>
            <a:pPr lvl="0"/>
            <a:r>
              <a:rPr lang="en-US" dirty="0" smtClean="0">
                <a:sym typeface="Calibri"/>
                <a:hlinkClick r:id="rId3"/>
              </a:rPr>
              <a:t>Cheat Sheet - http://cheat.errtheblog.com/s/git</a:t>
            </a:r>
          </a:p>
          <a:p>
            <a:pPr lvl="0"/>
            <a:r>
              <a:rPr lang="en-US" dirty="0" smtClean="0">
                <a:sym typeface="Calibri"/>
                <a:hlinkClick r:id="rId4"/>
              </a:rPr>
              <a:t>http://git-scm.com/downloads/guis</a:t>
            </a:r>
          </a:p>
          <a:p>
            <a:pPr lvl="0"/>
            <a:r>
              <a:rPr lang="en-US" dirty="0" smtClean="0">
                <a:sym typeface="Calibri"/>
                <a:hlinkClick r:id="rId5"/>
              </a:rPr>
              <a:t>http://git-scm.com/docs</a:t>
            </a:r>
          </a:p>
          <a:p>
            <a:pPr lvl="0"/>
            <a:r>
              <a:rPr lang="en-US" dirty="0" smtClean="0">
                <a:sym typeface="Calibri"/>
                <a:hlinkClick r:id="rId6"/>
              </a:rPr>
              <a:t>http://git-scm.com/documentation</a:t>
            </a:r>
          </a:p>
          <a:p>
            <a:pPr lvl="0"/>
            <a:r>
              <a:rPr lang="en-US" dirty="0" smtClean="0">
                <a:sym typeface="Calibri"/>
                <a:hlinkClick r:id="rId7"/>
              </a:rPr>
              <a:t>http://readwrite.com/2013/09/30/understanding-github-a-journey-for-beginners-part-1#awesm=~oiX1Ab8Gha2Wh3</a:t>
            </a:r>
          </a:p>
          <a:p>
            <a:pPr lvl="0"/>
            <a:r>
              <a:rPr lang="en-US" dirty="0" smtClean="0">
                <a:sym typeface="Calibri"/>
                <a:hlinkClick r:id="rId8"/>
              </a:rPr>
              <a:t>http://www.youtube.com/watch?v=tRTckrrCME4</a:t>
            </a:r>
          </a:p>
          <a:p>
            <a:r>
              <a:rPr lang="en-US" dirty="0">
                <a:hlinkClick r:id="rId9"/>
              </a:rPr>
              <a:t>https://www.atlassian.com/git/tutorial</a:t>
            </a:r>
            <a:endParaRPr lang="en-US" dirty="0"/>
          </a:p>
          <a:p>
            <a:pPr lvl="0"/>
            <a:endParaRPr lang="en-US" dirty="0" smtClean="0">
              <a:sym typeface="Calibri"/>
              <a:hlinkClick r:id="rId8"/>
            </a:endParaRPr>
          </a:p>
          <a:p>
            <a:endParaRPr lang="en-US" dirty="0" smtClean="0">
              <a:sym typeface="Calibri"/>
              <a:hlinkClick r:id="rId8"/>
            </a:endParaRPr>
          </a:p>
          <a:p>
            <a:endParaRPr lang="en-US" dirty="0" smtClean="0">
              <a:sym typeface="Calibri"/>
              <a:hlinkClick r:id="rId8"/>
            </a:endParaRPr>
          </a:p>
          <a:p>
            <a:endParaRPr lang="en-US" dirty="0" smtClean="0">
              <a:sym typeface="Calibri"/>
              <a:hlinkClick r:id="rId8"/>
            </a:endParaRPr>
          </a:p>
          <a:p>
            <a:endParaRPr lang="en-US" dirty="0" smtClean="0">
              <a:sym typeface="Calibri"/>
              <a:hlinkClick r:id="rId8"/>
            </a:endParaRPr>
          </a:p>
          <a:p>
            <a:endParaRPr lang="en-US" dirty="0">
              <a:sym typeface="Calibri"/>
              <a:hlinkClick r:id="rId8"/>
            </a:endParaRP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p:txBody>
          <a:bodyPr/>
          <a:lstStyle/>
          <a:p>
            <a:pPr lvl="0"/>
            <a:r>
              <a:rPr lang="en-US" smtClean="0">
                <a:sym typeface="Calibri"/>
              </a:rPr>
              <a:t>Links</a:t>
            </a:r>
            <a:endParaRPr lang="en-US">
              <a:sym typeface="Calibri"/>
            </a:endParaRPr>
          </a:p>
        </p:txBody>
      </p:sp>
      <p:sp>
        <p:nvSpPr>
          <p:cNvPr id="320" name="Shape 320"/>
          <p:cNvSpPr txBox="1">
            <a:spLocks noGrp="1"/>
          </p:cNvSpPr>
          <p:nvPr>
            <p:ph idx="1"/>
          </p:nvPr>
        </p:nvSpPr>
        <p:spPr/>
        <p:txBody>
          <a:bodyPr>
            <a:normAutofit fontScale="55000" lnSpcReduction="20000"/>
          </a:bodyPr>
          <a:lstStyle/>
          <a:p>
            <a:pPr lvl="0"/>
            <a:r>
              <a:rPr lang="en-US" dirty="0" smtClean="0">
                <a:sym typeface="Calibri"/>
                <a:hlinkClick r:id="rId3"/>
              </a:rPr>
              <a:t>http://blip.tv/open-source-developers-conference/git-for-ages-4-and-up-4460524</a:t>
            </a:r>
          </a:p>
          <a:p>
            <a:pPr lvl="0"/>
            <a:r>
              <a:rPr lang="en-US" dirty="0" smtClean="0">
                <a:sym typeface="Calibri"/>
                <a:hlinkClick r:id="rId4"/>
              </a:rPr>
              <a:t>Cheat Sheet - http://cheat.errtheblog.com/s/git</a:t>
            </a:r>
          </a:p>
          <a:p>
            <a:pPr lvl="0"/>
            <a:r>
              <a:rPr lang="en-US" dirty="0" smtClean="0">
                <a:sym typeface="Calibri"/>
                <a:hlinkClick r:id="rId5"/>
              </a:rPr>
              <a:t>http://git-scm.com/downloads/guis</a:t>
            </a:r>
          </a:p>
          <a:p>
            <a:pPr lvl="0"/>
            <a:r>
              <a:rPr lang="en-US" dirty="0" smtClean="0">
                <a:sym typeface="Calibri"/>
                <a:hlinkClick r:id="rId6"/>
              </a:rPr>
              <a:t>http://git-scm.com/docs</a:t>
            </a:r>
          </a:p>
          <a:p>
            <a:pPr lvl="0"/>
            <a:r>
              <a:rPr lang="en-US" dirty="0">
                <a:sym typeface="Calibri"/>
                <a:hlinkClick r:id="rId6"/>
              </a:rPr>
              <a:t>http://git-scm.com/book</a:t>
            </a:r>
          </a:p>
          <a:p>
            <a:pPr lvl="0"/>
            <a:r>
              <a:rPr lang="en-US" dirty="0" smtClean="0">
                <a:sym typeface="Calibri"/>
                <a:hlinkClick r:id="rId7"/>
              </a:rPr>
              <a:t>http://git-scm.com/documentation</a:t>
            </a:r>
          </a:p>
          <a:p>
            <a:pPr lvl="0"/>
            <a:r>
              <a:rPr lang="en-US" dirty="0" smtClean="0">
                <a:sym typeface="Calibri"/>
                <a:hlinkClick r:id="rId8"/>
              </a:rPr>
              <a:t>http://readwrite.com/2013/09/30/understanding-github-a-journey-for-beginners-part-1#awesm=~oiX1Ab8Gha2Wh3</a:t>
            </a:r>
          </a:p>
          <a:p>
            <a:pPr lvl="0"/>
            <a:r>
              <a:rPr lang="en-US" dirty="0">
                <a:sym typeface="Calibri"/>
                <a:hlinkClick r:id="rId8"/>
              </a:rPr>
              <a:t>http://git-scm.com/video/what-is-version-control</a:t>
            </a:r>
            <a:endParaRPr lang="en-US" dirty="0" smtClean="0">
              <a:sym typeface="Calibri"/>
              <a:hlinkClick r:id="rId8"/>
            </a:endParaRPr>
          </a:p>
          <a:p>
            <a:pPr lvl="0"/>
            <a:r>
              <a:rPr lang="en-US" dirty="0" smtClean="0">
                <a:sym typeface="Calibri"/>
                <a:hlinkClick r:id="rId9"/>
              </a:rPr>
              <a:t>http://www.youtube.com/watch?v=tRTckrrCME4</a:t>
            </a:r>
          </a:p>
          <a:p>
            <a:pPr lvl="0"/>
            <a:r>
              <a:rPr lang="en-US" dirty="0">
                <a:sym typeface="Calibri"/>
                <a:hlinkClick r:id="rId9"/>
              </a:rPr>
              <a:t>https://help.github.com/articles/using-ssh-over-the-https-port</a:t>
            </a:r>
            <a:endParaRPr lang="en-US" dirty="0" smtClean="0">
              <a:sym typeface="Calibri"/>
              <a:hlinkClick r:id="rId9"/>
            </a:endParaRPr>
          </a:p>
          <a:p>
            <a:endParaRPr lang="en-US" dirty="0" smtClean="0">
              <a:sym typeface="Calibri"/>
              <a:hlinkClick r:id="rId9"/>
            </a:endParaRPr>
          </a:p>
          <a:p>
            <a:endParaRPr lang="en-US" dirty="0" smtClean="0">
              <a:sym typeface="Calibri"/>
              <a:hlinkClick r:id="rId9"/>
            </a:endParaRPr>
          </a:p>
          <a:p>
            <a:endParaRPr lang="en-US" dirty="0" smtClean="0">
              <a:sym typeface="Calibri"/>
              <a:hlinkClick r:id="rId9"/>
            </a:endParaRPr>
          </a:p>
          <a:p>
            <a:endParaRPr lang="en-US" dirty="0" smtClean="0">
              <a:sym typeface="Calibri"/>
              <a:hlinkClick r:id="rId9"/>
            </a:endParaRPr>
          </a:p>
          <a:p>
            <a:endParaRPr lang="en-US" dirty="0">
              <a:sym typeface="Calibri"/>
              <a:hlinkClick r:id="rId9"/>
            </a:endParaRP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p:txBody>
          <a:bodyPr/>
          <a:lstStyle/>
          <a:p>
            <a:pPr lvl="0"/>
            <a:r>
              <a:rPr lang="en-US" smtClean="0">
                <a:sym typeface="Calibri"/>
              </a:rPr>
              <a:t>Bug Tracking</a:t>
            </a:r>
            <a:endParaRPr lang="en-US">
              <a:sym typeface="Calibri"/>
            </a:endParaRPr>
          </a:p>
        </p:txBody>
      </p:sp>
      <p:sp>
        <p:nvSpPr>
          <p:cNvPr id="3" name="Text Placeholder 2"/>
          <p:cNvSpPr>
            <a:spLocks noGrp="1"/>
          </p:cNvSpPr>
          <p:nvPr>
            <p:ph type="body" idx="1"/>
          </p:nvPr>
        </p:nvSpPr>
        <p:spPr/>
        <p:txBody>
          <a:bodyPr/>
          <a:lstStyle/>
          <a:p>
            <a:endParaRPr lang="en-US"/>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version control?</a:t>
            </a:r>
            <a:endParaRPr lang="en-US" dirty="0"/>
          </a:p>
        </p:txBody>
      </p:sp>
      <p:sp>
        <p:nvSpPr>
          <p:cNvPr id="3" name="Content Placeholder 2"/>
          <p:cNvSpPr>
            <a:spLocks noGrp="1"/>
          </p:cNvSpPr>
          <p:nvPr>
            <p:ph idx="1"/>
          </p:nvPr>
        </p:nvSpPr>
        <p:spPr/>
        <p:txBody>
          <a:bodyPr>
            <a:normAutofit/>
          </a:bodyPr>
          <a:lstStyle/>
          <a:p>
            <a:r>
              <a:rPr lang="en-US" dirty="0" smtClean="0"/>
              <a:t>If I have an application like Angry Birds and I want to have multiple developers make changes to difference aspects of the application – how do I keep the changes separated, and more importantly, how do I reconcile any changes they made to a common element of the application.</a:t>
            </a:r>
          </a:p>
          <a:p>
            <a:r>
              <a:rPr lang="en-US" dirty="0" smtClean="0"/>
              <a:t>Say, for example the scene I am writing requires the animation to be changed for one of the birds.  How do we make sure your enhancement gets my new bird?</a:t>
            </a:r>
            <a:endParaRPr lang="en-US" dirty="0"/>
          </a:p>
        </p:txBody>
      </p:sp>
    </p:spTree>
    <p:extLst>
      <p:ext uri="{BB962C8B-B14F-4D97-AF65-F5344CB8AC3E}">
        <p14:creationId xmlns:p14="http://schemas.microsoft.com/office/powerpoint/2010/main" val="803203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p:txBody>
          <a:bodyPr/>
          <a:lstStyle/>
          <a:p>
            <a:pPr lvl="0"/>
            <a:r>
              <a:rPr lang="en-US" smtClean="0">
                <a:sym typeface="Calibri"/>
              </a:rPr>
              <a:t>Bug Tracker</a:t>
            </a:r>
            <a:endParaRPr lang="en-US">
              <a:sym typeface="Calibri"/>
            </a:endParaRPr>
          </a:p>
        </p:txBody>
      </p:sp>
      <p:sp>
        <p:nvSpPr>
          <p:cNvPr id="332" name="Shape 332"/>
          <p:cNvSpPr txBox="1">
            <a:spLocks noGrp="1"/>
          </p:cNvSpPr>
          <p:nvPr>
            <p:ph idx="1"/>
          </p:nvPr>
        </p:nvSpPr>
        <p:spPr/>
        <p:txBody>
          <a:bodyPr/>
          <a:lstStyle/>
          <a:p>
            <a:pPr lvl="0"/>
            <a:r>
              <a:rPr lang="en-US" smtClean="0">
                <a:sym typeface="Calibri"/>
              </a:rPr>
              <a:t>Is a software application designed to help quality assurance and programmers keep track of reported software bugs in their work</a:t>
            </a:r>
          </a:p>
          <a:p>
            <a:endParaRPr lang="en-US" smtClean="0">
              <a:sym typeface="Calibri"/>
            </a:endParaRPr>
          </a:p>
          <a:p>
            <a:endParaRPr lang="en-US">
              <a:sym typeface="Calibri"/>
            </a:endParaRP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p:txBody>
          <a:bodyPr/>
          <a:lstStyle/>
          <a:p>
            <a:pPr lvl="0"/>
            <a:r>
              <a:rPr lang="en-US" smtClean="0">
                <a:sym typeface="Calibri"/>
              </a:rPr>
              <a:t>Bug tracking software</a:t>
            </a:r>
            <a:endParaRPr lang="en-US">
              <a:sym typeface="Calibri"/>
            </a:endParaRPr>
          </a:p>
        </p:txBody>
      </p:sp>
      <p:pic>
        <p:nvPicPr>
          <p:cNvPr id="338" name="Shape 338"/>
          <p:cNvPicPr preferRelativeResize="0"/>
          <p:nvPr/>
        </p:nvPicPr>
        <p:blipFill>
          <a:blip r:embed="rId3"/>
          <a:stretch>
            <a:fillRect/>
          </a:stretch>
        </p:blipFill>
        <p:spPr>
          <a:xfrm>
            <a:off x="947071" y="1967527"/>
            <a:ext cx="1933575" cy="619125"/>
          </a:xfrm>
          <a:prstGeom prst="rect">
            <a:avLst/>
          </a:prstGeom>
        </p:spPr>
      </p:pic>
      <p:pic>
        <p:nvPicPr>
          <p:cNvPr id="340" name="Shape 340"/>
          <p:cNvPicPr preferRelativeResize="0"/>
          <p:nvPr/>
        </p:nvPicPr>
        <p:blipFill>
          <a:blip r:embed="rId4"/>
          <a:stretch>
            <a:fillRect/>
          </a:stretch>
        </p:blipFill>
        <p:spPr>
          <a:xfrm>
            <a:off x="4749423" y="1768789"/>
            <a:ext cx="2857500" cy="1000125"/>
          </a:xfrm>
          <a:prstGeom prst="rect">
            <a:avLst/>
          </a:prstGeom>
        </p:spPr>
      </p:pic>
      <p:pic>
        <p:nvPicPr>
          <p:cNvPr id="341" name="Shape 341"/>
          <p:cNvPicPr preferRelativeResize="0"/>
          <p:nvPr/>
        </p:nvPicPr>
        <p:blipFill>
          <a:blip r:embed="rId5"/>
          <a:stretch>
            <a:fillRect/>
          </a:stretch>
        </p:blipFill>
        <p:spPr>
          <a:xfrm>
            <a:off x="947071" y="3345378"/>
            <a:ext cx="2400300" cy="847725"/>
          </a:xfrm>
          <a:prstGeom prst="rect">
            <a:avLst/>
          </a:prstGeom>
        </p:spPr>
      </p:pic>
      <p:pic>
        <p:nvPicPr>
          <p:cNvPr id="342" name="Shape 342"/>
          <p:cNvPicPr preferRelativeResize="0"/>
          <p:nvPr/>
        </p:nvPicPr>
        <p:blipFill>
          <a:blip r:embed="rId6"/>
          <a:stretch>
            <a:fillRect/>
          </a:stretch>
        </p:blipFill>
        <p:spPr>
          <a:xfrm>
            <a:off x="5639414" y="3688168"/>
            <a:ext cx="1967509" cy="504935"/>
          </a:xfrm>
          <a:prstGeom prst="rect">
            <a:avLst/>
          </a:prstGeom>
        </p:spPr>
      </p:pic>
      <p:sp>
        <p:nvSpPr>
          <p:cNvPr id="343" name="Shape 343"/>
          <p:cNvSpPr txBox="1"/>
          <p:nvPr/>
        </p:nvSpPr>
        <p:spPr>
          <a:xfrm>
            <a:off x="5338926" y="4728555"/>
            <a:ext cx="187653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and many more….</a:t>
            </a:r>
          </a:p>
        </p:txBody>
      </p:sp>
      <p:pic>
        <p:nvPicPr>
          <p:cNvPr id="4" name="Picture 3"/>
          <p:cNvPicPr>
            <a:picLocks noChangeAspect="1"/>
          </p:cNvPicPr>
          <p:nvPr/>
        </p:nvPicPr>
        <p:blipFill>
          <a:blip r:embed="rId7"/>
          <a:stretch>
            <a:fillRect/>
          </a:stretch>
        </p:blipFill>
        <p:spPr>
          <a:xfrm>
            <a:off x="3347371" y="2636350"/>
            <a:ext cx="1409700" cy="673100"/>
          </a:xfrm>
          <a:prstGeom prst="rect">
            <a:avLst/>
          </a:prstGeom>
        </p:spPr>
      </p:pic>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p:txBody>
          <a:bodyPr/>
          <a:lstStyle/>
          <a:p>
            <a:pPr lvl="0"/>
            <a:r>
              <a:rPr lang="en-US" smtClean="0">
                <a:sym typeface="Calibri"/>
              </a:rPr>
              <a:t>Bugzilla</a:t>
            </a:r>
            <a:endParaRPr lang="en-US">
              <a:sym typeface="Calibri"/>
            </a:endParaRPr>
          </a:p>
        </p:txBody>
      </p:sp>
      <p:sp>
        <p:nvSpPr>
          <p:cNvPr id="350" name="Shape 350"/>
          <p:cNvSpPr txBox="1">
            <a:spLocks noGrp="1"/>
          </p:cNvSpPr>
          <p:nvPr>
            <p:ph idx="1"/>
          </p:nvPr>
        </p:nvSpPr>
        <p:spPr/>
        <p:txBody>
          <a:bodyPr/>
          <a:lstStyle/>
          <a:p>
            <a:pPr lvl="0"/>
            <a:r>
              <a:rPr lang="en-US" smtClean="0">
                <a:sym typeface="Calibri"/>
              </a:rPr>
              <a:t>Bugzilla is a defect tracking system which allows developers to keep track of their bugs effectively</a:t>
            </a:r>
          </a:p>
          <a:p>
            <a:pPr lvl="0"/>
            <a:r>
              <a:rPr lang="en-US" smtClean="0">
                <a:sym typeface="Calibri"/>
              </a:rPr>
              <a:t>Developed using free open source tools and is itself free</a:t>
            </a:r>
          </a:p>
          <a:p>
            <a:pPr lvl="0"/>
            <a:r>
              <a:rPr lang="en-US" smtClean="0">
                <a:sym typeface="Calibri"/>
              </a:rPr>
              <a:t>Currently used by Mozilla, Linux Kernel, Gnome, KDE, Apache, Open Office, Eclipse etc..</a:t>
            </a:r>
            <a:endParaRPr lang="en-US">
              <a:sym typeface="Calibri"/>
            </a:endParaRPr>
          </a:p>
        </p:txBody>
      </p:sp>
      <p:pic>
        <p:nvPicPr>
          <p:cNvPr id="351" name="Shape 351"/>
          <p:cNvPicPr preferRelativeResize="0"/>
          <p:nvPr/>
        </p:nvPicPr>
        <p:blipFill>
          <a:blip r:embed="rId3"/>
          <a:stretch>
            <a:fillRect/>
          </a:stretch>
        </p:blipFill>
        <p:spPr>
          <a:xfrm>
            <a:off x="7210425" y="100011"/>
            <a:ext cx="1933575" cy="619125"/>
          </a:xfrm>
          <a:prstGeom prst="rect">
            <a:avLst/>
          </a:prstGeom>
        </p:spPr>
      </p:pic>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p:txBody>
          <a:bodyPr/>
          <a:lstStyle/>
          <a:p>
            <a:pPr lvl="0"/>
            <a:r>
              <a:rPr lang="en-US" smtClean="0">
                <a:sym typeface="Calibri"/>
              </a:rPr>
              <a:t>What can Bugzilla do?</a:t>
            </a:r>
            <a:endParaRPr lang="en-US">
              <a:sym typeface="Calibri"/>
            </a:endParaRPr>
          </a:p>
        </p:txBody>
      </p:sp>
      <p:sp>
        <p:nvSpPr>
          <p:cNvPr id="357" name="Shape 357"/>
          <p:cNvSpPr txBox="1">
            <a:spLocks noGrp="1"/>
          </p:cNvSpPr>
          <p:nvPr>
            <p:ph idx="1"/>
          </p:nvPr>
        </p:nvSpPr>
        <p:spPr/>
        <p:txBody>
          <a:bodyPr/>
          <a:lstStyle/>
          <a:p>
            <a:pPr lvl="0"/>
            <a:r>
              <a:rPr lang="en-US" smtClean="0">
                <a:sym typeface="Calibri"/>
              </a:rPr>
              <a:t>Track bugs and code changes</a:t>
            </a:r>
          </a:p>
          <a:p>
            <a:pPr lvl="0"/>
            <a:r>
              <a:rPr lang="en-US" smtClean="0">
                <a:sym typeface="Calibri"/>
              </a:rPr>
              <a:t>Communicate with teammates</a:t>
            </a:r>
          </a:p>
          <a:p>
            <a:pPr lvl="0"/>
            <a:r>
              <a:rPr lang="en-US" smtClean="0">
                <a:sym typeface="Calibri"/>
              </a:rPr>
              <a:t>Submit and review patches</a:t>
            </a:r>
          </a:p>
          <a:p>
            <a:pPr lvl="0"/>
            <a:r>
              <a:rPr lang="en-US" smtClean="0">
                <a:sym typeface="Calibri"/>
              </a:rPr>
              <a:t>Manage quality assurance (QA)</a:t>
            </a:r>
          </a:p>
          <a:p>
            <a:endParaRPr lang="en-US">
              <a:sym typeface="Calibri"/>
            </a:endParaRPr>
          </a:p>
        </p:txBody>
      </p:sp>
      <p:pic>
        <p:nvPicPr>
          <p:cNvPr id="358" name="Shape 358"/>
          <p:cNvPicPr preferRelativeResize="0"/>
          <p:nvPr/>
        </p:nvPicPr>
        <p:blipFill>
          <a:blip r:embed="rId3"/>
          <a:stretch>
            <a:fillRect/>
          </a:stretch>
        </p:blipFill>
        <p:spPr>
          <a:xfrm>
            <a:off x="7210425" y="100011"/>
            <a:ext cx="1933575" cy="619125"/>
          </a:xfrm>
          <a:prstGeom prst="rect">
            <a:avLst/>
          </a:prstGeom>
        </p:spPr>
      </p:pic>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p:txBody>
          <a:bodyPr/>
          <a:lstStyle/>
          <a:p>
            <a:pPr lvl="0"/>
            <a:r>
              <a:rPr lang="en-US" smtClean="0">
                <a:sym typeface="Calibri"/>
              </a:rPr>
              <a:t>Features</a:t>
            </a:r>
            <a:endParaRPr lang="en-US">
              <a:sym typeface="Calibri"/>
            </a:endParaRPr>
          </a:p>
        </p:txBody>
      </p:sp>
      <p:sp>
        <p:nvSpPr>
          <p:cNvPr id="364" name="Shape 364"/>
          <p:cNvSpPr txBox="1">
            <a:spLocks noGrp="1"/>
          </p:cNvSpPr>
          <p:nvPr>
            <p:ph idx="1"/>
          </p:nvPr>
        </p:nvSpPr>
        <p:spPr/>
        <p:txBody>
          <a:bodyPr/>
          <a:lstStyle/>
          <a:p>
            <a:pPr lvl="0"/>
            <a:r>
              <a:rPr lang="en-US" smtClean="0">
                <a:sym typeface="Calibri"/>
              </a:rPr>
              <a:t>Advanced Search capabilities</a:t>
            </a:r>
          </a:p>
          <a:p>
            <a:pPr lvl="0"/>
            <a:r>
              <a:rPr lang="en-US" smtClean="0">
                <a:sym typeface="Calibri"/>
              </a:rPr>
              <a:t>Email notifications</a:t>
            </a:r>
          </a:p>
          <a:p>
            <a:pPr lvl="0"/>
            <a:r>
              <a:rPr lang="en-US" smtClean="0">
                <a:sym typeface="Calibri"/>
              </a:rPr>
              <a:t>Bug lists in multiple formats</a:t>
            </a:r>
          </a:p>
          <a:p>
            <a:pPr lvl="0"/>
            <a:r>
              <a:rPr lang="en-US" smtClean="0">
                <a:sym typeface="Calibri"/>
              </a:rPr>
              <a:t>Scheduled reports</a:t>
            </a:r>
          </a:p>
          <a:p>
            <a:pPr lvl="0"/>
            <a:r>
              <a:rPr lang="en-US" smtClean="0">
                <a:sym typeface="Calibri"/>
              </a:rPr>
              <a:t>Reports / charts</a:t>
            </a:r>
          </a:p>
          <a:p>
            <a:pPr lvl="0"/>
            <a:r>
              <a:rPr lang="en-US" smtClean="0">
                <a:sym typeface="Calibri"/>
              </a:rPr>
              <a:t>File / Modify bugs by email</a:t>
            </a:r>
          </a:p>
          <a:p>
            <a:pPr lvl="0"/>
            <a:r>
              <a:rPr lang="en-US" smtClean="0">
                <a:sym typeface="Calibri"/>
              </a:rPr>
              <a:t>Time Tracking etc..</a:t>
            </a:r>
            <a:endParaRPr lang="en-US">
              <a:sym typeface="Calibri"/>
            </a:endParaRPr>
          </a:p>
        </p:txBody>
      </p:sp>
      <p:pic>
        <p:nvPicPr>
          <p:cNvPr id="365" name="Shape 365"/>
          <p:cNvPicPr preferRelativeResize="0"/>
          <p:nvPr/>
        </p:nvPicPr>
        <p:blipFill>
          <a:blip r:embed="rId3"/>
          <a:stretch>
            <a:fillRect/>
          </a:stretch>
        </p:blipFill>
        <p:spPr>
          <a:xfrm>
            <a:off x="7210425" y="100011"/>
            <a:ext cx="1933575" cy="619125"/>
          </a:xfrm>
          <a:prstGeom prst="rect">
            <a:avLst/>
          </a:prstGeom>
        </p:spPr>
      </p:pic>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p:txBody>
          <a:bodyPr/>
          <a:lstStyle/>
          <a:p>
            <a:pPr lvl="0"/>
            <a:r>
              <a:rPr lang="en-US" smtClean="0">
                <a:sym typeface="Calibri"/>
              </a:rPr>
              <a:t>Sample bug</a:t>
            </a:r>
            <a:endParaRPr lang="en-US">
              <a:sym typeface="Calibri"/>
            </a:endParaRPr>
          </a:p>
        </p:txBody>
      </p:sp>
      <p:pic>
        <p:nvPicPr>
          <p:cNvPr id="373" name="Shape 373"/>
          <p:cNvPicPr preferRelativeResize="0"/>
          <p:nvPr/>
        </p:nvPicPr>
        <p:blipFill>
          <a:blip r:embed="rId3"/>
          <a:stretch>
            <a:fillRect/>
          </a:stretch>
        </p:blipFill>
        <p:spPr>
          <a:xfrm>
            <a:off x="549275" y="1444532"/>
            <a:ext cx="8286750" cy="5271769"/>
          </a:xfrm>
          <a:prstGeom prst="rect">
            <a:avLst/>
          </a:prstGeom>
        </p:spPr>
      </p:pic>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a:spLocks noGrp="1"/>
          </p:cNvSpPr>
          <p:nvPr>
            <p:ph type="title"/>
          </p:nvPr>
        </p:nvSpPr>
        <p:spPr/>
        <p:txBody>
          <a:bodyPr/>
          <a:lstStyle/>
          <a:p>
            <a:pPr lvl="0"/>
            <a:r>
              <a:rPr lang="en-US" smtClean="0">
                <a:sym typeface="Calibri"/>
              </a:rPr>
              <a:t>Lifecycle of a bug</a:t>
            </a:r>
            <a:endParaRPr lang="en-US">
              <a:sym typeface="Calibri"/>
            </a:endParaRPr>
          </a:p>
        </p:txBody>
      </p:sp>
      <p:pic>
        <p:nvPicPr>
          <p:cNvPr id="381" name="Shape 381"/>
          <p:cNvPicPr preferRelativeResize="0"/>
          <p:nvPr/>
        </p:nvPicPr>
        <p:blipFill>
          <a:blip r:embed="rId3"/>
          <a:stretch>
            <a:fillRect/>
          </a:stretch>
        </p:blipFill>
        <p:spPr>
          <a:xfrm>
            <a:off x="2002908" y="1433204"/>
            <a:ext cx="4950785" cy="5424795"/>
          </a:xfrm>
          <a:prstGeom prst="rect">
            <a:avLst/>
          </a:prstGeom>
        </p:spPr>
      </p:pic>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p:txBody>
          <a:bodyPr/>
          <a:lstStyle/>
          <a:p>
            <a:pPr lvl="0"/>
            <a:r>
              <a:rPr lang="en-US" dirty="0" smtClean="0">
                <a:sym typeface="Calibri"/>
              </a:rPr>
              <a:t>Bug Tracking </a:t>
            </a:r>
            <a:br>
              <a:rPr lang="en-US" dirty="0" smtClean="0">
                <a:sym typeface="Calibri"/>
              </a:rPr>
            </a:br>
            <a:r>
              <a:rPr lang="en-US" dirty="0" smtClean="0">
                <a:sym typeface="Calibri"/>
              </a:rPr>
              <a:t>Further Reading</a:t>
            </a:r>
            <a:endParaRPr lang="en-US" dirty="0">
              <a:sym typeface="Calibri"/>
            </a:endParaRPr>
          </a:p>
        </p:txBody>
      </p:sp>
      <p:sp>
        <p:nvSpPr>
          <p:cNvPr id="387" name="Shape 387"/>
          <p:cNvSpPr txBox="1">
            <a:spLocks noGrp="1"/>
          </p:cNvSpPr>
          <p:nvPr>
            <p:ph idx="1"/>
          </p:nvPr>
        </p:nvSpPr>
        <p:spPr/>
        <p:txBody>
          <a:bodyPr>
            <a:normAutofit/>
          </a:bodyPr>
          <a:lstStyle/>
          <a:p>
            <a:pPr lvl="0"/>
            <a:r>
              <a:rPr lang="en-US" dirty="0" err="1" smtClean="0">
                <a:sym typeface="Calibri"/>
              </a:rPr>
              <a:t>Bugzilla</a:t>
            </a:r>
            <a:r>
              <a:rPr lang="en-US" dirty="0" smtClean="0">
                <a:sym typeface="Calibri"/>
              </a:rPr>
              <a:t> official: </a:t>
            </a:r>
            <a:r>
              <a:rPr lang="en-US" dirty="0" smtClean="0">
                <a:sym typeface="Calibri"/>
                <a:hlinkClick r:id="rId3"/>
              </a:rPr>
              <a:t>http://www.bugzilla.org/</a:t>
            </a:r>
          </a:p>
          <a:p>
            <a:pPr lvl="0"/>
            <a:r>
              <a:rPr lang="en-US" dirty="0" err="1" smtClean="0">
                <a:sym typeface="Calibri"/>
              </a:rPr>
              <a:t>Bugzilla@Mozilla</a:t>
            </a:r>
            <a:r>
              <a:rPr lang="en-US" dirty="0" smtClean="0">
                <a:sym typeface="Calibri"/>
              </a:rPr>
              <a:t>: </a:t>
            </a:r>
            <a:r>
              <a:rPr lang="en-US" dirty="0" smtClean="0">
                <a:sym typeface="Calibri"/>
                <a:hlinkClick r:id="rId4"/>
              </a:rPr>
              <a:t>https://bugzilla.mozilla.org/</a:t>
            </a:r>
          </a:p>
          <a:p>
            <a:pPr lvl="0"/>
            <a:r>
              <a:rPr lang="en-US" dirty="0" smtClean="0">
                <a:sym typeface="Calibri"/>
              </a:rPr>
              <a:t>Documentation: </a:t>
            </a:r>
            <a:r>
              <a:rPr lang="en-US" dirty="0" smtClean="0">
                <a:sym typeface="Calibri"/>
                <a:hlinkClick r:id="rId5"/>
              </a:rPr>
              <a:t>http://www.bugzilla.org/docs/</a:t>
            </a:r>
          </a:p>
          <a:p>
            <a:pPr lvl="0"/>
            <a:r>
              <a:rPr lang="en-US" dirty="0" smtClean="0">
                <a:sym typeface="Calibri"/>
              </a:rPr>
              <a:t>Mantis </a:t>
            </a:r>
            <a:r>
              <a:rPr lang="en-US" dirty="0">
                <a:sym typeface="Calibri"/>
              </a:rPr>
              <a:t>Bug Tracker: </a:t>
            </a:r>
            <a:r>
              <a:rPr lang="en-US" dirty="0">
                <a:sym typeface="Calibri"/>
                <a:hlinkClick r:id="rId6"/>
              </a:rPr>
              <a:t>http://www.mantisbt.org</a:t>
            </a:r>
            <a:r>
              <a:rPr lang="en-US" dirty="0" smtClean="0">
                <a:sym typeface="Calibri"/>
                <a:hlinkClick r:id="rId6"/>
              </a:rPr>
              <a:t>/</a:t>
            </a:r>
            <a:endParaRPr lang="en-US" dirty="0" smtClean="0">
              <a:sym typeface="Calibri"/>
            </a:endParaRPr>
          </a:p>
          <a:p>
            <a:pPr lvl="0"/>
            <a:r>
              <a:rPr lang="en-US" dirty="0">
                <a:sym typeface="Calibri"/>
              </a:rPr>
              <a:t>Wiki : </a:t>
            </a:r>
            <a:r>
              <a:rPr lang="en-US" dirty="0">
                <a:sym typeface="Calibri"/>
                <a:hlinkClick r:id="rId7"/>
              </a:rPr>
              <a:t>http://www.mantisbt.org/wiki/</a:t>
            </a:r>
            <a:r>
              <a:rPr lang="en-US" dirty="0" smtClean="0">
                <a:sym typeface="Calibri"/>
                <a:hlinkClick r:id="rId7"/>
              </a:rPr>
              <a:t>doku.php</a:t>
            </a:r>
            <a:endParaRPr lang="en-US" dirty="0" smtClean="0">
              <a:sym typeface="Calibri"/>
            </a:endParaRPr>
          </a:p>
          <a:p>
            <a:pPr lvl="0"/>
            <a:r>
              <a:rPr lang="en-US" dirty="0">
                <a:sym typeface="Calibri"/>
              </a:rPr>
              <a:t>Documentation: </a:t>
            </a:r>
            <a:r>
              <a:rPr lang="en-US" dirty="0">
                <a:sym typeface="Calibri"/>
                <a:hlinkClick r:id="rId8"/>
              </a:rPr>
              <a:t>http://www.mantisbt.org/</a:t>
            </a:r>
            <a:r>
              <a:rPr lang="en-US" dirty="0" smtClean="0">
                <a:sym typeface="Calibri"/>
                <a:hlinkClick r:id="rId8"/>
              </a:rPr>
              <a:t>documentation.php</a:t>
            </a:r>
            <a:endParaRPr lang="en-US" dirty="0" smtClean="0">
              <a:sym typeface="Calibri"/>
            </a:endParaRPr>
          </a:p>
          <a:p>
            <a:pPr lvl="0"/>
            <a:endParaRPr lang="en-US" dirty="0">
              <a:sym typeface="Calibri"/>
            </a:endParaRP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a:t>
            </a:r>
            <a:r>
              <a:rPr lang="en-US" smtClean="0"/>
              <a:t>Home Reading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Signup for a server for your projects </a:t>
            </a:r>
            <a:r>
              <a:rPr lang="en-US" dirty="0"/>
              <a:t>– </a:t>
            </a:r>
            <a:r>
              <a:rPr lang="en-US" dirty="0" smtClean="0"/>
              <a:t>				</a:t>
            </a:r>
            <a:r>
              <a:rPr lang="en-US" dirty="0" smtClean="0">
                <a:hlinkClick r:id="rId2"/>
              </a:rPr>
              <a:t>http</a:t>
            </a:r>
            <a:r>
              <a:rPr lang="en-US" dirty="0">
                <a:hlinkClick r:id="rId2"/>
              </a:rPr>
              <a:t>://hosting.myrpi.org</a:t>
            </a:r>
            <a:r>
              <a:rPr lang="en-US" dirty="0" smtClean="0">
                <a:hlinkClick r:id="rId2"/>
              </a:rPr>
              <a:t>/</a:t>
            </a:r>
            <a:endParaRPr lang="en-US" dirty="0" smtClean="0"/>
          </a:p>
          <a:p>
            <a:r>
              <a:rPr lang="en-US" dirty="0" smtClean="0"/>
              <a:t>Consume</a:t>
            </a:r>
          </a:p>
          <a:p>
            <a:pPr lvl="1"/>
            <a:r>
              <a:rPr lang="en-US" dirty="0">
                <a:hlinkClick r:id="rId3"/>
              </a:rPr>
              <a:t>http://git-scm.com/</a:t>
            </a:r>
            <a:r>
              <a:rPr lang="en-US" dirty="0" smtClean="0">
                <a:hlinkClick r:id="rId3"/>
              </a:rPr>
              <a:t>book</a:t>
            </a:r>
            <a:endParaRPr lang="en-US" dirty="0" smtClean="0"/>
          </a:p>
          <a:p>
            <a:pPr lvl="1"/>
            <a:r>
              <a:rPr lang="en-US" dirty="0">
                <a:hlinkClick r:id="rId4"/>
              </a:rPr>
              <a:t>http://git-scm.com/</a:t>
            </a:r>
            <a:r>
              <a:rPr lang="en-US" dirty="0" smtClean="0">
                <a:hlinkClick r:id="rId4"/>
              </a:rPr>
              <a:t>about</a:t>
            </a:r>
            <a:endParaRPr lang="en-US" dirty="0" smtClean="0"/>
          </a:p>
          <a:p>
            <a:pPr lvl="1"/>
            <a:r>
              <a:rPr lang="en-US" dirty="0">
                <a:hlinkClick r:id="rId5"/>
              </a:rPr>
              <a:t>http://git-scm.com/downloads/</a:t>
            </a:r>
            <a:r>
              <a:rPr lang="en-US" dirty="0" smtClean="0">
                <a:hlinkClick r:id="rId5"/>
              </a:rPr>
              <a:t>guis</a:t>
            </a:r>
            <a:endParaRPr lang="en-US" dirty="0" smtClean="0"/>
          </a:p>
          <a:p>
            <a:pPr lvl="1"/>
            <a:r>
              <a:rPr lang="en-US" dirty="0">
                <a:hlinkClick r:id="rId6"/>
              </a:rPr>
              <a:t>http://gitimmersion.com</a:t>
            </a:r>
            <a:r>
              <a:rPr lang="en-US" dirty="0" smtClean="0">
                <a:hlinkClick r:id="rId6"/>
              </a:rPr>
              <a:t>/</a:t>
            </a:r>
            <a:endParaRPr lang="en-US" dirty="0" smtClean="0"/>
          </a:p>
          <a:p>
            <a:pPr lvl="1"/>
            <a:endParaRPr lang="en-US" dirty="0" smtClean="0"/>
          </a:p>
          <a:p>
            <a:pPr lvl="1"/>
            <a:r>
              <a:rPr lang="en-US" dirty="0">
                <a:hlinkClick r:id="rId7"/>
              </a:rPr>
              <a:t>http://www.bugzilla.org</a:t>
            </a:r>
            <a:r>
              <a:rPr lang="en-US" dirty="0" smtClean="0">
                <a:hlinkClick r:id="rId7"/>
              </a:rPr>
              <a:t>/</a:t>
            </a:r>
            <a:endParaRPr lang="en-US" dirty="0" smtClean="0"/>
          </a:p>
          <a:p>
            <a:pPr lvl="1"/>
            <a:r>
              <a:rPr lang="en-US" dirty="0">
                <a:hlinkClick r:id="rId8"/>
              </a:rPr>
              <a:t>https://maestrano.com/knowledge_center/pages/29-bugzilla-tutorial-get-</a:t>
            </a:r>
            <a:r>
              <a:rPr lang="en-US" dirty="0" smtClean="0">
                <a:hlinkClick r:id="rId8"/>
              </a:rPr>
              <a:t>started</a:t>
            </a:r>
            <a:endParaRPr lang="en-US" dirty="0" smtClean="0"/>
          </a:p>
          <a:p>
            <a:pPr lvl="1"/>
            <a:r>
              <a:rPr lang="en-US" dirty="0">
                <a:hlinkClick r:id="rId9"/>
              </a:rPr>
              <a:t>http://www.mantisbt.org</a:t>
            </a:r>
            <a:r>
              <a:rPr lang="en-US" dirty="0" smtClean="0">
                <a:hlinkClick r:id="rId9"/>
              </a:rPr>
              <a:t>/</a:t>
            </a:r>
            <a:endParaRPr lang="en-US" dirty="0" smtClean="0"/>
          </a:p>
          <a:p>
            <a:pPr lvl="1"/>
            <a:r>
              <a:rPr lang="en-US" dirty="0">
                <a:hlinkClick r:id="rId10"/>
              </a:rPr>
              <a:t>https://maestrano.com/knowledge_center/pages/34-mantis-bt-tutorial-get-</a:t>
            </a:r>
            <a:r>
              <a:rPr lang="en-US" dirty="0" smtClean="0">
                <a:hlinkClick r:id="rId10"/>
              </a:rPr>
              <a:t>started</a:t>
            </a:r>
            <a:endParaRPr lang="en-US" dirty="0" smtClean="0"/>
          </a:p>
          <a:p>
            <a:pPr lvl="1"/>
            <a:endParaRPr lang="en-US" dirty="0" smtClean="0"/>
          </a:p>
        </p:txBody>
      </p:sp>
    </p:spTree>
    <p:extLst>
      <p:ext uri="{BB962C8B-B14F-4D97-AF65-F5344CB8AC3E}">
        <p14:creationId xmlns:p14="http://schemas.microsoft.com/office/powerpoint/2010/main" val="516295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p:txBody>
          <a:bodyPr/>
          <a:lstStyle/>
          <a:p>
            <a:pPr lvl="0"/>
            <a:r>
              <a:rPr lang="en-US" smtClean="0">
                <a:sym typeface="Calibri"/>
              </a:rPr>
              <a:t>Terminology</a:t>
            </a:r>
            <a:endParaRPr lang="en-US">
              <a:sym typeface="Calibri"/>
            </a:endParaRPr>
          </a:p>
        </p:txBody>
      </p:sp>
      <p:graphicFrame>
        <p:nvGraphicFramePr>
          <p:cNvPr id="114" name="Shape 114"/>
          <p:cNvGraphicFramePr/>
          <p:nvPr>
            <p:extLst>
              <p:ext uri="{D42A27DB-BD31-4B8C-83A1-F6EECF244321}">
                <p14:modId xmlns:p14="http://schemas.microsoft.com/office/powerpoint/2010/main" val="920345875"/>
              </p:ext>
            </p:extLst>
          </p:nvPr>
        </p:nvGraphicFramePr>
        <p:xfrm>
          <a:off x="946546" y="2228850"/>
          <a:ext cx="6446050" cy="3101420"/>
        </p:xfrm>
        <a:graphic>
          <a:graphicData uri="http://schemas.openxmlformats.org/drawingml/2006/table">
            <a:tbl>
              <a:tblPr firstRow="1" bandRow="1">
                <a:noFill/>
                <a:tableStyleId>{136EDAF8-862C-43DF-9E56-156FD860CEE3}</a:tableStyleId>
              </a:tblPr>
              <a:tblGrid>
                <a:gridCol w="3223025"/>
                <a:gridCol w="3223025"/>
              </a:tblGrid>
              <a:tr h="278125">
                <a:tc>
                  <a:txBody>
                    <a:bodyPr/>
                    <a:lstStyle/>
                    <a:p>
                      <a:pPr marL="0" lvl="0" algn="l" rtl="0">
                        <a:spcBef>
                          <a:spcPts val="0"/>
                        </a:spcBef>
                        <a:buSzPct val="25000"/>
                        <a:buNone/>
                      </a:pPr>
                      <a:r>
                        <a:rPr lang="en-US" sz="1400" dirty="0" smtClean="0"/>
                        <a:t>Repository (aka Repo)</a:t>
                      </a:r>
                      <a:endParaRPr lang="en-US" sz="1400" dirty="0"/>
                    </a:p>
                  </a:txBody>
                  <a:tcPr marL="68575" marR="68575" marT="34300" marB="34300"/>
                </a:tc>
                <a:tc>
                  <a:txBody>
                    <a:bodyPr/>
                    <a:lstStyle/>
                    <a:p>
                      <a:pPr marL="0" lvl="0" algn="l" rtl="0">
                        <a:spcBef>
                          <a:spcPts val="0"/>
                        </a:spcBef>
                        <a:buSzPct val="25000"/>
                        <a:buNone/>
                      </a:pPr>
                      <a:r>
                        <a:rPr lang="en-US" sz="1400"/>
                        <a:t>Actions</a:t>
                      </a:r>
                    </a:p>
                  </a:txBody>
                  <a:tcPr marL="68575" marR="68575" marT="34300" marB="34300"/>
                </a:tc>
              </a:tr>
              <a:tr h="278125">
                <a:tc>
                  <a:txBody>
                    <a:bodyPr/>
                    <a:lstStyle/>
                    <a:p>
                      <a:pPr marL="0" lvl="0" algn="l" rtl="0">
                        <a:spcBef>
                          <a:spcPts val="0"/>
                        </a:spcBef>
                        <a:buSzPct val="25000"/>
                        <a:buNone/>
                      </a:pPr>
                      <a:r>
                        <a:rPr lang="en-US" sz="1400" dirty="0" smtClean="0"/>
                        <a:t>- </a:t>
                      </a:r>
                      <a:endParaRPr lang="en-US" sz="1400" dirty="0"/>
                    </a:p>
                  </a:txBody>
                  <a:tcPr marL="68575" marR="68575" marT="34300" marB="34300"/>
                </a:tc>
                <a:tc>
                  <a:txBody>
                    <a:bodyPr/>
                    <a:lstStyle/>
                    <a:p>
                      <a:pPr marL="0" lvl="0" algn="l" rtl="0">
                        <a:spcBef>
                          <a:spcPts val="0"/>
                        </a:spcBef>
                        <a:buSzPct val="25000"/>
                        <a:buNone/>
                      </a:pPr>
                      <a:r>
                        <a:rPr lang="en-US" sz="1400"/>
                        <a:t>Add</a:t>
                      </a:r>
                    </a:p>
                  </a:txBody>
                  <a:tcPr marL="68575" marR="68575" marT="34300" marB="34300"/>
                </a:tc>
              </a:tr>
              <a:tr h="278125">
                <a:tc>
                  <a:txBody>
                    <a:bodyPr/>
                    <a:lstStyle/>
                    <a:p>
                      <a:pPr marL="0" lvl="0" algn="l" rtl="0">
                        <a:spcBef>
                          <a:spcPts val="0"/>
                        </a:spcBef>
                        <a:buSzPct val="25000"/>
                        <a:buNone/>
                      </a:pPr>
                      <a:r>
                        <a:rPr lang="en-US" sz="1400" dirty="0" smtClean="0"/>
                        <a:t>Trunk - </a:t>
                      </a:r>
                      <a:endParaRPr lang="en-US" sz="1400" dirty="0"/>
                    </a:p>
                  </a:txBody>
                  <a:tcPr marL="68575" marR="68575" marT="34300" marB="34300"/>
                </a:tc>
                <a:tc>
                  <a:txBody>
                    <a:bodyPr/>
                    <a:lstStyle/>
                    <a:p>
                      <a:pPr marL="0" lvl="0" algn="l" rtl="0">
                        <a:spcBef>
                          <a:spcPts val="0"/>
                        </a:spcBef>
                        <a:buSzPct val="25000"/>
                        <a:buNone/>
                      </a:pPr>
                      <a:r>
                        <a:rPr lang="en-US" sz="1400"/>
                        <a:t>Commit</a:t>
                      </a:r>
                    </a:p>
                  </a:txBody>
                  <a:tcPr marL="68575" marR="68575" marT="34300" marB="34300"/>
                </a:tc>
              </a:tr>
              <a:tr h="278125">
                <a:tc>
                  <a:txBody>
                    <a:bodyPr/>
                    <a:lstStyle/>
                    <a:p>
                      <a:pPr marL="0" lvl="0" algn="l" rtl="0">
                        <a:spcBef>
                          <a:spcPts val="0"/>
                        </a:spcBef>
                        <a:buSzPct val="25000"/>
                        <a:buNone/>
                      </a:pPr>
                      <a:r>
                        <a:rPr lang="en-US" sz="1400" dirty="0" smtClean="0"/>
                        <a:t>Revision (aka version)</a:t>
                      </a:r>
                      <a:endParaRPr lang="en-US" sz="1400" dirty="0"/>
                    </a:p>
                  </a:txBody>
                  <a:tcPr marL="68575" marR="68575" marT="34300" marB="34300"/>
                </a:tc>
                <a:tc>
                  <a:txBody>
                    <a:bodyPr/>
                    <a:lstStyle/>
                    <a:p>
                      <a:pPr marL="0" lvl="0" algn="l" rtl="0">
                        <a:spcBef>
                          <a:spcPts val="0"/>
                        </a:spcBef>
                        <a:buSzPct val="25000"/>
                        <a:buNone/>
                      </a:pPr>
                      <a:r>
                        <a:rPr lang="en-US" sz="1400" dirty="0" smtClean="0"/>
                        <a:t>Branch (aka fork)</a:t>
                      </a:r>
                      <a:endParaRPr lang="en-US" sz="1400" dirty="0"/>
                    </a:p>
                  </a:txBody>
                  <a:tcPr marL="68575" marR="68575" marT="34300" marB="34300"/>
                </a:tc>
              </a:tr>
              <a:tr h="278125">
                <a:tc>
                  <a:txBody>
                    <a:bodyPr/>
                    <a:lstStyle/>
                    <a:p>
                      <a:pPr marL="0" lvl="0" algn="l" rtl="0">
                        <a:spcBef>
                          <a:spcPts val="0"/>
                        </a:spcBef>
                        <a:buSzPct val="25000"/>
                        <a:buNone/>
                      </a:pPr>
                      <a:r>
                        <a:rPr lang="en-US" sz="1400" dirty="0" smtClean="0"/>
                        <a:t>Head – latest version</a:t>
                      </a:r>
                      <a:endParaRPr lang="en-US" sz="1400" dirty="0"/>
                    </a:p>
                  </a:txBody>
                  <a:tcPr marL="68575" marR="68575" marT="34300" marB="34300"/>
                </a:tc>
                <a:tc>
                  <a:txBody>
                    <a:bodyPr/>
                    <a:lstStyle/>
                    <a:p>
                      <a:pPr marL="0" lvl="0" algn="l" rtl="0">
                        <a:spcBef>
                          <a:spcPts val="0"/>
                        </a:spcBef>
                        <a:buSzPct val="25000"/>
                        <a:buNone/>
                      </a:pPr>
                      <a:r>
                        <a:rPr lang="en-US" sz="1400" dirty="0" smtClean="0"/>
                        <a:t>Merge</a:t>
                      </a:r>
                      <a:r>
                        <a:rPr lang="en-US" sz="1400" baseline="0" dirty="0" smtClean="0"/>
                        <a:t> (aka integration)</a:t>
                      </a:r>
                      <a:endParaRPr lang="en-US" sz="1400" dirty="0"/>
                    </a:p>
                  </a:txBody>
                  <a:tcPr marL="68575" marR="68575" marT="34300" marB="34300"/>
                </a:tc>
              </a:tr>
              <a:tr h="278125">
                <a:tc>
                  <a:txBody>
                    <a:bodyPr/>
                    <a:lstStyle/>
                    <a:p>
                      <a:pPr marL="0" lvl="0" algn="l" rtl="0">
                        <a:spcBef>
                          <a:spcPts val="0"/>
                        </a:spcBef>
                        <a:buSzPct val="25000"/>
                        <a:buNone/>
                      </a:pPr>
                      <a:r>
                        <a:rPr lang="en-US" sz="1400"/>
                        <a:t>History/changelog</a:t>
                      </a:r>
                    </a:p>
                  </a:txBody>
                  <a:tcPr marL="68575" marR="68575" marT="34300" marB="34300"/>
                </a:tc>
                <a:tc>
                  <a:txBody>
                    <a:bodyPr/>
                    <a:lstStyle/>
                    <a:p>
                      <a:pPr marL="0" lvl="0" algn="l" rtl="0">
                        <a:spcBef>
                          <a:spcPts val="0"/>
                        </a:spcBef>
                        <a:buSzPct val="25000"/>
                        <a:buNone/>
                      </a:pPr>
                      <a:r>
                        <a:rPr lang="en-US" sz="1400" dirty="0"/>
                        <a:t>Diff</a:t>
                      </a:r>
                    </a:p>
                  </a:txBody>
                  <a:tcPr marL="68575" marR="68575" marT="34300" marB="34300"/>
                </a:tc>
              </a:tr>
              <a:tr h="278125">
                <a:tc>
                  <a:txBody>
                    <a:bodyPr/>
                    <a:lstStyle/>
                    <a:p>
                      <a:pPr marL="0" lvl="0" algn="l" rtl="0">
                        <a:spcBef>
                          <a:spcPts val="0"/>
                        </a:spcBef>
                        <a:buSzPct val="25000"/>
                        <a:buNone/>
                      </a:pPr>
                      <a:r>
                        <a:rPr lang="en-US" sz="1400" dirty="0"/>
                        <a:t>Remote</a:t>
                      </a:r>
                    </a:p>
                  </a:txBody>
                  <a:tcPr marL="68575" marR="68575" marT="34300" marB="34300"/>
                </a:tc>
                <a:tc>
                  <a:txBody>
                    <a:bodyPr/>
                    <a:lstStyle/>
                    <a:p>
                      <a:pPr marL="0" lvl="0" algn="l" rtl="0">
                        <a:spcBef>
                          <a:spcPts val="0"/>
                        </a:spcBef>
                        <a:buSzPct val="25000"/>
                        <a:buNone/>
                      </a:pPr>
                      <a:r>
                        <a:rPr lang="en-US" sz="1400" dirty="0" smtClean="0"/>
                        <a:t>Push – send change</a:t>
                      </a:r>
                      <a:r>
                        <a:rPr lang="en-US" sz="1400" baseline="0" dirty="0" smtClean="0"/>
                        <a:t> to another repo (like from local to </a:t>
                      </a:r>
                      <a:r>
                        <a:rPr lang="en-US" sz="1400" baseline="0" dirty="0" err="1" smtClean="0"/>
                        <a:t>github</a:t>
                      </a:r>
                      <a:r>
                        <a:rPr lang="en-US" sz="1400" baseline="0" dirty="0" smtClean="0"/>
                        <a:t>)</a:t>
                      </a:r>
                      <a:endParaRPr lang="en-US" sz="1400" dirty="0"/>
                    </a:p>
                  </a:txBody>
                  <a:tcPr marL="68575" marR="68575" marT="34300" marB="34300"/>
                </a:tc>
              </a:tr>
              <a:tr h="278125">
                <a:tc>
                  <a:txBody>
                    <a:bodyPr/>
                    <a:lstStyle/>
                    <a:p>
                      <a:endParaRPr/>
                    </a:p>
                  </a:txBody>
                  <a:tcPr marL="91425" marR="91425" marT="91425" marB="91425"/>
                </a:tc>
                <a:tc>
                  <a:txBody>
                    <a:bodyPr/>
                    <a:lstStyle/>
                    <a:p>
                      <a:pPr marL="0" lvl="0" algn="l" rtl="0">
                        <a:spcBef>
                          <a:spcPts val="0"/>
                        </a:spcBef>
                        <a:buSzPct val="25000"/>
                        <a:buNone/>
                      </a:pPr>
                      <a:r>
                        <a:rPr lang="en-US" sz="1400" dirty="0" smtClean="0"/>
                        <a:t>Pull – grab </a:t>
                      </a:r>
                      <a:endParaRPr lang="en-US" sz="1400" dirty="0"/>
                    </a:p>
                  </a:txBody>
                  <a:tcPr marL="68575" marR="68575" marT="34300" marB="34300"/>
                </a:tc>
              </a:tr>
              <a:tr h="278125">
                <a:tc>
                  <a:txBody>
                    <a:bodyPr/>
                    <a:lstStyle/>
                    <a:p>
                      <a:endParaRPr/>
                    </a:p>
                  </a:txBody>
                  <a:tcPr marL="91425" marR="91425" marT="91425" marB="91425"/>
                </a:tc>
                <a:tc>
                  <a:txBody>
                    <a:bodyPr/>
                    <a:lstStyle/>
                    <a:p>
                      <a:pPr marL="0" lvl="0" algn="l" rtl="0">
                        <a:spcBef>
                          <a:spcPts val="0"/>
                        </a:spcBef>
                        <a:buSzPct val="25000"/>
                        <a:buNone/>
                      </a:pPr>
                      <a:r>
                        <a:rPr lang="en-US" sz="1400" dirty="0"/>
                        <a:t>Clone</a:t>
                      </a:r>
                    </a:p>
                  </a:txBody>
                  <a:tcPr marL="68575" marR="68575" marT="34300" marB="34300"/>
                </a:tc>
              </a:tr>
            </a:tbl>
          </a:graphicData>
        </a:graphic>
      </p:graphicFrame>
    </p:spTree>
    <p:extLst>
      <p:ext uri="{BB962C8B-B14F-4D97-AF65-F5344CB8AC3E}">
        <p14:creationId xmlns:p14="http://schemas.microsoft.com/office/powerpoint/2010/main" val="975525171"/>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p:txBody>
          <a:bodyPr/>
          <a:lstStyle/>
          <a:p>
            <a:pPr lvl="0"/>
            <a:r>
              <a:rPr lang="en-US" smtClean="0">
                <a:sym typeface="Calibri"/>
              </a:rPr>
              <a:t>Terminology</a:t>
            </a:r>
            <a:endParaRPr lang="en-US">
              <a:sym typeface="Calibri"/>
            </a:endParaRPr>
          </a:p>
        </p:txBody>
      </p:sp>
      <p:sp>
        <p:nvSpPr>
          <p:cNvPr id="4" name="Content Placeholder 3"/>
          <p:cNvSpPr>
            <a:spLocks noGrp="1"/>
          </p:cNvSpPr>
          <p:nvPr>
            <p:ph idx="1"/>
          </p:nvPr>
        </p:nvSpPr>
        <p:spPr/>
        <p:txBody>
          <a:bodyPr>
            <a:normAutofit fontScale="85000" lnSpcReduction="20000"/>
          </a:bodyPr>
          <a:lstStyle/>
          <a:p>
            <a:r>
              <a:rPr lang="en-US" dirty="0" smtClean="0"/>
              <a:t>Repository (aka repo) </a:t>
            </a:r>
          </a:p>
          <a:p>
            <a:pPr lvl="1"/>
            <a:r>
              <a:rPr lang="en-US" dirty="0" smtClean="0"/>
              <a:t>Where files and history are stored</a:t>
            </a:r>
          </a:p>
          <a:p>
            <a:r>
              <a:rPr lang="en-US" dirty="0" smtClean="0"/>
              <a:t>Trunk (aka main, mainline, baseline or master)</a:t>
            </a:r>
          </a:p>
          <a:p>
            <a:pPr lvl="1"/>
            <a:r>
              <a:rPr lang="en-US" dirty="0" smtClean="0"/>
              <a:t>Primary (unique) development path</a:t>
            </a:r>
          </a:p>
          <a:p>
            <a:r>
              <a:rPr lang="en-US" dirty="0" smtClean="0"/>
              <a:t>Branch (aka fork)</a:t>
            </a:r>
          </a:p>
          <a:p>
            <a:pPr lvl="1"/>
            <a:r>
              <a:rPr lang="en-US" dirty="0" smtClean="0"/>
              <a:t>a parallel path of development from the trunk</a:t>
            </a:r>
          </a:p>
          <a:p>
            <a:r>
              <a:rPr lang="en-US" dirty="0" smtClean="0"/>
              <a:t>HEAD and head</a:t>
            </a:r>
          </a:p>
          <a:p>
            <a:pPr lvl="1"/>
            <a:r>
              <a:rPr lang="en-US" dirty="0" smtClean="0"/>
              <a:t>Head = each commit point on trunk/branch</a:t>
            </a:r>
          </a:p>
          <a:p>
            <a:pPr lvl="1"/>
            <a:r>
              <a:rPr lang="en-US" dirty="0" smtClean="0"/>
              <a:t>HEAD = the most recent commit on </a:t>
            </a:r>
            <a:r>
              <a:rPr lang="en-US" dirty="0"/>
              <a:t>trunk/branch</a:t>
            </a:r>
          </a:p>
          <a:p>
            <a:r>
              <a:rPr lang="en-US" dirty="0" smtClean="0"/>
              <a:t>Diff (aka delta or change)</a:t>
            </a:r>
          </a:p>
          <a:p>
            <a:pPr lvl="1"/>
            <a:r>
              <a:rPr lang="en-US" dirty="0" smtClean="0"/>
              <a:t>Changes made 1 or more objects (files, </a:t>
            </a:r>
            <a:r>
              <a:rPr lang="en-US" dirty="0" err="1" smtClean="0"/>
              <a:t>etc</a:t>
            </a:r>
            <a:r>
              <a:rPr lang="en-US" dirty="0" smtClean="0"/>
              <a:t>) that are under VC</a:t>
            </a:r>
            <a:endParaRPr lang="en-US" dirty="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Pull (aka checkout)</a:t>
            </a:r>
          </a:p>
          <a:p>
            <a:pPr lvl="1"/>
            <a:r>
              <a:rPr lang="en-US" dirty="0" smtClean="0"/>
              <a:t>Retrieve a resource/object/file, </a:t>
            </a:r>
            <a:r>
              <a:rPr lang="en-US" dirty="0" err="1" smtClean="0"/>
              <a:t>etc</a:t>
            </a:r>
            <a:r>
              <a:rPr lang="en-US" dirty="0" smtClean="0"/>
              <a:t> from the repo</a:t>
            </a:r>
          </a:p>
          <a:p>
            <a:r>
              <a:rPr lang="en-US" dirty="0" smtClean="0"/>
              <a:t>Add (aka import)</a:t>
            </a:r>
          </a:p>
          <a:p>
            <a:pPr lvl="1"/>
            <a:r>
              <a:rPr lang="en-US" dirty="0" smtClean="0"/>
              <a:t>Add new files, </a:t>
            </a:r>
            <a:r>
              <a:rPr lang="en-US" dirty="0" err="1" smtClean="0"/>
              <a:t>etc</a:t>
            </a:r>
            <a:r>
              <a:rPr lang="en-US" dirty="0" smtClean="0"/>
              <a:t> to the repo</a:t>
            </a:r>
          </a:p>
          <a:p>
            <a:r>
              <a:rPr lang="en-US" dirty="0" smtClean="0"/>
              <a:t>Commit (aka check-in)</a:t>
            </a:r>
          </a:p>
          <a:p>
            <a:pPr lvl="1"/>
            <a:r>
              <a:rPr lang="en-US" dirty="0" smtClean="0"/>
              <a:t>Put working copy changes into repo</a:t>
            </a:r>
          </a:p>
          <a:p>
            <a:r>
              <a:rPr lang="en-US" dirty="0" smtClean="0"/>
              <a:t>Merge</a:t>
            </a:r>
          </a:p>
          <a:p>
            <a:pPr lvl="1"/>
            <a:r>
              <a:rPr lang="en-US" dirty="0" smtClean="0"/>
              <a:t>Combine code changes from different branches</a:t>
            </a:r>
          </a:p>
          <a:p>
            <a:r>
              <a:rPr lang="en-US" dirty="0" smtClean="0"/>
              <a:t>Push</a:t>
            </a:r>
          </a:p>
          <a:p>
            <a:pPr lvl="1"/>
            <a:r>
              <a:rPr lang="en-US" sz="2400" dirty="0"/>
              <a:t>send change to another repo (like from local to </a:t>
            </a:r>
            <a:r>
              <a:rPr lang="en-US" sz="2400" dirty="0" err="1"/>
              <a:t>github</a:t>
            </a:r>
            <a:r>
              <a:rPr lang="en-US" sz="2400" dirty="0" smtClean="0"/>
              <a:t>)</a:t>
            </a:r>
          </a:p>
          <a:p>
            <a:r>
              <a:rPr lang="en-US" sz="2600" dirty="0" smtClean="0"/>
              <a:t>Clone (aka copy)</a:t>
            </a:r>
          </a:p>
          <a:p>
            <a:pPr lvl="1"/>
            <a:r>
              <a:rPr lang="en-US" dirty="0" smtClean="0"/>
              <a:t>Make a copy of a repo</a:t>
            </a:r>
            <a:endParaRPr lang="en-US" dirty="0"/>
          </a:p>
        </p:txBody>
      </p:sp>
    </p:spTree>
    <p:extLst>
      <p:ext uri="{BB962C8B-B14F-4D97-AF65-F5344CB8AC3E}">
        <p14:creationId xmlns:p14="http://schemas.microsoft.com/office/powerpoint/2010/main" val="1038042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process</a:t>
            </a:r>
            <a:endParaRPr lang="en-US" dirty="0"/>
          </a:p>
        </p:txBody>
      </p:sp>
      <p:graphicFrame>
        <p:nvGraphicFramePr>
          <p:cNvPr id="5" name="Diagram 4"/>
          <p:cNvGraphicFramePr/>
          <p:nvPr>
            <p:extLst>
              <p:ext uri="{D42A27DB-BD31-4B8C-83A1-F6EECF244321}">
                <p14:modId xmlns:p14="http://schemas.microsoft.com/office/powerpoint/2010/main" val="2463939706"/>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4291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endParaRPr lang="en-US"/>
          </a:p>
        </p:txBody>
      </p:sp>
      <p:sp>
        <p:nvSpPr>
          <p:cNvPr id="4" name="Oval 3"/>
          <p:cNvSpPr/>
          <p:nvPr/>
        </p:nvSpPr>
        <p:spPr>
          <a:xfrm>
            <a:off x="3621662" y="1608516"/>
            <a:ext cx="1256068" cy="4675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3907766" y="2281929"/>
            <a:ext cx="690838" cy="3419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3621662" y="2807672"/>
            <a:ext cx="1256068" cy="4675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4877730" y="3303137"/>
            <a:ext cx="690838" cy="3419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930824" y="3303137"/>
            <a:ext cx="690838" cy="3419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877730" y="4164967"/>
            <a:ext cx="690838" cy="3419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621662" y="3645078"/>
            <a:ext cx="1256068" cy="4675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621662" y="4506908"/>
            <a:ext cx="1256068" cy="4675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a:stCxn id="4" idx="4"/>
            <a:endCxn id="5" idx="0"/>
          </p:cNvCxnSpPr>
          <p:nvPr/>
        </p:nvCxnSpPr>
        <p:spPr>
          <a:xfrm>
            <a:off x="4249696" y="2076067"/>
            <a:ext cx="3489" cy="2058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5" idx="4"/>
            <a:endCxn id="6" idx="0"/>
          </p:cNvCxnSpPr>
          <p:nvPr/>
        </p:nvCxnSpPr>
        <p:spPr>
          <a:xfrm flipH="1">
            <a:off x="4249696" y="2623870"/>
            <a:ext cx="3489" cy="1838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8" idx="7"/>
          </p:cNvCxnSpPr>
          <p:nvPr/>
        </p:nvCxnSpPr>
        <p:spPr>
          <a:xfrm flipH="1">
            <a:off x="3520491" y="3206752"/>
            <a:ext cx="285118" cy="1464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5"/>
            <a:endCxn id="7" idx="1"/>
          </p:cNvCxnSpPr>
          <p:nvPr/>
        </p:nvCxnSpPr>
        <p:spPr>
          <a:xfrm>
            <a:off x="4693783" y="3206752"/>
            <a:ext cx="285118" cy="1464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8" idx="5"/>
            <a:endCxn id="10" idx="1"/>
          </p:cNvCxnSpPr>
          <p:nvPr/>
        </p:nvCxnSpPr>
        <p:spPr>
          <a:xfrm>
            <a:off x="3520491" y="3595002"/>
            <a:ext cx="285118" cy="1185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7" idx="4"/>
            <a:endCxn id="9" idx="0"/>
          </p:cNvCxnSpPr>
          <p:nvPr/>
        </p:nvCxnSpPr>
        <p:spPr>
          <a:xfrm>
            <a:off x="5223149" y="3645078"/>
            <a:ext cx="0" cy="5198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9" idx="3"/>
            <a:endCxn id="11" idx="7"/>
          </p:cNvCxnSpPr>
          <p:nvPr/>
        </p:nvCxnSpPr>
        <p:spPr>
          <a:xfrm flipH="1">
            <a:off x="4693783" y="4456832"/>
            <a:ext cx="285118" cy="1185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0" idx="5"/>
            <a:endCxn id="11" idx="7"/>
          </p:cNvCxnSpPr>
          <p:nvPr/>
        </p:nvCxnSpPr>
        <p:spPr>
          <a:xfrm>
            <a:off x="4693783" y="4044158"/>
            <a:ext cx="0" cy="5312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6" idx="3"/>
            <a:endCxn id="10" idx="1"/>
          </p:cNvCxnSpPr>
          <p:nvPr/>
        </p:nvCxnSpPr>
        <p:spPr>
          <a:xfrm>
            <a:off x="3805609" y="3206752"/>
            <a:ext cx="0" cy="5067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06626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1128</TotalTime>
  <Words>2933</Words>
  <Application>Microsoft Macintosh PowerPoint</Application>
  <PresentationFormat>On-screen Show (4:3)</PresentationFormat>
  <Paragraphs>427</Paragraphs>
  <Slides>48</Slides>
  <Notes>43</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Calibri</vt:lpstr>
      <vt:lpstr>News Gothic MT</vt:lpstr>
      <vt:lpstr>Wingdings 2</vt:lpstr>
      <vt:lpstr>Arial</vt:lpstr>
      <vt:lpstr>Breeze</vt:lpstr>
      <vt:lpstr>Version Control - Git</vt:lpstr>
      <vt:lpstr>What is version control?</vt:lpstr>
      <vt:lpstr>VCS - Brief History</vt:lpstr>
      <vt:lpstr>What is version control?</vt:lpstr>
      <vt:lpstr>Terminology</vt:lpstr>
      <vt:lpstr>Terminology</vt:lpstr>
      <vt:lpstr>Terminology</vt:lpstr>
      <vt:lpstr>Version Control process</vt:lpstr>
      <vt:lpstr>PowerPoint Presentation</vt:lpstr>
      <vt:lpstr>What does this history look like?</vt:lpstr>
      <vt:lpstr>http://git-scm.com/about</vt:lpstr>
      <vt:lpstr>History</vt:lpstr>
      <vt:lpstr>Design Goals</vt:lpstr>
      <vt:lpstr>   No Network Needed</vt:lpstr>
      <vt:lpstr>Objects</vt:lpstr>
      <vt:lpstr>Repository</vt:lpstr>
      <vt:lpstr>   Tracking Changes</vt:lpstr>
      <vt:lpstr>   One giant Graph</vt:lpstr>
      <vt:lpstr>   Basic Workflow</vt:lpstr>
      <vt:lpstr>   Basic Workflow</vt:lpstr>
      <vt:lpstr>Basic Setup from a terminal</vt:lpstr>
      <vt:lpstr>Initialize</vt:lpstr>
      <vt:lpstr>Staging the file</vt:lpstr>
      <vt:lpstr>Staging the file</vt:lpstr>
      <vt:lpstr>Committing changes</vt:lpstr>
      <vt:lpstr>Git Hosting</vt:lpstr>
      <vt:lpstr>   Basic Commands</vt:lpstr>
      <vt:lpstr>   Basic Workflow</vt:lpstr>
      <vt:lpstr>   Basic Workflow</vt:lpstr>
      <vt:lpstr>Interactive add</vt:lpstr>
      <vt:lpstr>Stash changes</vt:lpstr>
      <vt:lpstr>Stash changes</vt:lpstr>
      <vt:lpstr>Shorten git commands</vt:lpstr>
      <vt:lpstr>Merge conflicts</vt:lpstr>
      <vt:lpstr>Merge conflicts</vt:lpstr>
      <vt:lpstr>Conclusions</vt:lpstr>
      <vt:lpstr>Links</vt:lpstr>
      <vt:lpstr>Links</vt:lpstr>
      <vt:lpstr>Bug Tracking</vt:lpstr>
      <vt:lpstr>Bug Tracker</vt:lpstr>
      <vt:lpstr>Bug tracking software</vt:lpstr>
      <vt:lpstr>Bugzilla</vt:lpstr>
      <vt:lpstr>What can Bugzilla do?</vt:lpstr>
      <vt:lpstr>Features</vt:lpstr>
      <vt:lpstr>Sample bug</vt:lpstr>
      <vt:lpstr>Lifecycle of a bug</vt:lpstr>
      <vt:lpstr>Bug Tracking  Further Reading</vt:lpstr>
      <vt:lpstr>Take Home Reading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 Git</dc:title>
  <cp:lastModifiedBy>rplotka@tsi400.com</cp:lastModifiedBy>
  <cp:revision>97</cp:revision>
  <dcterms:modified xsi:type="dcterms:W3CDTF">2016-02-07T21:37:41Z</dcterms:modified>
</cp:coreProperties>
</file>