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82" r:id="rId2"/>
    <p:sldId id="257" r:id="rId3"/>
    <p:sldId id="274" r:id="rId4"/>
    <p:sldId id="277" r:id="rId5"/>
    <p:sldId id="275" r:id="rId6"/>
    <p:sldId id="276" r:id="rId7"/>
    <p:sldId id="279" r:id="rId8"/>
    <p:sldId id="278" r:id="rId9"/>
    <p:sldId id="256" r:id="rId10"/>
    <p:sldId id="258" r:id="rId11"/>
    <p:sldId id="259" r:id="rId12"/>
    <p:sldId id="261" r:id="rId13"/>
    <p:sldId id="260" r:id="rId14"/>
    <p:sldId id="263" r:id="rId15"/>
    <p:sldId id="264" r:id="rId16"/>
    <p:sldId id="265" r:id="rId17"/>
    <p:sldId id="280" r:id="rId18"/>
    <p:sldId id="266" r:id="rId19"/>
    <p:sldId id="267" r:id="rId20"/>
    <p:sldId id="268" r:id="rId21"/>
    <p:sldId id="269" r:id="rId22"/>
    <p:sldId id="270" r:id="rId23"/>
    <p:sldId id="271" r:id="rId24"/>
    <p:sldId id="262" r:id="rId25"/>
    <p:sldId id="281" r:id="rId26"/>
    <p:sldId id="273" r:id="rId27"/>
    <p:sldId id="272" r:id="rId28"/>
    <p:sldId id="283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72938" autoAdjust="0"/>
  </p:normalViewPr>
  <p:slideViewPr>
    <p:cSldViewPr snapToGrid="0" snapToObjects="1">
      <p:cViewPr varScale="1">
        <p:scale>
          <a:sx n="100" d="100"/>
          <a:sy n="100" d="100"/>
        </p:scale>
        <p:origin x="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5622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www.skype.com/en/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Mobile" TargetMode="External"/><Relationship Id="rId4" Type="http://schemas.openxmlformats.org/officeDocument/2006/relationships/hyperlink" Target="http://www.whatcreative.co.uk/blog/tips/designing-for-touch-screen/" TargetMode="External"/><Relationship Id="rId5" Type="http://schemas.openxmlformats.org/officeDocument/2006/relationships/hyperlink" Target="https://developer.mozilla.org/en-US/docs/Web/Guide/API/DOM/Events/Touch_events?redirectlocale=en-US&amp;redirectslug=Web/Guide/DOM/Events/Touch_event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/>
              <a:t>www.smashingmagazine.com</a:t>
            </a:r>
            <a:r>
              <a:rPr lang="en-US" sz="1800" b="0" i="0" u="none" strike="noStrike" cap="none" baseline="0" dirty="0"/>
              <a:t>/guidelines-for-mobile-web-development</a:t>
            </a:r>
            <a:r>
              <a:rPr lang="en-US" sz="1800" b="0" i="0" u="none" strike="noStrike" cap="none" baseline="0" dirty="0" smtClean="0"/>
              <a:t>/</a:t>
            </a:r>
          </a:p>
          <a:p>
            <a:pPr>
              <a:buNone/>
            </a:pPr>
            <a:r>
              <a:rPr lang="en-US" sz="1800" b="0" i="0" u="none" strike="noStrike" cap="none" baseline="0" dirty="0" smtClean="0"/>
              <a:t>http://</a:t>
            </a:r>
            <a:r>
              <a:rPr lang="en-US" sz="1800" b="0" i="0" u="none" strike="noStrike" cap="none" baseline="0" dirty="0" err="1" smtClean="0"/>
              <a:t>www.businessinsider.com</a:t>
            </a:r>
            <a:r>
              <a:rPr lang="en-US" sz="1800" b="0" i="0" u="none" strike="noStrike" cap="none" baseline="0" dirty="0" smtClean="0"/>
              <a:t>/15-billion-smartphones-in-the-world-22013-2</a:t>
            </a:r>
          </a:p>
          <a:p>
            <a:pPr>
              <a:buNone/>
            </a:pPr>
            <a:endParaRPr lang="en-US" sz="1800" b="0" i="0" u="none" strike="noStrike" cap="none" baseline="0" dirty="0" smtClean="0"/>
          </a:p>
          <a:p>
            <a:pPr>
              <a:buNone/>
            </a:pPr>
            <a:r>
              <a:rPr lang="en-US" sz="1800" b="0" i="0" u="none" strike="noStrike" cap="none" baseline="0" dirty="0" smtClean="0"/>
              <a:t>I (Rick) believe the success of iPhone was </a:t>
            </a:r>
            <a:r>
              <a:rPr lang="en-US" sz="1800" b="0" i="0" u="none" strike="noStrike" cap="none" baseline="0" dirty="0" smtClean="0"/>
              <a:t>largely driven </a:t>
            </a:r>
            <a:r>
              <a:rPr lang="en-US" sz="1800" b="0" i="0" u="none" strike="noStrike" cap="none" baseline="0" dirty="0" smtClean="0"/>
              <a:t>by iTunes. </a:t>
            </a:r>
            <a:r>
              <a:rPr lang="en-US" sz="1800" b="0" i="0" u="none" strike="noStrike" cap="none" baseline="0" dirty="0" smtClean="0"/>
              <a:t>(</a:t>
            </a:r>
            <a:r>
              <a:rPr lang="en-US" sz="1800" b="0" i="0" u="none" strike="noStrike" cap="none" baseline="0" dirty="0" err="1" smtClean="0"/>
              <a:t>eg</a:t>
            </a:r>
            <a:r>
              <a:rPr lang="en-US" sz="1800" b="0" i="0" u="none" strike="noStrike" cap="none" baseline="0" dirty="0" smtClean="0"/>
              <a:t> 0.99 apps)  </a:t>
            </a:r>
            <a:r>
              <a:rPr lang="en-US" sz="1800" b="0" i="0" u="none" strike="noStrike" cap="none" baseline="0" dirty="0" smtClean="0"/>
              <a:t>And Android only became a factor once they had an ecosystem – Google Play…I do not hold that Apple was visionary in the sense that the technology was coming in any event…They were however a clear first mover in the smartphone space</a:t>
            </a:r>
            <a:r>
              <a:rPr lang="is-IS" sz="1800" b="0" i="0" u="none" strike="noStrike" cap="none" baseline="0" dirty="0" smtClean="0"/>
              <a:t>…</a:t>
            </a:r>
            <a:r>
              <a:rPr lang="en-US" sz="1800" b="0" i="0" u="none" strike="noStrike" cap="none" baseline="0" dirty="0" smtClean="0"/>
              <a:t>Samsung (2</a:t>
            </a:r>
            <a:r>
              <a:rPr lang="en-US" sz="1800" b="0" i="0" u="none" strike="noStrike" cap="none" baseline="30000" dirty="0" smtClean="0"/>
              <a:t>nd</a:t>
            </a:r>
            <a:r>
              <a:rPr lang="en-US" sz="1800" b="0" i="0" u="none" strike="noStrike" cap="none" baseline="0" dirty="0" smtClean="0"/>
              <a:t> mover) was working on the technology from the 80s</a:t>
            </a:r>
          </a:p>
          <a:p>
            <a:pPr>
              <a:buNone/>
            </a:pPr>
            <a:endParaRPr lang="en-US" sz="1800" b="0" i="0" u="none" strike="noStrike" cap="none" baseline="0" dirty="0" smtClean="0"/>
          </a:p>
          <a:p>
            <a:pPr>
              <a:buNone/>
            </a:pPr>
            <a:r>
              <a:rPr lang="en-US" sz="1800" b="0" i="0" u="none" strike="noStrike" cap="none" baseline="0" dirty="0" smtClean="0"/>
              <a:t>Android is now larger in OS deployments - &gt;80% of smartphone market, have more apps on their store, and have a larger percentage of paid downloads</a:t>
            </a:r>
            <a:endParaRPr lang="en-US" sz="1800" b="0" i="0" u="none" strike="noStrike" cap="none" baseline="0"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67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http://jquerymobile.com/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397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8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 smtClean="0"/>
              <a:t>http://</a:t>
            </a:r>
            <a:r>
              <a:rPr lang="en-US" sz="1800" b="0" i="0" u="none" strike="noStrike" cap="none" baseline="0" dirty="0" err="1" smtClean="0"/>
              <a:t>view.jquerymobile.com</a:t>
            </a:r>
            <a:r>
              <a:rPr lang="en-US" sz="1800" b="0" i="0" u="none" strike="noStrike" cap="none" baseline="0" dirty="0" smtClean="0"/>
              <a:t>/1.4.5/demos/</a:t>
            </a:r>
            <a:endParaRPr lang="en-US" sz="1800" b="0" i="0" u="none" strike="noStrike" cap="none" baseline="0" dirty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95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 smtClean="0"/>
              <a:t>view.jquerymobile.com</a:t>
            </a:r>
            <a:r>
              <a:rPr lang="en-US" sz="1800" b="0" i="0" u="none" strike="noStrike" cap="none" baseline="0" dirty="0" smtClean="0"/>
              <a:t>/1.4.5/</a:t>
            </a:r>
            <a:r>
              <a:rPr lang="en-US" sz="1800" b="0" i="0" u="none" strike="noStrike" cap="none" baseline="0" dirty="0" err="1" smtClean="0"/>
              <a:t>dist</a:t>
            </a:r>
            <a:r>
              <a:rPr lang="en-US" sz="1800" b="0" i="0" u="none" strike="noStrike" cap="none" baseline="0" dirty="0" smtClean="0"/>
              <a:t>/demos/intro</a:t>
            </a:r>
            <a:r>
              <a:rPr lang="en-US" sz="1800" b="0" i="0" u="none" strike="noStrike" cap="none" baseline="0" dirty="0"/>
              <a:t>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Use the </a:t>
            </a:r>
            <a:r>
              <a:rPr lang="en-US" sz="1800" b="0" i="0" u="none" strike="noStrike" cap="none" baseline="0" dirty="0" err="1"/>
              <a:t>jQueryMobile_listviews.html</a:t>
            </a:r>
            <a:r>
              <a:rPr lang="en-US" sz="1800" b="0" i="0" u="none" strike="noStrike" cap="none" baseline="0" dirty="0"/>
              <a:t> file for demo purposes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38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 smtClean="0"/>
              <a:t>view.jquerymobile.com</a:t>
            </a:r>
            <a:r>
              <a:rPr lang="en-US" sz="1800" b="0" i="0" u="none" strike="noStrike" cap="none" baseline="0" dirty="0" smtClean="0"/>
              <a:t>/1.4.5/</a:t>
            </a:r>
            <a:r>
              <a:rPr lang="en-US" sz="1800" b="0" i="0" u="none" strike="noStrike" cap="none" baseline="0" dirty="0" err="1" smtClean="0"/>
              <a:t>dist</a:t>
            </a:r>
            <a:r>
              <a:rPr lang="en-US" sz="1800" b="0" i="0" u="none" strike="noStrike" cap="none" baseline="0" dirty="0" smtClean="0"/>
              <a:t>/demos/intro</a:t>
            </a:r>
            <a:r>
              <a:rPr lang="en-US" sz="1800" b="0" i="0" u="none" strike="noStrike" cap="none" baseline="0" dirty="0"/>
              <a:t>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Use the </a:t>
            </a:r>
            <a:r>
              <a:rPr lang="en-US" sz="1800" b="0" i="0" u="none" strike="noStrike" cap="none" baseline="0" dirty="0" err="1"/>
              <a:t>jQueryMobile_loading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pages.html</a:t>
            </a:r>
            <a:r>
              <a:rPr lang="en-US" sz="1800" b="0" i="0" u="none" strike="noStrike" cap="none" baseline="0" dirty="0"/>
              <a:t> for demo purposes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63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 smtClean="0"/>
              <a:t>view.jquerymobile.com</a:t>
            </a:r>
            <a:r>
              <a:rPr lang="en-US" sz="1800" b="0" i="0" u="none" strike="noStrike" cap="none" baseline="0" dirty="0" smtClean="0"/>
              <a:t>/1.4.5/</a:t>
            </a:r>
            <a:r>
              <a:rPr lang="en-US" sz="1800" b="0" i="0" u="none" strike="noStrike" cap="none" baseline="0" dirty="0" err="1" smtClean="0"/>
              <a:t>dist</a:t>
            </a:r>
            <a:r>
              <a:rPr lang="en-US" sz="1800" b="0" i="0" u="none" strike="noStrike" cap="none" baseline="0" dirty="0" smtClean="0"/>
              <a:t>/demos/intro</a:t>
            </a:r>
            <a:r>
              <a:rPr lang="en-US" sz="1800" b="0" i="0" u="none" strike="noStrike" cap="none" baseline="0" dirty="0"/>
              <a:t>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Use the </a:t>
            </a:r>
            <a:r>
              <a:rPr lang="en-US" sz="1800" b="0" i="0" u="none" strike="noStrike" cap="none" baseline="0" dirty="0" err="1"/>
              <a:t>jQueryMobile_buttons.html</a:t>
            </a:r>
            <a:r>
              <a:rPr lang="en-US" sz="1800" b="0" i="0" u="none" strike="noStrike" cap="none" baseline="0" dirty="0"/>
              <a:t> for demo </a:t>
            </a:r>
            <a:r>
              <a:rPr lang="en-US" sz="1800" b="0" i="0" u="none" strike="noStrike" cap="none" baseline="0" dirty="0" smtClean="0"/>
              <a:t>purposes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cap="none" baseline="0" dirty="0" smtClean="0"/>
              <a:t>Use the </a:t>
            </a:r>
            <a:r>
              <a:rPr lang="en-US" sz="1800" b="0" i="0" u="none" strike="noStrike" cap="none" baseline="0" dirty="0" err="1" smtClean="0"/>
              <a:t>jQueryMobile_forms.html</a:t>
            </a:r>
            <a:r>
              <a:rPr lang="en-US" sz="1800" b="0" i="0" u="none" strike="noStrike" cap="none" baseline="0" dirty="0" smtClean="0"/>
              <a:t> for demo purposes</a:t>
            </a:r>
          </a:p>
          <a:p>
            <a:pPr>
              <a:buNone/>
            </a:pPr>
            <a:endParaRPr lang="en-US" sz="1800" b="0" i="0" u="none" strike="noStrike" cap="none" baseline="0" dirty="0"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31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/>
              <a:t>mobile.smashingmagazine.com</a:t>
            </a:r>
            <a:r>
              <a:rPr lang="en-US" sz="1800" b="0" i="0" u="none" strike="noStrike" cap="none" baseline="0" dirty="0"/>
              <a:t>/2012/04/19/why-we-</a:t>
            </a:r>
            <a:r>
              <a:rPr lang="en-US" sz="1800" b="0" i="0" u="none" strike="noStrike" cap="none" baseline="0" dirty="0" err="1"/>
              <a:t>shouldnt</a:t>
            </a:r>
            <a:r>
              <a:rPr lang="en-US" sz="1800" b="0" i="0" u="none" strike="noStrike" cap="none" baseline="0" dirty="0"/>
              <a:t>-make-separate-mobile-websites/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/>
              <a:t>en.wikipedia.org</a:t>
            </a:r>
            <a:r>
              <a:rPr lang="en-US" sz="1800" b="0" i="0" u="none" strike="noStrike" cap="none" baseline="0" dirty="0"/>
              <a:t>/wiki/</a:t>
            </a:r>
            <a:r>
              <a:rPr lang="en-US" sz="1800" b="0" i="0" u="none" strike="noStrike" cap="none" baseline="0" dirty="0" err="1"/>
              <a:t>Responsive_Web_Design</a:t>
            </a:r>
            <a:endParaRPr lang="en-US" sz="1800" b="0" i="0" u="none" strike="noStrike" cap="none" baseline="0" dirty="0"/>
          </a:p>
          <a:p>
            <a:endParaRPr lang="en-US" sz="1800" b="0" i="0" u="none" strike="noStrike" cap="none" baseline="0" dirty="0"/>
          </a:p>
          <a:p>
            <a:pPr>
              <a:buNone/>
            </a:pPr>
            <a:r>
              <a:rPr lang="en-US" sz="1800" b="0" i="0" u="none" strike="noStrike" cap="none" baseline="0" dirty="0"/>
              <a:t>Example: </a:t>
            </a:r>
            <a:r>
              <a:rPr lang="en-US" sz="1800" b="0" i="0" u="sng" strike="noStrike" cap="none" baseline="0" dirty="0">
                <a:solidFill>
                  <a:schemeClr val="hlink"/>
                </a:solidFill>
                <a:hlinkClick r:id="rId3"/>
              </a:rPr>
              <a:t>http://www.skype.com/en/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Shrink the browser window, the website itself will change based on the size of the window</a:t>
            </a:r>
          </a:p>
          <a:p>
            <a:endParaRPr lang="en-US" sz="1800" b="0" i="0" u="none" strike="noStrike" cap="none" baseline="0" dirty="0"/>
          </a:p>
          <a:p>
            <a:pPr>
              <a:buNone/>
            </a:pPr>
            <a:r>
              <a:rPr lang="en-US" sz="1800" b="0" i="0" u="none" strike="noStrike" cap="none" baseline="0" dirty="0"/>
              <a:t>According to Wikipedia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Responsive web design (RWD) is a web design approach aimed at crafting sites to provide an optimal viewing experience—easy reading and navigation with a minimum of resizing, panning, and scrolling—across a wide range of devices (from mobile phones to desktop computer monitors).</a:t>
            </a:r>
          </a:p>
          <a:p>
            <a:endParaRPr lang="en-US" sz="1800" b="0" i="0" u="none" strike="noStrike" cap="none" baseline="0" dirty="0"/>
          </a:p>
          <a:p>
            <a:pPr>
              <a:buNone/>
            </a:pPr>
            <a:r>
              <a:rPr lang="en-US" sz="1800" b="0" i="0" u="none" strike="noStrike" cap="none" baseline="0" dirty="0"/>
              <a:t>A site designed with RWD adapts the layout to the viewing environment by using fluid, proportion-based grids, flexible images, and CSS3 media queries, an extension of the @media rule.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The fluid grid concept calls for page element sizing to be in relative units like percentages, rather than absolute units like pixels or points.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Flexible images are also sized in relative units, so as to prevent them from displaying outside their containing element.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Media queries allow the page to use different CSS style rules based on characteristics of the device the site is being displayed on, most commonly the width of the browser.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Server-side components (RESS) in conjunction with client-side ones such as media queries can produce faster-loading sites for access over cellular networks and also deliver richer functionality/usability avoiding some of the pitfalls of device-side-only solutions.</a:t>
            </a:r>
          </a:p>
          <a:p>
            <a:endParaRPr lang="en-US" sz="1800" b="0" i="0" u="none" strike="noStrike" cap="none" baseline="0" dirty="0"/>
          </a:p>
          <a:p>
            <a:endParaRPr lang="en-US" sz="1800" b="0" i="0" u="none" strike="noStrike" cap="none" baseline="0" dirty="0"/>
          </a:p>
          <a:p>
            <a:endParaRPr lang="en-US" sz="1800" b="0" i="0" u="none" strike="noStrike" cap="none" baseline="0" dirty="0"/>
          </a:p>
          <a:p>
            <a:endParaRPr lang="en-US" sz="1800" b="0" i="0" u="none" strike="noStrike" cap="none" baseline="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28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endParaRPr lang="en-US" sz="1800" b="0" i="0" u="none" strike="noStrike" cap="none" baseline="0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79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endParaRPr lang="en-US" sz="1800" b="0" i="0" u="none" strike="noStrike" cap="none" baseline="0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93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44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42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64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72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70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https://developer.mozilla.org/en-US/docs/Web/Guide/Mobile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3"/>
            </a:endParaRPr>
          </a:p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4"/>
              </a:rPr>
              <a:t>http://www.whatcreative.co.uk/blog/tips/designing-for-touch-screen/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5"/>
              </a:rPr>
              <a:t>https://developer.mozilla.org/en-US/docs/Web/Guide/API/DOM/Events/Touch_events?redirectlocale=en-US&amp;redirectslug=Web%2FGuide%2FDOM%2FEvents%2FTouch_events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74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31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35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/Browser_detection_using_the_user_ag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mediaquerie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widgets/listviews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widgets/pages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intro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etbootstrap.com/" TargetMode="External"/><Relationship Id="rId3" Type="http://schemas.openxmlformats.org/officeDocument/2006/relationships/hyperlink" Target="http://foundation.zurb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shingmagazine.com/guidelines-for-mobile-web-development/" TargetMode="External"/><Relationship Id="rId4" Type="http://schemas.openxmlformats.org/officeDocument/2006/relationships/hyperlink" Target="http://view.jquerymobile.com/1.4.5/demos/" TargetMode="External"/><Relationship Id="rId5" Type="http://schemas.openxmlformats.org/officeDocument/2006/relationships/hyperlink" Target="http://view.jquerymobile.com/1.4.5/demos/map-geoloca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masters/smartphone-sites/" TargetMode="Externa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hyperlink" Target="http://themes.simplethemes.com/skeleton/" TargetMode="External"/><Relationship Id="rId12" Type="http://schemas.openxmlformats.org/officeDocument/2006/relationships/hyperlink" Target="http://www.yaml.de/demos/flexible-gri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ass-lang.com/documentation/file.SASS_REFERENCE.html" TargetMode="External"/><Relationship Id="rId4" Type="http://schemas.openxmlformats.org/officeDocument/2006/relationships/hyperlink" Target="http://lesscss.org/" TargetMode="External"/><Relationship Id="rId5" Type="http://schemas.openxmlformats.org/officeDocument/2006/relationships/hyperlink" Target="http://getbootstrap.com/" TargetMode="External"/><Relationship Id="rId6" Type="http://schemas.openxmlformats.org/officeDocument/2006/relationships/hyperlink" Target="https://github.com/twbs/bootstrap" TargetMode="External"/><Relationship Id="rId7" Type="http://schemas.openxmlformats.org/officeDocument/2006/relationships/hyperlink" Target="http://getbootstrap.com/2.3.2/examples/carousel.html" TargetMode="External"/><Relationship Id="rId8" Type="http://schemas.openxmlformats.org/officeDocument/2006/relationships/hyperlink" Target="http://foundation.zurb.com/" TargetMode="External"/><Relationship Id="rId9" Type="http://schemas.openxmlformats.org/officeDocument/2006/relationships/hyperlink" Target="https://github.com/zurb/foundation" TargetMode="External"/><Relationship Id="rId10" Type="http://schemas.openxmlformats.org/officeDocument/2006/relationships/hyperlink" Target="http://www.tapeandmed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4" Type="http://schemas.openxmlformats.org/officeDocument/2006/relationships/hyperlink" Target="https://facebook.github.io/react/" TargetMode="External"/><Relationship Id="rId5" Type="http://schemas.openxmlformats.org/officeDocument/2006/relationships/hyperlink" Target="http://mobileangularui.com/" TargetMode="External"/><Relationship Id="rId6" Type="http://schemas.openxmlformats.org/officeDocument/2006/relationships/hyperlink" Target="http://facebook.github.io/react-nativ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Relationship Id="rId3" Type="http://schemas.openxmlformats.org/officeDocument/2006/relationships/hyperlink" Target="http://developer.android.com/sdk/installing/studio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windowsphone.com/en-us/downloadsdk" TargetMode="External"/><Relationship Id="rId3" Type="http://schemas.openxmlformats.org/officeDocument/2006/relationships/hyperlink" Target="http://msdn.microsoft.com/en-us/library/windowsphone/develop/ff402563(v=vs.105)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Constraints and capabilities</a:t>
            </a:r>
            <a:endParaRPr lang="en-US"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Capabilities</a:t>
            </a:r>
            <a:endParaRPr lang="en-US" dirty="0"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Constraints</a:t>
            </a:r>
            <a:endParaRPr lang="en-US"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51404" y="2088994"/>
            <a:ext cx="209877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Screen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Access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Devices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250183" y="2088994"/>
            <a:ext cx="1713867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calls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Surfing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Dictation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NFC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14850" y="2088994"/>
            <a:ext cx="4060040" cy="3693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size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capabilities</a:t>
            </a:r>
          </a:p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chips, often no graphics chip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Reception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depends on reception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screensizes, OS etc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span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quick get it done mentality</a:t>
            </a:r>
          </a:p>
          <a:p>
            <a:endParaRPr lang="en-US"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Ergonomics</a:t>
            </a:r>
            <a:endParaRPr lang="en-US"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Human Factors &amp; Ergonomics</a:t>
            </a:r>
          </a:p>
          <a:p>
            <a:pPr lvl="1"/>
            <a:r>
              <a:rPr lang="en-US" smtClean="0">
                <a:sym typeface="Calibri"/>
              </a:rPr>
              <a:t>Design for the way in which mobile phones are used by people</a:t>
            </a:r>
          </a:p>
          <a:p>
            <a:pPr lvl="0"/>
            <a:r>
              <a:rPr lang="en-US" smtClean="0">
                <a:sym typeface="Calibri"/>
              </a:rPr>
              <a:t>Areas of the screen that the thumb can reach comfortably</a:t>
            </a:r>
          </a:p>
          <a:p>
            <a:pPr lvl="0"/>
            <a:r>
              <a:rPr lang="en-US" smtClean="0">
                <a:sym typeface="Calibri"/>
              </a:rPr>
              <a:t>Ergonomics and Design can make a simple mobile web app and make it great</a:t>
            </a:r>
            <a:endParaRPr lang="en-US"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Mobile app over website</a:t>
            </a:r>
            <a:endParaRPr lang="en-US"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Performance</a:t>
            </a:r>
          </a:p>
          <a:p>
            <a:pPr lvl="1"/>
            <a:r>
              <a:rPr lang="en-US" smtClean="0">
                <a:sym typeface="Calibri"/>
              </a:rPr>
              <a:t>Using the hardware capabilities. Can work without internet connection. Does not have to compile through HTML/JS to work</a:t>
            </a:r>
          </a:p>
          <a:p>
            <a:pPr lvl="0"/>
            <a:r>
              <a:rPr lang="en-US" smtClean="0">
                <a:sym typeface="Calibri"/>
              </a:rPr>
              <a:t>Features</a:t>
            </a:r>
          </a:p>
          <a:p>
            <a:pPr lvl="1"/>
            <a:r>
              <a:rPr lang="en-US" smtClean="0">
                <a:sym typeface="Calibri"/>
              </a:rPr>
              <a:t>Inbuilt features and controls, animations etc are available only to native apps</a:t>
            </a:r>
          </a:p>
          <a:p>
            <a:pPr lvl="0"/>
            <a:r>
              <a:rPr lang="en-US" smtClean="0">
                <a:sym typeface="Calibri"/>
              </a:rPr>
              <a:t>Revenue</a:t>
            </a:r>
          </a:p>
          <a:p>
            <a:pPr lvl="1"/>
            <a:r>
              <a:rPr lang="en-US" smtClean="0">
                <a:sym typeface="Calibri"/>
              </a:rPr>
              <a:t>Apps are usually sold, the revenue model is much better for apps than mobile websites</a:t>
            </a:r>
          </a:p>
          <a:p>
            <a:endParaRPr lang="en-US"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Mobile Website over an app</a:t>
            </a:r>
            <a:endParaRPr lang="en-US"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xfrm>
            <a:off x="549275" y="1600201"/>
            <a:ext cx="8216056" cy="4343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Gives more control to you</a:t>
            </a:r>
          </a:p>
          <a:p>
            <a:pPr lvl="1"/>
            <a:r>
              <a:rPr lang="en-US" dirty="0" smtClean="0">
                <a:sym typeface="Calibri"/>
              </a:rPr>
              <a:t>Don’t have to think about adhering the guidelines / design language of a particular platform</a:t>
            </a:r>
          </a:p>
          <a:p>
            <a:pPr lvl="0"/>
            <a:r>
              <a:rPr lang="en-US" dirty="0" smtClean="0">
                <a:sym typeface="Calibri"/>
              </a:rPr>
              <a:t>Efficient</a:t>
            </a:r>
          </a:p>
          <a:p>
            <a:pPr lvl="1"/>
            <a:r>
              <a:rPr lang="en-US" dirty="0" smtClean="0">
                <a:sym typeface="Calibri"/>
              </a:rPr>
              <a:t>Much more cost/resource efficient than developing for different platforms</a:t>
            </a:r>
          </a:p>
          <a:p>
            <a:pPr lvl="0"/>
            <a:r>
              <a:rPr lang="en-US" dirty="0" smtClean="0">
                <a:sym typeface="Calibri"/>
              </a:rPr>
              <a:t>Technology</a:t>
            </a:r>
          </a:p>
          <a:p>
            <a:pPr lvl="1"/>
            <a:r>
              <a:rPr lang="en-US" dirty="0" smtClean="0">
                <a:sym typeface="Calibri"/>
              </a:rPr>
              <a:t>Write in HTML/CSS/JS as opposed to Swift, Java or C#</a:t>
            </a:r>
          </a:p>
          <a:p>
            <a:pPr lvl="0"/>
            <a:r>
              <a:rPr lang="en-US" dirty="0" smtClean="0">
                <a:sym typeface="Calibri"/>
              </a:rPr>
              <a:t>Cross platform</a:t>
            </a:r>
          </a:p>
          <a:p>
            <a:pPr lvl="1"/>
            <a:r>
              <a:rPr lang="en-US" dirty="0" smtClean="0">
                <a:sym typeface="Calibri"/>
              </a:rPr>
              <a:t>The web app will be available across all platforms</a:t>
            </a:r>
          </a:p>
          <a:p>
            <a:r>
              <a:rPr lang="en-US" dirty="0" smtClean="0">
                <a:sym typeface="Calibri"/>
              </a:rPr>
              <a:t>Getting richer by the day</a:t>
            </a:r>
          </a:p>
          <a:p>
            <a:pPr lvl="1"/>
            <a:r>
              <a:rPr lang="en-US" dirty="0" smtClean="0">
                <a:sym typeface="Calibri"/>
              </a:rPr>
              <a:t>Kendo, </a:t>
            </a:r>
            <a:r>
              <a:rPr lang="en-US" dirty="0" err="1" smtClean="0">
                <a:sym typeface="Calibri"/>
              </a:rPr>
              <a:t>AngularMobileUI</a:t>
            </a:r>
            <a:r>
              <a:rPr lang="en-US" dirty="0" smtClean="0">
                <a:sym typeface="Calibri"/>
              </a:rPr>
              <a:t>, </a:t>
            </a:r>
            <a:r>
              <a:rPr lang="en-US" dirty="0" err="1" smtClean="0">
                <a:sym typeface="Calibri"/>
              </a:rPr>
              <a:t>PhoneGap</a:t>
            </a:r>
            <a:r>
              <a:rPr lang="en-US" dirty="0" smtClean="0">
                <a:sym typeface="Calibri"/>
              </a:rPr>
              <a:t>, </a:t>
            </a:r>
            <a:r>
              <a:rPr lang="en-US" dirty="0" err="1" smtClean="0">
                <a:sym typeface="Calibri"/>
              </a:rPr>
              <a:t>ReactNative</a:t>
            </a:r>
            <a:r>
              <a:rPr lang="en-US" dirty="0" smtClean="0">
                <a:sym typeface="Calibri"/>
              </a:rPr>
              <a:t>, </a:t>
            </a:r>
            <a:r>
              <a:rPr lang="is-IS" dirty="0" smtClean="0">
                <a:sym typeface="Calibri"/>
              </a:rPr>
              <a:t>… and more</a:t>
            </a:r>
            <a:endParaRPr lang="en-US" dirty="0" smtClean="0"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Touch screens</a:t>
            </a:r>
            <a:endParaRPr lang="en-US"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Use DOM touch events to work with a touch screen</a:t>
            </a:r>
          </a:p>
          <a:p>
            <a:pPr lvl="0"/>
            <a:r>
              <a:rPr lang="en-US" dirty="0" smtClean="0">
                <a:sym typeface="Calibri"/>
              </a:rPr>
              <a:t>Mouse Hover won’t work (usually) on touch devices</a:t>
            </a:r>
          </a:p>
          <a:p>
            <a:pPr lvl="1"/>
            <a:r>
              <a:rPr lang="is-IS" dirty="0" smtClean="0">
                <a:sym typeface="Calibri"/>
              </a:rPr>
              <a:t>…But Pressure is - </a:t>
            </a:r>
            <a:r>
              <a:rPr lang="en-US" b="1" dirty="0" smtClean="0"/>
              <a:t>Peek </a:t>
            </a:r>
            <a:r>
              <a:rPr lang="en-US" b="1" dirty="0"/>
              <a:t>and </a:t>
            </a:r>
            <a:r>
              <a:rPr lang="en-US" b="1" dirty="0" smtClean="0"/>
              <a:t>Pop - </a:t>
            </a:r>
            <a:r>
              <a:rPr lang="is-IS" dirty="0" smtClean="0">
                <a:sym typeface="Calibri"/>
              </a:rPr>
              <a:t>(Force touch)</a:t>
            </a:r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Design clickable items keeping in mind the difference between tapping and clicking</a:t>
            </a:r>
          </a:p>
          <a:p>
            <a:pPr lvl="0"/>
            <a:r>
              <a:rPr lang="en-US" dirty="0" err="1" smtClean="0">
                <a:sym typeface="Calibri"/>
              </a:rPr>
              <a:t>Optimze</a:t>
            </a:r>
            <a:r>
              <a:rPr lang="en-US" dirty="0" smtClean="0">
                <a:sym typeface="Calibri"/>
              </a:rPr>
              <a:t> images by loading images for appropriate screen size and resolutions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Cross-Browser development</a:t>
            </a:r>
            <a:endParaRPr lang="en-US"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mtClean="0">
                <a:sym typeface="Calibri"/>
              </a:rPr>
              <a:t>Create websites which are compatible across browsers</a:t>
            </a:r>
          </a:p>
          <a:p>
            <a:pPr lvl="1"/>
            <a:r>
              <a:rPr lang="en-US" smtClean="0">
                <a:sym typeface="Calibri"/>
              </a:rPr>
              <a:t>Avoid browser-specific features like vendor-specific css properties</a:t>
            </a:r>
          </a:p>
          <a:p>
            <a:pPr lvl="1"/>
            <a:r>
              <a:rPr lang="en-US" smtClean="0">
                <a:sym typeface="Calibri"/>
              </a:rPr>
              <a:t>If using these features, make sure other browsers implement their versions of the features and target them</a:t>
            </a:r>
          </a:p>
          <a:p>
            <a:pPr lvl="1"/>
            <a:r>
              <a:rPr lang="en-US" smtClean="0">
                <a:sym typeface="Calibri"/>
              </a:rPr>
              <a:t>For browsers not supporting features, provide fallback</a:t>
            </a:r>
          </a:p>
          <a:p>
            <a:pPr lvl="0"/>
            <a:r>
              <a:rPr lang="en-US" smtClean="0">
                <a:sym typeface="Calibri"/>
              </a:rPr>
              <a:t>Tools like CSS Lint help find problems with cross browser code</a:t>
            </a:r>
          </a:p>
          <a:p>
            <a:pPr lvl="0"/>
            <a:r>
              <a:rPr lang="en-US" smtClean="0">
                <a:sym typeface="Calibri"/>
              </a:rPr>
              <a:t>Preprocessers like SASS and LESS help produce cross browser code</a:t>
            </a:r>
            <a:endParaRPr lang="en-US"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User agent sniffing</a:t>
            </a:r>
            <a:endParaRPr lang="en-US"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It's preferable for web sites to detect specific device features such as screen size and touch screens and adapt themselves accordingly</a:t>
            </a:r>
          </a:p>
          <a:p>
            <a:pPr lvl="0"/>
            <a:r>
              <a:rPr lang="en-US" dirty="0" smtClean="0">
                <a:sym typeface="Calibri"/>
              </a:rPr>
              <a:t>Sometimes web sites resort to parsing the browser's user agent string to distinguish between desktops, tablets, and phones, to serve different content to each type of device.</a:t>
            </a:r>
          </a:p>
          <a:p>
            <a:pPr lvl="0"/>
            <a:r>
              <a:rPr lang="en-US" dirty="0" smtClean="0">
                <a:sym typeface="Calibri"/>
              </a:rPr>
              <a:t>If so, make sure your algorithm is correct, and you aren't serving the wrong type of content to a device because you don't understand a particular browser's user agent string</a:t>
            </a:r>
          </a:p>
          <a:p>
            <a:pPr lvl="0"/>
            <a:r>
              <a:rPr lang="en-US" dirty="0" smtClean="0">
                <a:sym typeface="Calibri"/>
                <a:hlinkClick r:id="rId3"/>
              </a:rPr>
              <a:t>guide to using the user agent string to determine device type</a:t>
            </a:r>
            <a:endParaRPr lang="en-US" dirty="0">
              <a:sym typeface="Calibri"/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69401" y="1463545"/>
            <a:ext cx="4416252" cy="4480055"/>
          </a:xfrm>
        </p:spPr>
        <p:txBody>
          <a:bodyPr>
            <a:normAutofit/>
          </a:bodyPr>
          <a:lstStyle/>
          <a:p>
            <a:r>
              <a:rPr lang="en-US" dirty="0" smtClean="0"/>
              <a:t>CSS3</a:t>
            </a:r>
          </a:p>
          <a:p>
            <a:r>
              <a:rPr lang="en-US" dirty="0" smtClean="0"/>
              <a:t>Specify different rules for different situations</a:t>
            </a:r>
          </a:p>
          <a:p>
            <a:pPr lvl="1"/>
            <a:r>
              <a:rPr lang="en-US" dirty="0" smtClean="0"/>
              <a:t>Web, Mobile, Print,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@media</a:t>
            </a:r>
          </a:p>
          <a:p>
            <a:r>
              <a:rPr lang="en-US" sz="2000" dirty="0">
                <a:hlinkClick r:id="rId2"/>
              </a:rPr>
              <a:t>http://cssmediaqueries.com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53" y="1463545"/>
            <a:ext cx="43585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/>
              </a:rPr>
              <a:t>// normal style</a:t>
            </a:r>
          </a:p>
          <a:p>
            <a:r>
              <a:rPr lang="en-US" sz="1600" dirty="0">
                <a:latin typeface="Adobe Caslon Pro"/>
              </a:rPr>
              <a:t>#header-image {</a:t>
            </a:r>
          </a:p>
          <a:p>
            <a:r>
              <a:rPr lang="en-US" sz="1600" dirty="0">
                <a:latin typeface="Adobe Caslon Pro"/>
              </a:rPr>
              <a:t>    background-repeat: no-repeat;</a:t>
            </a:r>
          </a:p>
          <a:p>
            <a:r>
              <a:rPr lang="en-US" sz="1600" dirty="0">
                <a:latin typeface="Adobe Caslon Pro"/>
              </a:rPr>
              <a:t>    </a:t>
            </a:r>
            <a:r>
              <a:rPr lang="en-US" sz="1600" dirty="0" err="1">
                <a:latin typeface="Adobe Caslon Pro"/>
              </a:rPr>
              <a:t>background-image:url</a:t>
            </a:r>
            <a:r>
              <a:rPr lang="en-US" sz="1600" dirty="0">
                <a:latin typeface="Adobe Caslon Pro"/>
              </a:rPr>
              <a:t>('</a:t>
            </a:r>
            <a:r>
              <a:rPr lang="en-US" sz="1600" dirty="0" err="1">
                <a:latin typeface="Adobe Caslon Pro"/>
              </a:rPr>
              <a:t>image.gif</a:t>
            </a:r>
            <a:r>
              <a:rPr lang="en-US" sz="1600" dirty="0">
                <a:latin typeface="Adobe Caslon Pro"/>
              </a:rPr>
              <a:t>');</a:t>
            </a:r>
          </a:p>
          <a:p>
            <a:r>
              <a:rPr lang="en-US" sz="1600" dirty="0">
                <a:latin typeface="Adobe Caslon Pro"/>
              </a:rPr>
              <a:t>}</a:t>
            </a:r>
          </a:p>
          <a:p>
            <a:endParaRPr lang="en-US" sz="1600" dirty="0">
              <a:latin typeface="Adobe Caslon Pro"/>
            </a:endParaRPr>
          </a:p>
          <a:p>
            <a:r>
              <a:rPr lang="en-US" sz="1600" dirty="0">
                <a:latin typeface="Adobe Caslon Pro"/>
              </a:rPr>
              <a:t>// show a larger image when you're on a big screen</a:t>
            </a:r>
          </a:p>
          <a:p>
            <a:r>
              <a:rPr lang="en-US" sz="1600" dirty="0">
                <a:latin typeface="Adobe Caslon Pro"/>
              </a:rPr>
              <a:t>@media screen and (min-width: 1200px) {</a:t>
            </a:r>
          </a:p>
          <a:p>
            <a:r>
              <a:rPr lang="en-US" sz="1600" dirty="0">
                <a:latin typeface="Adobe Caslon Pro"/>
              </a:rPr>
              <a:t>    #header-image {</a:t>
            </a:r>
          </a:p>
          <a:p>
            <a:r>
              <a:rPr lang="en-US" sz="1600" dirty="0">
                <a:latin typeface="Adobe Caslon Pro"/>
              </a:rPr>
              <a:t>        </a:t>
            </a:r>
            <a:r>
              <a:rPr lang="en-US" sz="1600" dirty="0" err="1">
                <a:latin typeface="Adobe Caslon Pro"/>
              </a:rPr>
              <a:t>background-image:url</a:t>
            </a:r>
            <a:r>
              <a:rPr lang="en-US" sz="1600" dirty="0">
                <a:latin typeface="Adobe Caslon Pro"/>
              </a:rPr>
              <a:t>('large-</a:t>
            </a:r>
            <a:r>
              <a:rPr lang="en-US" sz="1600" dirty="0" err="1">
                <a:latin typeface="Adobe Caslon Pro"/>
              </a:rPr>
              <a:t>image.gif</a:t>
            </a:r>
            <a:r>
              <a:rPr lang="en-US" sz="1600" dirty="0">
                <a:latin typeface="Adobe Caslon Pro"/>
              </a:rPr>
              <a:t>');</a:t>
            </a:r>
          </a:p>
          <a:p>
            <a:r>
              <a:rPr lang="en-US" sz="1600" dirty="0">
                <a:latin typeface="Adobe Caslon Pro"/>
              </a:rPr>
              <a:t>    }</a:t>
            </a:r>
          </a:p>
          <a:p>
            <a:r>
              <a:rPr lang="en-US" sz="1600" dirty="0">
                <a:latin typeface="Adobe Caslon Pro"/>
              </a:rPr>
              <a:t>}</a:t>
            </a:r>
          </a:p>
          <a:p>
            <a:endParaRPr lang="en-US" sz="1600" dirty="0">
              <a:latin typeface="Adobe Caslon Pro"/>
            </a:endParaRPr>
          </a:p>
          <a:p>
            <a:r>
              <a:rPr lang="en-US" sz="1600" dirty="0">
                <a:latin typeface="Adobe Caslon Pro"/>
              </a:rPr>
              <a:t>// remove header image when printing.</a:t>
            </a:r>
          </a:p>
          <a:p>
            <a:r>
              <a:rPr lang="en-US" sz="1600" dirty="0">
                <a:latin typeface="Adobe Caslon Pro"/>
              </a:rPr>
              <a:t>@media print {</a:t>
            </a:r>
          </a:p>
          <a:p>
            <a:r>
              <a:rPr lang="en-US" sz="1600" dirty="0">
                <a:latin typeface="Adobe Caslon Pro"/>
              </a:rPr>
              <a:t>    #header-image {</a:t>
            </a:r>
          </a:p>
          <a:p>
            <a:r>
              <a:rPr lang="en-US" sz="1600" dirty="0">
                <a:latin typeface="Adobe Caslon Pro"/>
              </a:rPr>
              <a:t>        display: none;</a:t>
            </a:r>
          </a:p>
          <a:p>
            <a:r>
              <a:rPr lang="en-US" sz="1600" dirty="0">
                <a:latin typeface="Adobe Caslon Pro"/>
              </a:rPr>
              <a:t>    }</a:t>
            </a:r>
          </a:p>
          <a:p>
            <a:r>
              <a:rPr lang="en-US" sz="1600" dirty="0">
                <a:latin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43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Calibri"/>
              </a:rPr>
              <a:t>jQuery</a:t>
            </a:r>
            <a:r>
              <a:rPr lang="en-US" dirty="0" smtClean="0">
                <a:sym typeface="Calibri"/>
              </a:rPr>
              <a:t> mobile</a:t>
            </a:r>
            <a:endParaRPr lang="en-US" dirty="0"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Touch optimized web framework for smartphones and tablets</a:t>
            </a:r>
          </a:p>
          <a:p>
            <a:pPr lvl="0"/>
            <a:r>
              <a:rPr lang="en-US" smtClean="0">
                <a:sym typeface="Calibri"/>
              </a:rPr>
              <a:t>Cross-platform support</a:t>
            </a:r>
          </a:p>
          <a:p>
            <a:pPr lvl="0"/>
            <a:r>
              <a:rPr lang="en-US" smtClean="0">
                <a:sym typeface="Calibri"/>
              </a:rPr>
              <a:t>Optimized for modern phones</a:t>
            </a:r>
          </a:p>
          <a:p>
            <a:pPr lvl="0"/>
            <a:r>
              <a:rPr lang="en-US" smtClean="0">
                <a:sym typeface="Calibri"/>
              </a:rPr>
              <a:t>Themable</a:t>
            </a:r>
          </a:p>
          <a:p>
            <a:pPr lvl="1"/>
            <a:r>
              <a:rPr lang="en-US" smtClean="0">
                <a:sym typeface="Calibri"/>
              </a:rPr>
              <a:t>Simply by applying a custom attribute to elements you can set very specific visual layouts</a:t>
            </a:r>
          </a:p>
          <a:p>
            <a:endParaRPr lang="en-US">
              <a:sym typeface="Calibri"/>
            </a:endParaRPr>
          </a:p>
        </p:txBody>
      </p:sp>
      <p:pic>
        <p:nvPicPr>
          <p:cNvPr id="158" name="Shape 158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9275" y="223095"/>
            <a:ext cx="1944642" cy="56631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Calibri"/>
              </a:rPr>
              <a:t>jQuery</a:t>
            </a:r>
            <a:r>
              <a:rPr lang="en-US" dirty="0" smtClean="0">
                <a:sym typeface="Calibri"/>
              </a:rPr>
              <a:t> mobile</a:t>
            </a:r>
            <a:endParaRPr lang="en-US" dirty="0"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549275" y="1600201"/>
            <a:ext cx="8398688" cy="4343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>
                <a:sym typeface="Calibri"/>
              </a:rPr>
              <a:t>Initialize simply by applying classes and custom attributes</a:t>
            </a:r>
          </a:p>
          <a:p>
            <a:pPr lvl="0"/>
            <a:r>
              <a:rPr lang="en-US" dirty="0" smtClean="0">
                <a:sym typeface="Calibri"/>
              </a:rPr>
              <a:t>HTML5 + CSS3</a:t>
            </a:r>
          </a:p>
          <a:p>
            <a:pPr lvl="1"/>
            <a:r>
              <a:rPr lang="en-US" dirty="0" smtClean="0">
                <a:sym typeface="Calibri"/>
              </a:rPr>
              <a:t>Based on web stack</a:t>
            </a:r>
          </a:p>
          <a:p>
            <a:pPr lvl="0"/>
            <a:r>
              <a:rPr lang="en-US" dirty="0" smtClean="0">
                <a:sym typeface="Calibri"/>
              </a:rPr>
              <a:t>Google hosted</a:t>
            </a:r>
          </a:p>
          <a:p>
            <a:pPr lvl="0"/>
            <a:r>
              <a:rPr lang="en-US" dirty="0" smtClean="0">
                <a:sym typeface="Calibri"/>
              </a:rPr>
              <a:t>Less than 15k size</a:t>
            </a:r>
          </a:p>
          <a:p>
            <a:pPr lvl="1"/>
            <a:r>
              <a:rPr lang="en-US" dirty="0" smtClean="0">
                <a:sym typeface="Calibri"/>
              </a:rPr>
              <a:t>Footprint is smaller</a:t>
            </a:r>
          </a:p>
          <a:p>
            <a:pPr lvl="0"/>
            <a:r>
              <a:rPr lang="en-US" dirty="0" smtClean="0">
                <a:sym typeface="Calibri"/>
              </a:rPr>
              <a:t>Apps won’t be native</a:t>
            </a:r>
          </a:p>
          <a:p>
            <a:pPr lvl="1"/>
            <a:r>
              <a:rPr lang="en-US" dirty="0" smtClean="0">
                <a:sym typeface="Calibri"/>
              </a:rPr>
              <a:t>Unlike other 3rd party tools like Titanium, </a:t>
            </a:r>
            <a:r>
              <a:rPr lang="en-US" dirty="0" err="1" smtClean="0">
                <a:sym typeface="Calibri"/>
              </a:rPr>
              <a:t>phonegap</a:t>
            </a:r>
            <a:r>
              <a:rPr lang="en-US" dirty="0" smtClean="0">
                <a:sym typeface="Calibri"/>
              </a:rPr>
              <a:t> </a:t>
            </a:r>
            <a:r>
              <a:rPr lang="en-US" dirty="0" err="1" smtClean="0">
                <a:sym typeface="Calibri"/>
              </a:rPr>
              <a:t>etc</a:t>
            </a:r>
            <a:r>
              <a:rPr lang="en-US" dirty="0" smtClean="0">
                <a:sym typeface="Calibri"/>
              </a:rPr>
              <a:t> apps won’t be compiled into native code</a:t>
            </a:r>
            <a:endParaRPr lang="en-US" dirty="0">
              <a:sym typeface="Calibri"/>
            </a:endParaRPr>
          </a:p>
        </p:txBody>
      </p:sp>
      <p:pic>
        <p:nvPicPr>
          <p:cNvPr id="6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8449" y="212742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806824"/>
          </a:xfrm>
        </p:spPr>
        <p:txBody>
          <a:bodyPr/>
          <a:lstStyle/>
          <a:p>
            <a:pPr lvl="0"/>
            <a:r>
              <a:rPr lang="en-US" smtClean="0">
                <a:sym typeface="Calibri"/>
              </a:rPr>
              <a:t>Why Mobile</a:t>
            </a:r>
            <a:endParaRPr lang="en-US"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xfrm>
            <a:off x="286603" y="914400"/>
            <a:ext cx="8557146" cy="502920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Past few years have seen a Mobile revolution</a:t>
            </a:r>
          </a:p>
          <a:p>
            <a:pPr lvl="0"/>
            <a:r>
              <a:rPr lang="en-US" dirty="0" smtClean="0">
                <a:sym typeface="Calibri"/>
              </a:rPr>
              <a:t>Global smartphones in use passed 1.5bn in ’14, 1.8bn in ‘15 and &gt;2 billion expected by end of 2016 </a:t>
            </a:r>
          </a:p>
          <a:p>
            <a:pPr lvl="0"/>
            <a:r>
              <a:rPr lang="en-US" dirty="0" smtClean="0">
                <a:sym typeface="Calibri"/>
              </a:rPr>
              <a:t>Add 1.2 </a:t>
            </a:r>
            <a:r>
              <a:rPr lang="en-US" dirty="0" err="1" smtClean="0">
                <a:sym typeface="Calibri"/>
              </a:rPr>
              <a:t>bn</a:t>
            </a:r>
            <a:r>
              <a:rPr lang="en-US" dirty="0" smtClean="0">
                <a:sym typeface="Calibri"/>
              </a:rPr>
              <a:t> tablets gets us close to 4 BILLION mobile devices – today.  Right now.  That’s why!!!</a:t>
            </a:r>
          </a:p>
          <a:p>
            <a:pPr lvl="0"/>
            <a:r>
              <a:rPr lang="en-US" dirty="0" smtClean="0">
                <a:sym typeface="Calibri"/>
              </a:rPr>
              <a:t>App stores play a huge role</a:t>
            </a:r>
          </a:p>
          <a:p>
            <a:pPr lvl="0"/>
            <a:r>
              <a:rPr lang="en-US" dirty="0" smtClean="0">
                <a:sym typeface="Calibri"/>
              </a:rPr>
              <a:t>2014 App store estimates</a:t>
            </a:r>
          </a:p>
          <a:p>
            <a:pPr lvl="1"/>
            <a:r>
              <a:rPr lang="en-US" dirty="0" smtClean="0">
                <a:sym typeface="Calibri"/>
              </a:rPr>
              <a:t>225,000 app downloads</a:t>
            </a:r>
          </a:p>
          <a:p>
            <a:pPr lvl="1"/>
            <a:r>
              <a:rPr lang="en-US" dirty="0" smtClean="0">
                <a:sym typeface="Calibri"/>
              </a:rPr>
              <a:t>store revenue &gt;$8bn</a:t>
            </a:r>
          </a:p>
          <a:p>
            <a:pPr lvl="0"/>
            <a:r>
              <a:rPr lang="en-US" dirty="0" smtClean="0">
                <a:sym typeface="Calibri"/>
              </a:rPr>
              <a:t>US Mobile </a:t>
            </a:r>
            <a:r>
              <a:rPr lang="en-US" dirty="0" err="1" smtClean="0">
                <a:sym typeface="Calibri"/>
              </a:rPr>
              <a:t>eCommerce</a:t>
            </a:r>
            <a:r>
              <a:rPr lang="en-US" dirty="0" smtClean="0">
                <a:sym typeface="Calibri"/>
              </a:rPr>
              <a:t> market </a:t>
            </a:r>
            <a:r>
              <a:rPr lang="en-US" dirty="0" smtClean="0">
                <a:sym typeface="Calibri"/>
              </a:rPr>
              <a:t>expected </a:t>
            </a:r>
            <a:r>
              <a:rPr lang="en-US" dirty="0" smtClean="0">
                <a:sym typeface="Calibri"/>
              </a:rPr>
              <a:t>to be 25% in 2016</a:t>
            </a:r>
          </a:p>
          <a:p>
            <a:pPr lvl="1"/>
            <a:r>
              <a:rPr lang="en-US" dirty="0" smtClean="0">
                <a:sym typeface="Calibri"/>
              </a:rPr>
              <a:t>313,980,500,000 * .25 = </a:t>
            </a:r>
            <a:r>
              <a:rPr lang="is-IS" dirty="0" smtClean="0"/>
              <a:t>78,495,125,000</a:t>
            </a:r>
          </a:p>
          <a:p>
            <a:pPr lvl="1"/>
            <a:r>
              <a:rPr lang="is-IS" dirty="0" smtClean="0">
                <a:sym typeface="Calibri"/>
              </a:rPr>
              <a:t>That’s </a:t>
            </a:r>
            <a:r>
              <a:rPr lang="is-IS" b="1" dirty="0" smtClean="0">
                <a:sym typeface="Calibri"/>
              </a:rPr>
              <a:t>78 Billion Dollars </a:t>
            </a:r>
            <a:r>
              <a:rPr lang="is-IS" dirty="0" smtClean="0">
                <a:sym typeface="Calibri"/>
              </a:rPr>
              <a:t>purchased using mobile devices alone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Pages and dialogs</a:t>
            </a:r>
          </a:p>
          <a:p>
            <a:pPr lvl="1"/>
            <a:r>
              <a:rPr lang="en-US" dirty="0" smtClean="0">
                <a:sym typeface="Calibri"/>
              </a:rPr>
              <a:t>An element with a data-role = “page” attribute</a:t>
            </a:r>
          </a:p>
          <a:p>
            <a:pPr lvl="1"/>
            <a:r>
              <a:rPr lang="en-US" dirty="0" smtClean="0">
                <a:sym typeface="Calibri"/>
              </a:rPr>
              <a:t>Use &lt;header&gt;, &lt;content&gt;, &lt;footer&gt; tags as usual</a:t>
            </a:r>
          </a:p>
          <a:p>
            <a:pPr lvl="1"/>
            <a:r>
              <a:rPr lang="en-US" dirty="0" smtClean="0">
                <a:sym typeface="Calibri"/>
              </a:rPr>
              <a:t>A page can be made into a dialog. Add data-role=“dialog” attribute to the link to the page</a:t>
            </a:r>
          </a:p>
          <a:p>
            <a:pPr lvl="0"/>
            <a:r>
              <a:rPr lang="en-US" dirty="0" smtClean="0">
                <a:sym typeface="Calibri"/>
              </a:rPr>
              <a:t>AJAX navigation and transitions</a:t>
            </a:r>
          </a:p>
          <a:p>
            <a:pPr lvl="1"/>
            <a:r>
              <a:rPr lang="en-US" dirty="0" smtClean="0">
                <a:sym typeface="Calibri"/>
              </a:rPr>
              <a:t>AJAX navigation between pages with transitions</a:t>
            </a:r>
          </a:p>
          <a:p>
            <a:pPr lvl="1"/>
            <a:r>
              <a:rPr lang="en-US" dirty="0" smtClean="0">
                <a:sym typeface="Calibri"/>
              </a:rPr>
              <a:t>Default transition is fade. To set custom transition add data-transition attribute to the link</a:t>
            </a:r>
          </a:p>
          <a:p>
            <a:pPr lvl="0"/>
            <a:r>
              <a:rPr lang="en-US" dirty="0" smtClean="0">
                <a:sym typeface="Calibri"/>
              </a:rPr>
              <a:t>Contents &amp; widgets</a:t>
            </a:r>
          </a:p>
          <a:p>
            <a:pPr lvl="1"/>
            <a:r>
              <a:rPr lang="en-US" dirty="0" smtClean="0">
                <a:sym typeface="Calibri"/>
              </a:rPr>
              <a:t>Inside the content container, any standard HTML elements can be added</a:t>
            </a:r>
          </a:p>
          <a:p>
            <a:pPr lvl="1"/>
            <a:r>
              <a:rPr lang="en-US" dirty="0" err="1" smtClean="0">
                <a:sym typeface="Calibri"/>
              </a:rPr>
              <a:t>jQuery</a:t>
            </a:r>
            <a:r>
              <a:rPr lang="en-US" dirty="0" smtClean="0">
                <a:sym typeface="Calibri"/>
              </a:rPr>
              <a:t> mobile includes a wide range of touch friendly widgets</a:t>
            </a:r>
            <a:endParaRPr lang="en-US" dirty="0">
              <a:sym typeface="Calibri"/>
            </a:endParaRPr>
          </a:p>
        </p:txBody>
      </p:sp>
      <p:pic>
        <p:nvPicPr>
          <p:cNvPr id="7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Listviews</a:t>
            </a:r>
          </a:p>
          <a:p>
            <a:pPr lvl="1"/>
            <a:r>
              <a:rPr lang="en-US" smtClean="0">
                <a:sym typeface="Calibri"/>
              </a:rPr>
              <a:t>jQuery mobile includes a Diverse set of listviews coded as lists with data-role=‘listview’ attribute</a:t>
            </a:r>
          </a:p>
          <a:p>
            <a:pPr lvl="1"/>
            <a:r>
              <a:rPr lang="en-US" smtClean="0">
                <a:sym typeface="Calibri"/>
              </a:rPr>
              <a:t>Make the list into an inset module by adding a data-inset=“true”</a:t>
            </a:r>
          </a:p>
          <a:p>
            <a:pPr lvl="1"/>
            <a:r>
              <a:rPr lang="en-US" smtClean="0">
                <a:sym typeface="Calibri"/>
              </a:rPr>
              <a:t>Add a dynamic search filter with data-filter=“true”</a:t>
            </a:r>
          </a:p>
          <a:p>
            <a:endParaRPr lang="en-US">
              <a:sym typeface="Calibri"/>
            </a:endParaRPr>
          </a:p>
        </p:txBody>
      </p:sp>
      <p:pic>
        <p:nvPicPr>
          <p:cNvPr id="180" name="Shape 180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>
                <a:sym typeface="Calibri"/>
              </a:rPr>
              <a:t>Loading Pages</a:t>
            </a:r>
          </a:p>
          <a:p>
            <a:pPr lvl="1"/>
            <a:r>
              <a:rPr lang="en-US" smtClean="0">
                <a:sym typeface="Calibri"/>
              </a:rPr>
              <a:t>A single .html file can have multiple pages</a:t>
            </a:r>
          </a:p>
          <a:p>
            <a:pPr lvl="1"/>
            <a:r>
              <a:rPr lang="en-US" smtClean="0">
                <a:sym typeface="Calibri"/>
              </a:rPr>
              <a:t>Pages are loaded asynchronously using AJAX</a:t>
            </a:r>
          </a:p>
          <a:p>
            <a:pPr lvl="1"/>
            <a:r>
              <a:rPr lang="en-US" smtClean="0">
                <a:sym typeface="Calibri"/>
              </a:rPr>
              <a:t>Link pages using id</a:t>
            </a:r>
          </a:p>
          <a:p>
            <a:pPr lvl="1"/>
            <a:r>
              <a:rPr lang="en-US" smtClean="0">
                <a:sym typeface="Calibri"/>
              </a:rPr>
              <a:t>Add custom transitions using data-transition attribute</a:t>
            </a:r>
          </a:p>
          <a:p>
            <a:pPr lvl="2"/>
            <a:r>
              <a:rPr lang="en-US" smtClean="0">
                <a:sym typeface="Calibri"/>
              </a:rPr>
              <a:t>slide (default)</a:t>
            </a:r>
          </a:p>
          <a:p>
            <a:pPr lvl="2"/>
            <a:r>
              <a:rPr lang="en-US" smtClean="0">
                <a:sym typeface="Calibri"/>
              </a:rPr>
              <a:t>pop (alert boxes)</a:t>
            </a:r>
          </a:p>
          <a:p>
            <a:pPr lvl="2"/>
            <a:r>
              <a:rPr lang="en-US" smtClean="0">
                <a:sym typeface="Calibri"/>
              </a:rPr>
              <a:t>flip</a:t>
            </a:r>
          </a:p>
          <a:p>
            <a:pPr lvl="2"/>
            <a:r>
              <a:rPr lang="en-US" smtClean="0">
                <a:sym typeface="Calibri"/>
              </a:rPr>
              <a:t>slide-up</a:t>
            </a:r>
          </a:p>
          <a:p>
            <a:pPr lvl="2"/>
            <a:r>
              <a:rPr lang="en-US" smtClean="0">
                <a:sym typeface="Calibri"/>
              </a:rPr>
              <a:t>slide-down</a:t>
            </a:r>
          </a:p>
          <a:p>
            <a:pPr lvl="2"/>
            <a:r>
              <a:rPr lang="en-US" smtClean="0">
                <a:sym typeface="Calibri"/>
              </a:rPr>
              <a:t>fade  etc.</a:t>
            </a:r>
          </a:p>
          <a:p>
            <a:endParaRPr lang="en-US" smtClean="0">
              <a:sym typeface="Calibri"/>
            </a:endParaRPr>
          </a:p>
          <a:p>
            <a:endParaRPr lang="en-US" smtClean="0">
              <a:sym typeface="Calibri"/>
            </a:endParaRPr>
          </a:p>
          <a:p>
            <a:endParaRPr lang="en-US" smtClean="0">
              <a:sym typeface="Calibri"/>
            </a:endParaRPr>
          </a:p>
          <a:p>
            <a:endParaRPr lang="en-US">
              <a:sym typeface="Calibri"/>
            </a:endParaRPr>
          </a:p>
        </p:txBody>
      </p:sp>
      <p:pic>
        <p:nvPicPr>
          <p:cNvPr id="7" name="Shape 180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Getting started</a:t>
            </a:r>
            <a:endParaRPr lang="en-US" dirty="0"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Buttons</a:t>
            </a:r>
          </a:p>
          <a:p>
            <a:pPr lvl="1"/>
            <a:r>
              <a:rPr lang="en-US" dirty="0" smtClean="0">
                <a:sym typeface="Calibri"/>
              </a:rPr>
              <a:t>Can use &lt;a&gt;, &lt;button&gt;</a:t>
            </a:r>
          </a:p>
          <a:p>
            <a:pPr lvl="1"/>
            <a:r>
              <a:rPr lang="en-US" dirty="0" smtClean="0">
                <a:sym typeface="Calibri"/>
              </a:rPr>
              <a:t>Use data-role=“button” </a:t>
            </a:r>
          </a:p>
          <a:p>
            <a:pPr lvl="1"/>
            <a:r>
              <a:rPr lang="en-US" dirty="0" smtClean="0">
                <a:sym typeface="Calibri"/>
              </a:rPr>
              <a:t>Be default buttons are block level, to make them inline, use data-inline = “true” attribute</a:t>
            </a:r>
          </a:p>
          <a:p>
            <a:pPr lvl="0"/>
            <a:r>
              <a:rPr lang="en-US" dirty="0">
                <a:sym typeface="Calibri"/>
              </a:rPr>
              <a:t>Forms</a:t>
            </a:r>
          </a:p>
          <a:p>
            <a:pPr lvl="1"/>
            <a:r>
              <a:rPr lang="en-US" dirty="0">
                <a:sym typeface="Calibri"/>
              </a:rPr>
              <a:t>Form elements are enhanced and made touch-friendly </a:t>
            </a:r>
          </a:p>
          <a:p>
            <a:pPr lvl="1"/>
            <a:r>
              <a:rPr lang="en-US" dirty="0">
                <a:sym typeface="Calibri"/>
              </a:rPr>
              <a:t>Use data-role=“</a:t>
            </a:r>
            <a:r>
              <a:rPr lang="en-US" dirty="0" err="1">
                <a:sym typeface="Calibri"/>
              </a:rPr>
              <a:t>fieldcontain</a:t>
            </a:r>
            <a:r>
              <a:rPr lang="en-US" dirty="0">
                <a:sym typeface="Calibri"/>
              </a:rPr>
              <a:t>” attribute to make use of some default styles from </a:t>
            </a:r>
            <a:r>
              <a:rPr lang="en-US" dirty="0" err="1">
                <a:sym typeface="Calibri"/>
              </a:rPr>
              <a:t>jQuery</a:t>
            </a:r>
            <a:endParaRPr lang="en-US" dirty="0">
              <a:sym typeface="Calibri"/>
            </a:endParaRPr>
          </a:p>
          <a:p>
            <a:endParaRPr lang="en-US" dirty="0" smtClean="0">
              <a:sym typeface="Calibri"/>
            </a:endParaRPr>
          </a:p>
          <a:p>
            <a:endParaRPr lang="en-US" dirty="0" smtClean="0">
              <a:sym typeface="Calibri"/>
            </a:endParaRPr>
          </a:p>
          <a:p>
            <a:endParaRPr lang="en-US" dirty="0" smtClean="0">
              <a:sym typeface="Calibri"/>
            </a:endParaRPr>
          </a:p>
          <a:p>
            <a:endParaRPr lang="en-US" dirty="0">
              <a:sym typeface="Calibri"/>
            </a:endParaRPr>
          </a:p>
        </p:txBody>
      </p:sp>
      <p:pic>
        <p:nvPicPr>
          <p:cNvPr id="7" name="Shape 180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Responsive design</a:t>
            </a:r>
            <a:endParaRPr lang="en-US"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Design which is responsive to device size</a:t>
            </a:r>
          </a:p>
          <a:p>
            <a:pPr lvl="1"/>
            <a:r>
              <a:rPr lang="en-US" smtClean="0">
                <a:sym typeface="Calibri"/>
              </a:rPr>
              <a:t>Fluid Grid</a:t>
            </a:r>
          </a:p>
          <a:p>
            <a:pPr lvl="1"/>
            <a:r>
              <a:rPr lang="en-US" smtClean="0">
                <a:sym typeface="Calibri"/>
              </a:rPr>
              <a:t>Flexible images</a:t>
            </a:r>
          </a:p>
          <a:p>
            <a:pPr lvl="1"/>
            <a:r>
              <a:rPr lang="en-US" smtClean="0">
                <a:sym typeface="Calibri"/>
              </a:rPr>
              <a:t>CSS Media queries</a:t>
            </a:r>
          </a:p>
          <a:p>
            <a:pPr lvl="1"/>
            <a:r>
              <a:rPr lang="en-US" smtClean="0">
                <a:sym typeface="Calibri"/>
              </a:rPr>
              <a:t>Server side + Client side</a:t>
            </a:r>
            <a:endParaRPr lang="en-US"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28296" y="2170897"/>
            <a:ext cx="3033007" cy="1651089"/>
          </a:xfrm>
          <a:prstGeom prst="rect">
            <a:avLst/>
          </a:prstGeom>
        </p:spPr>
      </p:pic>
      <p:pic>
        <p:nvPicPr>
          <p:cNvPr id="131" name="Shape 1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08464" y="4087101"/>
            <a:ext cx="1852838" cy="18754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443815"/>
          </a:xfrm>
        </p:spPr>
        <p:txBody>
          <a:bodyPr/>
          <a:lstStyle/>
          <a:p>
            <a:pPr algn="l"/>
            <a:r>
              <a:rPr lang="en-US" dirty="0" smtClean="0"/>
              <a:t>Mobile too (or mostly)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9274" y="1897040"/>
            <a:ext cx="3840480" cy="1460310"/>
          </a:xfrm>
        </p:spPr>
        <p:txBody>
          <a:bodyPr/>
          <a:lstStyle/>
          <a:p>
            <a:r>
              <a:rPr lang="en-US" dirty="0" smtClean="0"/>
              <a:t>Mobile friendly styles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Bootstrap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49274" y="3118252"/>
            <a:ext cx="3840480" cy="593940"/>
          </a:xfrm>
        </p:spPr>
        <p:txBody>
          <a:bodyPr/>
          <a:lstStyle/>
          <a:p>
            <a:pPr algn="l"/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49274" y="3712192"/>
            <a:ext cx="4623227" cy="3596185"/>
          </a:xfrm>
        </p:spPr>
        <p:txBody>
          <a:bodyPr/>
          <a:lstStyle/>
          <a:p>
            <a:r>
              <a:rPr lang="en-US" dirty="0" smtClean="0"/>
              <a:t>Idea that designs need to work across all platforms (or as many as feasible) out of the gate</a:t>
            </a:r>
          </a:p>
          <a:p>
            <a:r>
              <a:rPr lang="en-US" dirty="0" smtClean="0"/>
              <a:t>Responsive Grid System</a:t>
            </a:r>
          </a:p>
          <a:p>
            <a:r>
              <a:rPr lang="en-US" dirty="0" smtClean="0"/>
              <a:t>Media queries built-in</a:t>
            </a:r>
          </a:p>
          <a:p>
            <a:r>
              <a:rPr lang="en-US" dirty="0" smtClean="0">
                <a:hlinkClick r:id="rId2"/>
              </a:rPr>
              <a:t>Bootstrap 3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Foundation 5</a:t>
            </a:r>
            <a:endParaRPr lang="en-US" dirty="0" smtClean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172501" y="1453224"/>
            <a:ext cx="3840480" cy="443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4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SPA – Single Page Apps</a:t>
            </a:r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172501" y="2074460"/>
            <a:ext cx="3840480" cy="1637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1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Sencha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more</a:t>
            </a:r>
          </a:p>
          <a:p>
            <a:endParaRPr lang="en-US" dirty="0" smtClean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172501" y="3720884"/>
            <a:ext cx="3840480" cy="443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4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Mobile SPA frameworks</a:t>
            </a:r>
            <a:endParaRPr lang="en-US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172501" y="4342120"/>
            <a:ext cx="3840480" cy="1637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1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Sencha touch</a:t>
            </a:r>
          </a:p>
          <a:p>
            <a:r>
              <a:rPr lang="en-US" dirty="0" smtClean="0"/>
              <a:t>Mobile AngularJS</a:t>
            </a:r>
          </a:p>
          <a:p>
            <a:r>
              <a:rPr lang="en-US" dirty="0" smtClean="0"/>
              <a:t>React-mobile</a:t>
            </a:r>
          </a:p>
          <a:p>
            <a:r>
              <a:rPr lang="en-US" dirty="0" smtClean="0"/>
              <a:t>more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8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https://developers.google.com/webmasters/smartphone-sites/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http://www.smashingmagazine.com/guidelines-for-mobile-web-development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view.jquerymobile.com/1.4.5/demos/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http://view.jquerymobile.com/1.4.5/demos/map-geolocation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Getting started</a:t>
            </a:r>
            <a:endParaRPr lang="en-US" dirty="0"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Calibri"/>
              </a:rPr>
              <a:t>Responsive Web Design is CSS intensive</a:t>
            </a:r>
          </a:p>
          <a:p>
            <a:pPr lvl="1"/>
            <a:r>
              <a:rPr lang="en-US" dirty="0" smtClean="0">
                <a:sym typeface="Calibri"/>
                <a:hlinkClick r:id="rId3"/>
              </a:rPr>
              <a:t>Sass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</a:rPr>
              <a:t>{</a:t>
            </a:r>
            <a:r>
              <a:rPr lang="en-US" dirty="0" smtClean="0">
                <a:sym typeface="Calibri"/>
                <a:hlinkClick r:id="rId4"/>
              </a:rPr>
              <a:t>LESS</a:t>
            </a:r>
            <a:r>
              <a:rPr lang="en-US" dirty="0" smtClean="0">
                <a:sym typeface="Calibri"/>
              </a:rPr>
              <a:t>}</a:t>
            </a:r>
          </a:p>
          <a:p>
            <a:pPr marL="349250" lvl="1" indent="0">
              <a:buNone/>
            </a:pP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5"/>
              </a:rPr>
              <a:t>Bootstrap 3</a:t>
            </a:r>
            <a:r>
              <a:rPr lang="en-US" dirty="0" smtClean="0">
                <a:sym typeface="Calibri"/>
              </a:rPr>
              <a:t> – on </a:t>
            </a:r>
            <a:r>
              <a:rPr lang="en-US" dirty="0" smtClean="0">
                <a:sym typeface="Calibri"/>
                <a:hlinkClick r:id="rId6"/>
              </a:rPr>
              <a:t>github</a:t>
            </a:r>
            <a:r>
              <a:rPr lang="en-US" dirty="0" smtClean="0">
                <a:sym typeface="Calibri"/>
              </a:rPr>
              <a:t> - </a:t>
            </a:r>
            <a:r>
              <a:rPr lang="en-US" dirty="0" smtClean="0">
                <a:sym typeface="Calibri"/>
                <a:hlinkClick r:id="rId7"/>
              </a:rPr>
              <a:t>example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8"/>
              </a:rPr>
              <a:t>Foundation 5</a:t>
            </a:r>
            <a:r>
              <a:rPr lang="en-US" dirty="0" smtClean="0">
                <a:sym typeface="Calibri"/>
              </a:rPr>
              <a:t> – on </a:t>
            </a:r>
            <a:r>
              <a:rPr lang="en-US" dirty="0" smtClean="0">
                <a:sym typeface="Calibri"/>
                <a:hlinkClick r:id="rId9"/>
              </a:rPr>
              <a:t>github</a:t>
            </a:r>
            <a:r>
              <a:rPr lang="en-US" dirty="0" smtClean="0">
                <a:sym typeface="Calibri"/>
              </a:rPr>
              <a:t> - </a:t>
            </a:r>
            <a:r>
              <a:rPr lang="en-US" dirty="0" smtClean="0">
                <a:sym typeface="Calibri"/>
                <a:hlinkClick r:id="rId10"/>
              </a:rPr>
              <a:t>example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11"/>
              </a:rPr>
              <a:t>Skeleton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12"/>
              </a:rPr>
              <a:t>YAML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Getting started</a:t>
            </a:r>
            <a:endParaRPr lang="en-US" dirty="0"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Calibri"/>
              </a:rPr>
              <a:t>Responsive Web Design is CSS intensive</a:t>
            </a:r>
          </a:p>
          <a:p>
            <a:pPr lvl="1"/>
            <a:r>
              <a:rPr lang="en-US" dirty="0">
                <a:sym typeface="Calibri"/>
              </a:rPr>
              <a:t>Angular JS - </a:t>
            </a:r>
            <a:r>
              <a:rPr lang="en-US" dirty="0">
                <a:sym typeface="Calibri"/>
                <a:hlinkClick r:id="rId3"/>
              </a:rPr>
              <a:t>https://angularjs.org</a:t>
            </a:r>
            <a:r>
              <a:rPr lang="en-US" dirty="0" smtClean="0">
                <a:sym typeface="Calibri"/>
                <a:hlinkClick r:id="rId3"/>
              </a:rPr>
              <a:t>/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React JS - </a:t>
            </a:r>
            <a:r>
              <a:rPr lang="en-US" dirty="0">
                <a:sym typeface="Calibri"/>
                <a:hlinkClick r:id="rId4"/>
              </a:rPr>
              <a:t>https://facebook.github.io/react</a:t>
            </a:r>
            <a:r>
              <a:rPr lang="en-US" dirty="0" smtClean="0">
                <a:sym typeface="Calibri"/>
                <a:hlinkClick r:id="rId4"/>
              </a:rPr>
              <a:t>/</a:t>
            </a:r>
            <a:endParaRPr lang="en-US" dirty="0" smtClean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  <a:p>
            <a:pPr lvl="1"/>
            <a:r>
              <a:rPr lang="en-US" dirty="0" smtClean="0">
                <a:sym typeface="Calibri"/>
              </a:rPr>
              <a:t>Mobile </a:t>
            </a:r>
            <a:r>
              <a:rPr lang="en-US" dirty="0">
                <a:sym typeface="Calibri"/>
              </a:rPr>
              <a:t>Angular UI - </a:t>
            </a:r>
            <a:r>
              <a:rPr lang="en-US" dirty="0">
                <a:sym typeface="Calibri"/>
                <a:hlinkClick r:id="rId5"/>
              </a:rPr>
              <a:t>http://mobileangularui.com</a:t>
            </a:r>
            <a:r>
              <a:rPr lang="en-US" dirty="0" smtClean="0">
                <a:sym typeface="Calibri"/>
                <a:hlinkClick r:id="rId5"/>
              </a:rPr>
              <a:t>/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React-Native - </a:t>
            </a:r>
            <a:r>
              <a:rPr lang="en-US" dirty="0">
                <a:sym typeface="Calibri"/>
                <a:hlinkClick r:id="rId6"/>
              </a:rPr>
              <a:t>http://facebook.github.io/react-native</a:t>
            </a:r>
            <a:r>
              <a:rPr lang="en-US" dirty="0" smtClean="0">
                <a:sym typeface="Calibri"/>
                <a:hlinkClick r:id="rId6"/>
              </a:rPr>
              <a:t>/</a:t>
            </a:r>
            <a:endParaRPr lang="en-US" dirty="0" smtClean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89180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mobile?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</a:p>
          <a:p>
            <a:pPr lvl="1"/>
            <a:r>
              <a:rPr lang="en-US" dirty="0" smtClean="0"/>
              <a:t>Apple iOS – Swift (or web apps)</a:t>
            </a:r>
          </a:p>
          <a:p>
            <a:pPr lvl="1"/>
            <a:r>
              <a:rPr lang="en-US" dirty="0" smtClean="0"/>
              <a:t>Android – Java (or web apps)</a:t>
            </a:r>
          </a:p>
          <a:p>
            <a:pPr lvl="1"/>
            <a:r>
              <a:rPr lang="en-US" dirty="0" smtClean="0"/>
              <a:t>Windows mobile – </a:t>
            </a:r>
            <a:r>
              <a:rPr lang="en-US" dirty="0" smtClean="0"/>
              <a:t>.NET </a:t>
            </a:r>
            <a:r>
              <a:rPr lang="en-US" dirty="0" smtClean="0"/>
              <a:t>– but well, </a:t>
            </a:r>
            <a:r>
              <a:rPr lang="en-US" dirty="0" smtClean="0"/>
              <a:t>never mind </a:t>
            </a:r>
            <a:r>
              <a:rPr lang="is-IS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But web apps too</a:t>
            </a:r>
          </a:p>
          <a:p>
            <a:r>
              <a:rPr lang="en-US" dirty="0" smtClean="0"/>
              <a:t>Mobile Web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</a:p>
          <a:p>
            <a:pPr lvl="1"/>
            <a:r>
              <a:rPr lang="en-US" dirty="0" smtClean="0"/>
              <a:t>SDK – need API’s to hook into the OS</a:t>
            </a:r>
          </a:p>
          <a:p>
            <a:pPr lvl="1"/>
            <a:r>
              <a:rPr lang="en-US" dirty="0" smtClean="0"/>
              <a:t>Emulators – need to be able to test multiple device layouts and platforms without going to each device initially</a:t>
            </a:r>
          </a:p>
          <a:p>
            <a:pPr lvl="1"/>
            <a:r>
              <a:rPr lang="en-US" dirty="0" smtClean="0"/>
              <a:t>Test/Demo devices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72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SDK</a:t>
            </a:r>
          </a:p>
          <a:p>
            <a:r>
              <a:rPr lang="en-US" dirty="0" err="1" smtClean="0"/>
              <a:t>ObjectiveC</a:t>
            </a:r>
            <a:r>
              <a:rPr lang="en-US" dirty="0" smtClean="0"/>
              <a:t> or Swift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sz="2000" dirty="0" smtClean="0"/>
              <a:t>(almost exclusively until recently – </a:t>
            </a:r>
            <a:r>
              <a:rPr lang="en-US" sz="2000" dirty="0" err="1" smtClean="0"/>
              <a:t>IntelliJ</a:t>
            </a:r>
            <a:r>
              <a:rPr lang="en-US" sz="2000" dirty="0" smtClean="0"/>
              <a:t> </a:t>
            </a:r>
            <a:r>
              <a:rPr lang="en-US" sz="2000" dirty="0" err="1" smtClean="0"/>
              <a:t>AppCode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Developer Network $99.00 per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7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Android SDK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Any tool you like including </a:t>
            </a:r>
          </a:p>
          <a:p>
            <a:pPr lvl="1"/>
            <a:r>
              <a:rPr lang="en-US" dirty="0" smtClean="0"/>
              <a:t>IntelliJ’s </a:t>
            </a:r>
            <a:r>
              <a:rPr lang="en-US" dirty="0" smtClean="0">
                <a:hlinkClick r:id="rId3"/>
              </a:rPr>
              <a:t>Android Studio</a:t>
            </a:r>
            <a:endParaRPr lang="en-US" dirty="0" smtClean="0"/>
          </a:p>
          <a:p>
            <a:pPr lvl="1"/>
            <a:r>
              <a:rPr lang="en-US" dirty="0" smtClean="0"/>
              <a:t>Google </a:t>
            </a:r>
            <a:r>
              <a:rPr lang="en-US" dirty="0" smtClean="0">
                <a:hlinkClick r:id="rId2"/>
              </a:rPr>
              <a:t>Android Developer’s Studio</a:t>
            </a:r>
            <a:endParaRPr lang="en-US" dirty="0" smtClean="0"/>
          </a:p>
          <a:p>
            <a:r>
              <a:rPr lang="en-US" dirty="0" smtClean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4764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Windows 8 SDK</a:t>
            </a:r>
            <a:endParaRPr lang="en-US" dirty="0" smtClean="0"/>
          </a:p>
          <a:p>
            <a:r>
              <a:rPr lang="en-US" dirty="0" smtClean="0"/>
              <a:t>.NET compact framework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>
                <a:hlinkClick r:id="rId3"/>
              </a:rPr>
              <a:t>Windows Emulator</a:t>
            </a:r>
            <a:endParaRPr lang="en-US" dirty="0" smtClean="0"/>
          </a:p>
          <a:p>
            <a:r>
              <a:rPr lang="en-US" dirty="0" smtClean="0"/>
              <a:t>Various IDE’s but Visual Studio expected</a:t>
            </a:r>
          </a:p>
          <a:p>
            <a:r>
              <a:rPr lang="en-US" dirty="0" smtClean="0"/>
              <a:t>Free </a:t>
            </a:r>
          </a:p>
          <a:p>
            <a:pPr lvl="1"/>
            <a:r>
              <a:rPr lang="en-US" dirty="0" smtClean="0"/>
              <a:t>But again - </a:t>
            </a:r>
            <a:r>
              <a:rPr lang="en-US" dirty="0" err="1" smtClean="0"/>
              <a:t>fuggetaboutit</a:t>
            </a:r>
            <a:endParaRPr lang="en-US" dirty="0" smtClean="0"/>
          </a:p>
          <a:p>
            <a:pPr lvl="1"/>
            <a:r>
              <a:rPr lang="is-IS" dirty="0" smtClean="0"/>
              <a:t>…and remember, Web will work anyway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RIM</a:t>
            </a:r>
          </a:p>
          <a:p>
            <a:r>
              <a:rPr lang="en-US" dirty="0" smtClean="0"/>
              <a:t>Nokia</a:t>
            </a:r>
          </a:p>
          <a:p>
            <a:r>
              <a:rPr lang="en-US" dirty="0" smtClean="0"/>
              <a:t>Linux Mobile?</a:t>
            </a:r>
          </a:p>
          <a:p>
            <a:endParaRPr lang="en-US" dirty="0"/>
          </a:p>
          <a:p>
            <a:r>
              <a:rPr lang="en-US" dirty="0" smtClean="0"/>
              <a:t>All now are either coming out with Android devices (</a:t>
            </a:r>
            <a:r>
              <a:rPr lang="en-US" dirty="0" err="1" smtClean="0"/>
              <a:t>eg</a:t>
            </a:r>
            <a:r>
              <a:rPr lang="en-US" dirty="0" smtClean="0"/>
              <a:t> RIM) or tools/OSes that will work with Android (Sailfish OS) </a:t>
            </a:r>
          </a:p>
        </p:txBody>
      </p:sp>
    </p:spTree>
    <p:extLst>
      <p:ext uri="{BB962C8B-B14F-4D97-AF65-F5344CB8AC3E}">
        <p14:creationId xmlns:p14="http://schemas.microsoft.com/office/powerpoint/2010/main" val="54255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Mobile Web Development</a:t>
            </a:r>
            <a:endParaRPr lang="en-US"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4670</TotalTime>
  <Words>1721</Words>
  <Application>Microsoft Macintosh PowerPoint</Application>
  <PresentationFormat>On-screen Show (4:3)</PresentationFormat>
  <Paragraphs>295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Adobe Caslon Pro</vt:lpstr>
      <vt:lpstr>Calibri</vt:lpstr>
      <vt:lpstr>Arial</vt:lpstr>
      <vt:lpstr>News Gothic MT</vt:lpstr>
      <vt:lpstr>Wingdings 2</vt:lpstr>
      <vt:lpstr>Breeze</vt:lpstr>
      <vt:lpstr>Mobile</vt:lpstr>
      <vt:lpstr>Why Mobile</vt:lpstr>
      <vt:lpstr>How mobile?</vt:lpstr>
      <vt:lpstr>Mobile Apps</vt:lpstr>
      <vt:lpstr>iOS</vt:lpstr>
      <vt:lpstr>Android</vt:lpstr>
      <vt:lpstr>Windows</vt:lpstr>
      <vt:lpstr>Others</vt:lpstr>
      <vt:lpstr>Mobile Web Development</vt:lpstr>
      <vt:lpstr>Constraints and capabilities</vt:lpstr>
      <vt:lpstr>Ergonomics</vt:lpstr>
      <vt:lpstr>Mobile app over website</vt:lpstr>
      <vt:lpstr>Mobile Website over an app</vt:lpstr>
      <vt:lpstr>Touch screens</vt:lpstr>
      <vt:lpstr>Cross-Browser development</vt:lpstr>
      <vt:lpstr>User agent sniffing</vt:lpstr>
      <vt:lpstr>CSS Media Queries</vt:lpstr>
      <vt:lpstr>jQuery mobile</vt:lpstr>
      <vt:lpstr>jQuery mobile</vt:lpstr>
      <vt:lpstr>Getting started</vt:lpstr>
      <vt:lpstr>Getting started</vt:lpstr>
      <vt:lpstr>Getting started</vt:lpstr>
      <vt:lpstr>Getting started</vt:lpstr>
      <vt:lpstr>Responsive design</vt:lpstr>
      <vt:lpstr>Mobile First</vt:lpstr>
      <vt:lpstr>Getting Started with Mobile</vt:lpstr>
      <vt:lpstr>Getting started</vt:lpstr>
      <vt:lpstr>Getting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cp:lastModifiedBy>rplotka@tsi400.com</cp:lastModifiedBy>
  <cp:revision>69</cp:revision>
  <dcterms:modified xsi:type="dcterms:W3CDTF">2016-02-18T18:03:56Z</dcterms:modified>
</cp:coreProperties>
</file>