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4"/>
  </p:notesMasterIdLst>
  <p:sldIdLst>
    <p:sldId id="256" r:id="rId2"/>
    <p:sldId id="257" r:id="rId3"/>
    <p:sldId id="258" r:id="rId4"/>
    <p:sldId id="259" r:id="rId5"/>
    <p:sldId id="260" r:id="rId6"/>
    <p:sldId id="261" r:id="rId7"/>
    <p:sldId id="262" r:id="rId8"/>
    <p:sldId id="333" r:id="rId9"/>
    <p:sldId id="263" r:id="rId10"/>
    <p:sldId id="264" r:id="rId11"/>
    <p:sldId id="265" r:id="rId12"/>
    <p:sldId id="266" r:id="rId13"/>
    <p:sldId id="267" r:id="rId14"/>
    <p:sldId id="350"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34" r:id="rId52"/>
    <p:sldId id="304" r:id="rId53"/>
    <p:sldId id="305" r:id="rId54"/>
    <p:sldId id="336" r:id="rId55"/>
    <p:sldId id="337" r:id="rId56"/>
    <p:sldId id="338" r:id="rId57"/>
    <p:sldId id="339" r:id="rId58"/>
    <p:sldId id="340" r:id="rId59"/>
    <p:sldId id="341" r:id="rId60"/>
    <p:sldId id="342" r:id="rId61"/>
    <p:sldId id="343" r:id="rId62"/>
    <p:sldId id="344" r:id="rId63"/>
    <p:sldId id="345" r:id="rId64"/>
    <p:sldId id="346" r:id="rId65"/>
    <p:sldId id="347" r:id="rId66"/>
    <p:sldId id="348" r:id="rId67"/>
    <p:sldId id="349" r:id="rId68"/>
    <p:sldId id="306" r:id="rId69"/>
    <p:sldId id="307" r:id="rId70"/>
    <p:sldId id="308" r:id="rId71"/>
    <p:sldId id="309" r:id="rId72"/>
    <p:sldId id="310" r:id="rId73"/>
    <p:sldId id="311" r:id="rId74"/>
    <p:sldId id="312" r:id="rId75"/>
    <p:sldId id="313" r:id="rId76"/>
    <p:sldId id="314" r:id="rId77"/>
    <p:sldId id="315" r:id="rId78"/>
    <p:sldId id="316" r:id="rId79"/>
    <p:sldId id="317" r:id="rId80"/>
    <p:sldId id="318" r:id="rId81"/>
    <p:sldId id="319" r:id="rId82"/>
    <p:sldId id="335" r:id="rId83"/>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38"/>
    <p:restoredTop sz="75265" autoAdjust="0"/>
  </p:normalViewPr>
  <p:slideViewPr>
    <p:cSldViewPr snapToGrid="0" snapToObjects="1">
      <p:cViewPr varScale="1">
        <p:scale>
          <a:sx n="97" d="100"/>
          <a:sy n="97" d="100"/>
        </p:scale>
        <p:origin x="568" y="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notesMaster" Target="notesMasters/notesMaster1.xml"/><Relationship Id="rId85" Type="http://schemas.openxmlformats.org/officeDocument/2006/relationships/presProps" Target="presProps.xml"/><Relationship Id="rId86" Type="http://schemas.openxmlformats.org/officeDocument/2006/relationships/viewProps" Target="viewProps.xml"/><Relationship Id="rId87" Type="http://schemas.openxmlformats.org/officeDocument/2006/relationships/theme" Target="theme/theme1.xml"/><Relationship Id="rId8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indent="0" algn="l" rtl="0">
              <a:defRPr sz="12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 name="Shape 3"/>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indent="0" algn="r" rtl="0">
              <a:defRPr sz="12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 name="Shape 4"/>
          <p:cNvSpPr>
            <a:spLocks noGrp="1" noRot="1" noChangeAspect="1"/>
          </p:cNvSpPr>
          <p:nvPr>
            <p:ph type="sldImg" idx="3"/>
          </p:nvPr>
        </p:nvSpPr>
        <p:spPr>
          <a:xfrm>
            <a:off x="1371600" y="1143000"/>
            <a:ext cx="4114800"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5" name="Shape 5"/>
          <p:cNvSpPr txBox="1">
            <a:spLocks noGrp="1"/>
          </p:cNvSpPr>
          <p:nvPr>
            <p:ph type="body" idx="1"/>
          </p:nvPr>
        </p:nvSpPr>
        <p:spPr>
          <a:xfrm>
            <a:off x="685800" y="4400550"/>
            <a:ext cx="5486399" cy="36004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 name="Shape 6"/>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indent="0" algn="l" rtl="0">
              <a:defRPr sz="12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 name="Shape 7"/>
          <p:cNvSpPr txBox="1">
            <a:spLocks noGrp="1"/>
          </p:cNvSpPr>
          <p:nvPr>
            <p:ph type="sldNum" idx="12"/>
          </p:nvPr>
        </p:nvSpPr>
        <p:spPr>
          <a:xfrm>
            <a:off x="3884612" y="8685213"/>
            <a:ext cx="2971799" cy="458786"/>
          </a:xfrm>
          <a:prstGeom prst="rect">
            <a:avLst/>
          </a:prstGeom>
          <a:noFill/>
          <a:ln>
            <a:noFill/>
          </a:ln>
        </p:spPr>
        <p:txBody>
          <a:bodyPr lIns="91425" tIns="91425" rIns="91425" bIns="91425" anchor="b" anchorCtr="0"/>
          <a:lstStyle>
            <a:lvl1pPr marL="0" marR="0" indent="0" algn="r" rtl="0">
              <a:defRPr sz="1200" b="0" i="0" u="none" strike="noStrike" cap="none" baseline="0"/>
            </a:lvl1pPr>
            <a:lvl2pPr marL="0" marR="0" indent="0" algn="l" rtl="0">
              <a:defRPr/>
            </a:lvl2pPr>
            <a:lvl3pPr marL="0" marR="0" indent="0" algn="l" rtl="0">
              <a:defRPr/>
            </a:lvl3pPr>
            <a:lvl4pPr marL="0" marR="0" indent="0" algn="l" rtl="0">
              <a:defRPr/>
            </a:lvl4pPr>
            <a:lvl5pPr marL="0" marR="0" indent="0" algn="l" rtl="0">
              <a:defRPr/>
            </a:lvl5pPr>
            <a:lvl6pPr marL="0" marR="0" indent="0" algn="l" rtl="0">
              <a:defRPr/>
            </a:lvl6pPr>
            <a:lvl7pPr marL="0" marR="0" indent="0" algn="l" rtl="0">
              <a:defRPr/>
            </a:lvl7pPr>
            <a:lvl8pPr marL="0" marR="0" indent="0" algn="l" rtl="0">
              <a:defRPr/>
            </a:lvl8pPr>
            <a:lvl9pPr marL="0" marR="0" indent="0" algn="l" rtl="0">
              <a:defRPr/>
            </a:lvl9pPr>
          </a:lstStyle>
          <a:p>
            <a:endParaRPr/>
          </a:p>
        </p:txBody>
      </p:sp>
    </p:spTree>
    <p:extLst>
      <p:ext uri="{BB962C8B-B14F-4D97-AF65-F5344CB8AC3E}">
        <p14:creationId xmlns:p14="http://schemas.microsoft.com/office/powerpoint/2010/main" val="1318416048"/>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 Id="rId3" Type="http://schemas.openxmlformats.org/officeDocument/2006/relationships/hyperlink" Target="http://struts.apache.org/"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 Id="rId3" Type="http://schemas.openxmlformats.org/officeDocument/2006/relationships/hyperlink" Target="http://struts.apache.org/birdseye.html"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1" Type="http://schemas.openxmlformats.org/officeDocument/2006/relationships/hyperlink" Target="http://en.wikipedia.org/wiki/Session_(computer_science)" TargetMode="External"/><Relationship Id="rId12" Type="http://schemas.openxmlformats.org/officeDocument/2006/relationships/hyperlink" Target="http://en.wikipedia.org/wiki/Code_reuse" TargetMode="External"/><Relationship Id="rId1" Type="http://schemas.openxmlformats.org/officeDocument/2006/relationships/notesMaster" Target="../notesMasters/notesMaster1.xml"/><Relationship Id="rId2" Type="http://schemas.openxmlformats.org/officeDocument/2006/relationships/slide" Target="../slides/slide2.xml"/><Relationship Id="rId3" Type="http://schemas.openxmlformats.org/officeDocument/2006/relationships/hyperlink" Target="http://en.wikipedia.org/wiki/Software_framework" TargetMode="External"/><Relationship Id="rId4" Type="http://schemas.openxmlformats.org/officeDocument/2006/relationships/hyperlink" Target="http://en.wikipedia.org/wiki/Dynamic_web_page" TargetMode="External"/><Relationship Id="rId5" Type="http://schemas.openxmlformats.org/officeDocument/2006/relationships/hyperlink" Target="http://en.wikipedia.org/wiki/Web_application" TargetMode="External"/><Relationship Id="rId6" Type="http://schemas.openxmlformats.org/officeDocument/2006/relationships/hyperlink" Target="http://en.wikipedia.org/wiki/Web_service" TargetMode="External"/><Relationship Id="rId7" Type="http://schemas.openxmlformats.org/officeDocument/2006/relationships/hyperlink" Target="http://en.wikipedia.org/wiki/Web_resource" TargetMode="External"/><Relationship Id="rId8" Type="http://schemas.openxmlformats.org/officeDocument/2006/relationships/hyperlink" Target="http://en.wikipedia.org/wiki/Web_development" TargetMode="External"/><Relationship Id="rId9" Type="http://schemas.openxmlformats.org/officeDocument/2006/relationships/hyperlink" Target="http://en.wikipedia.org/wiki/Database" TargetMode="External"/><Relationship Id="rId10" Type="http://schemas.openxmlformats.org/officeDocument/2006/relationships/hyperlink" Target="http://en.wikipedia.org/wiki/Template_processor"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truts.apache.org/release/2.2.x/docs/the-struts-2-request-flow.html" TargetMode="External"/><Relationship Id="rId4" Type="http://schemas.openxmlformats.org/officeDocument/2006/relationships/hyperlink" Target="http://struts.apache.org/release/2.2.x/S2PLUGINS/sitemesh-plugin.html" TargetMode="External"/><Relationship Id="rId5" Type="http://schemas.openxmlformats.org/officeDocument/2006/relationships/hyperlink" Target="http://struts.apache.org/release/2.2.x/docs/actionmapper.html" TargetMode="External"/><Relationship Id="rId6" Type="http://schemas.openxmlformats.org/officeDocument/2006/relationships/hyperlink" Target="http://struts.apache.org/release/2.2.x/docs/configuration-files.html" TargetMode="External"/><Relationship Id="rId7" Type="http://schemas.openxmlformats.org/officeDocument/2006/relationships/hyperlink" Target="http://struts.apache.org/release/2.2.x/docs/strutsxml.html" TargetMode="External"/><Relationship Id="rId8" Type="http://schemas.openxmlformats.org/officeDocument/2006/relationships/hyperlink" Target="http://struts.apache.org/release/2.2.x/docs/action-chaining.html" TargetMode="External"/><Relationship Id="rId9" Type="http://schemas.openxmlformats.org/officeDocument/2006/relationships/hyperlink" Target="http://struts.apache.org/release/2.2.x/docs/jsp.html" TargetMode="External"/><Relationship Id="rId10" Type="http://schemas.openxmlformats.org/officeDocument/2006/relationships/hyperlink" Target="http://struts.apache.org/release/2.2.x/docs/using-freemarker-templates.html" TargetMode="External"/><Relationship Id="rId11" Type="http://schemas.openxmlformats.org/officeDocument/2006/relationships/hyperlink" Target="http://struts.apache.org/release/2.2.x/docs/struts-tags.html" TargetMode="External"/><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 Id="rId3" Type="http://schemas.openxmlformats.org/officeDocument/2006/relationships/hyperlink" Target="http://struts.apache.org/release/2.2.x/docs/interceptors.html" TargetMode="Externa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3" Type="http://schemas.openxmlformats.org/officeDocument/2006/relationships/hyperlink" Target="http://mashable.com/2013/04/26/css-boilerplates-frameworks/" TargetMode="External"/><Relationship Id="rId4" Type="http://schemas.openxmlformats.org/officeDocument/2006/relationships/hyperlink" Target="http://sass-lang.com/guide" TargetMode="External"/><Relationship Id="rId5" Type="http://schemas.openxmlformats.org/officeDocument/2006/relationships/hyperlink" Target="http://css-tricks.com/sass-vs-less/" TargetMode="External"/><Relationship Id="rId6" Type="http://schemas.openxmlformats.org/officeDocument/2006/relationships/hyperlink" Target="http://compass-style.org/" TargetMode="External"/><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 Id="rId3" Type="http://schemas.openxmlformats.org/officeDocument/2006/relationships/hyperlink" Target="http://www.urbaninsight.com/2012/04/12/ten-reasons-you-should-be-using-css-preprocessor" TargetMode="Externa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 Id="rId3" Type="http://schemas.openxmlformats.org/officeDocument/2006/relationships/hyperlink" Target="http://sass-lang.com/guide" TargetMode="Externa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 Id="rId3" Type="http://schemas.openxmlformats.org/officeDocument/2006/relationships/hyperlink" Target="http://net.tutsplus.com/tutorials/html-css-techniques/sass-vs-less-vs-stylus-a-preprocessor-shootout/" TargetMode="Externa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 Id="rId3" Type="http://schemas.openxmlformats.org/officeDocument/2006/relationships/hyperlink" Target="http://net.tutsplus.com/tutorials/html-css-techniques/sass-vs-less-vs-stylus-a-preprocessor-shootout/" TargetMode="Externa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90" name="Shape 9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endParaRPr/>
          </a:p>
        </p:txBody>
      </p:sp>
      <p:sp>
        <p:nvSpPr>
          <p:cNvPr id="91" name="Shape 9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extLst>
      <p:ext uri="{BB962C8B-B14F-4D97-AF65-F5344CB8AC3E}">
        <p14:creationId xmlns:p14="http://schemas.microsoft.com/office/powerpoint/2010/main" val="642062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157" name="Shape 15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7916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163" name="Shape 16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24793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169" name="Shape 16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12197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175" name="Shape 17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44851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175" name="Shape 17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00659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181" name="Shape 18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27182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88" name="Shape 18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800" b="0" i="0" u="sng" strike="noStrike" cap="none" baseline="0">
                <a:solidFill>
                  <a:schemeClr val="hlink"/>
                </a:solidFill>
                <a:hlinkClick r:id="rId3"/>
              </a:rPr>
              <a:t>http://struts.apache.org/</a:t>
            </a:r>
          </a:p>
          <a:p>
            <a:endParaRPr lang="en-US" sz="1800" b="0" i="0" u="sng" strike="noStrike" cap="none" baseline="0">
              <a:solidFill>
                <a:schemeClr val="hlink"/>
              </a:solidFill>
              <a:hlinkClick r:id="rId3"/>
            </a:endParaRPr>
          </a:p>
          <a:p>
            <a:pPr>
              <a:buNone/>
            </a:pPr>
            <a:r>
              <a:rPr lang="en-US" sz="1200" b="0" i="0" u="none" strike="noStrike" cap="none" baseline="0">
                <a:solidFill>
                  <a:schemeClr val="dk1"/>
                </a:solidFill>
                <a:latin typeface="Calibri"/>
                <a:ea typeface="Calibri"/>
                <a:cs typeface="Calibri"/>
                <a:sym typeface="Calibri"/>
              </a:rPr>
              <a:t>Apache Struts is a free, open-source, MVC framework for creating elegant, modern Java web applications. It favors convention over configuration, is extensible using a plugin architecture, and ships with plugins to support REST, AJAX and JSON.</a:t>
            </a:r>
          </a:p>
        </p:txBody>
      </p:sp>
      <p:sp>
        <p:nvSpPr>
          <p:cNvPr id="189" name="Shape 18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extLst>
      <p:ext uri="{BB962C8B-B14F-4D97-AF65-F5344CB8AC3E}">
        <p14:creationId xmlns:p14="http://schemas.microsoft.com/office/powerpoint/2010/main" val="6451862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96" name="Shape 19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800" b="0" i="0" u="sng" strike="noStrike" cap="none" baseline="0" dirty="0">
                <a:solidFill>
                  <a:schemeClr val="hlink"/>
                </a:solidFill>
                <a:hlinkClick r:id="rId3"/>
              </a:rPr>
              <a:t>http://struts.apache.org/birdseye.html</a:t>
            </a:r>
          </a:p>
        </p:txBody>
      </p:sp>
      <p:sp>
        <p:nvSpPr>
          <p:cNvPr id="197" name="Shape 19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extLst>
      <p:ext uri="{BB962C8B-B14F-4D97-AF65-F5344CB8AC3E}">
        <p14:creationId xmlns:p14="http://schemas.microsoft.com/office/powerpoint/2010/main" val="10008406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204" name="Shape 20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endParaRPr/>
          </a:p>
        </p:txBody>
      </p:sp>
      <p:sp>
        <p:nvSpPr>
          <p:cNvPr id="205" name="Shape 20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extLst>
      <p:ext uri="{BB962C8B-B14F-4D97-AF65-F5344CB8AC3E}">
        <p14:creationId xmlns:p14="http://schemas.microsoft.com/office/powerpoint/2010/main" val="20367635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212" name="Shape 21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6441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97" name="Shape 9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200" b="0" i="0" u="none" strike="noStrike" cap="none" baseline="0">
                <a:solidFill>
                  <a:schemeClr val="dk1"/>
                </a:solidFill>
                <a:latin typeface="Calibri"/>
                <a:ea typeface="Calibri"/>
                <a:cs typeface="Calibri"/>
                <a:sym typeface="Calibri"/>
              </a:rPr>
              <a:t>A </a:t>
            </a:r>
            <a:r>
              <a:rPr lang="en-US" sz="1200" b="1" i="0" u="none" strike="noStrike" cap="none" baseline="0">
                <a:solidFill>
                  <a:schemeClr val="dk1"/>
                </a:solidFill>
                <a:latin typeface="Calibri"/>
                <a:ea typeface="Calibri"/>
                <a:cs typeface="Calibri"/>
                <a:sym typeface="Calibri"/>
              </a:rPr>
              <a:t>web application framework</a:t>
            </a:r>
            <a:r>
              <a:rPr lang="en-US" sz="1200" b="0" i="0" u="none" strike="noStrike" cap="none" baseline="0">
                <a:solidFill>
                  <a:schemeClr val="dk1"/>
                </a:solidFill>
                <a:latin typeface="Calibri"/>
                <a:ea typeface="Calibri"/>
                <a:cs typeface="Calibri"/>
                <a:sym typeface="Calibri"/>
              </a:rPr>
              <a:t> (</a:t>
            </a:r>
            <a:r>
              <a:rPr lang="en-US" sz="1200" b="1" i="0" u="none" strike="noStrike" cap="none" baseline="0">
                <a:solidFill>
                  <a:schemeClr val="dk1"/>
                </a:solidFill>
                <a:latin typeface="Calibri"/>
                <a:ea typeface="Calibri"/>
                <a:cs typeface="Calibri"/>
                <a:sym typeface="Calibri"/>
              </a:rPr>
              <a:t>WAF</a:t>
            </a:r>
            <a:r>
              <a:rPr lang="en-US" sz="1200" b="0" i="0" u="none" strike="noStrike" cap="none" baseline="0">
                <a:solidFill>
                  <a:schemeClr val="dk1"/>
                </a:solidFill>
                <a:latin typeface="Calibri"/>
                <a:ea typeface="Calibri"/>
                <a:cs typeface="Calibri"/>
                <a:sym typeface="Calibri"/>
              </a:rPr>
              <a:t>) is a </a:t>
            </a:r>
            <a:r>
              <a:rPr lang="en-US" sz="1200" b="0" i="0" u="sng" strike="noStrike" cap="none" baseline="0">
                <a:solidFill>
                  <a:schemeClr val="hlink"/>
                </a:solidFill>
                <a:latin typeface="Calibri"/>
                <a:ea typeface="Calibri"/>
                <a:cs typeface="Calibri"/>
                <a:sym typeface="Calibri"/>
                <a:hlinkClick r:id="rId3"/>
              </a:rPr>
              <a:t>software framework</a:t>
            </a:r>
            <a:r>
              <a:rPr lang="en-US" sz="1200" b="0" i="0" u="none" strike="noStrike" cap="none" baseline="0">
                <a:solidFill>
                  <a:schemeClr val="dk1"/>
                </a:solidFill>
                <a:latin typeface="Calibri"/>
                <a:ea typeface="Calibri"/>
                <a:cs typeface="Calibri"/>
                <a:sym typeface="Calibri"/>
              </a:rPr>
              <a:t> that is designed to support the development of </a:t>
            </a:r>
            <a:r>
              <a:rPr lang="en-US" sz="1200" b="0" i="0" u="sng" strike="noStrike" cap="none" baseline="0">
                <a:solidFill>
                  <a:schemeClr val="hlink"/>
                </a:solidFill>
                <a:latin typeface="Calibri"/>
                <a:ea typeface="Calibri"/>
                <a:cs typeface="Calibri"/>
                <a:sym typeface="Calibri"/>
                <a:hlinkClick r:id="rId4"/>
              </a:rPr>
              <a:t>dynamic websites</a:t>
            </a:r>
            <a:r>
              <a:rPr lang="en-US" sz="1200" b="0" i="0" u="none" strike="noStrike" cap="none" baseline="0">
                <a:solidFill>
                  <a:schemeClr val="dk1"/>
                </a:solidFill>
                <a:latin typeface="Calibri"/>
                <a:ea typeface="Calibri"/>
                <a:cs typeface="Calibri"/>
                <a:sym typeface="Calibri"/>
              </a:rPr>
              <a:t>, </a:t>
            </a:r>
            <a:r>
              <a:rPr lang="en-US" sz="1200" b="0" i="0" u="sng" strike="noStrike" cap="none" baseline="0">
                <a:solidFill>
                  <a:schemeClr val="hlink"/>
                </a:solidFill>
                <a:latin typeface="Calibri"/>
                <a:ea typeface="Calibri"/>
                <a:cs typeface="Calibri"/>
                <a:sym typeface="Calibri"/>
                <a:hlinkClick r:id="rId5"/>
              </a:rPr>
              <a:t>web applications</a:t>
            </a:r>
            <a:r>
              <a:rPr lang="en-US" sz="1200" b="0" i="0" u="none" strike="noStrike" cap="none" baseline="0">
                <a:solidFill>
                  <a:schemeClr val="dk1"/>
                </a:solidFill>
                <a:latin typeface="Calibri"/>
                <a:ea typeface="Calibri"/>
                <a:cs typeface="Calibri"/>
                <a:sym typeface="Calibri"/>
              </a:rPr>
              <a:t>, </a:t>
            </a:r>
            <a:r>
              <a:rPr lang="en-US" sz="1200" b="0" i="0" u="sng" strike="noStrike" cap="none" baseline="0">
                <a:solidFill>
                  <a:schemeClr val="hlink"/>
                </a:solidFill>
                <a:latin typeface="Calibri"/>
                <a:ea typeface="Calibri"/>
                <a:cs typeface="Calibri"/>
                <a:sym typeface="Calibri"/>
                <a:hlinkClick r:id="rId6"/>
              </a:rPr>
              <a:t>web services</a:t>
            </a:r>
            <a:r>
              <a:rPr lang="en-US" sz="1200" b="0" i="0" u="none" strike="noStrike" cap="none" baseline="0">
                <a:solidFill>
                  <a:schemeClr val="dk1"/>
                </a:solidFill>
                <a:latin typeface="Calibri"/>
                <a:ea typeface="Calibri"/>
                <a:cs typeface="Calibri"/>
                <a:sym typeface="Calibri"/>
              </a:rPr>
              <a:t> and </a:t>
            </a:r>
            <a:r>
              <a:rPr lang="en-US" sz="1200" b="0" i="0" u="sng" strike="noStrike" cap="none" baseline="0">
                <a:solidFill>
                  <a:schemeClr val="hlink"/>
                </a:solidFill>
                <a:latin typeface="Calibri"/>
                <a:ea typeface="Calibri"/>
                <a:cs typeface="Calibri"/>
                <a:sym typeface="Calibri"/>
                <a:hlinkClick r:id="rId7"/>
              </a:rPr>
              <a:t>web resources</a:t>
            </a:r>
            <a:r>
              <a:rPr lang="en-US" sz="1200" b="0" i="0" u="none" strike="noStrike" cap="none" baseline="0">
                <a:solidFill>
                  <a:schemeClr val="dk1"/>
                </a:solidFill>
                <a:latin typeface="Calibri"/>
                <a:ea typeface="Calibri"/>
                <a:cs typeface="Calibri"/>
                <a:sym typeface="Calibri"/>
              </a:rPr>
              <a:t>. The framework aims to alleviate the overhead associated with common activities performed in </a:t>
            </a:r>
            <a:r>
              <a:rPr lang="en-US" sz="1200" b="0" i="0" u="sng" strike="noStrike" cap="none" baseline="0">
                <a:solidFill>
                  <a:schemeClr val="hlink"/>
                </a:solidFill>
                <a:latin typeface="Calibri"/>
                <a:ea typeface="Calibri"/>
                <a:cs typeface="Calibri"/>
                <a:sym typeface="Calibri"/>
                <a:hlinkClick r:id="rId8"/>
              </a:rPr>
              <a:t>web development</a:t>
            </a:r>
            <a:r>
              <a:rPr lang="en-US" sz="1200" b="0" i="0" u="none" strike="noStrike" cap="none" baseline="0">
                <a:solidFill>
                  <a:schemeClr val="dk1"/>
                </a:solidFill>
                <a:latin typeface="Calibri"/>
                <a:ea typeface="Calibri"/>
                <a:cs typeface="Calibri"/>
                <a:sym typeface="Calibri"/>
              </a:rPr>
              <a:t>. For example, many frameworks provide libraries for </a:t>
            </a:r>
            <a:r>
              <a:rPr lang="en-US" sz="1200" b="0" i="0" u="sng" strike="noStrike" cap="none" baseline="0">
                <a:solidFill>
                  <a:schemeClr val="hlink"/>
                </a:solidFill>
                <a:latin typeface="Calibri"/>
                <a:ea typeface="Calibri"/>
                <a:cs typeface="Calibri"/>
                <a:sym typeface="Calibri"/>
                <a:hlinkClick r:id="rId9"/>
              </a:rPr>
              <a:t>database</a:t>
            </a:r>
            <a:r>
              <a:rPr lang="en-US" sz="1200" b="0" i="0" u="none" strike="noStrike" cap="none" baseline="0">
                <a:solidFill>
                  <a:schemeClr val="dk1"/>
                </a:solidFill>
                <a:latin typeface="Calibri"/>
                <a:ea typeface="Calibri"/>
                <a:cs typeface="Calibri"/>
                <a:sym typeface="Calibri"/>
              </a:rPr>
              <a:t> access, </a:t>
            </a:r>
            <a:r>
              <a:rPr lang="en-US" sz="1200" b="0" i="0" u="sng" strike="noStrike" cap="none" baseline="0">
                <a:solidFill>
                  <a:schemeClr val="hlink"/>
                </a:solidFill>
                <a:latin typeface="Calibri"/>
                <a:ea typeface="Calibri"/>
                <a:cs typeface="Calibri"/>
                <a:sym typeface="Calibri"/>
                <a:hlinkClick r:id="rId10"/>
              </a:rPr>
              <a:t>templating</a:t>
            </a:r>
            <a:r>
              <a:rPr lang="en-US" sz="1200" b="0" i="0" u="none" strike="noStrike" cap="none" baseline="0">
                <a:solidFill>
                  <a:schemeClr val="dk1"/>
                </a:solidFill>
                <a:latin typeface="Calibri"/>
                <a:ea typeface="Calibri"/>
                <a:cs typeface="Calibri"/>
                <a:sym typeface="Calibri"/>
              </a:rPr>
              <a:t> frameworks and</a:t>
            </a:r>
            <a:r>
              <a:rPr lang="en-US" sz="1200" b="0" i="0" u="sng" strike="noStrike" cap="none" baseline="0">
                <a:solidFill>
                  <a:schemeClr val="hlink"/>
                </a:solidFill>
                <a:latin typeface="Calibri"/>
                <a:ea typeface="Calibri"/>
                <a:cs typeface="Calibri"/>
                <a:sym typeface="Calibri"/>
                <a:hlinkClick r:id="rId11"/>
              </a:rPr>
              <a:t>session</a:t>
            </a:r>
            <a:r>
              <a:rPr lang="en-US" sz="1200" b="0" i="0" u="none" strike="noStrike" cap="none" baseline="0">
                <a:solidFill>
                  <a:schemeClr val="dk1"/>
                </a:solidFill>
                <a:latin typeface="Calibri"/>
                <a:ea typeface="Calibri"/>
                <a:cs typeface="Calibri"/>
                <a:sym typeface="Calibri"/>
              </a:rPr>
              <a:t> management, and they often promote </a:t>
            </a:r>
            <a:r>
              <a:rPr lang="en-US" sz="1200" b="0" i="0" u="sng" strike="noStrike" cap="none" baseline="0">
                <a:solidFill>
                  <a:schemeClr val="hlink"/>
                </a:solidFill>
                <a:latin typeface="Calibri"/>
                <a:ea typeface="Calibri"/>
                <a:cs typeface="Calibri"/>
                <a:sym typeface="Calibri"/>
                <a:hlinkClick r:id="rId12"/>
              </a:rPr>
              <a:t>code reuse</a:t>
            </a:r>
            <a:r>
              <a:rPr lang="en-US" sz="1200" b="0" i="0" u="none" strike="noStrike" cap="none" baseline="0">
                <a:solidFill>
                  <a:schemeClr val="dk1"/>
                </a:solidFill>
                <a:latin typeface="Calibri"/>
                <a:ea typeface="Calibri"/>
                <a:cs typeface="Calibri"/>
                <a:sym typeface="Calibri"/>
              </a:rPr>
              <a:t>.</a:t>
            </a:r>
          </a:p>
        </p:txBody>
      </p:sp>
      <p:sp>
        <p:nvSpPr>
          <p:cNvPr id="98" name="Shape 9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extLst>
      <p:ext uri="{BB962C8B-B14F-4D97-AF65-F5344CB8AC3E}">
        <p14:creationId xmlns:p14="http://schemas.microsoft.com/office/powerpoint/2010/main" val="473635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219" name="Shape 21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64750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226" name="Shape 22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21633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233" name="Shape 23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98377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241" name="Shape 24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800" b="0" i="0" u="sng" strike="noStrike" cap="none" baseline="0">
                <a:solidFill>
                  <a:schemeClr val="hlink"/>
                </a:solidFill>
                <a:hlinkClick r:id="rId3"/>
              </a:rPr>
              <a:t>http://struts.apache.org/release/2.2.x/docs/the-struts-2-request-flow.html</a:t>
            </a:r>
          </a:p>
          <a:p>
            <a:endParaRPr lang="en-US" sz="1800" b="0" i="0" u="sng" strike="noStrike" cap="none" baseline="0">
              <a:solidFill>
                <a:schemeClr val="hlink"/>
              </a:solidFill>
              <a:hlinkClick r:id="rId3"/>
            </a:endParaRPr>
          </a:p>
          <a:p>
            <a:pPr>
              <a:buNone/>
            </a:pPr>
            <a:r>
              <a:rPr lang="en-US" sz="1200" b="0" i="0" u="none" strike="noStrike" cap="none" baseline="0">
                <a:solidFill>
                  <a:schemeClr val="dk1"/>
                </a:solidFill>
                <a:latin typeface="Calibri"/>
                <a:ea typeface="Calibri"/>
                <a:cs typeface="Calibri"/>
                <a:sym typeface="Calibri"/>
              </a:rPr>
              <a:t>In the diagram, an initial request goes to the Servlet container (such as Jetty or Resin) which is passed through a standard filter chain. The chain includes the (optional) </a:t>
            </a:r>
            <a:r>
              <a:rPr lang="en-US" sz="1200" b="1" i="0" u="none" strike="noStrike" cap="none" baseline="0">
                <a:solidFill>
                  <a:schemeClr val="dk1"/>
                </a:solidFill>
                <a:latin typeface="Calibri"/>
                <a:ea typeface="Calibri"/>
                <a:cs typeface="Calibri"/>
                <a:sym typeface="Calibri"/>
              </a:rPr>
              <a:t>ActionContextCleanUp</a:t>
            </a:r>
            <a:r>
              <a:rPr lang="en-US" sz="1200" b="0" i="0" u="none" strike="noStrike" cap="none" baseline="0">
                <a:solidFill>
                  <a:schemeClr val="dk1"/>
                </a:solidFill>
                <a:latin typeface="Calibri"/>
                <a:ea typeface="Calibri"/>
                <a:cs typeface="Calibri"/>
                <a:sym typeface="Calibri"/>
              </a:rPr>
              <a:t> filter, which is useful when integrating technologies such as </a:t>
            </a:r>
            <a:r>
              <a:rPr lang="en-US" sz="1200" b="0" i="0" u="sng" strike="noStrike" cap="none" baseline="0">
                <a:solidFill>
                  <a:schemeClr val="hlink"/>
                </a:solidFill>
                <a:latin typeface="Calibri"/>
                <a:ea typeface="Calibri"/>
                <a:cs typeface="Calibri"/>
                <a:sym typeface="Calibri"/>
                <a:hlinkClick r:id="rId4"/>
              </a:rPr>
              <a:t>SiteMesh Plugin</a:t>
            </a:r>
            <a:r>
              <a:rPr lang="en-US" sz="1200" b="0" i="0" u="none" strike="noStrike" cap="none" baseline="0">
                <a:solidFill>
                  <a:schemeClr val="dk1"/>
                </a:solidFill>
                <a:latin typeface="Calibri"/>
                <a:ea typeface="Calibri"/>
                <a:cs typeface="Calibri"/>
                <a:sym typeface="Calibri"/>
              </a:rPr>
              <a:t>. Next, the required </a:t>
            </a:r>
            <a:r>
              <a:rPr lang="en-US" sz="1200" b="1" i="0" u="none" strike="noStrike" cap="none" baseline="0">
                <a:solidFill>
                  <a:schemeClr val="dk1"/>
                </a:solidFill>
                <a:latin typeface="Calibri"/>
                <a:ea typeface="Calibri"/>
                <a:cs typeface="Calibri"/>
                <a:sym typeface="Calibri"/>
              </a:rPr>
              <a:t>FilterDispatcher</a:t>
            </a:r>
            <a:r>
              <a:rPr lang="en-US" sz="1200" b="0" i="0" u="none" strike="noStrike" cap="none" baseline="0">
                <a:solidFill>
                  <a:schemeClr val="dk1"/>
                </a:solidFill>
                <a:latin typeface="Calibri"/>
                <a:ea typeface="Calibri"/>
                <a:cs typeface="Calibri"/>
                <a:sym typeface="Calibri"/>
              </a:rPr>
              <a:t> is called, which in turn consults the </a:t>
            </a:r>
            <a:r>
              <a:rPr lang="en-US" sz="1200" b="0" i="0" u="sng" strike="noStrike" cap="none" baseline="0">
                <a:solidFill>
                  <a:schemeClr val="hlink"/>
                </a:solidFill>
                <a:latin typeface="Calibri"/>
                <a:ea typeface="Calibri"/>
                <a:cs typeface="Calibri"/>
                <a:sym typeface="Calibri"/>
                <a:hlinkClick r:id="rId5"/>
              </a:rPr>
              <a:t>ActionMapper</a:t>
            </a:r>
            <a:r>
              <a:rPr lang="en-US" sz="1200" b="0" i="0" u="none" strike="noStrike" cap="none" baseline="0">
                <a:solidFill>
                  <a:schemeClr val="dk1"/>
                </a:solidFill>
                <a:latin typeface="Calibri"/>
                <a:ea typeface="Calibri"/>
                <a:cs typeface="Calibri"/>
                <a:sym typeface="Calibri"/>
              </a:rPr>
              <a:t> to determine if the request should invoke an action.</a:t>
            </a:r>
          </a:p>
          <a:p>
            <a:pPr>
              <a:buNone/>
            </a:pPr>
            <a:r>
              <a:rPr lang="en-US" sz="1200" b="0" i="0" u="none" strike="noStrike" cap="none" baseline="0">
                <a:solidFill>
                  <a:schemeClr val="dk1"/>
                </a:solidFill>
                <a:latin typeface="Calibri"/>
                <a:ea typeface="Calibri"/>
                <a:cs typeface="Calibri"/>
                <a:sym typeface="Calibri"/>
              </a:rPr>
              <a:t>If the ActionMapper determines that an Action should be invoked, the FilterDispatcher delegates control to the </a:t>
            </a:r>
            <a:r>
              <a:rPr lang="en-US" sz="1200" b="1" i="0" u="none" strike="noStrike" cap="none" baseline="0">
                <a:solidFill>
                  <a:schemeClr val="dk1"/>
                </a:solidFill>
                <a:latin typeface="Calibri"/>
                <a:ea typeface="Calibri"/>
                <a:cs typeface="Calibri"/>
                <a:sym typeface="Calibri"/>
              </a:rPr>
              <a:t>ActionProxy</a:t>
            </a:r>
            <a:r>
              <a:rPr lang="en-US" sz="1200" b="0" i="0" u="none" strike="noStrike" cap="none" baseline="0">
                <a:solidFill>
                  <a:schemeClr val="dk1"/>
                </a:solidFill>
                <a:latin typeface="Calibri"/>
                <a:ea typeface="Calibri"/>
                <a:cs typeface="Calibri"/>
                <a:sym typeface="Calibri"/>
              </a:rPr>
              <a:t>. The ActionProxy consults the framework </a:t>
            </a:r>
            <a:r>
              <a:rPr lang="en-US" sz="1200" b="0" i="0" u="sng" strike="noStrike" cap="none" baseline="0">
                <a:solidFill>
                  <a:schemeClr val="hlink"/>
                </a:solidFill>
                <a:latin typeface="Calibri"/>
                <a:ea typeface="Calibri"/>
                <a:cs typeface="Calibri"/>
                <a:sym typeface="Calibri"/>
                <a:hlinkClick r:id="rId6"/>
              </a:rPr>
              <a:t>Configuration Files</a:t>
            </a:r>
            <a:r>
              <a:rPr lang="en-US" sz="1200" b="0" i="0" u="none" strike="noStrike" cap="none" baseline="0">
                <a:solidFill>
                  <a:schemeClr val="dk1"/>
                </a:solidFill>
                <a:latin typeface="Calibri"/>
                <a:ea typeface="Calibri"/>
                <a:cs typeface="Calibri"/>
                <a:sym typeface="Calibri"/>
              </a:rPr>
              <a:t> manager (initialized from the </a:t>
            </a:r>
            <a:r>
              <a:rPr lang="en-US" sz="1200" b="0" i="0" u="sng" strike="noStrike" cap="none" baseline="0">
                <a:solidFill>
                  <a:schemeClr val="hlink"/>
                </a:solidFill>
                <a:latin typeface="Calibri"/>
                <a:ea typeface="Calibri"/>
                <a:cs typeface="Calibri"/>
                <a:sym typeface="Calibri"/>
                <a:hlinkClick r:id="rId7"/>
              </a:rPr>
              <a:t>struts.xml</a:t>
            </a:r>
            <a:r>
              <a:rPr lang="en-US" sz="1200" b="0" i="0" u="none" strike="noStrike" cap="none" baseline="0">
                <a:solidFill>
                  <a:schemeClr val="dk1"/>
                </a:solidFill>
                <a:latin typeface="Calibri"/>
                <a:ea typeface="Calibri"/>
                <a:cs typeface="Calibri"/>
                <a:sym typeface="Calibri"/>
              </a:rPr>
              <a:t> file). Next, the ActionProxy creates an </a:t>
            </a:r>
            <a:r>
              <a:rPr lang="en-US" sz="1200" b="1" i="0" u="none" strike="noStrike" cap="none" baseline="0">
                <a:solidFill>
                  <a:schemeClr val="dk1"/>
                </a:solidFill>
                <a:latin typeface="Calibri"/>
                <a:ea typeface="Calibri"/>
                <a:cs typeface="Calibri"/>
                <a:sym typeface="Calibri"/>
              </a:rPr>
              <a:t>ActionInvocation</a:t>
            </a:r>
            <a:r>
              <a:rPr lang="en-US" sz="1200" b="0" i="0" u="none" strike="noStrike" cap="none" baseline="0">
                <a:solidFill>
                  <a:schemeClr val="dk1"/>
                </a:solidFill>
                <a:latin typeface="Calibri"/>
                <a:ea typeface="Calibri"/>
                <a:cs typeface="Calibri"/>
                <a:sym typeface="Calibri"/>
              </a:rPr>
              <a:t>, which is responsible for the command pattern implementation. This includes invoking any </a:t>
            </a:r>
            <a:r>
              <a:rPr lang="en-US" sz="1200" b="1" i="0" u="none" strike="noStrike" cap="none" baseline="0">
                <a:solidFill>
                  <a:schemeClr val="dk1"/>
                </a:solidFill>
                <a:latin typeface="Calibri"/>
                <a:ea typeface="Calibri"/>
                <a:cs typeface="Calibri"/>
                <a:sym typeface="Calibri"/>
              </a:rPr>
              <a:t>Interceptors</a:t>
            </a:r>
            <a:r>
              <a:rPr lang="en-US" sz="1200" b="0" i="0" u="none" strike="noStrike" cap="none" baseline="0">
                <a:solidFill>
                  <a:schemeClr val="dk1"/>
                </a:solidFill>
                <a:latin typeface="Calibri"/>
                <a:ea typeface="Calibri"/>
                <a:cs typeface="Calibri"/>
                <a:sym typeface="Calibri"/>
              </a:rPr>
              <a:t> (the </a:t>
            </a:r>
            <a:r>
              <a:rPr lang="en-US" sz="1200" b="0" i="1" u="none" strike="noStrike" cap="none" baseline="0">
                <a:solidFill>
                  <a:schemeClr val="dk1"/>
                </a:solidFill>
                <a:latin typeface="Calibri"/>
                <a:ea typeface="Calibri"/>
                <a:cs typeface="Calibri"/>
                <a:sym typeface="Calibri"/>
              </a:rPr>
              <a:t>before</a:t>
            </a:r>
            <a:r>
              <a:rPr lang="en-US" sz="1200" b="0" i="0" u="none" strike="noStrike" cap="none" baseline="0">
                <a:solidFill>
                  <a:schemeClr val="dk1"/>
                </a:solidFill>
                <a:latin typeface="Calibri"/>
                <a:ea typeface="Calibri"/>
                <a:cs typeface="Calibri"/>
                <a:sym typeface="Calibri"/>
              </a:rPr>
              <a:t> clause) in advance of invoking the </a:t>
            </a:r>
            <a:r>
              <a:rPr lang="en-US" sz="1200" b="1" i="0" u="none" strike="noStrike" cap="none" baseline="0">
                <a:solidFill>
                  <a:schemeClr val="dk1"/>
                </a:solidFill>
                <a:latin typeface="Calibri"/>
                <a:ea typeface="Calibri"/>
                <a:cs typeface="Calibri"/>
                <a:sym typeface="Calibri"/>
              </a:rPr>
              <a:t>Action</a:t>
            </a:r>
            <a:r>
              <a:rPr lang="en-US" sz="1200" b="0" i="0" u="none" strike="noStrike" cap="none" baseline="0">
                <a:solidFill>
                  <a:schemeClr val="dk1"/>
                </a:solidFill>
                <a:latin typeface="Calibri"/>
                <a:ea typeface="Calibri"/>
                <a:cs typeface="Calibri"/>
                <a:sym typeface="Calibri"/>
              </a:rPr>
              <a:t> itself.</a:t>
            </a:r>
          </a:p>
          <a:p>
            <a:pPr>
              <a:buNone/>
            </a:pPr>
            <a:r>
              <a:rPr lang="en-US" sz="1200" b="0" i="0" u="none" strike="noStrike" cap="none" baseline="0">
                <a:solidFill>
                  <a:schemeClr val="dk1"/>
                </a:solidFill>
                <a:latin typeface="Calibri"/>
                <a:ea typeface="Calibri"/>
                <a:cs typeface="Calibri"/>
                <a:sym typeface="Calibri"/>
              </a:rPr>
              <a:t>Once the Action returns, the ActionInvocation is responsible for looking up the proper </a:t>
            </a:r>
            <a:r>
              <a:rPr lang="en-US" sz="1200" b="1" i="0" u="none" strike="noStrike" cap="none" baseline="0">
                <a:solidFill>
                  <a:schemeClr val="dk1"/>
                </a:solidFill>
                <a:latin typeface="Calibri"/>
                <a:ea typeface="Calibri"/>
                <a:cs typeface="Calibri"/>
                <a:sym typeface="Calibri"/>
              </a:rPr>
              <a:t>result</a:t>
            </a:r>
            <a:r>
              <a:rPr lang="en-US" sz="1200" b="0" i="0" u="none" strike="noStrike" cap="none" baseline="0">
                <a:solidFill>
                  <a:schemeClr val="dk1"/>
                </a:solidFill>
                <a:latin typeface="Calibri"/>
                <a:ea typeface="Calibri"/>
                <a:cs typeface="Calibri"/>
                <a:sym typeface="Calibri"/>
              </a:rPr>
              <a:t> associated with the </a:t>
            </a:r>
            <a:r>
              <a:rPr lang="en-US" sz="1200" b="1" i="0" u="none" strike="noStrike" cap="none" baseline="0">
                <a:solidFill>
                  <a:schemeClr val="dk1"/>
                </a:solidFill>
                <a:latin typeface="Calibri"/>
                <a:ea typeface="Calibri"/>
                <a:cs typeface="Calibri"/>
                <a:sym typeface="Calibri"/>
              </a:rPr>
              <a:t>Action result code</a:t>
            </a:r>
            <a:r>
              <a:rPr lang="en-US" sz="1200" b="0" i="0" u="none" strike="noStrike" cap="none" baseline="0">
                <a:solidFill>
                  <a:schemeClr val="dk1"/>
                </a:solidFill>
                <a:latin typeface="Calibri"/>
                <a:ea typeface="Calibri"/>
                <a:cs typeface="Calibri"/>
                <a:sym typeface="Calibri"/>
              </a:rPr>
              <a:t> mapped in struts.xml. The result is then executed, which often (but not always, as is the case for </a:t>
            </a:r>
            <a:r>
              <a:rPr lang="en-US" sz="1200" b="0" i="0" u="sng" strike="noStrike" cap="none" baseline="0">
                <a:solidFill>
                  <a:schemeClr val="hlink"/>
                </a:solidFill>
                <a:latin typeface="Calibri"/>
                <a:ea typeface="Calibri"/>
                <a:cs typeface="Calibri"/>
                <a:sym typeface="Calibri"/>
                <a:hlinkClick r:id="rId8"/>
              </a:rPr>
              <a:t>Action Chaining</a:t>
            </a:r>
            <a:r>
              <a:rPr lang="en-US" sz="1200" b="0" i="0" u="none" strike="noStrike" cap="none" baseline="0">
                <a:solidFill>
                  <a:schemeClr val="dk1"/>
                </a:solidFill>
                <a:latin typeface="Calibri"/>
                <a:ea typeface="Calibri"/>
                <a:cs typeface="Calibri"/>
                <a:sym typeface="Calibri"/>
              </a:rPr>
              <a:t>) involves a template written in </a:t>
            </a:r>
            <a:r>
              <a:rPr lang="en-US" sz="1200" b="0" i="0" u="sng" strike="noStrike" cap="none" baseline="0">
                <a:solidFill>
                  <a:schemeClr val="hlink"/>
                </a:solidFill>
                <a:latin typeface="Calibri"/>
                <a:ea typeface="Calibri"/>
                <a:cs typeface="Calibri"/>
                <a:sym typeface="Calibri"/>
                <a:hlinkClick r:id="rId9"/>
              </a:rPr>
              <a:t>JSP</a:t>
            </a:r>
            <a:r>
              <a:rPr lang="en-US" sz="1200" b="0" i="0" u="none" strike="noStrike" cap="none" baseline="0">
                <a:solidFill>
                  <a:schemeClr val="dk1"/>
                </a:solidFill>
                <a:latin typeface="Calibri"/>
                <a:ea typeface="Calibri"/>
                <a:cs typeface="Calibri"/>
                <a:sym typeface="Calibri"/>
              </a:rPr>
              <a:t> or </a:t>
            </a:r>
            <a:r>
              <a:rPr lang="en-US" sz="1200" b="0" i="0" u="sng" strike="noStrike" cap="none" baseline="0">
                <a:solidFill>
                  <a:schemeClr val="hlink"/>
                </a:solidFill>
                <a:latin typeface="Calibri"/>
                <a:ea typeface="Calibri"/>
                <a:cs typeface="Calibri"/>
                <a:sym typeface="Calibri"/>
                <a:hlinkClick r:id="rId10"/>
              </a:rPr>
              <a:t>FreeMarker</a:t>
            </a:r>
            <a:r>
              <a:rPr lang="en-US" sz="1200" b="0" i="0" u="none" strike="noStrike" cap="none" baseline="0">
                <a:solidFill>
                  <a:schemeClr val="dk1"/>
                </a:solidFill>
                <a:latin typeface="Calibri"/>
                <a:ea typeface="Calibri"/>
                <a:cs typeface="Calibri"/>
                <a:sym typeface="Calibri"/>
              </a:rPr>
              <a:t> to be rendered. While rendering, the templates can use the </a:t>
            </a:r>
            <a:r>
              <a:rPr lang="en-US" sz="1200" b="0" i="0" u="sng" strike="noStrike" cap="none" baseline="0">
                <a:solidFill>
                  <a:schemeClr val="hlink"/>
                </a:solidFill>
                <a:latin typeface="Calibri"/>
                <a:ea typeface="Calibri"/>
                <a:cs typeface="Calibri"/>
                <a:sym typeface="Calibri"/>
                <a:hlinkClick r:id="rId11"/>
              </a:rPr>
              <a:t>Struts Tags</a:t>
            </a:r>
            <a:r>
              <a:rPr lang="en-US" sz="1200" b="0" i="0" u="none" strike="noStrike" cap="none" baseline="0">
                <a:solidFill>
                  <a:schemeClr val="dk1"/>
                </a:solidFill>
                <a:latin typeface="Calibri"/>
                <a:ea typeface="Calibri"/>
                <a:cs typeface="Calibri"/>
                <a:sym typeface="Calibri"/>
              </a:rPr>
              <a:t> provided by the framework. Some of those components will work with the ActionMapper to render proper URLs for additional requests.</a:t>
            </a:r>
          </a:p>
          <a:p>
            <a:endParaRPr lang="en-US" sz="1200" b="0" i="0" u="none" strike="noStrike" cap="none" baseline="0">
              <a:solidFill>
                <a:schemeClr val="dk1"/>
              </a:solidFill>
              <a:latin typeface="Calibri"/>
              <a:ea typeface="Calibri"/>
              <a:cs typeface="Calibri"/>
              <a:sym typeface="Calibri"/>
            </a:endParaRPr>
          </a:p>
          <a:p>
            <a:pPr>
              <a:buNone/>
            </a:pPr>
            <a:r>
              <a:rPr lang="en-US" sz="1200" b="0" i="0" u="none" strike="noStrike" cap="none" baseline="0">
                <a:solidFill>
                  <a:schemeClr val="dk1"/>
                </a:solidFill>
                <a:latin typeface="Calibri"/>
                <a:ea typeface="Calibri"/>
                <a:cs typeface="Calibri"/>
                <a:sym typeface="Calibri"/>
              </a:rPr>
              <a:t>Interceptors are executed again (in reverse order, calling the </a:t>
            </a:r>
            <a:r>
              <a:rPr lang="en-US" sz="1200" b="0" i="1" u="none" strike="noStrike" cap="none" baseline="0">
                <a:solidFill>
                  <a:schemeClr val="dk1"/>
                </a:solidFill>
                <a:latin typeface="Calibri"/>
                <a:ea typeface="Calibri"/>
                <a:cs typeface="Calibri"/>
                <a:sym typeface="Calibri"/>
              </a:rPr>
              <a:t>after</a:t>
            </a:r>
            <a:r>
              <a:rPr lang="en-US" sz="1200" b="0" i="0" u="none" strike="noStrike" cap="none" baseline="0">
                <a:solidFill>
                  <a:schemeClr val="dk1"/>
                </a:solidFill>
                <a:latin typeface="Calibri"/>
                <a:ea typeface="Calibri"/>
                <a:cs typeface="Calibri"/>
                <a:sym typeface="Calibri"/>
              </a:rPr>
              <a:t> clause). Finally, the response returns through the filters configured in the </a:t>
            </a:r>
            <a:r>
              <a:rPr lang="en-US" sz="1800" b="0" i="0" u="none" strike="noStrike" cap="none" baseline="0"/>
              <a:t>web.xml</a:t>
            </a:r>
            <a:r>
              <a:rPr lang="en-US" sz="1200" b="0" i="0" u="none" strike="noStrike" cap="none" baseline="0">
                <a:solidFill>
                  <a:schemeClr val="dk1"/>
                </a:solidFill>
                <a:latin typeface="Calibri"/>
                <a:ea typeface="Calibri"/>
                <a:cs typeface="Calibri"/>
                <a:sym typeface="Calibri"/>
              </a:rPr>
              <a:t>. If the ActionContextCleanUp filter is present, the FilterDispatcher will </a:t>
            </a:r>
            <a:r>
              <a:rPr lang="en-US" sz="1200" b="0" i="1" u="none" strike="noStrike" cap="none" baseline="0">
                <a:solidFill>
                  <a:schemeClr val="dk1"/>
                </a:solidFill>
                <a:latin typeface="Calibri"/>
                <a:ea typeface="Calibri"/>
                <a:cs typeface="Calibri"/>
                <a:sym typeface="Calibri"/>
              </a:rPr>
              <a:t>not</a:t>
            </a:r>
            <a:r>
              <a:rPr lang="en-US" sz="1200" b="0" i="0" u="none" strike="noStrike" cap="none" baseline="0">
                <a:solidFill>
                  <a:schemeClr val="dk1"/>
                </a:solidFill>
                <a:latin typeface="Calibri"/>
                <a:ea typeface="Calibri"/>
                <a:cs typeface="Calibri"/>
                <a:sym typeface="Calibri"/>
              </a:rPr>
              <a:t> clean up the ThreadLocal </a:t>
            </a:r>
            <a:r>
              <a:rPr lang="en-US" sz="1200" b="1" i="0" u="none" strike="noStrike" cap="none" baseline="0">
                <a:solidFill>
                  <a:schemeClr val="dk1"/>
                </a:solidFill>
                <a:latin typeface="Calibri"/>
                <a:ea typeface="Calibri"/>
                <a:cs typeface="Calibri"/>
                <a:sym typeface="Calibri"/>
              </a:rPr>
              <a:t>ActionContext</a:t>
            </a:r>
            <a:r>
              <a:rPr lang="en-US" sz="1200" b="0" i="0" u="none" strike="noStrike" cap="none" baseline="0">
                <a:solidFill>
                  <a:schemeClr val="dk1"/>
                </a:solidFill>
                <a:latin typeface="Calibri"/>
                <a:ea typeface="Calibri"/>
                <a:cs typeface="Calibri"/>
                <a:sym typeface="Calibri"/>
              </a:rPr>
              <a:t>. If the ActionContextCleanUp filter is not present, the FilterDispatcher will cleanup all ThreadLocals.</a:t>
            </a:r>
          </a:p>
          <a:p>
            <a:endParaRPr lang="en-US" sz="1200" b="0" i="0" u="none" strike="noStrike" cap="none" baseline="0">
              <a:solidFill>
                <a:schemeClr val="dk1"/>
              </a:solidFill>
              <a:latin typeface="Calibri"/>
              <a:ea typeface="Calibri"/>
              <a:cs typeface="Calibri"/>
              <a:sym typeface="Calibri"/>
            </a:endParaRPr>
          </a:p>
          <a:p>
            <a:pPr marL="228600" marR="0" lvl="0" indent="-228600" algn="l" rtl="0">
              <a:buSzPct val="25000"/>
              <a:buNone/>
            </a:pPr>
            <a:r>
              <a:rPr lang="en-US" sz="1800" b="0" i="0" u="none" strike="noStrike" cap="none" baseline="0">
                <a:latin typeface="Arial"/>
                <a:ea typeface="Arial"/>
                <a:cs typeface="Arial"/>
                <a:sym typeface="Arial"/>
              </a:rPr>
              <a:t>Largely Servlet API independent</a:t>
            </a:r>
          </a:p>
          <a:p>
            <a:pPr marL="228600" marR="0" lvl="0" indent="-228600" algn="l" rtl="0">
              <a:buSzPct val="25000"/>
              <a:buNone/>
            </a:pPr>
            <a:r>
              <a:rPr lang="en-US" sz="1800" b="0" i="0" u="none" strike="noStrike" cap="none" baseline="0">
                <a:latin typeface="Arial"/>
                <a:ea typeface="Arial"/>
                <a:cs typeface="Arial"/>
                <a:sym typeface="Arial"/>
              </a:rPr>
              <a:t>Action instance is created for each request</a:t>
            </a:r>
          </a:p>
          <a:p>
            <a:pPr marL="228600" marR="0" lvl="0" indent="-228600" algn="l" rtl="0">
              <a:buSzPct val="25000"/>
              <a:buNone/>
            </a:pPr>
            <a:r>
              <a:rPr lang="en-US" sz="1800" b="0" i="0" u="none" strike="noStrike" cap="none" baseline="0">
                <a:latin typeface="Arial"/>
                <a:ea typeface="Arial"/>
                <a:cs typeface="Arial"/>
                <a:sym typeface="Arial"/>
              </a:rPr>
              <a:t>Interceptors can be named stacks</a:t>
            </a:r>
          </a:p>
          <a:p>
            <a:pPr marL="228600" marR="0" lvl="0" indent="-228600" algn="l" rtl="0">
              <a:buSzPct val="25000"/>
              <a:buNone/>
            </a:pPr>
            <a:r>
              <a:rPr lang="en-US" sz="1800" b="0" i="0" u="none" strike="noStrike" cap="none" baseline="0">
                <a:latin typeface="Arial"/>
                <a:ea typeface="Arial"/>
                <a:cs typeface="Arial"/>
                <a:sym typeface="Arial"/>
              </a:rPr>
              <a:t>Response can be anything you can dream up</a:t>
            </a:r>
          </a:p>
          <a:p>
            <a:pPr marL="228600" marR="0" lvl="0" indent="-228600" algn="l" rtl="0">
              <a:buClr>
                <a:srgbClr val="000000"/>
              </a:buClr>
              <a:buSzPct val="100000"/>
              <a:buFont typeface="Arial"/>
              <a:buAutoNum type="arabicPeriod"/>
            </a:pPr>
            <a:r>
              <a:rPr lang="en-US" sz="1800" b="0" i="0" u="none" strike="noStrike" cap="none" baseline="0">
                <a:latin typeface="Arial"/>
                <a:ea typeface="Arial"/>
                <a:cs typeface="Arial"/>
                <a:sym typeface="Arial"/>
              </a:rPr>
              <a:t>HTML</a:t>
            </a:r>
          </a:p>
          <a:p>
            <a:pPr marL="228600" marR="0" lvl="0" indent="-228600" algn="l" rtl="0">
              <a:buClr>
                <a:srgbClr val="000000"/>
              </a:buClr>
              <a:buSzPct val="100000"/>
              <a:buFont typeface="Arial"/>
              <a:buAutoNum type="arabicPeriod"/>
            </a:pPr>
            <a:r>
              <a:rPr lang="en-US" sz="1800" b="0" i="0" u="none" strike="noStrike" cap="none" baseline="0">
                <a:latin typeface="Arial"/>
                <a:ea typeface="Arial"/>
                <a:cs typeface="Arial"/>
                <a:sym typeface="Arial"/>
              </a:rPr>
              <a:t>XML</a:t>
            </a:r>
          </a:p>
          <a:p>
            <a:pPr marL="228600" marR="0" lvl="0" indent="-228600" algn="l" rtl="0">
              <a:buClr>
                <a:srgbClr val="000000"/>
              </a:buClr>
              <a:buSzPct val="100000"/>
              <a:buFont typeface="Arial"/>
              <a:buAutoNum type="arabicPeriod"/>
            </a:pPr>
            <a:r>
              <a:rPr lang="en-US" sz="1800" b="0" i="0" u="none" strike="noStrike" cap="none" baseline="0">
                <a:latin typeface="Arial"/>
                <a:ea typeface="Arial"/>
                <a:cs typeface="Arial"/>
                <a:sym typeface="Arial"/>
              </a:rPr>
              <a:t>JSON</a:t>
            </a:r>
          </a:p>
          <a:p>
            <a:pPr marL="228600" marR="0" lvl="0" indent="-228600" algn="l" rtl="0">
              <a:buClr>
                <a:srgbClr val="000000"/>
              </a:buClr>
              <a:buSzPct val="100000"/>
              <a:buFont typeface="Arial"/>
              <a:buAutoNum type="arabicPeriod"/>
            </a:pPr>
            <a:r>
              <a:rPr lang="en-US" sz="1800" b="0" i="0" u="none" strike="noStrike" cap="none" baseline="0">
                <a:latin typeface="Arial"/>
                <a:ea typeface="Arial"/>
                <a:cs typeface="Arial"/>
                <a:sym typeface="Arial"/>
              </a:rPr>
              <a:t>Stream</a:t>
            </a:r>
          </a:p>
          <a:p>
            <a:endParaRPr lang="en-US" sz="1800" b="0" i="0" u="none" strike="noStrike" cap="none" baseline="0">
              <a:latin typeface="Arial"/>
              <a:ea typeface="Arial"/>
              <a:cs typeface="Arial"/>
              <a:sym typeface="Arial"/>
            </a:endParaRPr>
          </a:p>
        </p:txBody>
      </p:sp>
      <p:sp>
        <p:nvSpPr>
          <p:cNvPr id="242" name="Shape 24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extLst>
      <p:ext uri="{BB962C8B-B14F-4D97-AF65-F5344CB8AC3E}">
        <p14:creationId xmlns:p14="http://schemas.microsoft.com/office/powerpoint/2010/main" val="17939278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Shape 24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249" name="Shape 2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latin typeface="Arial"/>
                <a:ea typeface="Arial"/>
                <a:cs typeface="Arial"/>
                <a:sym typeface="Arial"/>
              </a:rPr>
              <a:t>To create a Model Driven action, implement the ModelDriven interface by adding a model property, or at least the accessor. </a:t>
            </a:r>
          </a:p>
          <a:p>
            <a:endParaRPr lang="en-US" sz="1800" b="0" i="0" u="none" strike="noStrike" cap="none" baseline="0">
              <a:latin typeface="Arial"/>
              <a:ea typeface="Arial"/>
              <a:cs typeface="Arial"/>
              <a:sym typeface="Arial"/>
            </a:endParaRPr>
          </a:p>
          <a:p>
            <a:pPr marL="0" marR="0" lvl="0" indent="0" algn="l" rtl="0">
              <a:buSzPct val="25000"/>
              <a:buNone/>
            </a:pPr>
            <a:r>
              <a:rPr lang="en-US" sz="1800" b="0" i="0" u="none" strike="noStrike" cap="none" baseline="0">
                <a:latin typeface="Arial"/>
                <a:ea typeface="Arial"/>
                <a:cs typeface="Arial"/>
                <a:sym typeface="Arial"/>
              </a:rPr>
              <a:t>public Object getModel() ...</a:t>
            </a:r>
          </a:p>
          <a:p>
            <a:endParaRPr lang="en-US" sz="1800" b="0" i="0" u="none" strike="noStrike" cap="none" baseline="0">
              <a:latin typeface="Arial"/>
              <a:ea typeface="Arial"/>
              <a:cs typeface="Arial"/>
              <a:sym typeface="Arial"/>
            </a:endParaRPr>
          </a:p>
          <a:p>
            <a:pPr marL="0" marR="0" lvl="0" indent="0" algn="l" rtl="0">
              <a:buSzPct val="25000"/>
              <a:buNone/>
            </a:pPr>
            <a:r>
              <a:rPr lang="en-US" sz="1800" b="0" i="0" u="none" strike="noStrike" cap="none" baseline="0">
                <a:latin typeface="Arial"/>
                <a:ea typeface="Arial"/>
                <a:cs typeface="Arial"/>
                <a:sym typeface="Arial"/>
              </a:rPr>
              <a:t>In the implementation of getModel, acquire an instance of a business object and return it.  On the page, you can address any JavaBean properties on the business object as if they were coded directly on the Action class. (The framework pushes the Model object onto the ValueStack.) Many developers use Spring to acquire the business object. With the addition of a setModel method, the business object can be injected automatically.</a:t>
            </a:r>
          </a:p>
          <a:p>
            <a:endParaRPr lang="en-US" sz="1800" b="0" i="0" u="none" strike="noStrike" cap="none" baseline="0">
              <a:latin typeface="Arial"/>
              <a:ea typeface="Arial"/>
              <a:cs typeface="Arial"/>
              <a:sym typeface="Arial"/>
            </a:endParaRPr>
          </a:p>
        </p:txBody>
      </p:sp>
      <p:sp>
        <p:nvSpPr>
          <p:cNvPr id="250" name="Shape 2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extLst>
      <p:ext uri="{BB962C8B-B14F-4D97-AF65-F5344CB8AC3E}">
        <p14:creationId xmlns:p14="http://schemas.microsoft.com/office/powerpoint/2010/main" val="20224883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Shape 25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257" name="Shape 25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Clr>
                <a:srgbClr val="000000"/>
              </a:buClr>
              <a:buSzPct val="100000"/>
              <a:buFont typeface="Arial"/>
              <a:buChar char="•"/>
            </a:pPr>
            <a:r>
              <a:rPr lang="en-US" sz="1800" b="0" i="0" u="none" strike="noStrike" cap="none" baseline="0">
                <a:latin typeface="Arial"/>
                <a:ea typeface="Arial"/>
                <a:cs typeface="Arial"/>
                <a:sym typeface="Arial"/>
              </a:rPr>
              <a:t>name - Target of URL</a:t>
            </a:r>
          </a:p>
          <a:p>
            <a:pPr marL="0" marR="0" lvl="0" indent="0" algn="l" rtl="0">
              <a:buClr>
                <a:srgbClr val="000000"/>
              </a:buClr>
              <a:buSzPct val="100000"/>
              <a:buFont typeface="Arial"/>
              <a:buChar char="•"/>
            </a:pPr>
            <a:r>
              <a:rPr lang="en-US" sz="1800" b="0" i="0" u="none" strike="noStrike" cap="none" baseline="0">
                <a:latin typeface="Arial"/>
                <a:ea typeface="Arial"/>
                <a:cs typeface="Arial"/>
                <a:sym typeface="Arial"/>
              </a:rPr>
              <a:t> class– Action class to service response</a:t>
            </a:r>
          </a:p>
          <a:p>
            <a:pPr marL="0" marR="0" lvl="0" indent="0" algn="l" rtl="0">
              <a:buClr>
                <a:srgbClr val="000000"/>
              </a:buClr>
              <a:buSzPct val="100000"/>
              <a:buFont typeface="Arial"/>
              <a:buChar char="•"/>
            </a:pPr>
            <a:r>
              <a:rPr lang="en-US" sz="1800" b="0" i="0" u="none" strike="noStrike" cap="none" baseline="0">
                <a:latin typeface="Arial"/>
                <a:ea typeface="Arial"/>
                <a:cs typeface="Arial"/>
                <a:sym typeface="Arial"/>
              </a:rPr>
              <a:t> method– If you wish to specify a method other than the default execute(), this is where you can do it</a:t>
            </a:r>
          </a:p>
        </p:txBody>
      </p:sp>
      <p:sp>
        <p:nvSpPr>
          <p:cNvPr id="258" name="Shape 25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extLst>
      <p:ext uri="{BB962C8B-B14F-4D97-AF65-F5344CB8AC3E}">
        <p14:creationId xmlns:p14="http://schemas.microsoft.com/office/powerpoint/2010/main" val="15902144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Shape 26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265" name="Shape 26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800" b="0" i="0" u="sng" strike="noStrike" cap="none" baseline="0">
                <a:solidFill>
                  <a:schemeClr val="hlink"/>
                </a:solidFill>
                <a:hlinkClick r:id="rId3"/>
              </a:rPr>
              <a:t>http://struts.apache.org/release/2.2.x/docs/interceptors.html</a:t>
            </a:r>
          </a:p>
        </p:txBody>
      </p:sp>
      <p:sp>
        <p:nvSpPr>
          <p:cNvPr id="266" name="Shape 26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extLst>
      <p:ext uri="{BB962C8B-B14F-4D97-AF65-F5344CB8AC3E}">
        <p14:creationId xmlns:p14="http://schemas.microsoft.com/office/powerpoint/2010/main" val="12994506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273" name="Shape 27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latin typeface="Arial"/>
                <a:ea typeface="Arial"/>
                <a:cs typeface="Arial"/>
                <a:sym typeface="Arial"/>
              </a:rPr>
              <a:t>This is the basic stack included in the struts-default.xml file.  You can always look inside the struts2-core-2.m.n.jar to see the details</a:t>
            </a:r>
          </a:p>
          <a:p>
            <a:endParaRPr lang="en-US" sz="1800" b="0" i="0" u="none" strike="noStrike" cap="none" baseline="0">
              <a:latin typeface="Arial"/>
              <a:ea typeface="Arial"/>
              <a:cs typeface="Arial"/>
              <a:sym typeface="Arial"/>
            </a:endParaRPr>
          </a:p>
          <a:p>
            <a:pPr marL="0" marR="0" lvl="0" indent="0" algn="l" rtl="0">
              <a:buSzPct val="25000"/>
              <a:buNone/>
            </a:pPr>
            <a:r>
              <a:rPr lang="en-US" sz="1800" b="0" i="0" u="none" strike="noStrike" cap="none" baseline="0">
                <a:latin typeface="Arial"/>
                <a:ea typeface="Arial"/>
                <a:cs typeface="Arial"/>
                <a:sym typeface="Arial"/>
              </a:rPr>
              <a:t> &lt;!-- Basic stack --&gt;</a:t>
            </a:r>
          </a:p>
          <a:p>
            <a:pPr marL="0" marR="0" lvl="0" indent="0" algn="l" rtl="0">
              <a:buSzPct val="25000"/>
              <a:buNone/>
            </a:pPr>
            <a:r>
              <a:rPr lang="en-US" sz="1800" b="0" i="0" u="none" strike="noStrike" cap="none" baseline="0">
                <a:latin typeface="Arial"/>
                <a:ea typeface="Arial"/>
                <a:cs typeface="Arial"/>
                <a:sym typeface="Arial"/>
              </a:rPr>
              <a:t>            &lt;interceptor-stack name="basicStack"&gt;</a:t>
            </a:r>
          </a:p>
          <a:p>
            <a:pPr marL="0" marR="0" lvl="0" indent="0" algn="l" rtl="0">
              <a:buSzPct val="25000"/>
              <a:buNone/>
            </a:pPr>
            <a:r>
              <a:rPr lang="en-US" sz="1800" b="0" i="0" u="none" strike="noStrike" cap="none" baseline="0">
                <a:latin typeface="Arial"/>
                <a:ea typeface="Arial"/>
                <a:cs typeface="Arial"/>
                <a:sym typeface="Arial"/>
              </a:rPr>
              <a:t>                &lt;interceptor-ref name="exception"/&gt;</a:t>
            </a:r>
          </a:p>
          <a:p>
            <a:pPr marL="0" marR="0" lvl="0" indent="0" algn="l" rtl="0">
              <a:buSzPct val="25000"/>
              <a:buNone/>
            </a:pPr>
            <a:r>
              <a:rPr lang="en-US" sz="1800" b="0" i="0" u="none" strike="noStrike" cap="none" baseline="0">
                <a:latin typeface="Arial"/>
                <a:ea typeface="Arial"/>
                <a:cs typeface="Arial"/>
                <a:sym typeface="Arial"/>
              </a:rPr>
              <a:t>                &lt;interceptor-ref name="servletConfig"/&gt;</a:t>
            </a:r>
          </a:p>
          <a:p>
            <a:pPr marL="0" marR="0" lvl="0" indent="0" algn="l" rtl="0">
              <a:buSzPct val="25000"/>
              <a:buNone/>
            </a:pPr>
            <a:r>
              <a:rPr lang="en-US" sz="1800" b="0" i="0" u="none" strike="noStrike" cap="none" baseline="0">
                <a:latin typeface="Arial"/>
                <a:ea typeface="Arial"/>
                <a:cs typeface="Arial"/>
                <a:sym typeface="Arial"/>
              </a:rPr>
              <a:t>                &lt;interceptor-ref name="prepare"/&gt;</a:t>
            </a:r>
          </a:p>
          <a:p>
            <a:pPr marL="0" marR="0" lvl="0" indent="0" algn="l" rtl="0">
              <a:buSzPct val="25000"/>
              <a:buNone/>
            </a:pPr>
            <a:r>
              <a:rPr lang="en-US" sz="1800" b="0" i="0" u="none" strike="noStrike" cap="none" baseline="0">
                <a:latin typeface="Arial"/>
                <a:ea typeface="Arial"/>
                <a:cs typeface="Arial"/>
                <a:sym typeface="Arial"/>
              </a:rPr>
              <a:t>                &lt;interceptor-ref name="checkbox"/&gt;</a:t>
            </a:r>
          </a:p>
          <a:p>
            <a:pPr marL="0" marR="0" lvl="0" indent="0" algn="l" rtl="0">
              <a:buSzPct val="25000"/>
              <a:buNone/>
            </a:pPr>
            <a:r>
              <a:rPr lang="en-US" sz="1800" b="0" i="0" u="none" strike="noStrike" cap="none" baseline="0">
                <a:latin typeface="Arial"/>
                <a:ea typeface="Arial"/>
                <a:cs typeface="Arial"/>
                <a:sym typeface="Arial"/>
              </a:rPr>
              <a:t>                &lt;interceptor-ref name="params"/&gt;</a:t>
            </a:r>
          </a:p>
          <a:p>
            <a:pPr marL="0" marR="0" lvl="0" indent="0" algn="l" rtl="0">
              <a:buSzPct val="25000"/>
              <a:buNone/>
            </a:pPr>
            <a:r>
              <a:rPr lang="en-US" sz="1800" b="0" i="0" u="none" strike="noStrike" cap="none" baseline="0">
                <a:latin typeface="Arial"/>
                <a:ea typeface="Arial"/>
                <a:cs typeface="Arial"/>
                <a:sym typeface="Arial"/>
              </a:rPr>
              <a:t>                &lt;interceptor-ref name="conversionError"/&gt;</a:t>
            </a:r>
          </a:p>
          <a:p>
            <a:pPr marL="0" marR="0" lvl="0" indent="0" algn="l" rtl="0">
              <a:buSzPct val="25000"/>
              <a:buNone/>
            </a:pPr>
            <a:r>
              <a:rPr lang="en-US" sz="1800" b="0" i="0" u="none" strike="noStrike" cap="none" baseline="0">
                <a:latin typeface="Arial"/>
                <a:ea typeface="Arial"/>
                <a:cs typeface="Arial"/>
                <a:sym typeface="Arial"/>
              </a:rPr>
              <a:t>            &lt;/interceptor-stack&gt;</a:t>
            </a:r>
          </a:p>
          <a:p>
            <a:endParaRPr lang="en-US" sz="1800" b="0" i="0" u="none" strike="noStrike" cap="none" baseline="0">
              <a:latin typeface="Arial"/>
              <a:ea typeface="Arial"/>
              <a:cs typeface="Arial"/>
              <a:sym typeface="Arial"/>
            </a:endParaRPr>
          </a:p>
        </p:txBody>
      </p:sp>
      <p:sp>
        <p:nvSpPr>
          <p:cNvPr id="274" name="Shape 27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extLst>
      <p:ext uri="{BB962C8B-B14F-4D97-AF65-F5344CB8AC3E}">
        <p14:creationId xmlns:p14="http://schemas.microsoft.com/office/powerpoint/2010/main" val="21065741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281" name="Shape 28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latin typeface="Arial"/>
                <a:ea typeface="Arial"/>
                <a:cs typeface="Arial"/>
                <a:sym typeface="Arial"/>
              </a:rPr>
              <a:t>JFreeChart plug-in demonstrates returning dynamic image files on the fly!</a:t>
            </a:r>
          </a:p>
          <a:p>
            <a:endParaRPr lang="en-US" sz="1800" b="0" i="0" u="none" strike="noStrike" cap="none" baseline="0">
              <a:latin typeface="Arial"/>
              <a:ea typeface="Arial"/>
              <a:cs typeface="Arial"/>
              <a:sym typeface="Arial"/>
            </a:endParaRPr>
          </a:p>
          <a:p>
            <a:pPr marL="0" marR="0" lvl="0" indent="0" algn="l" rtl="0">
              <a:buSzPct val="25000"/>
              <a:buNone/>
            </a:pPr>
            <a:r>
              <a:rPr lang="en-US" sz="1800" b="0" i="0" u="none" strike="noStrike" cap="none" baseline="0">
                <a:latin typeface="Arial"/>
                <a:ea typeface="Arial"/>
                <a:cs typeface="Arial"/>
                <a:sym typeface="Arial"/>
              </a:rPr>
              <a:t>&lt;result-types&gt;</a:t>
            </a:r>
          </a:p>
          <a:p>
            <a:pPr marL="0" marR="0" lvl="1" indent="0" algn="l" rtl="0">
              <a:buSzPct val="25000"/>
              <a:buNone/>
            </a:pPr>
            <a:r>
              <a:rPr lang="en-US" sz="1800" b="0" i="0" u="none" strike="noStrike" cap="none" baseline="0">
                <a:latin typeface="Arial"/>
                <a:ea typeface="Arial"/>
                <a:cs typeface="Arial"/>
                <a:sym typeface="Arial"/>
              </a:rPr>
              <a:t>&lt;result-type name="</a:t>
            </a:r>
            <a:r>
              <a:rPr lang="en-US" sz="1800" b="1" i="0" u="none" strike="noStrike" cap="none" baseline="0">
                <a:latin typeface="Arial"/>
                <a:ea typeface="Arial"/>
                <a:cs typeface="Arial"/>
                <a:sym typeface="Arial"/>
              </a:rPr>
              <a:t>chart</a:t>
            </a:r>
            <a:r>
              <a:rPr lang="en-US" sz="1800" b="0" i="0" u="none" strike="noStrike" cap="none" baseline="0">
                <a:latin typeface="Arial"/>
                <a:ea typeface="Arial"/>
                <a:cs typeface="Arial"/>
                <a:sym typeface="Arial"/>
              </a:rPr>
              <a:t>" class="</a:t>
            </a:r>
            <a:r>
              <a:rPr lang="en-US" sz="1800" b="1" i="0" u="none" strike="noStrike" cap="none" baseline="0">
                <a:latin typeface="Arial"/>
                <a:ea typeface="Arial"/>
                <a:cs typeface="Arial"/>
                <a:sym typeface="Arial"/>
              </a:rPr>
              <a:t>org.apache.struts2.dispatcher.ChartResult</a:t>
            </a:r>
            <a:r>
              <a:rPr lang="en-US" sz="1800" b="0" i="0" u="none" strike="noStrike" cap="none" baseline="0">
                <a:latin typeface="Arial"/>
                <a:ea typeface="Arial"/>
                <a:cs typeface="Arial"/>
                <a:sym typeface="Arial"/>
              </a:rPr>
              <a:t>" default="</a:t>
            </a:r>
            <a:r>
              <a:rPr lang="en-US" sz="1800" b="1" i="0" u="none" strike="noStrike" cap="none" baseline="0">
                <a:latin typeface="Arial"/>
                <a:ea typeface="Arial"/>
                <a:cs typeface="Arial"/>
                <a:sym typeface="Arial"/>
              </a:rPr>
              <a:t>false</a:t>
            </a:r>
            <a:r>
              <a:rPr lang="en-US" sz="1800" b="0" i="0" u="none" strike="noStrike" cap="none" baseline="0">
                <a:latin typeface="Arial"/>
                <a:ea typeface="Arial"/>
                <a:cs typeface="Arial"/>
                <a:sym typeface="Arial"/>
              </a:rPr>
              <a:t>"&gt;</a:t>
            </a:r>
          </a:p>
          <a:p>
            <a:pPr marL="0" marR="0" lvl="2" indent="0" algn="l" rtl="0">
              <a:buSzPct val="25000"/>
              <a:buNone/>
            </a:pPr>
            <a:r>
              <a:rPr lang="en-US" sz="1800" b="0" i="0" u="none" strike="noStrike" cap="none" baseline="0">
                <a:latin typeface="Arial"/>
                <a:ea typeface="Arial"/>
                <a:cs typeface="Arial"/>
                <a:sym typeface="Arial"/>
              </a:rPr>
              <a:t>&lt;param name="</a:t>
            </a:r>
            <a:r>
              <a:rPr lang="en-US" sz="1800" b="1" i="0" u="none" strike="noStrike" cap="none" baseline="0">
                <a:latin typeface="Arial"/>
                <a:ea typeface="Arial"/>
                <a:cs typeface="Arial"/>
                <a:sym typeface="Arial"/>
              </a:rPr>
              <a:t>height</a:t>
            </a:r>
            <a:r>
              <a:rPr lang="en-US" sz="1800" b="0" i="0" u="none" strike="noStrike" cap="none" baseline="0">
                <a:latin typeface="Arial"/>
                <a:ea typeface="Arial"/>
                <a:cs typeface="Arial"/>
                <a:sym typeface="Arial"/>
              </a:rPr>
              <a:t>"&gt;</a:t>
            </a:r>
            <a:r>
              <a:rPr lang="en-US" sz="1800" b="1" i="0" u="none" strike="noStrike" cap="none" baseline="0">
                <a:latin typeface="Arial"/>
                <a:ea typeface="Arial"/>
                <a:cs typeface="Arial"/>
                <a:sym typeface="Arial"/>
              </a:rPr>
              <a:t>150</a:t>
            </a:r>
            <a:r>
              <a:rPr lang="en-US" sz="1800" b="0" i="0" u="none" strike="noStrike" cap="none" baseline="0">
                <a:latin typeface="Arial"/>
                <a:ea typeface="Arial"/>
                <a:cs typeface="Arial"/>
                <a:sym typeface="Arial"/>
              </a:rPr>
              <a:t>&lt;/param&gt; </a:t>
            </a:r>
          </a:p>
          <a:p>
            <a:pPr marL="0" marR="0" lvl="2" indent="0" algn="l" rtl="0">
              <a:buSzPct val="25000"/>
              <a:buNone/>
            </a:pPr>
            <a:r>
              <a:rPr lang="en-US" sz="1800" b="0" i="0" u="none" strike="noStrike" cap="none" baseline="0">
                <a:latin typeface="Arial"/>
                <a:ea typeface="Arial"/>
                <a:cs typeface="Arial"/>
                <a:sym typeface="Arial"/>
              </a:rPr>
              <a:t>&lt;param name="</a:t>
            </a:r>
            <a:r>
              <a:rPr lang="en-US" sz="1800" b="1" i="0" u="none" strike="noStrike" cap="none" baseline="0">
                <a:latin typeface="Arial"/>
                <a:ea typeface="Arial"/>
                <a:cs typeface="Arial"/>
                <a:sym typeface="Arial"/>
              </a:rPr>
              <a:t>width</a:t>
            </a:r>
            <a:r>
              <a:rPr lang="en-US" sz="1800" b="0" i="0" u="none" strike="noStrike" cap="none" baseline="0">
                <a:latin typeface="Arial"/>
                <a:ea typeface="Arial"/>
                <a:cs typeface="Arial"/>
                <a:sym typeface="Arial"/>
              </a:rPr>
              <a:t>"&gt;</a:t>
            </a:r>
            <a:r>
              <a:rPr lang="en-US" sz="1800" b="1" i="0" u="none" strike="noStrike" cap="none" baseline="0">
                <a:latin typeface="Arial"/>
                <a:ea typeface="Arial"/>
                <a:cs typeface="Arial"/>
                <a:sym typeface="Arial"/>
              </a:rPr>
              <a:t>200</a:t>
            </a:r>
            <a:r>
              <a:rPr lang="en-US" sz="1800" b="0" i="0" u="none" strike="noStrike" cap="none" baseline="0">
                <a:latin typeface="Arial"/>
                <a:ea typeface="Arial"/>
                <a:cs typeface="Arial"/>
                <a:sym typeface="Arial"/>
              </a:rPr>
              <a:t>&lt;/param&gt; </a:t>
            </a:r>
          </a:p>
          <a:p>
            <a:pPr marL="0" marR="0" lvl="1" indent="0" algn="l" rtl="0">
              <a:buSzPct val="25000"/>
              <a:buNone/>
            </a:pPr>
            <a:r>
              <a:rPr lang="en-US" sz="1800" b="0" i="0" u="none" strike="noStrike" cap="none" baseline="0">
                <a:latin typeface="Arial"/>
                <a:ea typeface="Arial"/>
                <a:cs typeface="Arial"/>
                <a:sym typeface="Arial"/>
              </a:rPr>
              <a:t>&lt;/result-type&gt;</a:t>
            </a:r>
          </a:p>
          <a:p>
            <a:pPr marL="0" marR="0" lvl="0" indent="0" algn="l" rtl="0">
              <a:buSzPct val="25000"/>
              <a:buNone/>
            </a:pPr>
            <a:r>
              <a:rPr lang="en-US" sz="1800" b="0" i="0" u="none" strike="noStrike" cap="none" baseline="0">
                <a:latin typeface="Arial"/>
                <a:ea typeface="Arial"/>
                <a:cs typeface="Arial"/>
                <a:sym typeface="Arial"/>
              </a:rPr>
              <a:t>&lt;/result-types&gt;</a:t>
            </a:r>
          </a:p>
          <a:p>
            <a:endParaRPr lang="en-US" sz="1800" b="0" i="0" u="none" strike="noStrike" cap="none" baseline="0">
              <a:latin typeface="Arial"/>
              <a:ea typeface="Arial"/>
              <a:cs typeface="Arial"/>
              <a:sym typeface="Arial"/>
            </a:endParaRPr>
          </a:p>
        </p:txBody>
      </p:sp>
      <p:sp>
        <p:nvSpPr>
          <p:cNvPr id="282" name="Shape 28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extLst>
      <p:ext uri="{BB962C8B-B14F-4D97-AF65-F5344CB8AC3E}">
        <p14:creationId xmlns:p14="http://schemas.microsoft.com/office/powerpoint/2010/main" val="17755110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289" name="Shape 28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i="0" u="none" strike="noStrike" cap="none" baseline="0">
                <a:latin typeface="Arial"/>
                <a:ea typeface="Arial"/>
                <a:cs typeface="Arial"/>
                <a:sym typeface="Arial"/>
              </a:rPr>
              <a:t>dispatcher</a:t>
            </a:r>
            <a:r>
              <a:rPr lang="en-US" sz="1800" b="0" i="0" u="none" strike="noStrike" cap="none" baseline="0">
                <a:latin typeface="Arial"/>
                <a:ea typeface="Arial"/>
                <a:cs typeface="Arial"/>
                <a:sym typeface="Arial"/>
              </a:rPr>
              <a:t> - Includes or forwards to a view (usually a jsp). Behind the scenes Struts will use a RequestDispatcher, where the target servlet/JSP receives the same request/response objects as the original servlet/JSP. Therefore, you can pass data between them using request.setAttribute() - the Struts action is available. </a:t>
            </a:r>
          </a:p>
        </p:txBody>
      </p:sp>
      <p:sp>
        <p:nvSpPr>
          <p:cNvPr id="290" name="Shape 29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extLst>
      <p:ext uri="{BB962C8B-B14F-4D97-AF65-F5344CB8AC3E}">
        <p14:creationId xmlns:p14="http://schemas.microsoft.com/office/powerpoint/2010/main" val="1729194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104" name="Shape 10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04371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297" name="Shape 29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i="0" u="none" strike="noStrike" cap="none" baseline="0">
                <a:latin typeface="Arial"/>
                <a:ea typeface="Arial"/>
                <a:cs typeface="Arial"/>
                <a:sym typeface="Arial"/>
              </a:rPr>
              <a:t>name</a:t>
            </a:r>
            <a:r>
              <a:rPr lang="en-US" sz="1800" b="0" i="0" u="none" strike="noStrike" cap="none" baseline="0">
                <a:latin typeface="Arial"/>
                <a:ea typeface="Arial"/>
                <a:cs typeface="Arial"/>
                <a:sym typeface="Arial"/>
              </a:rPr>
              <a:t> defaults to SUCCESS</a:t>
            </a:r>
          </a:p>
          <a:p>
            <a:pPr marL="0" marR="0" lvl="0" indent="0" algn="l" rtl="0">
              <a:buSzPct val="25000"/>
              <a:buNone/>
            </a:pPr>
            <a:r>
              <a:rPr lang="en-US" sz="1800" b="1" i="0" u="none" strike="noStrike" cap="none" baseline="0">
                <a:latin typeface="Arial"/>
                <a:ea typeface="Arial"/>
                <a:cs typeface="Arial"/>
                <a:sym typeface="Arial"/>
              </a:rPr>
              <a:t>type</a:t>
            </a:r>
            <a:r>
              <a:rPr lang="en-US" sz="1800" b="0" i="0" u="none" strike="noStrike" cap="none" baseline="0">
                <a:latin typeface="Arial"/>
                <a:ea typeface="Arial"/>
                <a:cs typeface="Arial"/>
                <a:sym typeface="Arial"/>
              </a:rPr>
              <a:t> inherits the result declared to be “default” for the namespace</a:t>
            </a:r>
          </a:p>
          <a:p>
            <a:endParaRPr lang="en-US" sz="1800" b="0" i="0" u="none" strike="noStrike" cap="none" baseline="0">
              <a:latin typeface="Arial"/>
              <a:ea typeface="Arial"/>
              <a:cs typeface="Arial"/>
              <a:sym typeface="Arial"/>
            </a:endParaRPr>
          </a:p>
        </p:txBody>
      </p:sp>
      <p:sp>
        <p:nvSpPr>
          <p:cNvPr id="298" name="Shape 29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extLst>
      <p:ext uri="{BB962C8B-B14F-4D97-AF65-F5344CB8AC3E}">
        <p14:creationId xmlns:p14="http://schemas.microsoft.com/office/powerpoint/2010/main" val="6739178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305" name="Shape 30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buSzPct val="25000"/>
              <a:buNone/>
            </a:pPr>
            <a:r>
              <a:rPr lang="en-US" sz="1200" b="0" i="0" u="none" strike="noStrike" cap="none" baseline="0">
                <a:latin typeface="Arial"/>
                <a:ea typeface="Arial"/>
                <a:cs typeface="Arial"/>
                <a:sym typeface="Arial"/>
              </a:rPr>
              <a:t>&lt;!DOCTYPE struts PUBLIC</a:t>
            </a:r>
          </a:p>
          <a:p>
            <a:pPr marL="0" marR="0" lvl="0" indent="0" algn="l" rtl="0">
              <a:lnSpc>
                <a:spcPct val="80000"/>
              </a:lnSpc>
              <a:buSzPct val="25000"/>
              <a:buNone/>
            </a:pPr>
            <a:r>
              <a:rPr lang="en-US" sz="1200" b="0" i="0" u="none" strike="noStrike" cap="none" baseline="0">
                <a:latin typeface="Arial"/>
                <a:ea typeface="Arial"/>
                <a:cs typeface="Arial"/>
                <a:sym typeface="Arial"/>
              </a:rPr>
              <a:t>        "-//Apache Software Foundation//DTD Struts Configuration 2.0//EN"</a:t>
            </a:r>
          </a:p>
          <a:p>
            <a:pPr marL="0" marR="0" lvl="0" indent="0" algn="l" rtl="0">
              <a:lnSpc>
                <a:spcPct val="80000"/>
              </a:lnSpc>
              <a:buSzPct val="25000"/>
              <a:buNone/>
            </a:pPr>
            <a:r>
              <a:rPr lang="en-US" sz="1200" b="0" i="0" u="none" strike="noStrike" cap="none" baseline="0">
                <a:latin typeface="Arial"/>
                <a:ea typeface="Arial"/>
                <a:cs typeface="Arial"/>
                <a:sym typeface="Arial"/>
              </a:rPr>
              <a:t>        "http://struts.apache.org/dtds/struts-2.0.dtd"&gt;</a:t>
            </a:r>
          </a:p>
          <a:p>
            <a:endParaRPr lang="en-US" sz="1200" b="0" i="0" u="none" strike="noStrike" cap="none" baseline="0">
              <a:latin typeface="Arial"/>
              <a:ea typeface="Arial"/>
              <a:cs typeface="Arial"/>
              <a:sym typeface="Arial"/>
            </a:endParaRPr>
          </a:p>
          <a:p>
            <a:pPr marL="0" marR="0" lvl="0" indent="0" algn="l" rtl="0">
              <a:lnSpc>
                <a:spcPct val="80000"/>
              </a:lnSpc>
              <a:buSzPct val="25000"/>
              <a:buNone/>
            </a:pPr>
            <a:r>
              <a:rPr lang="en-US" sz="1200" b="0" i="0" u="none" strike="noStrike" cap="none" baseline="0">
                <a:latin typeface="Arial"/>
                <a:ea typeface="Arial"/>
                <a:cs typeface="Arial"/>
                <a:sym typeface="Arial"/>
              </a:rPr>
              <a:t>&lt;struts&gt;</a:t>
            </a:r>
          </a:p>
          <a:p>
            <a:pPr marL="0" marR="0" lvl="0" indent="0" algn="l" rtl="0">
              <a:lnSpc>
                <a:spcPct val="80000"/>
              </a:lnSpc>
              <a:buSzPct val="25000"/>
              <a:buNone/>
            </a:pPr>
            <a:r>
              <a:rPr lang="en-US" sz="1200" b="0" i="0" u="none" strike="noStrike" cap="none" baseline="0">
                <a:latin typeface="Arial"/>
                <a:ea typeface="Arial"/>
                <a:cs typeface="Arial"/>
                <a:sym typeface="Arial"/>
              </a:rPr>
              <a:t>&lt;package name="starter“ extends="struts-default, jfreechart-default"&gt;</a:t>
            </a:r>
          </a:p>
          <a:p>
            <a:endParaRPr lang="en-US" sz="1200" b="0" i="0" u="none" strike="noStrike" cap="none" baseline="0">
              <a:latin typeface="Arial"/>
              <a:ea typeface="Arial"/>
              <a:cs typeface="Arial"/>
              <a:sym typeface="Arial"/>
            </a:endParaRPr>
          </a:p>
          <a:p>
            <a:pPr marL="0" marR="0" lvl="0" indent="0" algn="l" rtl="0">
              <a:lnSpc>
                <a:spcPct val="80000"/>
              </a:lnSpc>
              <a:buSzPct val="25000"/>
              <a:buNone/>
            </a:pPr>
            <a:r>
              <a:rPr lang="en-US" sz="1200" b="0" i="0" u="none" strike="noStrike" cap="none" baseline="0">
                <a:latin typeface="Arial"/>
                <a:ea typeface="Arial"/>
                <a:cs typeface="Arial"/>
                <a:sym typeface="Arial"/>
              </a:rPr>
              <a:t>&lt;result-types&gt;</a:t>
            </a:r>
          </a:p>
          <a:p>
            <a:pPr marL="0" marR="0" lvl="0" indent="0" algn="l" rtl="0">
              <a:lnSpc>
                <a:spcPct val="80000"/>
              </a:lnSpc>
              <a:buSzPct val="25000"/>
              <a:buNone/>
            </a:pPr>
            <a:r>
              <a:rPr lang="en-US" sz="1200" b="0" i="0" u="none" strike="noStrike" cap="none" baseline="0">
                <a:latin typeface="Arial"/>
                <a:ea typeface="Arial"/>
                <a:cs typeface="Arial"/>
                <a:sym typeface="Arial"/>
              </a:rPr>
              <a:t>	&lt;result-type name="serialize“ class="acme.hr.result.SerializationToXml" /&gt;</a:t>
            </a:r>
          </a:p>
          <a:p>
            <a:pPr marL="0" marR="0" lvl="0" indent="0" algn="l" rtl="0">
              <a:lnSpc>
                <a:spcPct val="80000"/>
              </a:lnSpc>
              <a:buSzPct val="25000"/>
              <a:buNone/>
            </a:pPr>
            <a:r>
              <a:rPr lang="en-US" sz="1200" b="0" i="0" u="none" strike="noStrike" cap="none" baseline="0">
                <a:latin typeface="Arial"/>
                <a:ea typeface="Arial"/>
                <a:cs typeface="Arial"/>
                <a:sym typeface="Arial"/>
              </a:rPr>
              <a:t>&lt;/result-types&gt;</a:t>
            </a:r>
          </a:p>
          <a:p>
            <a:endParaRPr lang="en-US" sz="1200" b="0" i="0" u="none" strike="noStrike" cap="none" baseline="0">
              <a:latin typeface="Arial"/>
              <a:ea typeface="Arial"/>
              <a:cs typeface="Arial"/>
              <a:sym typeface="Arial"/>
            </a:endParaRPr>
          </a:p>
          <a:p>
            <a:pPr marL="0" marR="0" lvl="0" indent="0" algn="l" rtl="0">
              <a:lnSpc>
                <a:spcPct val="80000"/>
              </a:lnSpc>
              <a:buSzPct val="25000"/>
              <a:buNone/>
            </a:pPr>
            <a:r>
              <a:rPr lang="en-US" sz="1200" b="0" i="0" u="none" strike="noStrike" cap="none" baseline="0">
                <a:latin typeface="Arial"/>
                <a:ea typeface="Arial"/>
                <a:cs typeface="Arial"/>
                <a:sym typeface="Arial"/>
              </a:rPr>
              <a:t>&lt;interceptors&gt;</a:t>
            </a:r>
          </a:p>
          <a:p>
            <a:pPr marL="0" marR="0" lvl="0" indent="0" algn="l" rtl="0">
              <a:lnSpc>
                <a:spcPct val="80000"/>
              </a:lnSpc>
              <a:buSzPct val="25000"/>
              <a:buNone/>
            </a:pPr>
            <a:r>
              <a:rPr lang="en-US" sz="1200" b="0" i="0" u="none" strike="noStrike" cap="none" baseline="0">
                <a:latin typeface="Arial"/>
                <a:ea typeface="Arial"/>
                <a:cs typeface="Arial"/>
                <a:sym typeface="Arial"/>
              </a:rPr>
              <a:t>	&lt;interceptor-stack name="starterStack"&gt;</a:t>
            </a:r>
          </a:p>
          <a:p>
            <a:pPr marL="0" marR="0" lvl="0" indent="0" algn="l" rtl="0">
              <a:lnSpc>
                <a:spcPct val="80000"/>
              </a:lnSpc>
              <a:buSzPct val="25000"/>
              <a:buNone/>
            </a:pPr>
            <a:r>
              <a:rPr lang="en-US" sz="1200" b="0" i="0" u="none" strike="noStrike" cap="none" baseline="0">
                <a:latin typeface="Arial"/>
                <a:ea typeface="Arial"/>
                <a:cs typeface="Arial"/>
                <a:sym typeface="Arial"/>
              </a:rPr>
              <a:t>		&lt;interceptor-ref name="timer" /&gt;</a:t>
            </a:r>
          </a:p>
          <a:p>
            <a:pPr marL="0" marR="0" lvl="0" indent="0" algn="l" rtl="0">
              <a:lnSpc>
                <a:spcPct val="80000"/>
              </a:lnSpc>
              <a:buSzPct val="25000"/>
              <a:buNone/>
            </a:pPr>
            <a:r>
              <a:rPr lang="en-US" sz="1200" b="0" i="0" u="none" strike="noStrike" cap="none" baseline="0">
                <a:latin typeface="Arial"/>
                <a:ea typeface="Arial"/>
                <a:cs typeface="Arial"/>
                <a:sym typeface="Arial"/>
              </a:rPr>
              <a:t>		&lt;interceptor-ref name="scopedModelDriven" /&gt;</a:t>
            </a:r>
          </a:p>
          <a:p>
            <a:pPr marL="0" marR="0" lvl="0" indent="0" algn="l" rtl="0">
              <a:lnSpc>
                <a:spcPct val="80000"/>
              </a:lnSpc>
              <a:buSzPct val="25000"/>
              <a:buNone/>
            </a:pPr>
            <a:r>
              <a:rPr lang="en-US" sz="1200" b="0" i="0" u="none" strike="noStrike" cap="none" baseline="0">
                <a:latin typeface="Arial"/>
                <a:ea typeface="Arial"/>
                <a:cs typeface="Arial"/>
                <a:sym typeface="Arial"/>
              </a:rPr>
              <a:t>		&lt;interceptor-ref name="paramsPrepareParamsStack" /&gt;</a:t>
            </a:r>
          </a:p>
          <a:p>
            <a:pPr marL="0" marR="0" lvl="0" indent="0" algn="l" rtl="0">
              <a:lnSpc>
                <a:spcPct val="80000"/>
              </a:lnSpc>
              <a:buSzPct val="25000"/>
              <a:buNone/>
            </a:pPr>
            <a:r>
              <a:rPr lang="en-US" sz="1200" b="0" i="0" u="none" strike="noStrike" cap="none" baseline="0">
                <a:latin typeface="Arial"/>
                <a:ea typeface="Arial"/>
                <a:cs typeface="Arial"/>
                <a:sym typeface="Arial"/>
              </a:rPr>
              <a:t>		&lt;interceptor-ref name="timer" /&gt;</a:t>
            </a:r>
          </a:p>
          <a:p>
            <a:pPr marL="0" marR="0" lvl="0" indent="0" algn="l" rtl="0">
              <a:lnSpc>
                <a:spcPct val="80000"/>
              </a:lnSpc>
              <a:buSzPct val="25000"/>
              <a:buNone/>
            </a:pPr>
            <a:r>
              <a:rPr lang="en-US" sz="1200" b="0" i="0" u="none" strike="noStrike" cap="none" baseline="0">
                <a:latin typeface="Arial"/>
                <a:ea typeface="Arial"/>
                <a:cs typeface="Arial"/>
                <a:sym typeface="Arial"/>
              </a:rPr>
              <a:t>	&lt;/interceptor-stack&gt;</a:t>
            </a:r>
          </a:p>
          <a:p>
            <a:pPr marL="0" marR="0" lvl="0" indent="0" algn="l" rtl="0">
              <a:lnSpc>
                <a:spcPct val="80000"/>
              </a:lnSpc>
              <a:buSzPct val="25000"/>
              <a:buNone/>
            </a:pPr>
            <a:r>
              <a:rPr lang="en-US" sz="1200" b="0" i="0" u="none" strike="noStrike" cap="none" baseline="0">
                <a:latin typeface="Arial"/>
                <a:ea typeface="Arial"/>
                <a:cs typeface="Arial"/>
                <a:sym typeface="Arial"/>
              </a:rPr>
              <a:t>&lt;/interceptors&gt;</a:t>
            </a:r>
          </a:p>
          <a:p>
            <a:endParaRPr lang="en-US" sz="1200" b="0" i="0" u="none" strike="noStrike" cap="none" baseline="0">
              <a:latin typeface="Arial"/>
              <a:ea typeface="Arial"/>
              <a:cs typeface="Arial"/>
              <a:sym typeface="Arial"/>
            </a:endParaRPr>
          </a:p>
          <a:p>
            <a:pPr marL="0" marR="0" lvl="0" indent="0" algn="l" rtl="0">
              <a:lnSpc>
                <a:spcPct val="80000"/>
              </a:lnSpc>
              <a:buSzPct val="25000"/>
              <a:buNone/>
            </a:pPr>
            <a:r>
              <a:rPr lang="en-US" sz="1200" b="0" i="0" u="none" strike="noStrike" cap="none" baseline="0">
                <a:latin typeface="Arial"/>
                <a:ea typeface="Arial"/>
                <a:cs typeface="Arial"/>
                <a:sym typeface="Arial"/>
              </a:rPr>
              <a:t>&lt;default-interceptor-ref name="starterStack" /&gt;</a:t>
            </a:r>
          </a:p>
          <a:p>
            <a:pPr marL="0" marR="0" lvl="0" indent="0" algn="l" rtl="0">
              <a:lnSpc>
                <a:spcPct val="80000"/>
              </a:lnSpc>
              <a:buSzPct val="25000"/>
              <a:buNone/>
            </a:pPr>
            <a:r>
              <a:rPr lang="en-US" sz="1200" b="0" i="0" u="none" strike="noStrike" cap="none" baseline="0">
                <a:latin typeface="Arial"/>
                <a:ea typeface="Arial"/>
                <a:cs typeface="Arial"/>
                <a:sym typeface="Arial"/>
              </a:rPr>
              <a:t>&lt;/package&gt;</a:t>
            </a:r>
          </a:p>
          <a:p>
            <a:endParaRPr lang="en-US" sz="1200" b="0" i="0" u="none" strike="noStrike" cap="none" baseline="0">
              <a:latin typeface="Arial"/>
              <a:ea typeface="Arial"/>
              <a:cs typeface="Arial"/>
              <a:sym typeface="Arial"/>
            </a:endParaRPr>
          </a:p>
          <a:p>
            <a:pPr marL="0" marR="0" lvl="0" indent="0" algn="l" rtl="0">
              <a:lnSpc>
                <a:spcPct val="80000"/>
              </a:lnSpc>
              <a:buSzPct val="25000"/>
              <a:buNone/>
            </a:pPr>
            <a:r>
              <a:rPr lang="en-US" sz="1200" b="0" i="0" u="none" strike="noStrike" cap="none" baseline="0">
                <a:latin typeface="Arial"/>
                <a:ea typeface="Arial"/>
                <a:cs typeface="Arial"/>
                <a:sym typeface="Arial"/>
              </a:rPr>
              <a:t>&lt;include file=“base.xml" /&gt;</a:t>
            </a:r>
          </a:p>
          <a:p>
            <a:pPr marL="0" marR="0" lvl="0" indent="0" algn="l" rtl="0">
              <a:lnSpc>
                <a:spcPct val="80000"/>
              </a:lnSpc>
              <a:buSzPct val="25000"/>
              <a:buNone/>
            </a:pPr>
            <a:r>
              <a:rPr lang="en-US" sz="1200" b="0" i="0" u="none" strike="noStrike" cap="none" baseline="0">
                <a:latin typeface="Arial"/>
                <a:ea typeface="Arial"/>
                <a:cs typeface="Arial"/>
                <a:sym typeface="Arial"/>
              </a:rPr>
              <a:t>&lt;include file=“preferences.xml" /&gt;</a:t>
            </a:r>
          </a:p>
          <a:p>
            <a:pPr marL="0" marR="0" lvl="0" indent="0" algn="l" rtl="0">
              <a:lnSpc>
                <a:spcPct val="80000"/>
              </a:lnSpc>
              <a:buSzPct val="25000"/>
              <a:buNone/>
            </a:pPr>
            <a:r>
              <a:rPr lang="en-US" sz="1200" b="0" i="0" u="none" strike="noStrike" cap="none" baseline="0">
                <a:latin typeface="Arial"/>
                <a:ea typeface="Arial"/>
                <a:cs typeface="Arial"/>
                <a:sym typeface="Arial"/>
              </a:rPr>
              <a:t>&lt;include file="wizard.xml" /&gt;</a:t>
            </a:r>
          </a:p>
          <a:p>
            <a:endParaRPr lang="en-US" sz="1200" b="0" i="0" u="none" strike="noStrike" cap="none" baseline="0">
              <a:latin typeface="Arial"/>
              <a:ea typeface="Arial"/>
              <a:cs typeface="Arial"/>
              <a:sym typeface="Arial"/>
            </a:endParaRPr>
          </a:p>
          <a:p>
            <a:pPr marL="0" marR="0" lvl="0" indent="0" algn="l" rtl="0">
              <a:lnSpc>
                <a:spcPct val="80000"/>
              </a:lnSpc>
              <a:buSzPct val="25000"/>
              <a:buNone/>
            </a:pPr>
            <a:r>
              <a:rPr lang="en-US" sz="1200" b="0" i="0" u="none" strike="noStrike" cap="none" baseline="0">
                <a:latin typeface="Arial"/>
                <a:ea typeface="Arial"/>
                <a:cs typeface="Arial"/>
                <a:sym typeface="Arial"/>
              </a:rPr>
              <a:t>&lt;/struts&gt;</a:t>
            </a:r>
          </a:p>
          <a:p>
            <a:endParaRPr lang="en-US" sz="1200" b="0" i="0" u="none" strike="noStrike" cap="none" baseline="0">
              <a:latin typeface="Arial"/>
              <a:ea typeface="Arial"/>
              <a:cs typeface="Arial"/>
              <a:sym typeface="Arial"/>
            </a:endParaRPr>
          </a:p>
        </p:txBody>
      </p:sp>
      <p:sp>
        <p:nvSpPr>
          <p:cNvPr id="306" name="Shape 30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extLst>
      <p:ext uri="{BB962C8B-B14F-4D97-AF65-F5344CB8AC3E}">
        <p14:creationId xmlns:p14="http://schemas.microsoft.com/office/powerpoint/2010/main" val="7090380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313" name="Shape 31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1693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320" name="Shape 32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800" b="0" i="0" u="none" strike="noStrike" cap="none" baseline="0"/>
              <a:t>
</a:t>
            </a:r>
          </a:p>
        </p:txBody>
      </p:sp>
      <p:sp>
        <p:nvSpPr>
          <p:cNvPr id="321" name="Shape 32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extLst>
      <p:ext uri="{BB962C8B-B14F-4D97-AF65-F5344CB8AC3E}">
        <p14:creationId xmlns:p14="http://schemas.microsoft.com/office/powerpoint/2010/main" val="2035565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328" name="Shape 32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endParaRPr/>
          </a:p>
        </p:txBody>
      </p:sp>
      <p:sp>
        <p:nvSpPr>
          <p:cNvPr id="329" name="Shape 32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extLst>
      <p:ext uri="{BB962C8B-B14F-4D97-AF65-F5344CB8AC3E}">
        <p14:creationId xmlns:p14="http://schemas.microsoft.com/office/powerpoint/2010/main" val="2339063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Shape 335"/>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336" name="Shape 33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90176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Shape 342"/>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343" name="Shape 34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01521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Shape 351"/>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352" name="Shape 35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94562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359" name="Shape 35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3394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Shape 365"/>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366" name="Shape 36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4408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111" name="Shape 11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2695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Shape 372"/>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373" name="Shape 37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75545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Shape 40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401" name="Shape 40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800" b="0" i="0" u="none" strike="noStrike" cap="none" baseline="0"/>
              <a:t>1. Browser posts request to Router</a:t>
            </a:r>
          </a:p>
          <a:p>
            <a:pPr>
              <a:buNone/>
            </a:pPr>
            <a:r>
              <a:rPr lang="en-US" sz="1800" b="0" i="0" u="none" strike="noStrike" cap="none" baseline="0"/>
              <a:t>2. Router discovers controller to execute and Rails executes the controller</a:t>
            </a:r>
          </a:p>
          <a:p>
            <a:pPr>
              <a:buNone/>
            </a:pPr>
            <a:r>
              <a:rPr lang="en-US" sz="1800" b="0" i="0" u="none" strike="noStrike" cap="none" baseline="0"/>
              <a:t>3. Controller calls Model and gets output</a:t>
            </a:r>
          </a:p>
          <a:p>
            <a:pPr>
              <a:buNone/>
            </a:pPr>
            <a:r>
              <a:rPr lang="en-US" sz="1800" b="0" i="0" u="none" strike="noStrike" cap="none" baseline="0"/>
              <a:t>4. Controller sends the output to View </a:t>
            </a:r>
          </a:p>
          <a:p>
            <a:pPr>
              <a:buNone/>
            </a:pPr>
            <a:r>
              <a:rPr lang="en-US" sz="1800" b="0" i="0" u="none" strike="noStrike" cap="none" baseline="0"/>
              <a:t>5. View renders User Interface</a:t>
            </a:r>
          </a:p>
          <a:p>
            <a:endParaRPr lang="en-US" sz="1800" b="0" i="0" u="none" strike="noStrike" cap="none" baseline="0"/>
          </a:p>
        </p:txBody>
      </p:sp>
      <p:sp>
        <p:nvSpPr>
          <p:cNvPr id="402" name="Shape 40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extLst>
      <p:ext uri="{BB962C8B-B14F-4D97-AF65-F5344CB8AC3E}">
        <p14:creationId xmlns:p14="http://schemas.microsoft.com/office/powerpoint/2010/main" val="140458257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Shape 408"/>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409" name="Shape 40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914062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Shape 416"/>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r>
              <a:rPr lang="en-US" dirty="0" smtClean="0"/>
              <a:t>http://</a:t>
            </a:r>
            <a:r>
              <a:rPr lang="en-US" dirty="0" err="1" smtClean="0"/>
              <a:t>www.youtube.com</a:t>
            </a:r>
            <a:r>
              <a:rPr lang="en-US" dirty="0" smtClean="0"/>
              <a:t>/</a:t>
            </a:r>
            <a:r>
              <a:rPr lang="en-US" dirty="0" err="1" smtClean="0"/>
              <a:t>watch?v</a:t>
            </a:r>
            <a:r>
              <a:rPr lang="en-US" dirty="0" smtClean="0"/>
              <a:t>=jo_B4LTHi3I</a:t>
            </a:r>
          </a:p>
          <a:p>
            <a:endParaRPr dirty="0"/>
          </a:p>
        </p:txBody>
      </p:sp>
      <p:sp>
        <p:nvSpPr>
          <p:cNvPr id="417" name="Shape 41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38287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Shape 423"/>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424" name="Shape 42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731925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Shape 430"/>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431" name="Shape 43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696467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Shape 439"/>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dirty="0"/>
          </a:p>
        </p:txBody>
      </p:sp>
      <p:sp>
        <p:nvSpPr>
          <p:cNvPr id="440" name="Shape 44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438492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Shape 449"/>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t>Helloworld.js</a:t>
            </a:r>
            <a:endParaRPr lang="en-US" dirty="0" smtClean="0"/>
          </a:p>
          <a:p>
            <a:endParaRPr dirty="0"/>
          </a:p>
        </p:txBody>
      </p:sp>
      <p:sp>
        <p:nvSpPr>
          <p:cNvPr id="450" name="Shape 45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937629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Shape 458"/>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459" name="Shape 45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484737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Shape 467"/>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468" name="Shape 46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9480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117" name="Shape 11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810415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Shape 47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478" name="Shape 47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800" b="0" i="0" u="none" strike="noStrike" cap="none" baseline="0" dirty="0"/>
              <a:t>Close to ideal for high concurrency / high throughput, single execution stack</a:t>
            </a:r>
          </a:p>
          <a:p>
            <a:pPr>
              <a:buNone/>
            </a:pPr>
            <a:r>
              <a:rPr lang="en-US" sz="1800" b="0" i="0" u="none" strike="noStrike" cap="none" baseline="0" dirty="0"/>
              <a:t>Forces you to write more efficient code by parallelizing your I/O</a:t>
            </a:r>
          </a:p>
          <a:p>
            <a:pPr>
              <a:buNone/>
            </a:pPr>
            <a:r>
              <a:rPr lang="en-US" sz="1800" b="0" i="0" u="none" strike="noStrike" cap="none" baseline="0" dirty="0"/>
              <a:t>Feels like AJAX in the </a:t>
            </a:r>
            <a:r>
              <a:rPr lang="en-US" sz="1800" b="0" i="0" u="none" strike="noStrike" cap="none" baseline="0" dirty="0" smtClean="0"/>
              <a:t>browser</a:t>
            </a:r>
          </a:p>
          <a:p>
            <a:pPr>
              <a:buNone/>
            </a:pPr>
            <a:endParaRPr lang="en-US" sz="1800" b="0" i="0" u="none" strike="noStrike" cap="none" baseline="0" dirty="0" smtClean="0"/>
          </a:p>
          <a:p>
            <a:pPr>
              <a:buNone/>
            </a:pPr>
            <a:r>
              <a:rPr lang="en-US" sz="1800" b="0" i="0" u="none" strike="noStrike" cap="none" baseline="0" dirty="0" smtClean="0"/>
              <a:t>Examples</a:t>
            </a:r>
          </a:p>
          <a:p>
            <a:pPr>
              <a:buNone/>
            </a:pPr>
            <a:endParaRPr lang="en-US" sz="1800" b="0" i="0" u="none" strike="noStrike" cap="none" baseline="0" dirty="0"/>
          </a:p>
        </p:txBody>
      </p:sp>
      <p:sp>
        <p:nvSpPr>
          <p:cNvPr id="479" name="Shape 47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extLst>
      <p:ext uri="{BB962C8B-B14F-4D97-AF65-F5344CB8AC3E}">
        <p14:creationId xmlns:p14="http://schemas.microsoft.com/office/powerpoint/2010/main" val="143680092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Shape 48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489" name="Shape 48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800" b="0" i="0" u="none" strike="noStrike" cap="none" baseline="0"/>
              <a:t>Close to ideal for high concurrency / high throughput, single execution stack</a:t>
            </a:r>
          </a:p>
          <a:p>
            <a:pPr>
              <a:buNone/>
            </a:pPr>
            <a:r>
              <a:rPr lang="en-US" sz="1800" b="0" i="0" u="none" strike="noStrike" cap="none" baseline="0"/>
              <a:t>Forces you to write more efficient code by parallelizing your I/O</a:t>
            </a:r>
          </a:p>
          <a:p>
            <a:pPr>
              <a:buNone/>
            </a:pPr>
            <a:r>
              <a:rPr lang="en-US" sz="1800" b="0" i="0" u="none" strike="noStrike" cap="none" baseline="0"/>
              <a:t>Feels like AJAX in the browser</a:t>
            </a:r>
          </a:p>
        </p:txBody>
      </p:sp>
      <p:sp>
        <p:nvSpPr>
          <p:cNvPr id="490" name="Shape 49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extLst>
      <p:ext uri="{BB962C8B-B14F-4D97-AF65-F5344CB8AC3E}">
        <p14:creationId xmlns:p14="http://schemas.microsoft.com/office/powerpoint/2010/main" val="200707002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Shape 49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499" name="Shape 49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800" b="0" i="0" u="none" strike="noStrike" cap="none" baseline="0" dirty="0"/>
              <a:t>Close to ideal for high concurrency / high throughput, single execution stack</a:t>
            </a:r>
          </a:p>
          <a:p>
            <a:pPr>
              <a:buNone/>
            </a:pPr>
            <a:r>
              <a:rPr lang="en-US" sz="1800" b="0" i="0" u="none" strike="noStrike" cap="none" baseline="0" dirty="0"/>
              <a:t>Forces you to write more efficient code by parallelizing your I/O</a:t>
            </a:r>
          </a:p>
          <a:p>
            <a:pPr>
              <a:buNone/>
            </a:pPr>
            <a:r>
              <a:rPr lang="en-US" sz="1800" b="0" i="0" u="none" strike="noStrike" cap="none" baseline="0" dirty="0"/>
              <a:t>Feels like AJAX in the </a:t>
            </a:r>
            <a:r>
              <a:rPr lang="en-US" sz="1800" b="0" i="0" u="none" strike="noStrike" cap="none" baseline="0" dirty="0" smtClean="0"/>
              <a:t>browser</a:t>
            </a:r>
          </a:p>
          <a:p>
            <a:pPr>
              <a:buNone/>
            </a:pPr>
            <a:r>
              <a:rPr lang="en-US" sz="1800" b="0" i="0" u="none" strike="noStrike" cap="none" baseline="0" dirty="0" smtClean="0"/>
              <a:t>http://</a:t>
            </a:r>
            <a:r>
              <a:rPr lang="en-US" sz="1800" b="0" i="0" u="none" strike="noStrike" cap="none" baseline="0" dirty="0" err="1" smtClean="0"/>
              <a:t>www.youtube.com</a:t>
            </a:r>
            <a:r>
              <a:rPr lang="en-US" sz="1800" b="0" i="0" u="none" strike="noStrike" cap="none" baseline="0" dirty="0" smtClean="0"/>
              <a:t>/</a:t>
            </a:r>
            <a:r>
              <a:rPr lang="en-US" sz="1800" b="0" i="0" u="none" strike="noStrike" cap="none" baseline="0" dirty="0" err="1" smtClean="0"/>
              <a:t>watch?v</a:t>
            </a:r>
            <a:r>
              <a:rPr lang="en-US" sz="1800" b="0" i="0" u="none" strike="noStrike" cap="none" baseline="0" dirty="0" smtClean="0"/>
              <a:t>=jo_B4LTHi3I</a:t>
            </a:r>
          </a:p>
          <a:p>
            <a:pPr>
              <a:buNone/>
            </a:pPr>
            <a:endParaRPr lang="en-US" sz="1800" b="0" i="0" u="none" strike="noStrike" cap="none" baseline="0" dirty="0"/>
          </a:p>
        </p:txBody>
      </p:sp>
      <p:sp>
        <p:nvSpPr>
          <p:cNvPr id="500" name="Shape 50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extLst>
      <p:ext uri="{BB962C8B-B14F-4D97-AF65-F5344CB8AC3E}">
        <p14:creationId xmlns:p14="http://schemas.microsoft.com/office/powerpoint/2010/main" val="15283352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Shape 609"/>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610" name="Shape 61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553943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Shape 61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616" name="Shape 61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800" b="0" i="0" u="sng" strike="noStrike" cap="none" baseline="0" dirty="0">
                <a:solidFill>
                  <a:schemeClr val="hlink"/>
                </a:solidFill>
                <a:hlinkClick r:id="rId3"/>
              </a:rPr>
              <a:t>http://mashable.com/2013/04/26/css-boilerplates-frameworks/</a:t>
            </a:r>
          </a:p>
          <a:p>
            <a:pPr>
              <a:buNone/>
            </a:pPr>
            <a:r>
              <a:rPr lang="en-US" sz="1800" b="0" i="0" u="none" strike="noStrike" cap="none" baseline="0" dirty="0"/>
              <a:t>SASS basics - </a:t>
            </a:r>
            <a:r>
              <a:rPr lang="en-US" sz="1800" b="0" i="0" u="sng" strike="noStrike" cap="none" baseline="0" dirty="0">
                <a:solidFill>
                  <a:schemeClr val="hlink"/>
                </a:solidFill>
                <a:hlinkClick r:id="rId4"/>
              </a:rPr>
              <a:t>http://sass-lang.com/guide</a:t>
            </a:r>
          </a:p>
          <a:p>
            <a:pPr>
              <a:buNone/>
            </a:pPr>
            <a:r>
              <a:rPr lang="en-US" sz="1800" b="0" i="0" u="none" strike="noStrike" cap="none" baseline="0" dirty="0"/>
              <a:t>SASS </a:t>
            </a:r>
            <a:r>
              <a:rPr lang="en-US" sz="1800" b="0" i="0" u="none" strike="noStrike" cap="none" baseline="0" dirty="0" err="1"/>
              <a:t>vs</a:t>
            </a:r>
            <a:r>
              <a:rPr lang="en-US" sz="1800" b="0" i="0" u="none" strike="noStrike" cap="none" baseline="0" dirty="0"/>
              <a:t> LESS - </a:t>
            </a:r>
            <a:r>
              <a:rPr lang="en-US" sz="1800" b="0" i="0" u="sng" strike="noStrike" cap="none" baseline="0" dirty="0">
                <a:solidFill>
                  <a:schemeClr val="hlink"/>
                </a:solidFill>
                <a:hlinkClick r:id="rId5"/>
              </a:rPr>
              <a:t>http://css-tricks.com/sass-vs-less/</a:t>
            </a:r>
          </a:p>
          <a:p>
            <a:pPr>
              <a:buNone/>
            </a:pPr>
            <a:r>
              <a:rPr lang="en-US" sz="1800" b="0" i="0" u="none" strike="noStrike" cap="none" baseline="0" dirty="0"/>
              <a:t>COMPASS - </a:t>
            </a:r>
            <a:r>
              <a:rPr lang="en-US" sz="1800" b="0" i="0" u="sng" strike="noStrike" cap="none" baseline="0" dirty="0">
                <a:solidFill>
                  <a:schemeClr val="hlink"/>
                </a:solidFill>
                <a:hlinkClick r:id="rId6"/>
              </a:rPr>
              <a:t>http://compass-style.org/</a:t>
            </a:r>
          </a:p>
        </p:txBody>
      </p:sp>
      <p:sp>
        <p:nvSpPr>
          <p:cNvPr id="617" name="Shape 61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extLst>
      <p:ext uri="{BB962C8B-B14F-4D97-AF65-F5344CB8AC3E}">
        <p14:creationId xmlns:p14="http://schemas.microsoft.com/office/powerpoint/2010/main" val="158961927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Shape 622"/>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623" name="Shape 62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95803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Shape 62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629" name="Shape 62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800" b="0" i="0" u="sng" strike="noStrike" cap="none" baseline="0">
                <a:solidFill>
                  <a:schemeClr val="hlink"/>
                </a:solidFill>
                <a:hlinkClick r:id="rId3"/>
              </a:rPr>
              <a:t>http://www.urbaninsight.com/2012/04/12/ten-reasons-you-should-be-using-css-preprocessor</a:t>
            </a:r>
          </a:p>
        </p:txBody>
      </p:sp>
      <p:sp>
        <p:nvSpPr>
          <p:cNvPr id="630" name="Shape 63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extLst>
      <p:ext uri="{BB962C8B-B14F-4D97-AF65-F5344CB8AC3E}">
        <p14:creationId xmlns:p14="http://schemas.microsoft.com/office/powerpoint/2010/main" val="57876305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Shape 63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636" name="Shape 63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800" b="0" i="0" u="sng" strike="noStrike" cap="none" baseline="0">
                <a:solidFill>
                  <a:schemeClr val="hlink"/>
                </a:solidFill>
                <a:hlinkClick r:id="rId3"/>
              </a:rPr>
              <a:t>http://sass-lang.com/guide</a:t>
            </a:r>
          </a:p>
        </p:txBody>
      </p:sp>
      <p:sp>
        <p:nvSpPr>
          <p:cNvPr id="637" name="Shape 63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extLst>
      <p:ext uri="{BB962C8B-B14F-4D97-AF65-F5344CB8AC3E}">
        <p14:creationId xmlns:p14="http://schemas.microsoft.com/office/powerpoint/2010/main" val="126171218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Shape 643"/>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644" name="Shape 64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942595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Shape 651"/>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652" name="Shape 65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4183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123" name="Shape 12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086375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Shape 659"/>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660" name="Shape 66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267312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Shape 668"/>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669" name="Shape 66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537849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Shape 68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683" name="Shape 68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800" b="0" i="0" u="sng" strike="noStrike" cap="none" baseline="0">
                <a:solidFill>
                  <a:schemeClr val="hlink"/>
                </a:solidFill>
                <a:hlinkClick r:id="rId3"/>
              </a:rPr>
              <a:t>http://net.tutsplus.com/tutorials/html-css-techniques/sass-vs-less-vs-stylus-a-preprocessor-shootout/</a:t>
            </a:r>
          </a:p>
        </p:txBody>
      </p:sp>
      <p:sp>
        <p:nvSpPr>
          <p:cNvPr id="684" name="Shape 68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extLst>
      <p:ext uri="{BB962C8B-B14F-4D97-AF65-F5344CB8AC3E}">
        <p14:creationId xmlns:p14="http://schemas.microsoft.com/office/powerpoint/2010/main" val="50981382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Shape 68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683" name="Shape 68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800" b="0" i="0" u="sng" strike="noStrike" cap="none" baseline="0">
                <a:solidFill>
                  <a:schemeClr val="hlink"/>
                </a:solidFill>
                <a:hlinkClick r:id="rId3"/>
              </a:rPr>
              <a:t>http://net.tutsplus.com/tutorials/html-css-techniques/sass-vs-less-vs-stylus-a-preprocessor-shootout/</a:t>
            </a:r>
          </a:p>
        </p:txBody>
      </p:sp>
      <p:sp>
        <p:nvSpPr>
          <p:cNvPr id="684" name="Shape 68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extLst>
      <p:ext uri="{BB962C8B-B14F-4D97-AF65-F5344CB8AC3E}">
        <p14:creationId xmlns:p14="http://schemas.microsoft.com/office/powerpoint/2010/main" val="36159932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Shape 689"/>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690" name="Shape 69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6435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Shape 695"/>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696" name="Shape 69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641020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7"/>
        <p:cNvGrpSpPr/>
        <p:nvPr/>
      </p:nvGrpSpPr>
      <p:grpSpPr>
        <a:xfrm>
          <a:off x="0" y="0"/>
          <a:ext cx="0" cy="0"/>
          <a:chOff x="0" y="0"/>
          <a:chExt cx="0" cy="0"/>
        </a:xfrm>
      </p:grpSpPr>
      <p:sp>
        <p:nvSpPr>
          <p:cNvPr id="708" name="Shape 708"/>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709" name="Shape 70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129461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Shape 505"/>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506" name="Shape 50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52882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Shape 512"/>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513" name="Shape 51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566867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Shape 518"/>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519" name="Shape 51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1565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129" name="Shape 12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38782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Shape 524"/>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525" name="Shape 52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92140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Shape 530"/>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531" name="Shape 53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332187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Shape 543"/>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544" name="Shape 54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68439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Shape 551"/>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552" name="Shape 55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944676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Shape 557"/>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558" name="Shape 55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728381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Shape 564"/>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565" name="Shape 56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673774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572" name="Shape 5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200" b="1" i="0" u="none" strike="noStrike" cap="none" baseline="0">
                <a:solidFill>
                  <a:schemeClr val="dk1"/>
                </a:solidFill>
                <a:latin typeface="Calibri"/>
                <a:ea typeface="Calibri"/>
                <a:cs typeface="Calibri"/>
                <a:sym typeface="Calibri"/>
              </a:rPr>
              <a:t>Models </a:t>
            </a:r>
            <a:r>
              <a:rPr lang="en-US" sz="1200" b="0" i="0" u="none" strike="noStrike" cap="none" baseline="0">
                <a:solidFill>
                  <a:schemeClr val="dk1"/>
                </a:solidFill>
                <a:latin typeface="Calibri"/>
                <a:ea typeface="Calibri"/>
                <a:cs typeface="Calibri"/>
                <a:sym typeface="Calibri"/>
              </a:rPr>
              <a:t>are the heart of any JavaScript application, containing the</a:t>
            </a:r>
          </a:p>
          <a:p>
            <a:pPr>
              <a:buNone/>
            </a:pPr>
            <a:r>
              <a:rPr lang="en-US" sz="1200" b="0" i="0" u="none" strike="noStrike" cap="none" baseline="0">
                <a:solidFill>
                  <a:schemeClr val="dk1"/>
                </a:solidFill>
                <a:latin typeface="Calibri"/>
                <a:ea typeface="Calibri"/>
                <a:cs typeface="Calibri"/>
                <a:sym typeface="Calibri"/>
              </a:rPr>
              <a:t>interactive data as well as a large part of the logic surrounding it:</a:t>
            </a:r>
          </a:p>
          <a:p>
            <a:pPr>
              <a:buNone/>
            </a:pPr>
            <a:r>
              <a:rPr lang="en-US" sz="1200" b="0" i="0" u="none" strike="noStrike" cap="none" baseline="0">
                <a:solidFill>
                  <a:schemeClr val="dk1"/>
                </a:solidFill>
                <a:latin typeface="Calibri"/>
                <a:ea typeface="Calibri"/>
                <a:cs typeface="Calibri"/>
                <a:sym typeface="Calibri"/>
              </a:rPr>
              <a:t>conversions, validations, computed properties, and access control. You</a:t>
            </a:r>
          </a:p>
          <a:p>
            <a:pPr>
              <a:buNone/>
            </a:pPr>
            <a:r>
              <a:rPr lang="en-US" sz="1200" b="0" i="0" u="none" strike="noStrike" cap="none" baseline="0">
                <a:solidFill>
                  <a:schemeClr val="dk1"/>
                </a:solidFill>
                <a:latin typeface="Calibri"/>
                <a:ea typeface="Calibri"/>
                <a:cs typeface="Calibri"/>
                <a:sym typeface="Calibri"/>
              </a:rPr>
              <a:t>extend </a:t>
            </a:r>
            <a:r>
              <a:rPr lang="en-US" sz="1200" b="1" i="0" u="none" strike="noStrike" cap="none" baseline="0">
                <a:solidFill>
                  <a:schemeClr val="dk1"/>
                </a:solidFill>
                <a:latin typeface="Calibri"/>
                <a:ea typeface="Calibri"/>
                <a:cs typeface="Calibri"/>
                <a:sym typeface="Calibri"/>
              </a:rPr>
              <a:t>Backbone.Model </a:t>
            </a:r>
            <a:r>
              <a:rPr lang="en-US" sz="1200" b="0" i="0" u="none" strike="noStrike" cap="none" baseline="0">
                <a:solidFill>
                  <a:schemeClr val="dk1"/>
                </a:solidFill>
                <a:latin typeface="Calibri"/>
                <a:ea typeface="Calibri"/>
                <a:cs typeface="Calibri"/>
                <a:sym typeface="Calibri"/>
              </a:rPr>
              <a:t>with your domain-specific methods, and </a:t>
            </a:r>
            <a:r>
              <a:rPr lang="en-US" sz="1200" b="1" i="0" u="none" strike="noStrike" cap="none" baseline="0">
                <a:solidFill>
                  <a:schemeClr val="dk1"/>
                </a:solidFill>
                <a:latin typeface="Calibri"/>
                <a:ea typeface="Calibri"/>
                <a:cs typeface="Calibri"/>
                <a:sym typeface="Calibri"/>
              </a:rPr>
              <a:t>Model</a:t>
            </a:r>
          </a:p>
          <a:p>
            <a:pPr>
              <a:buNone/>
            </a:pPr>
            <a:r>
              <a:rPr lang="en-US" sz="1200" b="0" i="0" u="none" strike="noStrike" cap="none" baseline="0">
                <a:solidFill>
                  <a:schemeClr val="dk1"/>
                </a:solidFill>
                <a:latin typeface="Calibri"/>
                <a:ea typeface="Calibri"/>
                <a:cs typeface="Calibri"/>
                <a:sym typeface="Calibri"/>
              </a:rPr>
              <a:t>provides a basic set of functionality for managing changes.</a:t>
            </a:r>
          </a:p>
        </p:txBody>
      </p:sp>
      <p:sp>
        <p:nvSpPr>
          <p:cNvPr id="573" name="Shape 5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extLst>
      <p:ext uri="{BB962C8B-B14F-4D97-AF65-F5344CB8AC3E}">
        <p14:creationId xmlns:p14="http://schemas.microsoft.com/office/powerpoint/2010/main" val="87108464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Shape 58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581" name="Shape 58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200" b="0" i="0" u="none" strike="noStrike" cap="none" baseline="0">
                <a:solidFill>
                  <a:schemeClr val="dk1"/>
                </a:solidFill>
                <a:latin typeface="Calibri"/>
                <a:ea typeface="Calibri"/>
                <a:cs typeface="Calibri"/>
                <a:sym typeface="Calibri"/>
              </a:rPr>
              <a:t>Collections are ordered sets of models.</a:t>
            </a:r>
          </a:p>
          <a:p>
            <a:pPr>
              <a:buNone/>
            </a:pPr>
            <a:r>
              <a:rPr lang="en-US" sz="1200" b="0" i="0" u="none" strike="noStrike" cap="none" baseline="0">
                <a:solidFill>
                  <a:schemeClr val="dk1"/>
                </a:solidFill>
                <a:latin typeface="Calibri"/>
                <a:ea typeface="Calibri"/>
                <a:cs typeface="Calibri"/>
                <a:sym typeface="Calibri"/>
              </a:rPr>
              <a:t>Collections may also listen for changes to specific attributes in</a:t>
            </a:r>
          </a:p>
          <a:p>
            <a:pPr>
              <a:buNone/>
            </a:pPr>
            <a:r>
              <a:rPr lang="en-US" sz="1200" b="0" i="0" u="none" strike="noStrike" cap="none" baseline="0">
                <a:solidFill>
                  <a:schemeClr val="dk1"/>
                </a:solidFill>
                <a:latin typeface="Calibri"/>
                <a:ea typeface="Calibri"/>
                <a:cs typeface="Calibri"/>
                <a:sym typeface="Calibri"/>
              </a:rPr>
              <a:t>their models</a:t>
            </a:r>
          </a:p>
        </p:txBody>
      </p:sp>
      <p:sp>
        <p:nvSpPr>
          <p:cNvPr id="582" name="Shape 58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extLst>
      <p:ext uri="{BB962C8B-B14F-4D97-AF65-F5344CB8AC3E}">
        <p14:creationId xmlns:p14="http://schemas.microsoft.com/office/powerpoint/2010/main" val="92360691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Shape 589"/>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590" name="Shape 59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963669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Shape 597"/>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598" name="Shape 59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3273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129" name="Shape 12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129902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Shape 603"/>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604" name="Shape 60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424731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151" name="Shape 15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1706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endParaRPr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smtClean="0"/>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endParaRPr 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endParaRPr lang="en-US"/>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hyperlink" Target="http://struts.apache.org/" TargetMode="External"/><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hyperlink" Target="http://projects.spring.io/spring-framework/" TargetMode="External"/><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hyperlink" Target="http://struts.apache.org/release/2.2.x/docs/guides.html" TargetMode="External"/><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hyperlink" Target="http://rubyonrails.org/" TargetMode="External"/><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3" Type="http://schemas.openxmlformats.org/officeDocument/2006/relationships/hyperlink" Target="http://guides.rubyonrails.org/" TargetMode="External"/><Relationship Id="rId4" Type="http://schemas.openxmlformats.org/officeDocument/2006/relationships/hyperlink" Target="http://ruby.railstutorial.org/" TargetMode="External"/><Relationship Id="rId5" Type="http://schemas.openxmlformats.org/officeDocument/2006/relationships/hyperlink" Target="http://tryruby.org/levels/1/challenges/0" TargetMode="External"/><Relationship Id="rId6" Type="http://schemas.openxmlformats.org/officeDocument/2006/relationships/hyperlink" Target="http://railsforzombies.org/" TargetMode="External"/><Relationship Id="rId7" Type="http://schemas.openxmlformats.org/officeDocument/2006/relationships/hyperlink" Target="http://railscasts.com/" TargetMode="External"/><Relationship Id="rId8" Type="http://schemas.openxmlformats.org/officeDocument/2006/relationships/hyperlink" Target="http://rubyonrails.org/screencasts/" TargetMode="External"/><Relationship Id="rId9"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hyperlink" Target="http://nodejs.org/" TargetMode="External"/><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7.png"/></Relationships>
</file>

<file path=ppt/slides/_rels/slide45.xml.rels><?xml version="1.0" encoding="UTF-8" standalone="yes"?>
<Relationships xmlns="http://schemas.openxmlformats.org/package/2006/relationships"><Relationship Id="rId3" Type="http://schemas.openxmlformats.org/officeDocument/2006/relationships/hyperlink" Target="http://nodejs.org/community/" TargetMode="External"/><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11.png"/><Relationship Id="rId6"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15.png"/><Relationship Id="rId5"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17.png"/><Relationship Id="rId5"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file://localhost\Users\rplotka\Dropbox\Documents\Documents\Programming\Sites\RPI\websci\Spring2014\LectureExamples\node\helloworld.js" TargetMode="External"/><Relationship Id="rId3" Type="http://schemas.openxmlformats.org/officeDocument/2006/relationships/hyperlink" Target="file://localhost\Users\rplotka\Dropbox\Documents\Documents\Programming\Sites\RPI\websci\Spring2014\LectureExamples\node\webserver2.js" TargetMode="External"/></Relationships>
</file>

<file path=ppt/slides/_rels/slide5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hyperlink" Target="https://npmjs.org/" TargetMode="External"/><Relationship Id="rId5" Type="http://schemas.openxmlformats.org/officeDocument/2006/relationships/image" Target="../media/image19.png"/><Relationship Id="rId6" Type="http://schemas.openxmlformats.org/officeDocument/2006/relationships/hyperlink" Target="https://npmjs.org/doc/install.html" TargetMode="External"/><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3" Type="http://schemas.openxmlformats.org/officeDocument/2006/relationships/hyperlink" Target="http://nodeschool.io/" TargetMode="External"/><Relationship Id="rId4" Type="http://schemas.openxmlformats.org/officeDocument/2006/relationships/hyperlink" Target="http://www.nodebeginner.org/" TargetMode="External"/><Relationship Id="rId5" Type="http://schemas.openxmlformats.org/officeDocument/2006/relationships/hyperlink" Target="http://nodeguide.com/" TargetMode="External"/><Relationship Id="rId6" Type="http://schemas.openxmlformats.org/officeDocument/2006/relationships/hyperlink" Target="http://net.tutsplus.com/tutorials/javascript-ajax/node-js-for-beginners/" TargetMode="External"/><Relationship Id="rId7" Type="http://schemas.openxmlformats.org/officeDocument/2006/relationships/hyperlink" Target="http://nodetuts.com/" TargetMode="External"/><Relationship Id="rId8" Type="http://schemas.openxmlformats.org/officeDocument/2006/relationships/hyperlink" Target="http://nodecasts.net/" TargetMode="External"/><Relationship Id="rId9" Type="http://schemas.openxmlformats.org/officeDocument/2006/relationships/image" Target="../media/image7.png"/><Relationship Id="rId10" Type="http://schemas.openxmlformats.org/officeDocument/2006/relationships/hyperlink" Target="https://npmjs.org/" TargetMode="External"/><Relationship Id="rId11" Type="http://schemas.openxmlformats.org/officeDocument/2006/relationships/hyperlink" Target="https://npmjs.org/doc/install.html" TargetMode="External"/><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21.png"/></Relationships>
</file>

<file path=ppt/slides/_rels/slide61.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2.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3.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8.png"/><Relationship Id="rId6" Type="http://schemas.openxmlformats.org/officeDocument/2006/relationships/hyperlink" Target="http://sass-lang.com/" TargetMode="External"/><Relationship Id="rId7" Type="http://schemas.openxmlformats.org/officeDocument/2006/relationships/hyperlink" Target="http://compass-style.org/" TargetMode="External"/><Relationship Id="rId8" Type="http://schemas.openxmlformats.org/officeDocument/2006/relationships/hyperlink" Target="http://lesscss.org/" TargetMode="External"/><Relationship Id="rId9" Type="http://schemas.openxmlformats.org/officeDocument/2006/relationships/hyperlink" Target="http://learnboost.github.io/stylus/" TargetMode="External"/><Relationship Id="rId10" Type="http://schemas.openxmlformats.org/officeDocument/2006/relationships/hyperlink" Target="http://visionmedia.github.io/nib/" TargetMode="External"/><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4.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hyperlink" Target="http://www.yaml.de/en/home.html" TargetMode="External"/><Relationship Id="rId5" Type="http://schemas.openxmlformats.org/officeDocument/2006/relationships/image" Target="../media/image30.png"/><Relationship Id="rId6" Type="http://schemas.openxmlformats.org/officeDocument/2006/relationships/hyperlink" Target="http://foundation.zurb.com/" TargetMode="External"/><Relationship Id="rId7" Type="http://schemas.openxmlformats.org/officeDocument/2006/relationships/hyperlink" Target="http://getbootstrap.com/" TargetMode="External"/><Relationship Id="rId8" Type="http://schemas.openxmlformats.org/officeDocument/2006/relationships/image" Target="../media/image31.png"/><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3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3.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image" Target="../media/image36.png"/><Relationship Id="rId7" Type="http://schemas.openxmlformats.org/officeDocument/2006/relationships/image" Target="../media/image37.png"/><Relationship Id="rId8" Type="http://schemas.openxmlformats.org/officeDocument/2006/relationships/image" Target="../media/image38.png"/><Relationship Id="rId9" Type="http://schemas.openxmlformats.org/officeDocument/2006/relationships/image" Target="../media/image39.png"/><Relationship Id="rId10" Type="http://schemas.openxmlformats.org/officeDocument/2006/relationships/hyperlink" Target="http://todomvc.com/" TargetMode="External"/><Relationship Id="rId11" Type="http://schemas.openxmlformats.org/officeDocument/2006/relationships/image" Target="../media/image40.png"/><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4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image" Target="../media/image42.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image" Target="../media/image43.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image" Target="../media/image44.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 Id="rId3" Type="http://schemas.openxmlformats.org/officeDocument/2006/relationships/image" Target="../media/image4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 Id="rId3" Type="http://schemas.openxmlformats.org/officeDocument/2006/relationships/image" Target="../media/image46.png"/></Relationships>
</file>

<file path=ppt/slides/_rels/slide81.xml.rels><?xml version="1.0" encoding="UTF-8" standalone="yes"?>
<Relationships xmlns="http://schemas.openxmlformats.org/package/2006/relationships"><Relationship Id="rId3" Type="http://schemas.openxmlformats.org/officeDocument/2006/relationships/hyperlink" Target="http://documentcloud.github.io/backbone/" TargetMode="External"/><Relationship Id="rId4" Type="http://schemas.openxmlformats.org/officeDocument/2006/relationships/hyperlink" Target="http://backbonetutorials.com/" TargetMode="External"/><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ctrTitle"/>
          </p:nvPr>
        </p:nvSpPr>
        <p:spPr>
          <a:prstGeom prst="rect">
            <a:avLst/>
          </a:prstGeom>
          <a:noFill/>
          <a:ln>
            <a:noFill/>
          </a:ln>
        </p:spPr>
        <p:txBody>
          <a:bodyPr lIns="91425" tIns="45700" rIns="91425" bIns="45700" anchor="b" anchorCtr="0">
            <a:noAutofit/>
          </a:bodyPr>
          <a:lstStyle/>
          <a:p>
            <a:pPr marL="0" marR="0" lvl="0" indent="0" algn="ctr" rtl="0">
              <a:lnSpc>
                <a:spcPct val="90000"/>
              </a:lnSpc>
              <a:spcBef>
                <a:spcPts val="0"/>
              </a:spcBef>
              <a:buClr>
                <a:srgbClr val="2F5496"/>
              </a:buClr>
              <a:buSzPct val="25000"/>
              <a:buFont typeface="Calibri"/>
              <a:buNone/>
            </a:pPr>
            <a:r>
              <a:rPr lang="en-US" sz="6000" b="0" i="0" u="none" strike="noStrike" cap="none" baseline="0">
                <a:solidFill>
                  <a:srgbClr val="2F5496"/>
                </a:solidFill>
                <a:latin typeface="Calibri"/>
                <a:ea typeface="Calibri"/>
                <a:cs typeface="Calibri"/>
                <a:sym typeface="Calibri"/>
              </a:rPr>
              <a:t>Web Frameworks</a:t>
            </a:r>
          </a:p>
        </p:txBody>
      </p:sp>
      <p:sp>
        <p:nvSpPr>
          <p:cNvPr id="87" name="Shape 87"/>
          <p:cNvSpPr txBox="1">
            <a:spLocks noGrp="1"/>
          </p:cNvSpPr>
          <p:nvPr>
            <p:ph type="subTitle" idx="1"/>
          </p:nvPr>
        </p:nvSpPr>
        <p:spPr>
          <a:prstGeom prst="rect">
            <a:avLst/>
          </a:prstGeom>
          <a:noFill/>
          <a:ln>
            <a:noFill/>
          </a:ln>
        </p:spPr>
        <p:txBody>
          <a:bodyPr lIns="91425" tIns="45700" rIns="91425" bIns="45700" anchor="t" anchorCtr="0">
            <a:noAutofit/>
          </a:bodyPr>
          <a:lstStyle/>
          <a:p>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Model Layer</a:t>
            </a:r>
          </a:p>
        </p:txBody>
      </p:sp>
      <p:sp>
        <p:nvSpPr>
          <p:cNvPr id="154" name="Shape 154"/>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Designed for </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capturing logic and </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data access code</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Model layer is a self contained </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Its functions are independent from the view and control layer</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Mostly implemented using technologies </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Java Data Objects, Data Access Objects etc.</a:t>
            </a:r>
          </a:p>
          <a:p>
            <a:endParaRPr lang="en-US" sz="2400" b="0" i="0" u="none" strike="noStrike" cap="none" baseline="0">
              <a:solidFill>
                <a:schemeClr val="dk1"/>
              </a:solidFill>
              <a:latin typeface="Calibri"/>
              <a:ea typeface="Calibri"/>
              <a:cs typeface="Calibri"/>
              <a:sym typeface="Calibri"/>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View Layer</a:t>
            </a:r>
          </a:p>
        </p:txBody>
      </p:sp>
      <p:sp>
        <p:nvSpPr>
          <p:cNvPr id="160" name="Shape 160"/>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Designed for providing an interface to application for users</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It is the channel for getting data in and out of the application</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It does not contain any code for persisting data to or retrieving data from a data source.</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Mostly implemented using technologies</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HTML/JSP, XML/XSLT, XAML etc.</a:t>
            </a:r>
          </a:p>
          <a:p>
            <a:endParaRPr lang="en-US" sz="2400" b="0" i="0" u="none" strike="noStrike" cap="none" baseline="0">
              <a:solidFill>
                <a:schemeClr val="dk1"/>
              </a:solidFill>
              <a:latin typeface="Calibri"/>
              <a:ea typeface="Calibri"/>
              <a:cs typeface="Calibri"/>
              <a:sym typeface="Calibri"/>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Controller layer</a:t>
            </a:r>
          </a:p>
        </p:txBody>
      </p:sp>
      <p:sp>
        <p:nvSpPr>
          <p:cNvPr id="166" name="Shape 166"/>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Designed as a connector between model and View layer, separating one from each other</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Handles user interaction</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Reads data from the view, control user input and send input data to the model</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Sends command to the model to update its state.</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Sends command to the associated view to change the view’s presentation of the model</a:t>
            </a:r>
          </a:p>
          <a:p>
            <a:endParaRPr lang="en-US" sz="2800" b="0" i="0" u="none" strike="noStrike" cap="none" baseline="0">
              <a:solidFill>
                <a:schemeClr val="dk1"/>
              </a:solidFill>
              <a:latin typeface="Calibri"/>
              <a:ea typeface="Calibri"/>
              <a:cs typeface="Calibri"/>
              <a:sym typeface="Calibri"/>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Advantage of MVC</a:t>
            </a:r>
          </a:p>
        </p:txBody>
      </p:sp>
      <p:sp>
        <p:nvSpPr>
          <p:cNvPr id="172" name="Shape 172"/>
          <p:cNvSpPr txBox="1">
            <a:spLocks noGrp="1"/>
          </p:cNvSpPr>
          <p:nvPr>
            <p:ph idx="1"/>
          </p:nvPr>
        </p:nvSpPr>
        <p:spPr>
          <a:prstGeom prst="rect">
            <a:avLst/>
          </a:prstGeom>
          <a:noFill/>
          <a:ln>
            <a:noFill/>
          </a:ln>
        </p:spPr>
        <p:txBody>
          <a:bodyPr lIns="91425" tIns="45700" rIns="91425" bIns="45700" anchor="t" anchorCtr="0">
            <a:noAutofit/>
          </a:bodyPr>
          <a:lstStyle/>
          <a:p>
            <a:pPr marL="341313" marR="0" lvl="0" indent="-341313"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Separation of data from presentation layer</a:t>
            </a:r>
          </a:p>
          <a:p>
            <a:pPr marL="341313" marR="0" lvl="0" indent="-341313"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Ability of have multiple view of single data</a:t>
            </a:r>
          </a:p>
          <a:p>
            <a:pPr marL="341313" marR="0" lvl="0" indent="-341313"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It is less painful to change a data layer or business rules</a:t>
            </a:r>
          </a:p>
          <a:p>
            <a:pPr marL="341313" marR="0" lvl="0" indent="-341313"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Ability to have multiple interface for the same application</a:t>
            </a:r>
          </a:p>
          <a:p>
            <a:endParaRPr lang="en-US" sz="2800" b="0" i="0" u="none" strike="noStrike" cap="none" baseline="0">
              <a:solidFill>
                <a:schemeClr val="dk1"/>
              </a:solidFill>
              <a:latin typeface="Calibri"/>
              <a:ea typeface="Calibri"/>
              <a:cs typeface="Calibri"/>
              <a:sym typeface="Calibri"/>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a:spLocks noGrp="1"/>
          </p:cNvSpPr>
          <p:nvPr>
            <p:ph type="title"/>
          </p:nvPr>
        </p:nvSpPr>
        <p:spPr>
          <a:xfrm>
            <a:off x="549275" y="107576"/>
            <a:ext cx="8042276" cy="780320"/>
          </a:xfrm>
        </p:spPr>
        <p:txBody>
          <a:bodyPr/>
          <a:lstStyle/>
          <a:p>
            <a:pPr lvl="0"/>
            <a:r>
              <a:rPr lang="en-US" smtClean="0">
                <a:sym typeface="Calibri"/>
              </a:rPr>
              <a:t>Now we have MVVM</a:t>
            </a:r>
            <a:endParaRPr lang="en-US" dirty="0">
              <a:sym typeface="Calibri"/>
            </a:endParaRPr>
          </a:p>
        </p:txBody>
      </p:sp>
      <p:sp>
        <p:nvSpPr>
          <p:cNvPr id="172" name="Shape 172"/>
          <p:cNvSpPr txBox="1">
            <a:spLocks noGrp="1"/>
          </p:cNvSpPr>
          <p:nvPr>
            <p:ph idx="1"/>
          </p:nvPr>
        </p:nvSpPr>
        <p:spPr>
          <a:xfrm>
            <a:off x="159026" y="1007165"/>
            <a:ext cx="8432525" cy="4936436"/>
          </a:xfrm>
        </p:spPr>
        <p:txBody>
          <a:bodyPr>
            <a:normAutofit fontScale="92500" lnSpcReduction="20000"/>
          </a:bodyPr>
          <a:lstStyle/>
          <a:p>
            <a:pPr lvl="0"/>
            <a:r>
              <a:rPr lang="en-US" dirty="0" smtClean="0">
                <a:sym typeface="Calibri"/>
              </a:rPr>
              <a:t>Model &lt;- -&gt; View</a:t>
            </a:r>
          </a:p>
          <a:p>
            <a:pPr lvl="0"/>
            <a:r>
              <a:rPr lang="en-US" dirty="0" smtClean="0">
                <a:sym typeface="Calibri"/>
              </a:rPr>
              <a:t>Provides a way for us to </a:t>
            </a:r>
            <a:r>
              <a:rPr lang="en-US" smtClean="0">
                <a:sym typeface="Calibri"/>
              </a:rPr>
              <a:t>move controller (C) </a:t>
            </a:r>
            <a:r>
              <a:rPr lang="en-US" dirty="0" smtClean="0">
                <a:sym typeface="Calibri"/>
              </a:rPr>
              <a:t>into the </a:t>
            </a:r>
            <a:r>
              <a:rPr lang="en-US" smtClean="0">
                <a:sym typeface="Calibri"/>
              </a:rPr>
              <a:t>View – creating a View-Model (VM)</a:t>
            </a:r>
            <a:endParaRPr lang="en-US" dirty="0" smtClean="0">
              <a:sym typeface="Calibri"/>
            </a:endParaRPr>
          </a:p>
          <a:p>
            <a:pPr lvl="0"/>
            <a:r>
              <a:rPr lang="en-US" dirty="0" smtClean="0">
                <a:sym typeface="Calibri"/>
              </a:rPr>
              <a:t>Allows us more robust Web Apps</a:t>
            </a:r>
          </a:p>
          <a:p>
            <a:pPr lvl="0"/>
            <a:r>
              <a:rPr lang="en-US" dirty="0" smtClean="0">
                <a:sym typeface="Calibri"/>
              </a:rPr>
              <a:t>Facilitates SPA (Single Page Application)</a:t>
            </a:r>
          </a:p>
          <a:p>
            <a:r>
              <a:rPr lang="en-US" dirty="0" smtClean="0">
                <a:sym typeface="Calibri"/>
              </a:rPr>
              <a:t>Can be dangerous in that we are allowing the client to process data directly for the Model – </a:t>
            </a:r>
          </a:p>
          <a:p>
            <a:r>
              <a:rPr lang="en-US" dirty="0" smtClean="0">
                <a:sym typeface="Calibri"/>
              </a:rPr>
              <a:t>Can be complicated</a:t>
            </a:r>
          </a:p>
          <a:p>
            <a:r>
              <a:rPr lang="en-US" dirty="0" smtClean="0">
                <a:sym typeface="Calibri"/>
              </a:rPr>
              <a:t>Involves more overhead</a:t>
            </a:r>
          </a:p>
          <a:p>
            <a:pPr lvl="1"/>
            <a:r>
              <a:rPr lang="en-US" dirty="0" smtClean="0">
                <a:sym typeface="Calibri"/>
              </a:rPr>
              <a:t>Not ideal for simple apps</a:t>
            </a:r>
          </a:p>
          <a:p>
            <a:r>
              <a:rPr lang="en-US" dirty="0" smtClean="0">
                <a:sym typeface="Calibri"/>
              </a:rPr>
              <a:t>More on this in a bit . . .</a:t>
            </a:r>
            <a:endParaRPr lang="en-US" dirty="0">
              <a:sym typeface="Calibri"/>
            </a:endParaRPr>
          </a:p>
        </p:txBody>
      </p:sp>
    </p:spTree>
    <p:extLst>
      <p:ext uri="{BB962C8B-B14F-4D97-AF65-F5344CB8AC3E}">
        <p14:creationId xmlns:p14="http://schemas.microsoft.com/office/powerpoint/2010/main" val="269521811"/>
      </p:ext>
    </p:extLst>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prstGeom prst="rect">
            <a:avLst/>
          </a:prstGeom>
          <a:noFill/>
          <a:ln>
            <a:noFill/>
          </a:ln>
        </p:spPr>
        <p:txBody>
          <a:bodyPr lIns="91425" tIns="45700" rIns="91425" bIns="45700" anchor="b" anchorCtr="0">
            <a:noAutofit/>
          </a:bodyPr>
          <a:lstStyle/>
          <a:p>
            <a:pPr marL="0" marR="0" lvl="0" indent="0" algn="l" rtl="0">
              <a:lnSpc>
                <a:spcPct val="90000"/>
              </a:lnSpc>
              <a:spcBef>
                <a:spcPts val="0"/>
              </a:spcBef>
              <a:buClr>
                <a:srgbClr val="2F5496"/>
              </a:buClr>
              <a:buSzPct val="25000"/>
              <a:buFont typeface="Calibri"/>
              <a:buNone/>
            </a:pPr>
            <a:r>
              <a:rPr lang="en-US" sz="6000" b="0" i="0" u="none" strike="noStrike" cap="none" baseline="0">
                <a:solidFill>
                  <a:srgbClr val="2F5496"/>
                </a:solidFill>
                <a:latin typeface="Calibri"/>
                <a:ea typeface="Calibri"/>
                <a:cs typeface="Calibri"/>
                <a:sym typeface="Calibri"/>
              </a:rPr>
              <a:t>MVC Frameworks</a:t>
            </a:r>
          </a:p>
        </p:txBody>
      </p:sp>
      <p:sp>
        <p:nvSpPr>
          <p:cNvPr id="178" name="Shape 178"/>
          <p:cNvSpPr txBox="1">
            <a:spLocks noGrp="1"/>
          </p:cNvSpPr>
          <p:nvPr>
            <p:ph type="body" idx="1"/>
          </p:nvPr>
        </p:nvSpPr>
        <p:spPr>
          <a:prstGeom prst="rect">
            <a:avLst/>
          </a:prstGeom>
          <a:noFill/>
          <a:ln>
            <a:noFill/>
          </a:ln>
        </p:spPr>
        <p:txBody>
          <a:bodyPr lIns="91425" tIns="45700" rIns="91425" bIns="45700" anchor="t" anchorCtr="0">
            <a:noAutofit/>
          </a:bodyPr>
          <a:lstStyle/>
          <a:p>
            <a:endParaRP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dirty="0" smtClean="0">
                <a:solidFill>
                  <a:srgbClr val="2F5496"/>
                </a:solidFill>
                <a:latin typeface="Calibri"/>
                <a:ea typeface="Calibri"/>
                <a:cs typeface="Calibri"/>
                <a:sym typeface="Calibri"/>
              </a:rPr>
              <a:t>Struts </a:t>
            </a:r>
            <a:endParaRPr lang="en-US" sz="4400" b="0" i="0" u="none" strike="noStrike" cap="none" baseline="0" dirty="0">
              <a:solidFill>
                <a:srgbClr val="2F5496"/>
              </a:solidFill>
              <a:latin typeface="Calibri"/>
              <a:ea typeface="Calibri"/>
              <a:cs typeface="Calibri"/>
              <a:sym typeface="Calibri"/>
            </a:endParaRPr>
          </a:p>
        </p:txBody>
      </p:sp>
      <p:sp>
        <p:nvSpPr>
          <p:cNvPr id="184" name="Shape 184"/>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Apache Struts is a free, open-source, MVC framework for creating elegant, modern Java web applications. </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It favors convention over configuration </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Is extensible using a plugin architecture, and </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Ships with plugins to support REST, AJAX and JSON.</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Current version is </a:t>
            </a:r>
            <a:r>
              <a:rPr lang="en-US" sz="2800" b="1" i="0" u="none" strike="noStrike" cap="none" baseline="0" dirty="0">
                <a:solidFill>
                  <a:schemeClr val="dk1"/>
                </a:solidFill>
                <a:latin typeface="Calibri"/>
                <a:ea typeface="Calibri"/>
                <a:cs typeface="Calibri"/>
                <a:sym typeface="Calibri"/>
              </a:rPr>
              <a:t>Struts </a:t>
            </a:r>
            <a:r>
              <a:rPr lang="en-US" sz="2800" b="1" i="0" u="none" strike="noStrike" cap="none" baseline="0" dirty="0" smtClean="0">
                <a:solidFill>
                  <a:schemeClr val="dk1"/>
                </a:solidFill>
                <a:latin typeface="Calibri"/>
                <a:ea typeface="Calibri"/>
                <a:cs typeface="Calibri"/>
                <a:sym typeface="Calibri"/>
              </a:rPr>
              <a:t>2.3.16.</a:t>
            </a:r>
            <a:r>
              <a:rPr lang="en-US" sz="2800" b="1" i="0" u="none" strike="noStrike" cap="none" baseline="0" dirty="0">
                <a:solidFill>
                  <a:schemeClr val="dk1"/>
                </a:solidFill>
                <a:latin typeface="Calibri"/>
                <a:ea typeface="Calibri"/>
                <a:cs typeface="Calibri"/>
                <a:sym typeface="Calibri"/>
              </a:rPr>
              <a:t> </a:t>
            </a:r>
          </a:p>
          <a:p>
            <a:endParaRPr lang="en-US" sz="2800" b="1" i="0" u="none" strike="noStrike" cap="none" baseline="0" dirty="0">
              <a:solidFill>
                <a:schemeClr val="dk1"/>
              </a:solidFill>
              <a:latin typeface="Calibri"/>
              <a:ea typeface="Calibri"/>
              <a:cs typeface="Calibri"/>
              <a:sym typeface="Calibri"/>
            </a:endParaRPr>
          </a:p>
          <a:p>
            <a:pPr marL="228600" marR="0" lvl="0" indent="-228600" algn="l" rtl="0">
              <a:lnSpc>
                <a:spcPct val="90000"/>
              </a:lnSpc>
              <a:spcBef>
                <a:spcPts val="1000"/>
              </a:spcBef>
              <a:buClr>
                <a:schemeClr val="dk1"/>
              </a:buClr>
              <a:buSzPct val="100000"/>
              <a:buFont typeface="Calibri"/>
              <a:buChar char="•"/>
            </a:pPr>
            <a:r>
              <a:rPr lang="en-US" sz="2800" b="0" i="0" u="sng" strike="noStrike" cap="none" baseline="0" dirty="0">
                <a:solidFill>
                  <a:schemeClr val="hlink"/>
                </a:solidFill>
                <a:latin typeface="Calibri"/>
                <a:ea typeface="Calibri"/>
                <a:cs typeface="Calibri"/>
                <a:sym typeface="Calibri"/>
                <a:hlinkClick r:id="rId3"/>
              </a:rPr>
              <a:t>http://struts.apache.org</a:t>
            </a:r>
            <a:r>
              <a:rPr lang="en-US" sz="2800" b="0" i="0" u="sng" strike="noStrike" cap="none" baseline="0" dirty="0" smtClean="0">
                <a:solidFill>
                  <a:schemeClr val="hlink"/>
                </a:solidFill>
                <a:latin typeface="Calibri"/>
                <a:ea typeface="Calibri"/>
                <a:cs typeface="Calibri"/>
                <a:sym typeface="Calibri"/>
                <a:hlinkClick r:id="rId3"/>
              </a:rPr>
              <a:t>/</a:t>
            </a:r>
          </a:p>
          <a:p>
            <a:pPr lvl="0" indent="-228600">
              <a:buSzPct val="100000"/>
            </a:pPr>
            <a:r>
              <a:rPr lang="en-US" u="sng" dirty="0">
                <a:solidFill>
                  <a:schemeClr val="hlink"/>
                </a:solidFill>
                <a:hlinkClick r:id="rId3"/>
              </a:rPr>
              <a:t>http://struts.apache.org/primer.html</a:t>
            </a:r>
            <a:endParaRPr lang="en-US" sz="2800" b="0" i="0" u="sng" strike="noStrike" cap="none" baseline="0" dirty="0">
              <a:solidFill>
                <a:schemeClr val="hlink"/>
              </a:solidFill>
              <a:latin typeface="Calibri"/>
              <a:ea typeface="Calibri"/>
              <a:cs typeface="Calibri"/>
              <a:sym typeface="Calibri"/>
              <a:hlinkClick r:id="rId3"/>
            </a:endParaRPr>
          </a:p>
          <a:p>
            <a:endParaRPr lang="en-US" sz="2800" b="0" i="0" u="sng" strike="noStrike" cap="none" baseline="0" dirty="0">
              <a:solidFill>
                <a:schemeClr val="hlink"/>
              </a:solidFill>
              <a:latin typeface="Calibri"/>
              <a:ea typeface="Calibri"/>
              <a:cs typeface="Calibri"/>
              <a:sym typeface="Calibri"/>
              <a:hlinkClick r:id="rId3"/>
            </a:endParaRPr>
          </a:p>
          <a:p>
            <a:endParaRPr lang="en-US" sz="2800" b="0" i="0" u="sng" strike="noStrike" cap="none" baseline="0" dirty="0">
              <a:solidFill>
                <a:schemeClr val="hlink"/>
              </a:solidFill>
              <a:latin typeface="Calibri"/>
              <a:ea typeface="Calibri"/>
              <a:cs typeface="Calibri"/>
              <a:sym typeface="Calibri"/>
              <a:hlinkClick r:id="rId3"/>
            </a:endParaRPr>
          </a:p>
        </p:txBody>
      </p:sp>
      <p:pic>
        <p:nvPicPr>
          <p:cNvPr id="185" name="Shape 185"/>
          <p:cNvPicPr preferRelativeResize="0"/>
          <p:nvPr/>
        </p:nvPicPr>
        <p:blipFill>
          <a:blip r:embed="rId4"/>
          <a:stretch>
            <a:fillRect/>
          </a:stretch>
        </p:blipFill>
        <p:spPr>
          <a:xfrm>
            <a:off x="6819900" y="65721"/>
            <a:ext cx="2324100" cy="790575"/>
          </a:xfrm>
          <a:prstGeom prst="rect">
            <a:avLst/>
          </a:prstGeom>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Struts</a:t>
            </a:r>
          </a:p>
        </p:txBody>
      </p:sp>
      <p:sp>
        <p:nvSpPr>
          <p:cNvPr id="192" name="Shape 192"/>
          <p:cNvSpPr txBox="1">
            <a:spLocks noGrp="1"/>
          </p:cNvSpPr>
          <p:nvPr>
            <p:ph idx="1"/>
          </p:nvPr>
        </p:nvSpPr>
        <p:spPr>
          <a:prstGeom prst="rect">
            <a:avLst/>
          </a:prstGeom>
          <a:noFill/>
          <a:ln>
            <a:noFill/>
          </a:ln>
        </p:spPr>
        <p:txBody>
          <a:bodyPr lIns="91425" tIns="45700" rIns="91425" bIns="45700" anchor="t" anchorCtr="0">
            <a:noAutofit/>
          </a:bodyPr>
          <a:lstStyle/>
          <a:p>
            <a:pPr marL="341313" marR="0" lvl="0" indent="-341313"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It is a framework for building java-based Web application </a:t>
            </a:r>
          </a:p>
          <a:p>
            <a:pPr marL="1143000" marR="0" lvl="2" indent="-228600" algn="l" rtl="0">
              <a:lnSpc>
                <a:spcPct val="90000"/>
              </a:lnSpc>
              <a:spcBef>
                <a:spcPts val="5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using the Model-View-Controller (MVC) design pattern.  </a:t>
            </a:r>
          </a:p>
          <a:p>
            <a:pPr marL="341313" marR="0" lvl="0" indent="-341313" algn="l" rtl="0">
              <a:lnSpc>
                <a:spcPct val="90000"/>
              </a:lnSpc>
              <a:spcBef>
                <a:spcPts val="7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It allows us to fully decouple the business logic, control logic, and presentation code of the applications .</a:t>
            </a:r>
          </a:p>
          <a:p>
            <a:pPr marL="341313" marR="0" lvl="0" indent="-341313" algn="l" rtl="0">
              <a:lnSpc>
                <a:spcPct val="90000"/>
              </a:lnSpc>
              <a:spcBef>
                <a:spcPts val="7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Struts also provides library and utility for making MVC development faster and easier</a:t>
            </a:r>
          </a:p>
          <a:p>
            <a:endParaRPr lang="en-US" sz="2800" b="0" i="0" u="none" strike="noStrike" cap="none" baseline="0">
              <a:solidFill>
                <a:schemeClr val="dk1"/>
              </a:solidFill>
              <a:latin typeface="Calibri"/>
              <a:ea typeface="Calibri"/>
              <a:cs typeface="Calibri"/>
              <a:sym typeface="Calibri"/>
            </a:endParaRPr>
          </a:p>
        </p:txBody>
      </p:sp>
      <p:pic>
        <p:nvPicPr>
          <p:cNvPr id="193" name="Shape 193"/>
          <p:cNvPicPr preferRelativeResize="0"/>
          <p:nvPr/>
        </p:nvPicPr>
        <p:blipFill>
          <a:blip r:embed="rId3"/>
          <a:stretch>
            <a:fillRect/>
          </a:stretch>
        </p:blipFill>
        <p:spPr>
          <a:xfrm>
            <a:off x="6819900" y="65721"/>
            <a:ext cx="2324100" cy="790575"/>
          </a:xfrm>
          <a:prstGeom prst="rect">
            <a:avLst/>
          </a:prstGeom>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Struts 2</a:t>
            </a:r>
          </a:p>
        </p:txBody>
      </p:sp>
      <p:sp>
        <p:nvSpPr>
          <p:cNvPr id="200" name="Shape 200"/>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Not Struts 1.x!</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a:solidFill>
                  <a:schemeClr val="dk1"/>
                </a:solidFill>
                <a:latin typeface="Calibri"/>
                <a:ea typeface="Calibri"/>
                <a:cs typeface="Calibri"/>
                <a:sym typeface="Calibri"/>
              </a:rPr>
              <a:t>The Struts 1.x web framework has reached its end of life (EOL) and is no longer officially supported</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err="1" smtClean="0">
                <a:solidFill>
                  <a:schemeClr val="dk1"/>
                </a:solidFill>
                <a:latin typeface="Calibri"/>
                <a:ea typeface="Calibri"/>
                <a:cs typeface="Calibri"/>
                <a:sym typeface="Calibri"/>
              </a:rPr>
              <a:t>OpenSymphony</a:t>
            </a:r>
            <a:r>
              <a:rPr lang="en-US" sz="2800" b="0" i="0" u="none" strike="noStrike" cap="none" baseline="0" dirty="0" smtClean="0">
                <a:solidFill>
                  <a:schemeClr val="dk1"/>
                </a:solidFill>
                <a:latin typeface="Calibri"/>
                <a:ea typeface="Calibri"/>
                <a:cs typeface="Calibri"/>
                <a:sym typeface="Calibri"/>
              </a:rPr>
              <a:t> </a:t>
            </a:r>
            <a:r>
              <a:rPr lang="en-US" sz="2800" b="0" i="0" u="none" strike="noStrike" cap="none" baseline="0" dirty="0" err="1" smtClean="0">
                <a:solidFill>
                  <a:schemeClr val="dk1"/>
                </a:solidFill>
                <a:latin typeface="Calibri"/>
                <a:ea typeface="Calibri"/>
                <a:cs typeface="Calibri"/>
                <a:sym typeface="Calibri"/>
              </a:rPr>
              <a:t>WebWork</a:t>
            </a:r>
            <a:r>
              <a:rPr lang="en-US" sz="2800" b="0" i="0" u="none" strike="noStrike" cap="none" baseline="0" dirty="0" smtClean="0">
                <a:solidFill>
                  <a:schemeClr val="dk1"/>
                </a:solidFill>
                <a:latin typeface="Calibri"/>
                <a:ea typeface="Calibri"/>
                <a:cs typeface="Calibri"/>
                <a:sym typeface="Calibri"/>
              </a:rPr>
              <a:t> had a more robust View </a:t>
            </a:r>
            <a:r>
              <a:rPr lang="en-US" sz="2800" b="0" i="0" u="none" strike="noStrike" cap="none" baseline="0" dirty="0" err="1" smtClean="0">
                <a:solidFill>
                  <a:schemeClr val="dk1"/>
                </a:solidFill>
                <a:latin typeface="Calibri"/>
                <a:ea typeface="Calibri"/>
                <a:cs typeface="Calibri"/>
                <a:sym typeface="Calibri"/>
              </a:rPr>
              <a:t>architechture</a:t>
            </a:r>
            <a:r>
              <a:rPr lang="en-US" sz="2800" b="0" i="0" u="none" strike="noStrike" cap="none" baseline="0" dirty="0" smtClean="0">
                <a:solidFill>
                  <a:schemeClr val="dk1"/>
                </a:solidFill>
                <a:latin typeface="Calibri"/>
                <a:ea typeface="Calibri"/>
                <a:cs typeface="Calibri"/>
                <a:sym typeface="Calibri"/>
              </a:rPr>
              <a:t>, Struts better on backend</a:t>
            </a:r>
            <a:endParaRPr lang="en-US" sz="2800" b="0" i="0" u="none" strike="noStrike" cap="none" baseline="0" dirty="0">
              <a:solidFill>
                <a:schemeClr val="dk1"/>
              </a:solidFill>
              <a:latin typeface="Calibri"/>
              <a:ea typeface="Calibri"/>
              <a:cs typeface="Calibri"/>
              <a:sym typeface="Calibri"/>
            </a:endParaRP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err="1">
                <a:solidFill>
                  <a:schemeClr val="dk1"/>
                </a:solidFill>
                <a:latin typeface="Calibri"/>
                <a:ea typeface="Calibri"/>
                <a:cs typeface="Calibri"/>
                <a:sym typeface="Calibri"/>
              </a:rPr>
              <a:t>WebWork</a:t>
            </a:r>
            <a:r>
              <a:rPr lang="en-US" sz="2800" b="0" i="0" u="none" strike="noStrike" cap="none" baseline="0" dirty="0">
                <a:solidFill>
                  <a:schemeClr val="dk1"/>
                </a:solidFill>
                <a:latin typeface="Calibri"/>
                <a:ea typeface="Calibri"/>
                <a:cs typeface="Calibri"/>
                <a:sym typeface="Calibri"/>
              </a:rPr>
              <a:t> + Struts + Apache Incubator</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a:solidFill>
                  <a:schemeClr val="dk1"/>
                </a:solidFill>
                <a:latin typeface="Calibri"/>
                <a:ea typeface="Calibri"/>
                <a:cs typeface="Calibri"/>
                <a:sym typeface="Calibri"/>
              </a:rPr>
              <a:t>Struts 2 was hatched in ‘07 </a:t>
            </a:r>
            <a:r>
              <a:rPr lang="en-US" sz="2400" b="0" i="0" u="none" strike="noStrike" cap="none" baseline="0" dirty="0" smtClean="0">
                <a:solidFill>
                  <a:schemeClr val="dk1"/>
                </a:solidFill>
                <a:latin typeface="Calibri"/>
                <a:ea typeface="Calibri"/>
                <a:cs typeface="Calibri"/>
                <a:sym typeface="Calibri"/>
              </a:rPr>
              <a:t>– Best of both worlds</a:t>
            </a:r>
            <a:endParaRPr lang="en-US" sz="2400" b="0" i="0" u="none" strike="noStrike" cap="none" baseline="0" dirty="0">
              <a:solidFill>
                <a:schemeClr val="dk1"/>
              </a:solidFill>
              <a:latin typeface="Calibri"/>
              <a:ea typeface="Calibri"/>
              <a:cs typeface="Calibri"/>
              <a:sym typeface="Calibri"/>
            </a:endParaRPr>
          </a:p>
          <a:p>
            <a:endParaRPr lang="en-US" sz="2400" b="0" i="0" u="none" strike="noStrike" cap="none" baseline="0" dirty="0">
              <a:solidFill>
                <a:schemeClr val="dk1"/>
              </a:solidFill>
              <a:latin typeface="Calibri"/>
              <a:ea typeface="Calibri"/>
              <a:cs typeface="Calibri"/>
              <a:sym typeface="Calibri"/>
            </a:endParaRPr>
          </a:p>
        </p:txBody>
      </p:sp>
      <p:pic>
        <p:nvPicPr>
          <p:cNvPr id="201" name="Shape 201"/>
          <p:cNvPicPr preferRelativeResize="0"/>
          <p:nvPr/>
        </p:nvPicPr>
        <p:blipFill>
          <a:blip r:embed="rId3"/>
          <a:stretch>
            <a:fillRect/>
          </a:stretch>
        </p:blipFill>
        <p:spPr>
          <a:xfrm>
            <a:off x="6819900" y="75660"/>
            <a:ext cx="2324100" cy="790575"/>
          </a:xfrm>
          <a:prstGeom prst="rect">
            <a:avLst/>
          </a:prstGeom>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Shape 207"/>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Benefits</a:t>
            </a:r>
          </a:p>
        </p:txBody>
      </p:sp>
      <p:sp>
        <p:nvSpPr>
          <p:cNvPr id="208" name="Shape 208"/>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Built specifically for Developer Productivity,</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a:solidFill>
                  <a:schemeClr val="dk1"/>
                </a:solidFill>
                <a:latin typeface="Calibri"/>
                <a:ea typeface="Calibri"/>
                <a:cs typeface="Calibri"/>
                <a:sym typeface="Calibri"/>
              </a:rPr>
              <a:t>Simple HTTP-free code</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a:solidFill>
                  <a:schemeClr val="dk1"/>
                </a:solidFill>
                <a:latin typeface="Calibri"/>
                <a:ea typeface="Calibri"/>
                <a:cs typeface="Calibri"/>
                <a:sym typeface="Calibri"/>
              </a:rPr>
              <a:t>Easy </a:t>
            </a:r>
            <a:r>
              <a:rPr lang="en-US" sz="2400" b="0" i="0" u="none" strike="noStrike" cap="none" baseline="0" dirty="0">
                <a:solidFill>
                  <a:schemeClr val="dk1"/>
                </a:solidFill>
                <a:latin typeface="Calibri"/>
                <a:ea typeface="Calibri"/>
                <a:cs typeface="Calibri"/>
                <a:sym typeface="Calibri"/>
                <a:hlinkClick r:id="rId3"/>
              </a:rPr>
              <a:t>Spring</a:t>
            </a:r>
            <a:r>
              <a:rPr lang="en-US" sz="2400" b="0" i="0" u="none" strike="noStrike" cap="none" baseline="0" dirty="0">
                <a:solidFill>
                  <a:schemeClr val="dk1"/>
                </a:solidFill>
                <a:latin typeface="Calibri"/>
                <a:ea typeface="Calibri"/>
                <a:cs typeface="Calibri"/>
                <a:sym typeface="Calibri"/>
              </a:rPr>
              <a:t> </a:t>
            </a:r>
            <a:r>
              <a:rPr lang="en-US" sz="2400" b="0" i="0" u="none" strike="noStrike" cap="none" baseline="0" dirty="0" smtClean="0">
                <a:solidFill>
                  <a:schemeClr val="dk1"/>
                </a:solidFill>
                <a:latin typeface="Calibri"/>
                <a:ea typeface="Calibri"/>
                <a:cs typeface="Calibri"/>
                <a:sym typeface="Calibri"/>
              </a:rPr>
              <a:t>integration – also Ruby</a:t>
            </a:r>
            <a:r>
              <a:rPr lang="en-US" sz="2400" b="0" i="0" u="none" strike="noStrike" cap="none" dirty="0" smtClean="0">
                <a:solidFill>
                  <a:schemeClr val="dk1"/>
                </a:solidFill>
                <a:latin typeface="Calibri"/>
                <a:ea typeface="Calibri"/>
                <a:cs typeface="Calibri"/>
                <a:sym typeface="Calibri"/>
              </a:rPr>
              <a:t> on Rails…</a:t>
            </a:r>
            <a:endParaRPr lang="en-US" sz="2400" b="0" i="0" u="none" strike="noStrike" cap="none" baseline="0" dirty="0">
              <a:solidFill>
                <a:schemeClr val="dk1"/>
              </a:solidFill>
              <a:latin typeface="Calibri"/>
              <a:ea typeface="Calibri"/>
              <a:cs typeface="Calibri"/>
              <a:sym typeface="Calibri"/>
            </a:endParaRP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a:solidFill>
                  <a:schemeClr val="dk1"/>
                </a:solidFill>
                <a:latin typeface="Calibri"/>
                <a:ea typeface="Calibri"/>
                <a:cs typeface="Calibri"/>
                <a:sym typeface="Calibri"/>
              </a:rPr>
              <a:t>Reusable UI templates</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a:solidFill>
                  <a:schemeClr val="dk1"/>
                </a:solidFill>
                <a:latin typeface="Calibri"/>
                <a:ea typeface="Calibri"/>
                <a:cs typeface="Calibri"/>
                <a:sym typeface="Calibri"/>
              </a:rPr>
              <a:t>Plug-in architecture</a:t>
            </a:r>
          </a:p>
          <a:p>
            <a:pPr marL="685800" marR="0" lvl="1" indent="-228600" algn="l" rtl="0">
              <a:lnSpc>
                <a:spcPct val="90000"/>
              </a:lnSpc>
              <a:spcBef>
                <a:spcPts val="500"/>
              </a:spcBef>
              <a:buClr>
                <a:schemeClr val="dk1"/>
              </a:buClr>
              <a:buSzPct val="100000"/>
              <a:buFont typeface="Calibri"/>
              <a:buChar char="•"/>
            </a:pPr>
            <a:r>
              <a:rPr lang="en-US" dirty="0" smtClean="0"/>
              <a:t>Easy</a:t>
            </a:r>
            <a:r>
              <a:rPr lang="en-US" sz="2400" b="0" i="0" u="none" strike="noStrike" cap="none" baseline="0" dirty="0" smtClean="0">
                <a:solidFill>
                  <a:schemeClr val="dk1"/>
                </a:solidFill>
                <a:latin typeface="Calibri"/>
                <a:ea typeface="Calibri"/>
                <a:cs typeface="Calibri"/>
                <a:sym typeface="Calibri"/>
              </a:rPr>
              <a:t> </a:t>
            </a:r>
            <a:r>
              <a:rPr lang="en-US" sz="2400" b="0" i="0" u="none" strike="noStrike" cap="none" baseline="0" dirty="0">
                <a:solidFill>
                  <a:schemeClr val="dk1"/>
                </a:solidFill>
                <a:latin typeface="Calibri"/>
                <a:ea typeface="Calibri"/>
                <a:cs typeface="Calibri"/>
                <a:sym typeface="Calibri"/>
              </a:rPr>
              <a:t>conversions</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a:solidFill>
                  <a:schemeClr val="dk1"/>
                </a:solidFill>
                <a:latin typeface="Calibri"/>
                <a:ea typeface="Calibri"/>
                <a:cs typeface="Calibri"/>
                <a:sym typeface="Calibri"/>
              </a:rPr>
              <a:t>Rich validation</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a:solidFill>
                  <a:schemeClr val="dk1"/>
                </a:solidFill>
                <a:latin typeface="Calibri"/>
                <a:ea typeface="Calibri"/>
                <a:cs typeface="Calibri"/>
                <a:sym typeface="Calibri"/>
              </a:rPr>
              <a:t>Easy to test</a:t>
            </a:r>
          </a:p>
          <a:p>
            <a:endParaRPr lang="en-US" sz="2400" b="0" i="0" u="none" strike="noStrike" cap="none" baseline="0" dirty="0">
              <a:solidFill>
                <a:schemeClr val="dk1"/>
              </a:solidFill>
              <a:latin typeface="Calibri"/>
              <a:ea typeface="Calibri"/>
              <a:cs typeface="Calibri"/>
              <a:sym typeface="Calibri"/>
            </a:endParaRPr>
          </a:p>
        </p:txBody>
      </p:sp>
      <p:pic>
        <p:nvPicPr>
          <p:cNvPr id="209" name="Shape 209"/>
          <p:cNvPicPr preferRelativeResize="0"/>
          <p:nvPr/>
        </p:nvPicPr>
        <p:blipFill>
          <a:blip r:embed="rId4"/>
          <a:stretch>
            <a:fillRect/>
          </a:stretch>
        </p:blipFill>
        <p:spPr>
          <a:xfrm>
            <a:off x="6819900" y="65721"/>
            <a:ext cx="2324100" cy="790575"/>
          </a:xfrm>
          <a:prstGeom prst="rect">
            <a:avLst/>
          </a:prstGeom>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Web Frameworks</a:t>
            </a:r>
          </a:p>
        </p:txBody>
      </p:sp>
      <p:sp>
        <p:nvSpPr>
          <p:cNvPr id="94" name="Shape 94"/>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The web as an application framework</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Assist software development by allowing programmers and designers to spend more time on meeting software requirements rather than dealing with the more standard low-level details of providing a working system</a:t>
            </a:r>
          </a:p>
          <a:p>
            <a:endParaRPr lang="en-US" sz="2800" b="0" i="0" u="none" strike="noStrike" cap="none" baseline="0">
              <a:solidFill>
                <a:schemeClr val="dk1"/>
              </a:solidFill>
              <a:latin typeface="Calibri"/>
              <a:ea typeface="Calibri"/>
              <a:cs typeface="Calibri"/>
              <a:sym typeface="Calibri"/>
            </a:endParaRPr>
          </a:p>
          <a:p>
            <a:endParaRPr lang="en-US" sz="2800" b="0" i="0" u="none" strike="noStrike" cap="none" baseline="0">
              <a:solidFill>
                <a:schemeClr val="dk1"/>
              </a:solidFill>
              <a:latin typeface="Calibri"/>
              <a:ea typeface="Calibri"/>
              <a:cs typeface="Calibri"/>
              <a:sym typeface="Calibri"/>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213"/>
        <p:cNvGrpSpPr/>
        <p:nvPr/>
      </p:nvGrpSpPr>
      <p:grpSpPr>
        <a:xfrm>
          <a:off x="0" y="0"/>
          <a:ext cx="0" cy="0"/>
          <a:chOff x="0" y="0"/>
          <a:chExt cx="0" cy="0"/>
        </a:xfrm>
      </p:grpSpPr>
      <p:sp>
        <p:nvSpPr>
          <p:cNvPr id="214" name="Shape 214"/>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Configuration Styles</a:t>
            </a:r>
          </a:p>
        </p:txBody>
      </p:sp>
      <p:sp>
        <p:nvSpPr>
          <p:cNvPr id="215" name="Shape 215"/>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Packaged actions (namespace)</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Package inheritance</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Wildcard mappings</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Generic actions</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Annotations</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Ruby-On-Rails Rest-style mappings</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Convention over configuration</a:t>
            </a:r>
          </a:p>
          <a:p>
            <a:endParaRPr lang="en-US" sz="2400" b="0" i="0" u="none" strike="noStrike" cap="none" baseline="0">
              <a:solidFill>
                <a:schemeClr val="dk1"/>
              </a:solidFill>
              <a:latin typeface="Calibri"/>
              <a:ea typeface="Calibri"/>
              <a:cs typeface="Calibri"/>
              <a:sym typeface="Calibri"/>
            </a:endParaRPr>
          </a:p>
        </p:txBody>
      </p:sp>
      <p:pic>
        <p:nvPicPr>
          <p:cNvPr id="216" name="Shape 216"/>
          <p:cNvPicPr preferRelativeResize="0"/>
          <p:nvPr/>
        </p:nvPicPr>
        <p:blipFill>
          <a:blip r:embed="rId3"/>
          <a:stretch>
            <a:fillRect/>
          </a:stretch>
        </p:blipFill>
        <p:spPr>
          <a:xfrm>
            <a:off x="6819900" y="65721"/>
            <a:ext cx="2324100" cy="790575"/>
          </a:xfrm>
          <a:prstGeom prst="rect">
            <a:avLst/>
          </a:prstGeom>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Plug-in Architecture</a:t>
            </a:r>
          </a:p>
        </p:txBody>
      </p:sp>
      <p:sp>
        <p:nvSpPr>
          <p:cNvPr id="222" name="Shape 222"/>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Similar to Firefox and Eclipse</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Add features by dropping in a jar</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Several bundled plug-ins</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Tiles</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JFreeChart</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JasperReports</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REST-Style URI mappings</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Plug-in registry growing steadily</a:t>
            </a:r>
          </a:p>
          <a:p>
            <a:endParaRPr lang="en-US" sz="2800" b="0" i="0" u="none" strike="noStrike" cap="none" baseline="0">
              <a:solidFill>
                <a:schemeClr val="dk1"/>
              </a:solidFill>
              <a:latin typeface="Calibri"/>
              <a:ea typeface="Calibri"/>
              <a:cs typeface="Calibri"/>
              <a:sym typeface="Calibri"/>
            </a:endParaRPr>
          </a:p>
        </p:txBody>
      </p:sp>
      <p:pic>
        <p:nvPicPr>
          <p:cNvPr id="223" name="Shape 223"/>
          <p:cNvPicPr preferRelativeResize="0"/>
          <p:nvPr/>
        </p:nvPicPr>
        <p:blipFill>
          <a:blip r:embed="rId3"/>
          <a:stretch>
            <a:fillRect/>
          </a:stretch>
        </p:blipFill>
        <p:spPr>
          <a:xfrm>
            <a:off x="6819900" y="65721"/>
            <a:ext cx="2324100" cy="790575"/>
          </a:xfrm>
          <a:prstGeom prst="rect">
            <a:avLst/>
          </a:prstGeom>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Shape 227"/>
        <p:cNvGrpSpPr/>
        <p:nvPr/>
      </p:nvGrpSpPr>
      <p:grpSpPr>
        <a:xfrm>
          <a:off x="0" y="0"/>
          <a:ext cx="0" cy="0"/>
          <a:chOff x="0" y="0"/>
          <a:chExt cx="0" cy="0"/>
        </a:xfrm>
      </p:grpSpPr>
      <p:sp>
        <p:nvSpPr>
          <p:cNvPr id="228" name="Shape 228"/>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Core Components</a:t>
            </a:r>
          </a:p>
        </p:txBody>
      </p:sp>
      <p:sp>
        <p:nvSpPr>
          <p:cNvPr id="229" name="Shape 229"/>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Actions</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Interceptors</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Results</a:t>
            </a:r>
          </a:p>
          <a:p>
            <a:endParaRPr lang="en-US" sz="2800" b="0" i="0" u="none" strike="noStrike" cap="none" baseline="0">
              <a:solidFill>
                <a:schemeClr val="dk1"/>
              </a:solidFill>
              <a:latin typeface="Calibri"/>
              <a:ea typeface="Calibri"/>
              <a:cs typeface="Calibri"/>
              <a:sym typeface="Calibri"/>
            </a:endParaRPr>
          </a:p>
          <a:p>
            <a:pPr marL="0" marR="0" lvl="0" indent="0" algn="l" rtl="0">
              <a:lnSpc>
                <a:spcPct val="90000"/>
              </a:lnSpc>
              <a:spcBef>
                <a:spcPts val="1000"/>
              </a:spcBef>
              <a:buClr>
                <a:schemeClr val="dk1"/>
              </a:buClr>
              <a:buSzPct val="25000"/>
              <a:buFont typeface="Calibri"/>
              <a:buNone/>
            </a:pPr>
            <a:r>
              <a:rPr lang="en-US" sz="2800" b="0" i="0" u="none" strike="noStrike" cap="none" baseline="0">
                <a:solidFill>
                  <a:schemeClr val="dk1"/>
                </a:solidFill>
                <a:latin typeface="Calibri"/>
                <a:ea typeface="Calibri"/>
                <a:cs typeface="Calibri"/>
                <a:sym typeface="Calibri"/>
              </a:rPr>
              <a:t>(The Request pipeline)</a:t>
            </a:r>
          </a:p>
          <a:p>
            <a:endParaRPr lang="en-US" sz="2800" b="0" i="0" u="none" strike="noStrike" cap="none" baseline="0">
              <a:solidFill>
                <a:schemeClr val="dk1"/>
              </a:solidFill>
              <a:latin typeface="Calibri"/>
              <a:ea typeface="Calibri"/>
              <a:cs typeface="Calibri"/>
              <a:sym typeface="Calibri"/>
            </a:endParaRPr>
          </a:p>
        </p:txBody>
      </p:sp>
      <p:pic>
        <p:nvPicPr>
          <p:cNvPr id="230" name="Shape 230"/>
          <p:cNvPicPr preferRelativeResize="0"/>
          <p:nvPr/>
        </p:nvPicPr>
        <p:blipFill>
          <a:blip r:embed="rId3"/>
          <a:stretch>
            <a:fillRect/>
          </a:stretch>
        </p:blipFill>
        <p:spPr>
          <a:xfrm>
            <a:off x="6819900" y="65721"/>
            <a:ext cx="2324100" cy="790575"/>
          </a:xfrm>
          <a:prstGeom prst="rect">
            <a:avLst/>
          </a:prstGeom>
        </p:spPr>
      </p:pic>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1" i="0" u="none" strike="noStrike" cap="none" baseline="0">
                <a:solidFill>
                  <a:srgbClr val="2F5496"/>
                </a:solidFill>
                <a:latin typeface="Calibri"/>
                <a:ea typeface="Calibri"/>
                <a:cs typeface="Calibri"/>
                <a:sym typeface="Calibri"/>
              </a:rPr>
              <a:t>The Struts 2 Request Flow</a:t>
            </a:r>
          </a:p>
        </p:txBody>
      </p:sp>
      <p:pic>
        <p:nvPicPr>
          <p:cNvPr id="237" name="Shape 237"/>
          <p:cNvPicPr preferRelativeResize="0"/>
          <p:nvPr/>
        </p:nvPicPr>
        <p:blipFill>
          <a:blip r:embed="rId3"/>
          <a:stretch>
            <a:fillRect/>
          </a:stretch>
        </p:blipFill>
        <p:spPr>
          <a:xfrm>
            <a:off x="2504499" y="1350629"/>
            <a:ext cx="4561144" cy="5337809"/>
          </a:xfrm>
          <a:prstGeom prst="rect">
            <a:avLst/>
          </a:prstGeom>
        </p:spPr>
      </p:pic>
      <p:pic>
        <p:nvPicPr>
          <p:cNvPr id="238" name="Shape 238"/>
          <p:cNvPicPr preferRelativeResize="0"/>
          <p:nvPr/>
        </p:nvPicPr>
        <p:blipFill>
          <a:blip r:embed="rId4"/>
          <a:stretch>
            <a:fillRect/>
          </a:stretch>
        </p:blipFill>
        <p:spPr>
          <a:xfrm>
            <a:off x="6819900" y="65721"/>
            <a:ext cx="2324100" cy="790575"/>
          </a:xfrm>
          <a:prstGeom prst="rect">
            <a:avLst/>
          </a:prstGeom>
        </p:spPr>
      </p:pic>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Shape 243"/>
        <p:cNvGrpSpPr/>
        <p:nvPr/>
      </p:nvGrpSpPr>
      <p:grpSpPr>
        <a:xfrm>
          <a:off x="0" y="0"/>
          <a:ext cx="0" cy="0"/>
          <a:chOff x="0" y="0"/>
          <a:chExt cx="0" cy="0"/>
        </a:xfrm>
      </p:grpSpPr>
      <p:sp>
        <p:nvSpPr>
          <p:cNvPr id="244" name="Shape 244"/>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Action</a:t>
            </a:r>
          </a:p>
        </p:txBody>
      </p:sp>
      <p:sp>
        <p:nvSpPr>
          <p:cNvPr id="245" name="Shape 245"/>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8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Packaged according to like kind</a:t>
            </a:r>
          </a:p>
          <a:p>
            <a:pPr marL="685800" marR="0" lvl="1" indent="-228600" algn="l" rtl="0">
              <a:lnSpc>
                <a:spcPct val="8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Sort of like Java packages</a:t>
            </a:r>
          </a:p>
          <a:p>
            <a:pPr marL="228600" marR="0" lvl="0" indent="-228600" algn="l" rtl="0">
              <a:lnSpc>
                <a:spcPct val="8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ThreadLocal (safe)</a:t>
            </a:r>
          </a:p>
          <a:p>
            <a:pPr marL="228600" marR="0" lvl="0" indent="-228600" algn="l" rtl="0">
              <a:lnSpc>
                <a:spcPct val="8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Typically extend ActionSupport</a:t>
            </a:r>
          </a:p>
          <a:p>
            <a:pPr marL="228600" marR="0" lvl="0" indent="-228600" algn="l" rtl="0">
              <a:lnSpc>
                <a:spcPct val="8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Contain your domain model</a:t>
            </a:r>
          </a:p>
          <a:p>
            <a:pPr marL="685800" marR="0" lvl="1" indent="-228600" algn="l" rtl="0">
              <a:lnSpc>
                <a:spcPct val="8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Can be model driven</a:t>
            </a:r>
          </a:p>
          <a:p>
            <a:pPr marL="228600" marR="0" lvl="0" indent="-228600" algn="l" rtl="0">
              <a:lnSpc>
                <a:spcPct val="8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May contain multiple methods</a:t>
            </a:r>
          </a:p>
          <a:p>
            <a:pPr marL="228600" marR="0" lvl="0" indent="-228600" algn="l" rtl="0">
              <a:lnSpc>
                <a:spcPct val="8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Not tangled up with Servlet/API</a:t>
            </a:r>
          </a:p>
          <a:p>
            <a:pPr marL="228600" marR="0" lvl="0" indent="-228600" algn="l" rtl="0">
              <a:lnSpc>
                <a:spcPct val="8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Easy to test!</a:t>
            </a:r>
          </a:p>
          <a:p>
            <a:endParaRPr lang="en-US" sz="2800" b="0" i="0" u="none" strike="noStrike" cap="none" baseline="0">
              <a:solidFill>
                <a:schemeClr val="dk1"/>
              </a:solidFill>
              <a:latin typeface="Calibri"/>
              <a:ea typeface="Calibri"/>
              <a:cs typeface="Calibri"/>
              <a:sym typeface="Calibri"/>
            </a:endParaRPr>
          </a:p>
        </p:txBody>
      </p:sp>
      <p:pic>
        <p:nvPicPr>
          <p:cNvPr id="246" name="Shape 246"/>
          <p:cNvPicPr preferRelativeResize="0"/>
          <p:nvPr/>
        </p:nvPicPr>
        <p:blipFill>
          <a:blip r:embed="rId3"/>
          <a:stretch>
            <a:fillRect/>
          </a:stretch>
        </p:blipFill>
        <p:spPr>
          <a:xfrm>
            <a:off x="6819900" y="65721"/>
            <a:ext cx="2324100" cy="790575"/>
          </a:xfrm>
          <a:prstGeom prst="rect">
            <a:avLst/>
          </a:prstGeom>
        </p:spPr>
      </p:pic>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Shape 251"/>
        <p:cNvGrpSpPr/>
        <p:nvPr/>
      </p:nvGrpSpPr>
      <p:grpSpPr>
        <a:xfrm>
          <a:off x="0" y="0"/>
          <a:ext cx="0" cy="0"/>
          <a:chOff x="0" y="0"/>
          <a:chExt cx="0" cy="0"/>
        </a:xfrm>
      </p:grpSpPr>
      <p:sp>
        <p:nvSpPr>
          <p:cNvPr id="252" name="Shape 252"/>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Action Mapping</a:t>
            </a:r>
          </a:p>
        </p:txBody>
      </p:sp>
      <p:sp>
        <p:nvSpPr>
          <p:cNvPr id="253" name="Shape 253"/>
          <p:cNvSpPr txBox="1">
            <a:spLocks noGrp="1"/>
          </p:cNvSpPr>
          <p:nvPr>
            <p:ph idx="1"/>
          </p:nvPr>
        </p:nvSpPr>
        <p:spPr>
          <a:xfrm>
            <a:off x="628649" y="1615744"/>
            <a:ext cx="8226629" cy="456121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2400" b="0" i="0" u="none" strike="noStrike" cap="none" baseline="0" dirty="0">
                <a:solidFill>
                  <a:srgbClr val="000000"/>
                </a:solidFill>
                <a:latin typeface="Arial"/>
                <a:ea typeface="Arial"/>
                <a:cs typeface="Arial"/>
                <a:sym typeface="Arial"/>
              </a:rPr>
              <a:t>&lt;package name="</a:t>
            </a:r>
            <a:r>
              <a:rPr lang="en-US" sz="2400" b="0" i="0" u="none" strike="noStrike" cap="none" baseline="0" dirty="0" err="1">
                <a:solidFill>
                  <a:srgbClr val="000000"/>
                </a:solidFill>
                <a:latin typeface="Arial"/>
                <a:ea typeface="Arial"/>
                <a:cs typeface="Arial"/>
                <a:sym typeface="Arial"/>
              </a:rPr>
              <a:t>hr</a:t>
            </a:r>
            <a:r>
              <a:rPr lang="en-US" sz="2400" b="0" i="0" u="none" strike="noStrike" cap="none" baseline="0" dirty="0">
                <a:solidFill>
                  <a:srgbClr val="000000"/>
                </a:solidFill>
                <a:latin typeface="Arial"/>
                <a:ea typeface="Arial"/>
                <a:cs typeface="Arial"/>
                <a:sym typeface="Arial"/>
              </a:rPr>
              <a:t>" namespace="/</a:t>
            </a:r>
            <a:r>
              <a:rPr lang="en-US" sz="2400" b="0" i="0" u="none" strike="noStrike" cap="none" baseline="0" dirty="0" err="1" smtClean="0">
                <a:solidFill>
                  <a:srgbClr val="000000"/>
                </a:solidFill>
                <a:latin typeface="Arial"/>
                <a:ea typeface="Arial"/>
                <a:cs typeface="Arial"/>
                <a:sym typeface="Arial"/>
              </a:rPr>
              <a:t>hr</a:t>
            </a:r>
            <a:r>
              <a:rPr lang="en-US" sz="2400" b="0" i="0" u="none" strike="noStrike" cap="none" baseline="0" dirty="0" smtClean="0">
                <a:solidFill>
                  <a:srgbClr val="000000"/>
                </a:solidFill>
                <a:latin typeface="Arial"/>
                <a:ea typeface="Arial"/>
                <a:cs typeface="Arial"/>
                <a:sym typeface="Arial"/>
              </a:rPr>
              <a:t>” extends</a:t>
            </a:r>
            <a:r>
              <a:rPr lang="en-US" sz="2400" b="0" i="0" u="none" strike="noStrike" cap="none" baseline="0" dirty="0">
                <a:solidFill>
                  <a:srgbClr val="000000"/>
                </a:solidFill>
                <a:latin typeface="Arial"/>
                <a:ea typeface="Arial"/>
                <a:cs typeface="Arial"/>
                <a:sym typeface="Arial"/>
              </a:rPr>
              <a:t>="starter"&gt;</a:t>
            </a:r>
          </a:p>
          <a:p>
            <a:pPr marL="457200" marR="0" lvl="1" indent="0" algn="l" rtl="0">
              <a:lnSpc>
                <a:spcPct val="100000"/>
              </a:lnSpc>
              <a:spcBef>
                <a:spcPts val="0"/>
              </a:spcBef>
              <a:spcAft>
                <a:spcPts val="0"/>
              </a:spcAft>
              <a:buClr>
                <a:srgbClr val="000000"/>
              </a:buClr>
              <a:buSzPct val="25000"/>
              <a:buFont typeface="Arial"/>
              <a:buNone/>
            </a:pPr>
            <a:r>
              <a:rPr lang="en-US" sz="2400" b="0" i="0" u="none" strike="noStrike" cap="none" baseline="0" dirty="0">
                <a:solidFill>
                  <a:srgbClr val="000000"/>
                </a:solidFill>
                <a:latin typeface="Arial"/>
                <a:ea typeface="Arial"/>
                <a:cs typeface="Arial"/>
                <a:sym typeface="Arial"/>
              </a:rPr>
              <a:t>&lt;action </a:t>
            </a:r>
          </a:p>
          <a:p>
            <a:pPr marL="457200" marR="0" lvl="1" indent="0" algn="l" rtl="0">
              <a:lnSpc>
                <a:spcPct val="100000"/>
              </a:lnSpc>
              <a:spcBef>
                <a:spcPts val="0"/>
              </a:spcBef>
              <a:spcAft>
                <a:spcPts val="0"/>
              </a:spcAft>
              <a:buClr>
                <a:srgbClr val="000000"/>
              </a:buClr>
              <a:buSzPct val="25000"/>
              <a:buFont typeface="Arial"/>
              <a:buNone/>
            </a:pPr>
            <a:r>
              <a:rPr lang="en-US" sz="2400" b="0" i="0" u="none" strike="noStrike" cap="none" baseline="0" dirty="0">
                <a:solidFill>
                  <a:srgbClr val="000000"/>
                </a:solidFill>
                <a:latin typeface="Arial"/>
                <a:ea typeface="Arial"/>
                <a:cs typeface="Arial"/>
                <a:sym typeface="Arial"/>
              </a:rPr>
              <a:t>	name=“</a:t>
            </a:r>
            <a:r>
              <a:rPr lang="en-US" sz="2400" b="1" i="1" u="none" strike="noStrike" cap="none" baseline="0" dirty="0" err="1">
                <a:solidFill>
                  <a:srgbClr val="000000"/>
                </a:solidFill>
                <a:latin typeface="Arial"/>
                <a:ea typeface="Arial"/>
                <a:cs typeface="Arial"/>
                <a:sym typeface="Arial"/>
              </a:rPr>
              <a:t>uri</a:t>
            </a:r>
            <a:r>
              <a:rPr lang="en-US" sz="2400" b="0" i="0" u="none" strike="noStrike" cap="none" baseline="0" dirty="0">
                <a:solidFill>
                  <a:srgbClr val="000000"/>
                </a:solidFill>
                <a:latin typeface="Arial"/>
                <a:ea typeface="Arial"/>
                <a:cs typeface="Arial"/>
                <a:sym typeface="Arial"/>
              </a:rPr>
              <a:t>“ class=“</a:t>
            </a:r>
            <a:r>
              <a:rPr lang="en-US" sz="2400" b="1" i="1" u="none" strike="noStrike" cap="none" baseline="0" dirty="0">
                <a:solidFill>
                  <a:srgbClr val="000000"/>
                </a:solidFill>
                <a:latin typeface="Arial"/>
                <a:ea typeface="Arial"/>
                <a:cs typeface="Arial"/>
                <a:sym typeface="Arial"/>
              </a:rPr>
              <a:t>class</a:t>
            </a:r>
            <a:r>
              <a:rPr lang="en-US" sz="2400" b="0" i="0" u="none" strike="noStrike" cap="none" baseline="0" dirty="0">
                <a:solidFill>
                  <a:srgbClr val="000000"/>
                </a:solidFill>
                <a:latin typeface="Arial"/>
                <a:ea typeface="Arial"/>
                <a:cs typeface="Arial"/>
                <a:sym typeface="Arial"/>
              </a:rPr>
              <a:t>“ method=“</a:t>
            </a:r>
            <a:r>
              <a:rPr lang="en-US" sz="2400" b="1" i="1" u="none" strike="noStrike" cap="none" baseline="0" dirty="0">
                <a:solidFill>
                  <a:srgbClr val="000000"/>
                </a:solidFill>
                <a:latin typeface="Arial"/>
                <a:ea typeface="Arial"/>
                <a:cs typeface="Arial"/>
                <a:sym typeface="Arial"/>
              </a:rPr>
              <a:t>method</a:t>
            </a:r>
            <a:r>
              <a:rPr lang="en-US" sz="2400" b="0" i="0" u="none" strike="noStrike" cap="none" baseline="0" dirty="0">
                <a:solidFill>
                  <a:srgbClr val="000000"/>
                </a:solidFill>
                <a:latin typeface="Arial"/>
                <a:ea typeface="Arial"/>
                <a:cs typeface="Arial"/>
                <a:sym typeface="Arial"/>
              </a:rPr>
              <a:t>"&gt;</a:t>
            </a:r>
          </a:p>
          <a:p>
            <a:pPr marL="457200" marR="0" lvl="1" indent="0" algn="l" rtl="0">
              <a:lnSpc>
                <a:spcPct val="100000"/>
              </a:lnSpc>
              <a:spcBef>
                <a:spcPts val="0"/>
              </a:spcBef>
              <a:spcAft>
                <a:spcPts val="0"/>
              </a:spcAft>
              <a:buClr>
                <a:srgbClr val="000000"/>
              </a:buClr>
              <a:buSzPct val="25000"/>
              <a:buFont typeface="Arial"/>
              <a:buNone/>
            </a:pPr>
            <a:r>
              <a:rPr lang="en-US" sz="2400" b="0" i="0" u="none" strike="noStrike" cap="none" baseline="0" dirty="0">
                <a:solidFill>
                  <a:srgbClr val="000000"/>
                </a:solidFill>
                <a:latin typeface="Arial"/>
                <a:ea typeface="Arial"/>
                <a:cs typeface="Arial"/>
                <a:sym typeface="Arial"/>
              </a:rPr>
              <a:t>	   &lt;result&gt;destination&lt;/result&gt;</a:t>
            </a:r>
          </a:p>
          <a:p>
            <a:pPr marL="457200" marR="0" lvl="1" indent="0" algn="l" rtl="0">
              <a:lnSpc>
                <a:spcPct val="100000"/>
              </a:lnSpc>
              <a:spcBef>
                <a:spcPts val="0"/>
              </a:spcBef>
              <a:spcAft>
                <a:spcPts val="0"/>
              </a:spcAft>
              <a:buClr>
                <a:srgbClr val="000000"/>
              </a:buClr>
              <a:buSzPct val="25000"/>
              <a:buFont typeface="Arial"/>
              <a:buNone/>
            </a:pPr>
            <a:r>
              <a:rPr lang="en-US" sz="2400" b="0" i="0" u="none" strike="noStrike" cap="none" baseline="0" dirty="0">
                <a:solidFill>
                  <a:srgbClr val="000000"/>
                </a:solidFill>
                <a:latin typeface="Arial"/>
                <a:ea typeface="Arial"/>
                <a:cs typeface="Arial"/>
                <a:sym typeface="Arial"/>
              </a:rPr>
              <a:t>&lt;/action&gt;</a:t>
            </a:r>
          </a:p>
          <a:p>
            <a:pPr marL="0" marR="0" lvl="0" indent="0" algn="l" rtl="0">
              <a:lnSpc>
                <a:spcPct val="100000"/>
              </a:lnSpc>
              <a:spcBef>
                <a:spcPts val="0"/>
              </a:spcBef>
              <a:spcAft>
                <a:spcPts val="0"/>
              </a:spcAft>
              <a:buClr>
                <a:srgbClr val="000000"/>
              </a:buClr>
              <a:buSzPct val="25000"/>
              <a:buFont typeface="Arial"/>
              <a:buNone/>
            </a:pPr>
            <a:r>
              <a:rPr lang="en-US" sz="2400" b="0" i="0" u="none" strike="noStrike" cap="none" baseline="0" dirty="0">
                <a:solidFill>
                  <a:srgbClr val="000000"/>
                </a:solidFill>
                <a:latin typeface="Arial"/>
                <a:ea typeface="Arial"/>
                <a:cs typeface="Arial"/>
                <a:sym typeface="Arial"/>
              </a:rPr>
              <a:t>&lt;package&gt;</a:t>
            </a:r>
          </a:p>
          <a:p>
            <a:endParaRPr lang="en-US" sz="2400" b="0" i="0" u="none" strike="noStrike" cap="none" baseline="0" dirty="0">
              <a:solidFill>
                <a:srgbClr val="000000"/>
              </a:solidFill>
              <a:latin typeface="Arial"/>
              <a:ea typeface="Arial"/>
              <a:cs typeface="Arial"/>
              <a:sym typeface="Arial"/>
            </a:endParaRPr>
          </a:p>
        </p:txBody>
      </p:sp>
      <p:pic>
        <p:nvPicPr>
          <p:cNvPr id="254" name="Shape 254"/>
          <p:cNvPicPr preferRelativeResize="0"/>
          <p:nvPr/>
        </p:nvPicPr>
        <p:blipFill>
          <a:blip r:embed="rId3"/>
          <a:stretch>
            <a:fillRect/>
          </a:stretch>
        </p:blipFill>
        <p:spPr>
          <a:xfrm>
            <a:off x="6819900" y="65721"/>
            <a:ext cx="2324100" cy="790575"/>
          </a:xfrm>
          <a:prstGeom prst="rect">
            <a:avLst/>
          </a:prstGeom>
        </p:spPr>
      </p:pic>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Shape 259"/>
        <p:cNvGrpSpPr/>
        <p:nvPr/>
      </p:nvGrpSpPr>
      <p:grpSpPr>
        <a:xfrm>
          <a:off x="0" y="0"/>
          <a:ext cx="0" cy="0"/>
          <a:chOff x="0" y="0"/>
          <a:chExt cx="0" cy="0"/>
        </a:xfrm>
      </p:grpSpPr>
      <p:sp>
        <p:nvSpPr>
          <p:cNvPr id="260" name="Shape 260"/>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Interceptor</a:t>
            </a:r>
          </a:p>
        </p:txBody>
      </p:sp>
      <p:sp>
        <p:nvSpPr>
          <p:cNvPr id="261" name="Shape 261"/>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Intercepts request</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Think AOP</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Called before/after your action</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Useful for cross-cutting concerns</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Built-ins cover 98+% of all use cases</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Configured at package or action level</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Is central to the framework itself</a:t>
            </a:r>
          </a:p>
          <a:p>
            <a:endParaRPr lang="en-US" sz="2800" b="0" i="0" u="none" strike="noStrike" cap="none" baseline="0">
              <a:solidFill>
                <a:schemeClr val="dk1"/>
              </a:solidFill>
              <a:latin typeface="Calibri"/>
              <a:ea typeface="Calibri"/>
              <a:cs typeface="Calibri"/>
              <a:sym typeface="Calibri"/>
            </a:endParaRPr>
          </a:p>
        </p:txBody>
      </p:sp>
      <p:pic>
        <p:nvPicPr>
          <p:cNvPr id="262" name="Shape 262"/>
          <p:cNvPicPr preferRelativeResize="0"/>
          <p:nvPr/>
        </p:nvPicPr>
        <p:blipFill>
          <a:blip r:embed="rId3"/>
          <a:stretch>
            <a:fillRect/>
          </a:stretch>
        </p:blipFill>
        <p:spPr>
          <a:xfrm>
            <a:off x="6819900" y="65721"/>
            <a:ext cx="2324100" cy="790575"/>
          </a:xfrm>
          <a:prstGeom prst="rect">
            <a:avLst/>
          </a:prstGeom>
        </p:spPr>
      </p:pic>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Shape 267"/>
        <p:cNvGrpSpPr/>
        <p:nvPr/>
      </p:nvGrpSpPr>
      <p:grpSpPr>
        <a:xfrm>
          <a:off x="0" y="0"/>
          <a:ext cx="0" cy="0"/>
          <a:chOff x="0" y="0"/>
          <a:chExt cx="0" cy="0"/>
        </a:xfrm>
      </p:grpSpPr>
      <p:sp>
        <p:nvSpPr>
          <p:cNvPr id="268" name="Shape 268"/>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Interceptor Stack</a:t>
            </a:r>
          </a:p>
        </p:txBody>
      </p:sp>
      <p:sp>
        <p:nvSpPr>
          <p:cNvPr id="269" name="Shape 269"/>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8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An interceptor has a specific role</a:t>
            </a:r>
          </a:p>
          <a:p>
            <a:pPr marL="685800" marR="0" lvl="1" indent="-228600" algn="l" rtl="0">
              <a:lnSpc>
                <a:spcPct val="8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Parameter interception</a:t>
            </a:r>
          </a:p>
          <a:p>
            <a:pPr marL="685800" marR="0" lvl="1" indent="-228600" algn="l" rtl="0">
              <a:lnSpc>
                <a:spcPct val="8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Validation</a:t>
            </a:r>
          </a:p>
          <a:p>
            <a:pPr marL="685800" marR="0" lvl="1" indent="-228600" algn="l" rtl="0">
              <a:lnSpc>
                <a:spcPct val="8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Workflow</a:t>
            </a:r>
          </a:p>
          <a:p>
            <a:pPr marL="228600" marR="0" lvl="0" indent="-228600" algn="l" rtl="0">
              <a:lnSpc>
                <a:spcPct val="8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Named “stacks” provide pluggable lists pre-assembled for goal specific cases</a:t>
            </a:r>
          </a:p>
          <a:p>
            <a:pPr marL="685800" marR="0" lvl="1" indent="-228600" algn="l" rtl="0">
              <a:lnSpc>
                <a:spcPct val="8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defaultStack</a:t>
            </a:r>
          </a:p>
          <a:p>
            <a:pPr marL="685800" marR="0" lvl="1" indent="-228600" algn="l" rtl="0">
              <a:lnSpc>
                <a:spcPct val="8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fileUploadStack</a:t>
            </a:r>
          </a:p>
          <a:p>
            <a:pPr marL="685800" marR="0" lvl="1" indent="-228600" algn="l" rtl="0">
              <a:lnSpc>
                <a:spcPct val="8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modelDrivenStack</a:t>
            </a:r>
          </a:p>
          <a:p>
            <a:pPr marL="685800" marR="0" lvl="1" indent="-228600" algn="l" rtl="0">
              <a:lnSpc>
                <a:spcPct val="8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paramsPrepareParamsStack</a:t>
            </a:r>
          </a:p>
          <a:p>
            <a:endParaRPr lang="en-US" sz="2400" b="0" i="0" u="none" strike="noStrike" cap="none" baseline="0">
              <a:solidFill>
                <a:schemeClr val="dk1"/>
              </a:solidFill>
              <a:latin typeface="Calibri"/>
              <a:ea typeface="Calibri"/>
              <a:cs typeface="Calibri"/>
              <a:sym typeface="Calibri"/>
            </a:endParaRPr>
          </a:p>
        </p:txBody>
      </p:sp>
      <p:pic>
        <p:nvPicPr>
          <p:cNvPr id="270" name="Shape 270"/>
          <p:cNvPicPr preferRelativeResize="0"/>
          <p:nvPr/>
        </p:nvPicPr>
        <p:blipFill>
          <a:blip r:embed="rId3"/>
          <a:stretch>
            <a:fillRect/>
          </a:stretch>
        </p:blipFill>
        <p:spPr>
          <a:xfrm>
            <a:off x="6819900" y="65721"/>
            <a:ext cx="2324100" cy="790575"/>
          </a:xfrm>
          <a:prstGeom prst="rect">
            <a:avLst/>
          </a:prstGeom>
        </p:spPr>
      </p:pic>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Shape 275"/>
        <p:cNvGrpSpPr/>
        <p:nvPr/>
      </p:nvGrpSpPr>
      <p:grpSpPr>
        <a:xfrm>
          <a:off x="0" y="0"/>
          <a:ext cx="0" cy="0"/>
          <a:chOff x="0" y="0"/>
          <a:chExt cx="0" cy="0"/>
        </a:xfrm>
      </p:grpSpPr>
      <p:sp>
        <p:nvSpPr>
          <p:cNvPr id="276" name="Shape 276"/>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Result</a:t>
            </a:r>
          </a:p>
        </p:txBody>
      </p:sp>
      <p:sp>
        <p:nvSpPr>
          <p:cNvPr id="277" name="Shape 277"/>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What should be returned to requester?</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Many provided out of the box</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It’s easy to write your own</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Graphics</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JSON</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PDF</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It’s another configurable object</a:t>
            </a:r>
          </a:p>
          <a:p>
            <a:endParaRPr lang="en-US" sz="2800" b="0" i="0" u="none" strike="noStrike" cap="none" baseline="0">
              <a:solidFill>
                <a:schemeClr val="dk1"/>
              </a:solidFill>
              <a:latin typeface="Calibri"/>
              <a:ea typeface="Calibri"/>
              <a:cs typeface="Calibri"/>
              <a:sym typeface="Calibri"/>
            </a:endParaRPr>
          </a:p>
        </p:txBody>
      </p:sp>
      <p:pic>
        <p:nvPicPr>
          <p:cNvPr id="278" name="Shape 278"/>
          <p:cNvPicPr preferRelativeResize="0"/>
          <p:nvPr/>
        </p:nvPicPr>
        <p:blipFill>
          <a:blip r:embed="rId3"/>
          <a:stretch>
            <a:fillRect/>
          </a:stretch>
        </p:blipFill>
        <p:spPr>
          <a:xfrm>
            <a:off x="6819900" y="65721"/>
            <a:ext cx="2324100" cy="790575"/>
          </a:xfrm>
          <a:prstGeom prst="rect">
            <a:avLst/>
          </a:prstGeom>
        </p:spPr>
      </p:pic>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Shape 283"/>
        <p:cNvGrpSpPr/>
        <p:nvPr/>
      </p:nvGrpSpPr>
      <p:grpSpPr>
        <a:xfrm>
          <a:off x="0" y="0"/>
          <a:ext cx="0" cy="0"/>
          <a:chOff x="0" y="0"/>
          <a:chExt cx="0" cy="0"/>
        </a:xfrm>
      </p:grpSpPr>
      <p:sp>
        <p:nvSpPr>
          <p:cNvPr id="284" name="Shape 284"/>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Result Types</a:t>
            </a:r>
          </a:p>
        </p:txBody>
      </p:sp>
      <p:sp>
        <p:nvSpPr>
          <p:cNvPr id="285" name="Shape 285"/>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75000"/>
              </a:lnSpc>
              <a:spcBef>
                <a:spcPts val="0"/>
              </a:spcBef>
              <a:buClr>
                <a:schemeClr val="dk1"/>
              </a:buClr>
              <a:buSzPct val="25000"/>
              <a:buFont typeface="Calibri"/>
              <a:buNone/>
            </a:pPr>
            <a:r>
              <a:rPr lang="en-US" sz="2150" b="0" i="0" u="none" strike="noStrike" cap="none" baseline="0">
                <a:solidFill>
                  <a:schemeClr val="dk1"/>
                </a:solidFill>
                <a:latin typeface="Calibri"/>
                <a:ea typeface="Calibri"/>
                <a:cs typeface="Calibri"/>
                <a:sym typeface="Calibri"/>
              </a:rPr>
              <a:t>&lt;result-types&gt;</a:t>
            </a:r>
          </a:p>
          <a:p>
            <a:pPr marL="228600" marR="0" lvl="0" indent="-228600" algn="l" rtl="0">
              <a:lnSpc>
                <a:spcPct val="75000"/>
              </a:lnSpc>
              <a:spcBef>
                <a:spcPts val="1000"/>
              </a:spcBef>
              <a:buClr>
                <a:schemeClr val="dk1"/>
              </a:buClr>
              <a:buSzPct val="25000"/>
              <a:buFont typeface="Calibri"/>
              <a:buNone/>
            </a:pPr>
            <a:r>
              <a:rPr lang="en-US" sz="2150" b="0" i="0" u="none" strike="noStrike" cap="none" baseline="0">
                <a:solidFill>
                  <a:schemeClr val="dk1"/>
                </a:solidFill>
                <a:latin typeface="Calibri"/>
                <a:ea typeface="Calibri"/>
                <a:cs typeface="Calibri"/>
                <a:sym typeface="Calibri"/>
              </a:rPr>
              <a:t>            &lt;result-type name="chain" class=“…"/&gt;</a:t>
            </a:r>
          </a:p>
          <a:p>
            <a:pPr marL="228600" marR="0" lvl="0" indent="-228600" algn="l" rtl="0">
              <a:lnSpc>
                <a:spcPct val="75000"/>
              </a:lnSpc>
              <a:spcBef>
                <a:spcPts val="1000"/>
              </a:spcBef>
              <a:buClr>
                <a:schemeClr val="dk1"/>
              </a:buClr>
              <a:buSzPct val="25000"/>
              <a:buFont typeface="Calibri"/>
              <a:buNone/>
            </a:pPr>
            <a:r>
              <a:rPr lang="en-US" sz="2150" b="0" i="0" u="none" strike="noStrike" cap="none" baseline="0">
                <a:solidFill>
                  <a:schemeClr val="dk1"/>
                </a:solidFill>
                <a:latin typeface="Calibri"/>
                <a:ea typeface="Calibri"/>
                <a:cs typeface="Calibri"/>
                <a:sym typeface="Calibri"/>
              </a:rPr>
              <a:t>            &lt;result-type name="</a:t>
            </a:r>
            <a:r>
              <a:rPr lang="en-US" sz="2150" b="1" i="0" u="none" strike="noStrike" cap="none" baseline="0">
                <a:solidFill>
                  <a:schemeClr val="dk1"/>
                </a:solidFill>
                <a:latin typeface="Calibri"/>
                <a:ea typeface="Calibri"/>
                <a:cs typeface="Calibri"/>
                <a:sym typeface="Calibri"/>
              </a:rPr>
              <a:t>dispatcher</a:t>
            </a:r>
            <a:r>
              <a:rPr lang="en-US" sz="2150" b="0" i="0" u="none" strike="noStrike" cap="none" baseline="0">
                <a:solidFill>
                  <a:schemeClr val="dk1"/>
                </a:solidFill>
                <a:latin typeface="Calibri"/>
                <a:ea typeface="Calibri"/>
                <a:cs typeface="Calibri"/>
                <a:sym typeface="Calibri"/>
              </a:rPr>
              <a:t>" class=“…" </a:t>
            </a:r>
            <a:r>
              <a:rPr lang="en-US" sz="2150" b="1" i="0" u="none" strike="noStrike" cap="none" baseline="0">
                <a:solidFill>
                  <a:schemeClr val="dk1"/>
                </a:solidFill>
                <a:latin typeface="Calibri"/>
                <a:ea typeface="Calibri"/>
                <a:cs typeface="Calibri"/>
                <a:sym typeface="Calibri"/>
              </a:rPr>
              <a:t>default="true"</a:t>
            </a:r>
            <a:r>
              <a:rPr lang="en-US" sz="2150" b="0" i="0" u="none" strike="noStrike" cap="none" baseline="0">
                <a:solidFill>
                  <a:schemeClr val="dk1"/>
                </a:solidFill>
                <a:latin typeface="Calibri"/>
                <a:ea typeface="Calibri"/>
                <a:cs typeface="Calibri"/>
                <a:sym typeface="Calibri"/>
              </a:rPr>
              <a:t>/&gt;</a:t>
            </a:r>
          </a:p>
          <a:p>
            <a:pPr marL="228600" marR="0" lvl="0" indent="-228600" algn="l" rtl="0">
              <a:lnSpc>
                <a:spcPct val="75000"/>
              </a:lnSpc>
              <a:spcBef>
                <a:spcPts val="1000"/>
              </a:spcBef>
              <a:buClr>
                <a:schemeClr val="dk1"/>
              </a:buClr>
              <a:buSzPct val="25000"/>
              <a:buFont typeface="Calibri"/>
              <a:buNone/>
            </a:pPr>
            <a:r>
              <a:rPr lang="en-US" sz="2150" b="0" i="0" u="none" strike="noStrike" cap="none" baseline="0">
                <a:solidFill>
                  <a:schemeClr val="dk1"/>
                </a:solidFill>
                <a:latin typeface="Calibri"/>
                <a:ea typeface="Calibri"/>
                <a:cs typeface="Calibri"/>
                <a:sym typeface="Calibri"/>
              </a:rPr>
              <a:t>            &lt;result-type name="freemarker" class=“…"/&gt;</a:t>
            </a:r>
          </a:p>
          <a:p>
            <a:pPr marL="228600" marR="0" lvl="0" indent="-228600" algn="l" rtl="0">
              <a:lnSpc>
                <a:spcPct val="75000"/>
              </a:lnSpc>
              <a:spcBef>
                <a:spcPts val="1000"/>
              </a:spcBef>
              <a:buClr>
                <a:schemeClr val="dk1"/>
              </a:buClr>
              <a:buSzPct val="25000"/>
              <a:buFont typeface="Calibri"/>
              <a:buNone/>
            </a:pPr>
            <a:r>
              <a:rPr lang="en-US" sz="2150" b="0" i="0" u="none" strike="noStrike" cap="none" baseline="0">
                <a:solidFill>
                  <a:schemeClr val="dk1"/>
                </a:solidFill>
                <a:latin typeface="Calibri"/>
                <a:ea typeface="Calibri"/>
                <a:cs typeface="Calibri"/>
                <a:sym typeface="Calibri"/>
              </a:rPr>
              <a:t>            &lt;result-type name="httpheader" class=“…"/&gt;</a:t>
            </a:r>
          </a:p>
          <a:p>
            <a:pPr marL="228600" marR="0" lvl="0" indent="-228600" algn="l" rtl="0">
              <a:lnSpc>
                <a:spcPct val="75000"/>
              </a:lnSpc>
              <a:spcBef>
                <a:spcPts val="1000"/>
              </a:spcBef>
              <a:buClr>
                <a:schemeClr val="dk1"/>
              </a:buClr>
              <a:buSzPct val="25000"/>
              <a:buFont typeface="Calibri"/>
              <a:buNone/>
            </a:pPr>
            <a:r>
              <a:rPr lang="en-US" sz="2150" b="0" i="0" u="none" strike="noStrike" cap="none" baseline="0">
                <a:solidFill>
                  <a:schemeClr val="dk1"/>
                </a:solidFill>
                <a:latin typeface="Calibri"/>
                <a:ea typeface="Calibri"/>
                <a:cs typeface="Calibri"/>
                <a:sym typeface="Calibri"/>
              </a:rPr>
              <a:t>            &lt;result-type name="redirect" class=“…"/&gt;</a:t>
            </a:r>
          </a:p>
          <a:p>
            <a:pPr marL="228600" marR="0" lvl="0" indent="-228600" algn="l" rtl="0">
              <a:lnSpc>
                <a:spcPct val="75000"/>
              </a:lnSpc>
              <a:spcBef>
                <a:spcPts val="1000"/>
              </a:spcBef>
              <a:buClr>
                <a:schemeClr val="dk1"/>
              </a:buClr>
              <a:buSzPct val="25000"/>
              <a:buFont typeface="Calibri"/>
              <a:buNone/>
            </a:pPr>
            <a:r>
              <a:rPr lang="en-US" sz="2150" b="0" i="0" u="none" strike="noStrike" cap="none" baseline="0">
                <a:solidFill>
                  <a:schemeClr val="dk1"/>
                </a:solidFill>
                <a:latin typeface="Calibri"/>
                <a:ea typeface="Calibri"/>
                <a:cs typeface="Calibri"/>
                <a:sym typeface="Calibri"/>
              </a:rPr>
              <a:t>            &lt;result-type name="redirectAction" class=“…"/&gt;</a:t>
            </a:r>
          </a:p>
          <a:p>
            <a:pPr marL="228600" marR="0" lvl="0" indent="-228600" algn="l" rtl="0">
              <a:lnSpc>
                <a:spcPct val="75000"/>
              </a:lnSpc>
              <a:spcBef>
                <a:spcPts val="1000"/>
              </a:spcBef>
              <a:buClr>
                <a:schemeClr val="dk1"/>
              </a:buClr>
              <a:buSzPct val="25000"/>
              <a:buFont typeface="Calibri"/>
              <a:buNone/>
            </a:pPr>
            <a:r>
              <a:rPr lang="en-US" sz="2150" b="0" i="0" u="none" strike="noStrike" cap="none" baseline="0">
                <a:solidFill>
                  <a:schemeClr val="dk1"/>
                </a:solidFill>
                <a:latin typeface="Calibri"/>
                <a:ea typeface="Calibri"/>
                <a:cs typeface="Calibri"/>
                <a:sym typeface="Calibri"/>
              </a:rPr>
              <a:t>            &lt;result-type name="stream" class=“…"/&gt;</a:t>
            </a:r>
          </a:p>
          <a:p>
            <a:pPr marL="228600" marR="0" lvl="0" indent="-228600" algn="l" rtl="0">
              <a:lnSpc>
                <a:spcPct val="75000"/>
              </a:lnSpc>
              <a:spcBef>
                <a:spcPts val="1000"/>
              </a:spcBef>
              <a:buClr>
                <a:schemeClr val="dk1"/>
              </a:buClr>
              <a:buSzPct val="25000"/>
              <a:buFont typeface="Calibri"/>
              <a:buNone/>
            </a:pPr>
            <a:r>
              <a:rPr lang="en-US" sz="2150" b="0" i="0" u="none" strike="noStrike" cap="none" baseline="0">
                <a:solidFill>
                  <a:schemeClr val="dk1"/>
                </a:solidFill>
                <a:latin typeface="Calibri"/>
                <a:ea typeface="Calibri"/>
                <a:cs typeface="Calibri"/>
                <a:sym typeface="Calibri"/>
              </a:rPr>
              <a:t>            &lt;result-type name="velocity" class=“…"/&gt;</a:t>
            </a:r>
          </a:p>
          <a:p>
            <a:pPr marL="228600" marR="0" lvl="0" indent="-228600" algn="l" rtl="0">
              <a:lnSpc>
                <a:spcPct val="75000"/>
              </a:lnSpc>
              <a:spcBef>
                <a:spcPts val="1000"/>
              </a:spcBef>
              <a:buClr>
                <a:schemeClr val="dk1"/>
              </a:buClr>
              <a:buSzPct val="25000"/>
              <a:buFont typeface="Calibri"/>
              <a:buNone/>
            </a:pPr>
            <a:r>
              <a:rPr lang="en-US" sz="2150" b="0" i="0" u="none" strike="noStrike" cap="none" baseline="0">
                <a:solidFill>
                  <a:schemeClr val="dk1"/>
                </a:solidFill>
                <a:latin typeface="Calibri"/>
                <a:ea typeface="Calibri"/>
                <a:cs typeface="Calibri"/>
                <a:sym typeface="Calibri"/>
              </a:rPr>
              <a:t>            &lt;result-type name="xslt" class=“…"/&gt;</a:t>
            </a:r>
          </a:p>
          <a:p>
            <a:pPr marL="228600" marR="0" lvl="0" indent="-228600" algn="l" rtl="0">
              <a:lnSpc>
                <a:spcPct val="75000"/>
              </a:lnSpc>
              <a:spcBef>
                <a:spcPts val="1000"/>
              </a:spcBef>
              <a:buClr>
                <a:schemeClr val="dk1"/>
              </a:buClr>
              <a:buSzPct val="25000"/>
              <a:buFont typeface="Calibri"/>
              <a:buNone/>
            </a:pPr>
            <a:r>
              <a:rPr lang="en-US" sz="2150" b="0" i="0" u="none" strike="noStrike" cap="none" baseline="0">
                <a:solidFill>
                  <a:schemeClr val="dk1"/>
                </a:solidFill>
                <a:latin typeface="Calibri"/>
                <a:ea typeface="Calibri"/>
                <a:cs typeface="Calibri"/>
                <a:sym typeface="Calibri"/>
              </a:rPr>
              <a:t>            &lt;result-type name="plainText" class=“…" /&gt;</a:t>
            </a:r>
          </a:p>
          <a:p>
            <a:pPr marL="228600" marR="0" lvl="0" indent="-228600" algn="l" rtl="0">
              <a:lnSpc>
                <a:spcPct val="75000"/>
              </a:lnSpc>
              <a:spcBef>
                <a:spcPts val="1000"/>
              </a:spcBef>
              <a:buClr>
                <a:schemeClr val="dk1"/>
              </a:buClr>
              <a:buSzPct val="25000"/>
              <a:buFont typeface="Calibri"/>
              <a:buNone/>
            </a:pPr>
            <a:r>
              <a:rPr lang="en-US" sz="2150" b="0" i="0" u="none" strike="noStrike" cap="none" baseline="0">
                <a:solidFill>
                  <a:schemeClr val="dk1"/>
                </a:solidFill>
                <a:latin typeface="Calibri"/>
                <a:ea typeface="Calibri"/>
                <a:cs typeface="Calibri"/>
                <a:sym typeface="Calibri"/>
              </a:rPr>
              <a:t>	     &lt;result-type name="plaintext" class=“…" /&gt;</a:t>
            </a:r>
          </a:p>
          <a:p>
            <a:pPr marL="228600" marR="0" lvl="0" indent="-228600" algn="l" rtl="0">
              <a:lnSpc>
                <a:spcPct val="75000"/>
              </a:lnSpc>
              <a:spcBef>
                <a:spcPts val="1000"/>
              </a:spcBef>
              <a:buClr>
                <a:schemeClr val="dk1"/>
              </a:buClr>
              <a:buSzPct val="25000"/>
              <a:buFont typeface="Calibri"/>
              <a:buNone/>
            </a:pPr>
            <a:r>
              <a:rPr lang="en-US" sz="2150" b="0" i="0" u="none" strike="noStrike" cap="none" baseline="0">
                <a:solidFill>
                  <a:schemeClr val="dk1"/>
                </a:solidFill>
                <a:latin typeface="Calibri"/>
                <a:ea typeface="Calibri"/>
                <a:cs typeface="Calibri"/>
                <a:sym typeface="Calibri"/>
              </a:rPr>
              <a:t>&lt;/result-types&gt;</a:t>
            </a:r>
          </a:p>
          <a:p>
            <a:endParaRPr lang="en-US" sz="2150" b="0" i="0" u="none" strike="noStrike" cap="none" baseline="0">
              <a:solidFill>
                <a:schemeClr val="dk1"/>
              </a:solidFill>
              <a:latin typeface="Calibri"/>
              <a:ea typeface="Calibri"/>
              <a:cs typeface="Calibri"/>
              <a:sym typeface="Calibri"/>
            </a:endParaRPr>
          </a:p>
        </p:txBody>
      </p:sp>
      <p:pic>
        <p:nvPicPr>
          <p:cNvPr id="286" name="Shape 286"/>
          <p:cNvPicPr preferRelativeResize="0"/>
          <p:nvPr/>
        </p:nvPicPr>
        <p:blipFill>
          <a:blip r:embed="rId3"/>
          <a:stretch>
            <a:fillRect/>
          </a:stretch>
        </p:blipFill>
        <p:spPr>
          <a:xfrm>
            <a:off x="6819900" y="65721"/>
            <a:ext cx="2324100" cy="790575"/>
          </a:xfrm>
          <a:prstGeom prst="rect">
            <a:avLst/>
          </a:prstGeom>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Pros and cons</a:t>
            </a:r>
          </a:p>
        </p:txBody>
      </p:sp>
      <p:sp>
        <p:nvSpPr>
          <p:cNvPr id="101" name="Shape 101"/>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Pros</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Provide ready to use services for development</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Promotes a standard way of doing things</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Can onboard new developers easily</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Concerns</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Reduces flexibility</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Extra learning curve depending on the complexity of the framework</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Should evolve with the technology</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Result Example</a:t>
            </a:r>
          </a:p>
        </p:txBody>
      </p:sp>
      <p:sp>
        <p:nvSpPr>
          <p:cNvPr id="293" name="Shape 293"/>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25000"/>
              <a:buFont typeface="Calibri"/>
              <a:buNone/>
            </a:pPr>
            <a:r>
              <a:rPr lang="en-US" sz="2800" b="0" i="0" u="none" strike="noStrike" cap="none" baseline="0">
                <a:solidFill>
                  <a:schemeClr val="dk1"/>
                </a:solidFill>
                <a:latin typeface="Calibri"/>
                <a:ea typeface="Calibri"/>
                <a:cs typeface="Calibri"/>
                <a:sym typeface="Calibri"/>
              </a:rPr>
              <a:t>&lt;action …&gt;</a:t>
            </a:r>
          </a:p>
          <a:p>
            <a:pPr marL="228600" marR="0" lvl="0" indent="-228600" algn="l" rtl="0">
              <a:lnSpc>
                <a:spcPct val="90000"/>
              </a:lnSpc>
              <a:spcBef>
                <a:spcPts val="0"/>
              </a:spcBef>
              <a:buClr>
                <a:schemeClr val="dk1"/>
              </a:buClr>
              <a:buSzPct val="25000"/>
              <a:buFont typeface="Calibri"/>
              <a:buNone/>
            </a:pPr>
            <a:r>
              <a:rPr lang="en-US" sz="2800" b="0" i="0" u="none" strike="noStrike" cap="none" baseline="0">
                <a:solidFill>
                  <a:schemeClr val="dk1"/>
                </a:solidFill>
                <a:latin typeface="Calibri"/>
                <a:ea typeface="Calibri"/>
                <a:cs typeface="Calibri"/>
                <a:sym typeface="Calibri"/>
              </a:rPr>
              <a:t>	&lt;result </a:t>
            </a:r>
            <a:r>
              <a:rPr lang="en-US" sz="2800" b="1" i="0" u="none" strike="noStrike" cap="none" baseline="0">
                <a:solidFill>
                  <a:schemeClr val="dk1"/>
                </a:solidFill>
                <a:latin typeface="Calibri"/>
                <a:ea typeface="Calibri"/>
                <a:cs typeface="Calibri"/>
                <a:sym typeface="Calibri"/>
              </a:rPr>
              <a:t>name</a:t>
            </a:r>
            <a:r>
              <a:rPr lang="en-US" sz="2800" b="0" i="0" u="none" strike="noStrike" cap="none" baseline="0">
                <a:solidFill>
                  <a:schemeClr val="dk1"/>
                </a:solidFill>
                <a:latin typeface="Calibri"/>
                <a:ea typeface="Calibri"/>
                <a:cs typeface="Calibri"/>
                <a:sym typeface="Calibri"/>
              </a:rPr>
              <a:t>="success" </a:t>
            </a:r>
            <a:r>
              <a:rPr lang="en-US" sz="2800" b="1" i="0" u="none" strike="noStrike" cap="none" baseline="0">
                <a:solidFill>
                  <a:schemeClr val="dk1"/>
                </a:solidFill>
                <a:latin typeface="Calibri"/>
                <a:ea typeface="Calibri"/>
                <a:cs typeface="Calibri"/>
                <a:sym typeface="Calibri"/>
              </a:rPr>
              <a:t>type</a:t>
            </a:r>
            <a:r>
              <a:rPr lang="en-US" sz="2800" b="0" i="0" u="none" strike="noStrike" cap="none" baseline="0">
                <a:solidFill>
                  <a:schemeClr val="dk1"/>
                </a:solidFill>
                <a:latin typeface="Calibri"/>
                <a:ea typeface="Calibri"/>
                <a:cs typeface="Calibri"/>
                <a:sym typeface="Calibri"/>
              </a:rPr>
              <a:t>="dispatcher"&gt;</a:t>
            </a:r>
          </a:p>
          <a:p>
            <a:pPr marL="228600" marR="0" lvl="0" indent="-228600" algn="l" rtl="0">
              <a:lnSpc>
                <a:spcPct val="90000"/>
              </a:lnSpc>
              <a:spcBef>
                <a:spcPts val="1000"/>
              </a:spcBef>
              <a:buClr>
                <a:schemeClr val="dk1"/>
              </a:buClr>
              <a:buSzPct val="25000"/>
              <a:buFont typeface="Calibri"/>
              <a:buNone/>
            </a:pPr>
            <a:r>
              <a:rPr lang="en-US" sz="2800" b="0" i="0" u="none" strike="noStrike" cap="none" baseline="0">
                <a:solidFill>
                  <a:schemeClr val="dk1"/>
                </a:solidFill>
                <a:latin typeface="Calibri"/>
                <a:ea typeface="Calibri"/>
                <a:cs typeface="Calibri"/>
                <a:sym typeface="Calibri"/>
              </a:rPr>
              <a:t>		/employee/list.jsp</a:t>
            </a:r>
          </a:p>
          <a:p>
            <a:pPr marL="228600" marR="0" lvl="0" indent="-228600" algn="l" rtl="0">
              <a:lnSpc>
                <a:spcPct val="90000"/>
              </a:lnSpc>
              <a:spcBef>
                <a:spcPts val="1000"/>
              </a:spcBef>
              <a:buClr>
                <a:schemeClr val="dk1"/>
              </a:buClr>
              <a:buSzPct val="25000"/>
              <a:buFont typeface="Calibri"/>
              <a:buNone/>
            </a:pPr>
            <a:r>
              <a:rPr lang="en-US" sz="2800" b="0" i="0" u="none" strike="noStrike" cap="none" baseline="0">
                <a:solidFill>
                  <a:schemeClr val="dk1"/>
                </a:solidFill>
                <a:latin typeface="Calibri"/>
                <a:ea typeface="Calibri"/>
                <a:cs typeface="Calibri"/>
                <a:sym typeface="Calibri"/>
              </a:rPr>
              <a:t>	&lt;/result&gt;</a:t>
            </a:r>
          </a:p>
          <a:p>
            <a:pPr marL="228600" marR="0" lvl="0" indent="-228600" algn="l" rtl="0">
              <a:lnSpc>
                <a:spcPct val="90000"/>
              </a:lnSpc>
              <a:spcBef>
                <a:spcPts val="1000"/>
              </a:spcBef>
              <a:buClr>
                <a:schemeClr val="dk1"/>
              </a:buClr>
              <a:buSzPct val="25000"/>
              <a:buFont typeface="Calibri"/>
              <a:buNone/>
            </a:pPr>
            <a:r>
              <a:rPr lang="en-US" sz="2800" b="0" i="0" u="none" strike="noStrike" cap="none" baseline="0">
                <a:solidFill>
                  <a:schemeClr val="dk1"/>
                </a:solidFill>
                <a:latin typeface="Calibri"/>
                <a:ea typeface="Calibri"/>
                <a:cs typeface="Calibri"/>
                <a:sym typeface="Calibri"/>
              </a:rPr>
              <a:t>&lt;/action&gt; </a:t>
            </a:r>
          </a:p>
          <a:p>
            <a:pPr marL="228600" marR="0" lvl="0" indent="-228600" algn="l" rtl="0">
              <a:lnSpc>
                <a:spcPct val="90000"/>
              </a:lnSpc>
              <a:spcBef>
                <a:spcPts val="1000"/>
              </a:spcBef>
              <a:buClr>
                <a:schemeClr val="dk1"/>
              </a:buClr>
              <a:buSzPct val="100000"/>
              <a:buFont typeface="Calibri"/>
              <a:buChar char="•"/>
            </a:pPr>
            <a:r>
              <a:rPr lang="en-US" sz="2800" b="1" i="0" u="none" strike="noStrike" cap="none" baseline="0">
                <a:solidFill>
                  <a:schemeClr val="dk1"/>
                </a:solidFill>
                <a:latin typeface="Calibri"/>
                <a:ea typeface="Calibri"/>
                <a:cs typeface="Calibri"/>
                <a:sym typeface="Calibri"/>
              </a:rPr>
              <a:t>name</a:t>
            </a:r>
            <a:r>
              <a:rPr lang="en-US" sz="2800" b="0" i="0" u="none" strike="noStrike" cap="none" baseline="0">
                <a:solidFill>
                  <a:schemeClr val="dk1"/>
                </a:solidFill>
                <a:latin typeface="Calibri"/>
                <a:ea typeface="Calibri"/>
                <a:cs typeface="Calibri"/>
                <a:sym typeface="Calibri"/>
              </a:rPr>
              <a:t> and </a:t>
            </a:r>
            <a:r>
              <a:rPr lang="en-US" sz="2800" b="1" i="0" u="none" strike="noStrike" cap="none" baseline="0">
                <a:solidFill>
                  <a:schemeClr val="dk1"/>
                </a:solidFill>
                <a:latin typeface="Calibri"/>
                <a:ea typeface="Calibri"/>
                <a:cs typeface="Calibri"/>
                <a:sym typeface="Calibri"/>
              </a:rPr>
              <a:t>type</a:t>
            </a:r>
            <a:r>
              <a:rPr lang="en-US" sz="2800" b="0" i="0" u="none" strike="noStrike" cap="none" baseline="0">
                <a:solidFill>
                  <a:schemeClr val="dk1"/>
                </a:solidFill>
                <a:latin typeface="Calibri"/>
                <a:ea typeface="Calibri"/>
                <a:cs typeface="Calibri"/>
                <a:sym typeface="Calibri"/>
              </a:rPr>
              <a:t> are optional</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name defaults to success</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type default can be set by package</a:t>
            </a:r>
          </a:p>
          <a:p>
            <a:endParaRPr lang="en-US" sz="2400" b="0" i="0" u="none" strike="noStrike" cap="none" baseline="0">
              <a:solidFill>
                <a:schemeClr val="dk1"/>
              </a:solidFill>
              <a:latin typeface="Calibri"/>
              <a:ea typeface="Calibri"/>
              <a:cs typeface="Calibri"/>
              <a:sym typeface="Calibri"/>
            </a:endParaRPr>
          </a:p>
        </p:txBody>
      </p:sp>
      <p:pic>
        <p:nvPicPr>
          <p:cNvPr id="294" name="Shape 294"/>
          <p:cNvPicPr preferRelativeResize="0"/>
          <p:nvPr/>
        </p:nvPicPr>
        <p:blipFill>
          <a:blip r:embed="rId3"/>
          <a:stretch>
            <a:fillRect/>
          </a:stretch>
        </p:blipFill>
        <p:spPr>
          <a:xfrm>
            <a:off x="6819900" y="65721"/>
            <a:ext cx="2324100" cy="790575"/>
          </a:xfrm>
          <a:prstGeom prst="rect">
            <a:avLst/>
          </a:prstGeom>
        </p:spPr>
      </p:pic>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Configuration</a:t>
            </a:r>
          </a:p>
        </p:txBody>
      </p:sp>
      <p:sp>
        <p:nvSpPr>
          <p:cNvPr id="301" name="Shape 301"/>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80000"/>
              </a:lnSpc>
              <a:spcBef>
                <a:spcPts val="0"/>
              </a:spcBef>
              <a:buClr>
                <a:schemeClr val="dk1"/>
              </a:buClr>
              <a:buSzPct val="100000"/>
              <a:buFont typeface="Calibri"/>
              <a:buChar char="•"/>
            </a:pPr>
            <a:r>
              <a:rPr lang="en-US" sz="2600" b="0" i="0" u="none" strike="noStrike" cap="none" baseline="0">
                <a:solidFill>
                  <a:schemeClr val="dk1"/>
                </a:solidFill>
                <a:latin typeface="Calibri"/>
                <a:ea typeface="Calibri"/>
                <a:cs typeface="Calibri"/>
                <a:sym typeface="Calibri"/>
              </a:rPr>
              <a:t>Declaring the Web Site Capabilities</a:t>
            </a:r>
          </a:p>
          <a:p>
            <a:pPr marL="228600" marR="0" lvl="0" indent="-228600" algn="l" rtl="0">
              <a:lnSpc>
                <a:spcPct val="80000"/>
              </a:lnSpc>
              <a:spcBef>
                <a:spcPts val="1000"/>
              </a:spcBef>
              <a:buClr>
                <a:schemeClr val="dk1"/>
              </a:buClr>
              <a:buSzPct val="100000"/>
              <a:buFont typeface="Calibri"/>
              <a:buChar char="•"/>
            </a:pPr>
            <a:r>
              <a:rPr lang="en-US" sz="2600" b="0" i="0" u="none" strike="noStrike" cap="none" baseline="0">
                <a:solidFill>
                  <a:schemeClr val="dk1"/>
                </a:solidFill>
                <a:latin typeface="Calibri"/>
                <a:ea typeface="Calibri"/>
                <a:cs typeface="Calibri"/>
                <a:sym typeface="Calibri"/>
              </a:rPr>
              <a:t>struts.xml</a:t>
            </a:r>
          </a:p>
          <a:p>
            <a:pPr marL="685800" marR="0" lvl="1" indent="-228600" algn="l" rtl="0">
              <a:lnSpc>
                <a:spcPct val="80000"/>
              </a:lnSpc>
              <a:spcBef>
                <a:spcPts val="500"/>
              </a:spcBef>
              <a:buClr>
                <a:schemeClr val="dk1"/>
              </a:buClr>
              <a:buSzPct val="100000"/>
              <a:buFont typeface="Calibri"/>
              <a:buChar char="•"/>
            </a:pPr>
            <a:r>
              <a:rPr lang="en-US" sz="2200" b="0" i="0" u="none" strike="noStrike" cap="none" baseline="0">
                <a:solidFill>
                  <a:schemeClr val="dk1"/>
                </a:solidFill>
                <a:latin typeface="Calibri"/>
                <a:ea typeface="Calibri"/>
                <a:cs typeface="Calibri"/>
                <a:sym typeface="Calibri"/>
              </a:rPr>
              <a:t>Core configuration file for framework </a:t>
            </a:r>
          </a:p>
          <a:p>
            <a:pPr marL="685800" marR="0" lvl="1" indent="-228600" algn="l" rtl="0">
              <a:lnSpc>
                <a:spcPct val="80000"/>
              </a:lnSpc>
              <a:spcBef>
                <a:spcPts val="500"/>
              </a:spcBef>
              <a:buClr>
                <a:schemeClr val="dk1"/>
              </a:buClr>
              <a:buSzPct val="100000"/>
              <a:buFont typeface="Calibri"/>
              <a:buChar char="•"/>
            </a:pPr>
            <a:r>
              <a:rPr lang="en-US" sz="2200" b="0" i="0" u="none" strike="noStrike" cap="none" baseline="0">
                <a:solidFill>
                  <a:schemeClr val="dk1"/>
                </a:solidFill>
                <a:latin typeface="Calibri"/>
                <a:ea typeface="Calibri"/>
                <a:cs typeface="Calibri"/>
                <a:sym typeface="Calibri"/>
              </a:rPr>
              <a:t>Can contain multiple packages</a:t>
            </a:r>
          </a:p>
          <a:p>
            <a:pPr marL="228600" marR="0" lvl="0" indent="-228600" algn="l" rtl="0">
              <a:lnSpc>
                <a:spcPct val="80000"/>
              </a:lnSpc>
              <a:spcBef>
                <a:spcPts val="1000"/>
              </a:spcBef>
              <a:buClr>
                <a:schemeClr val="dk1"/>
              </a:buClr>
              <a:buSzPct val="25000"/>
              <a:buFont typeface="Calibri"/>
              <a:buNone/>
            </a:pPr>
            <a:r>
              <a:rPr lang="en-US" sz="2200" b="0" i="0" u="none" strike="noStrike" cap="none" baseline="0">
                <a:solidFill>
                  <a:schemeClr val="dk1"/>
                </a:solidFill>
                <a:latin typeface="Calibri"/>
                <a:ea typeface="Calibri"/>
                <a:cs typeface="Calibri"/>
                <a:sym typeface="Calibri"/>
              </a:rPr>
              <a:t>&lt;struts&gt; </a:t>
            </a:r>
          </a:p>
          <a:p>
            <a:pPr marL="685800" marR="0" lvl="1" indent="-228600" algn="l" rtl="0">
              <a:lnSpc>
                <a:spcPct val="80000"/>
              </a:lnSpc>
              <a:spcBef>
                <a:spcPts val="500"/>
              </a:spcBef>
              <a:buClr>
                <a:schemeClr val="dk1"/>
              </a:buClr>
              <a:buSzPct val="25000"/>
              <a:buFont typeface="Calibri"/>
              <a:buNone/>
            </a:pPr>
            <a:r>
              <a:rPr lang="en-US" sz="2200" b="0" i="0" u="none" strike="noStrike" cap="none" baseline="0">
                <a:solidFill>
                  <a:schemeClr val="dk1"/>
                </a:solidFill>
                <a:latin typeface="Calibri"/>
                <a:ea typeface="Calibri"/>
                <a:cs typeface="Calibri"/>
                <a:sym typeface="Calibri"/>
              </a:rPr>
              <a:t>&lt;package name=“base" extends="struts-default"&gt; </a:t>
            </a:r>
          </a:p>
          <a:p>
            <a:pPr marL="685800" marR="0" lvl="1" indent="-228600" algn="l" rtl="0">
              <a:lnSpc>
                <a:spcPct val="80000"/>
              </a:lnSpc>
              <a:spcBef>
                <a:spcPts val="500"/>
              </a:spcBef>
              <a:buClr>
                <a:schemeClr val="dk1"/>
              </a:buClr>
              <a:buSzPct val="25000"/>
              <a:buFont typeface="Calibri"/>
              <a:buNone/>
            </a:pPr>
            <a:r>
              <a:rPr lang="en-US" sz="2200" b="0" i="0" u="none" strike="noStrike" cap="none" baseline="0">
                <a:solidFill>
                  <a:schemeClr val="dk1"/>
                </a:solidFill>
                <a:latin typeface="Calibri"/>
                <a:ea typeface="Calibri"/>
                <a:cs typeface="Calibri"/>
                <a:sym typeface="Calibri"/>
              </a:rPr>
              <a:t>	&lt;action...&gt;</a:t>
            </a:r>
          </a:p>
          <a:p>
            <a:pPr marL="685800" marR="0" lvl="1" indent="-228600" algn="l" rtl="0">
              <a:lnSpc>
                <a:spcPct val="80000"/>
              </a:lnSpc>
              <a:spcBef>
                <a:spcPts val="500"/>
              </a:spcBef>
              <a:buClr>
                <a:schemeClr val="dk1"/>
              </a:buClr>
              <a:buSzPct val="25000"/>
              <a:buFont typeface="Calibri"/>
              <a:buNone/>
            </a:pPr>
            <a:r>
              <a:rPr lang="en-US" sz="2200" b="0" i="0" u="none" strike="noStrike" cap="none" baseline="0">
                <a:solidFill>
                  <a:schemeClr val="dk1"/>
                </a:solidFill>
                <a:latin typeface="Calibri"/>
                <a:ea typeface="Calibri"/>
                <a:cs typeface="Calibri"/>
                <a:sym typeface="Calibri"/>
              </a:rPr>
              <a:t>&lt;/package&gt; </a:t>
            </a:r>
          </a:p>
          <a:p>
            <a:pPr marL="685800" marR="0" lvl="1" indent="-228600" algn="l" rtl="0">
              <a:lnSpc>
                <a:spcPct val="80000"/>
              </a:lnSpc>
              <a:spcBef>
                <a:spcPts val="500"/>
              </a:spcBef>
              <a:buClr>
                <a:schemeClr val="dk1"/>
              </a:buClr>
              <a:buSzPct val="25000"/>
              <a:buFont typeface="Calibri"/>
              <a:buNone/>
            </a:pPr>
            <a:r>
              <a:rPr lang="en-US" sz="2200" b="0" i="0" u="none" strike="noStrike" cap="none" baseline="0">
                <a:solidFill>
                  <a:schemeClr val="dk1"/>
                </a:solidFill>
                <a:latin typeface="Calibri"/>
                <a:ea typeface="Calibri"/>
                <a:cs typeface="Calibri"/>
                <a:sym typeface="Calibri"/>
              </a:rPr>
              <a:t>&lt;include file=“hr.xml"/&gt; </a:t>
            </a:r>
          </a:p>
          <a:p>
            <a:pPr marL="685800" marR="0" lvl="1" indent="-228600" algn="l" rtl="0">
              <a:lnSpc>
                <a:spcPct val="80000"/>
              </a:lnSpc>
              <a:spcBef>
                <a:spcPts val="500"/>
              </a:spcBef>
              <a:buClr>
                <a:schemeClr val="dk1"/>
              </a:buClr>
              <a:buSzPct val="25000"/>
              <a:buFont typeface="Calibri"/>
              <a:buNone/>
            </a:pPr>
            <a:r>
              <a:rPr lang="en-US" sz="2200" b="0" i="0" u="none" strike="noStrike" cap="none" baseline="0">
                <a:solidFill>
                  <a:schemeClr val="dk1"/>
                </a:solidFill>
                <a:latin typeface="Calibri"/>
                <a:ea typeface="Calibri"/>
                <a:cs typeface="Calibri"/>
                <a:sym typeface="Calibri"/>
              </a:rPr>
              <a:t>&lt;include file=“logon.xml"/&gt; </a:t>
            </a:r>
          </a:p>
          <a:p>
            <a:pPr marL="685800" marR="0" lvl="1" indent="-228600" algn="l" rtl="0">
              <a:lnSpc>
                <a:spcPct val="80000"/>
              </a:lnSpc>
              <a:spcBef>
                <a:spcPts val="500"/>
              </a:spcBef>
              <a:buClr>
                <a:schemeClr val="dk1"/>
              </a:buClr>
              <a:buSzPct val="25000"/>
              <a:buFont typeface="Calibri"/>
              <a:buNone/>
            </a:pPr>
            <a:r>
              <a:rPr lang="en-US" sz="2200" b="0" i="0" u="none" strike="noStrike" cap="none" baseline="0">
                <a:solidFill>
                  <a:schemeClr val="dk1"/>
                </a:solidFill>
                <a:latin typeface="Calibri"/>
                <a:ea typeface="Calibri"/>
                <a:cs typeface="Calibri"/>
                <a:sym typeface="Calibri"/>
              </a:rPr>
              <a:t>&lt;include file=“preferences.xml"/&gt;</a:t>
            </a:r>
          </a:p>
          <a:p>
            <a:pPr marL="228600" marR="0" lvl="0" indent="-228600" algn="l" rtl="0">
              <a:lnSpc>
                <a:spcPct val="80000"/>
              </a:lnSpc>
              <a:spcBef>
                <a:spcPts val="1000"/>
              </a:spcBef>
              <a:buClr>
                <a:schemeClr val="dk1"/>
              </a:buClr>
              <a:buSzPct val="25000"/>
              <a:buFont typeface="Calibri"/>
              <a:buNone/>
            </a:pPr>
            <a:r>
              <a:rPr lang="en-US" sz="2200" b="0" i="0" u="none" strike="noStrike" cap="none" baseline="0">
                <a:solidFill>
                  <a:schemeClr val="dk1"/>
                </a:solidFill>
                <a:latin typeface="Calibri"/>
                <a:ea typeface="Calibri"/>
                <a:cs typeface="Calibri"/>
                <a:sym typeface="Calibri"/>
              </a:rPr>
              <a:t>&lt;/struts&gt; </a:t>
            </a:r>
          </a:p>
          <a:p>
            <a:endParaRPr lang="en-US" sz="2200" b="0" i="0" u="none" strike="noStrike" cap="none" baseline="0">
              <a:solidFill>
                <a:schemeClr val="dk1"/>
              </a:solidFill>
              <a:latin typeface="Calibri"/>
              <a:ea typeface="Calibri"/>
              <a:cs typeface="Calibri"/>
              <a:sym typeface="Calibri"/>
            </a:endParaRPr>
          </a:p>
        </p:txBody>
      </p:sp>
      <p:pic>
        <p:nvPicPr>
          <p:cNvPr id="302" name="Shape 302"/>
          <p:cNvPicPr preferRelativeResize="0"/>
          <p:nvPr/>
        </p:nvPicPr>
        <p:blipFill>
          <a:blip r:embed="rId3"/>
          <a:stretch>
            <a:fillRect/>
          </a:stretch>
        </p:blipFill>
        <p:spPr>
          <a:xfrm>
            <a:off x="6819900" y="65721"/>
            <a:ext cx="2324100" cy="790575"/>
          </a:xfrm>
          <a:prstGeom prst="rect">
            <a:avLst/>
          </a:prstGeom>
        </p:spPr>
      </p:pic>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Configuration, contd..</a:t>
            </a:r>
          </a:p>
        </p:txBody>
      </p:sp>
      <p:sp>
        <p:nvSpPr>
          <p:cNvPr id="309" name="Shape 309"/>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struts-default.xml</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Most of your packages will extend this</a:t>
            </a:r>
          </a:p>
          <a:p>
            <a:pPr marL="1143000" marR="0" lvl="2" indent="-228600" algn="l" rtl="0">
              <a:lnSpc>
                <a:spcPct val="90000"/>
              </a:lnSpc>
              <a:spcBef>
                <a:spcPts val="500"/>
              </a:spcBef>
              <a:buClr>
                <a:schemeClr val="dk1"/>
              </a:buClr>
              <a:buSzPct val="100000"/>
              <a:buFont typeface="Calibri"/>
              <a:buChar char="•"/>
            </a:pPr>
            <a:r>
              <a:rPr lang="en-US" sz="2000" b="0" i="0" u="none" strike="noStrike" cap="none" baseline="0">
                <a:solidFill>
                  <a:schemeClr val="dk1"/>
                </a:solidFill>
                <a:latin typeface="Calibri"/>
                <a:ea typeface="Calibri"/>
                <a:cs typeface="Calibri"/>
                <a:sym typeface="Calibri"/>
              </a:rPr>
              <a:t>Directly/Indirectly</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Contains about everything you need</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Packages form inheritance hierarchies</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The key sections are</a:t>
            </a:r>
          </a:p>
          <a:p>
            <a:pPr marL="1143000" marR="0" lvl="2" indent="-228600" algn="l" rtl="0">
              <a:lnSpc>
                <a:spcPct val="90000"/>
              </a:lnSpc>
              <a:spcBef>
                <a:spcPts val="500"/>
              </a:spcBef>
              <a:buClr>
                <a:schemeClr val="dk1"/>
              </a:buClr>
              <a:buSzPct val="100000"/>
              <a:buFont typeface="Calibri"/>
              <a:buChar char="•"/>
            </a:pPr>
            <a:r>
              <a:rPr lang="en-US" sz="2000" b="0" i="0" u="none" strike="noStrike" cap="none" baseline="0">
                <a:solidFill>
                  <a:schemeClr val="dk1"/>
                </a:solidFill>
                <a:latin typeface="Calibri"/>
                <a:ea typeface="Calibri"/>
                <a:cs typeface="Calibri"/>
                <a:sym typeface="Calibri"/>
              </a:rPr>
              <a:t>package</a:t>
            </a:r>
          </a:p>
          <a:p>
            <a:pPr marL="1143000" marR="0" lvl="2" indent="-228600" algn="l" rtl="0">
              <a:lnSpc>
                <a:spcPct val="90000"/>
              </a:lnSpc>
              <a:spcBef>
                <a:spcPts val="500"/>
              </a:spcBef>
              <a:buClr>
                <a:schemeClr val="dk1"/>
              </a:buClr>
              <a:buSzPct val="100000"/>
              <a:buFont typeface="Calibri"/>
              <a:buChar char="•"/>
            </a:pPr>
            <a:r>
              <a:rPr lang="en-US" sz="2000" b="0" i="0" u="none" strike="noStrike" cap="none" baseline="0">
                <a:solidFill>
                  <a:schemeClr val="dk1"/>
                </a:solidFill>
                <a:latin typeface="Calibri"/>
                <a:ea typeface="Calibri"/>
                <a:cs typeface="Calibri"/>
                <a:sym typeface="Calibri"/>
              </a:rPr>
              <a:t>result-types</a:t>
            </a:r>
          </a:p>
          <a:p>
            <a:pPr marL="1143000" marR="0" lvl="2" indent="-228600" algn="l" rtl="0">
              <a:lnSpc>
                <a:spcPct val="90000"/>
              </a:lnSpc>
              <a:spcBef>
                <a:spcPts val="500"/>
              </a:spcBef>
              <a:buClr>
                <a:schemeClr val="dk1"/>
              </a:buClr>
              <a:buSzPct val="100000"/>
              <a:buFont typeface="Calibri"/>
              <a:buChar char="•"/>
            </a:pPr>
            <a:r>
              <a:rPr lang="en-US" sz="2000" b="0" i="0" u="none" strike="noStrike" cap="none" baseline="0">
                <a:solidFill>
                  <a:schemeClr val="dk1"/>
                </a:solidFill>
                <a:latin typeface="Calibri"/>
                <a:ea typeface="Calibri"/>
                <a:cs typeface="Calibri"/>
                <a:sym typeface="Calibri"/>
              </a:rPr>
              <a:t>interceptors/stacks</a:t>
            </a:r>
          </a:p>
          <a:p>
            <a:endParaRPr lang="en-US" sz="2000" b="0" i="0" u="none" strike="noStrike" cap="none" baseline="0">
              <a:solidFill>
                <a:schemeClr val="dk1"/>
              </a:solidFill>
              <a:latin typeface="Calibri"/>
              <a:ea typeface="Calibri"/>
              <a:cs typeface="Calibri"/>
              <a:sym typeface="Calibri"/>
            </a:endParaRPr>
          </a:p>
        </p:txBody>
      </p:sp>
      <p:pic>
        <p:nvPicPr>
          <p:cNvPr id="310" name="Shape 310"/>
          <p:cNvPicPr preferRelativeResize="0"/>
          <p:nvPr/>
        </p:nvPicPr>
        <p:blipFill>
          <a:blip r:embed="rId3"/>
          <a:stretch>
            <a:fillRect/>
          </a:stretch>
        </p:blipFill>
        <p:spPr>
          <a:xfrm>
            <a:off x="6819900" y="65721"/>
            <a:ext cx="2324100" cy="790575"/>
          </a:xfrm>
          <a:prstGeom prst="rect">
            <a:avLst/>
          </a:prstGeom>
        </p:spPr>
      </p:pic>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Shape 314"/>
        <p:cNvGrpSpPr/>
        <p:nvPr/>
      </p:nvGrpSpPr>
      <p:grpSpPr>
        <a:xfrm>
          <a:off x="0" y="0"/>
          <a:ext cx="0" cy="0"/>
          <a:chOff x="0" y="0"/>
          <a:chExt cx="0" cy="0"/>
        </a:xfrm>
      </p:grpSpPr>
      <p:sp>
        <p:nvSpPr>
          <p:cNvPr id="315" name="Shape 315"/>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Tag Libraries</a:t>
            </a:r>
          </a:p>
        </p:txBody>
      </p:sp>
      <p:sp>
        <p:nvSpPr>
          <p:cNvPr id="316" name="Shape 316"/>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The UI</a:t>
            </a:r>
          </a:p>
          <a:p>
            <a:pPr marL="228600" marR="0" lvl="0" indent="-228600" algn="l" rtl="0">
              <a:lnSpc>
                <a:spcPct val="90000"/>
              </a:lnSpc>
              <a:spcBef>
                <a:spcPts val="500"/>
              </a:spcBef>
              <a:buClr>
                <a:srgbClr val="276288"/>
              </a:buClr>
              <a:buSzPct val="100000"/>
              <a:buFont typeface="Calibri"/>
              <a:buChar char="•"/>
            </a:pPr>
            <a:r>
              <a:rPr lang="en-US" sz="2400" b="0" i="0" u="none" strike="noStrike" cap="none" baseline="0">
                <a:solidFill>
                  <a:schemeClr val="dk1"/>
                </a:solidFill>
                <a:latin typeface="Calibri"/>
                <a:ea typeface="Calibri"/>
                <a:cs typeface="Calibri"/>
                <a:sym typeface="Calibri"/>
              </a:rPr>
              <a:t>Tags are divided into 2 sets</a:t>
            </a:r>
          </a:p>
          <a:p>
            <a:pPr marL="685800" marR="0" lvl="1" indent="-228600" algn="l" rtl="0">
              <a:lnSpc>
                <a:spcPct val="90000"/>
              </a:lnSpc>
              <a:spcBef>
                <a:spcPts val="500"/>
              </a:spcBef>
              <a:buClr>
                <a:srgbClr val="FF8E42"/>
              </a:buClr>
              <a:buSzPct val="100000"/>
              <a:buFont typeface="Calibri"/>
              <a:buChar char="•"/>
            </a:pPr>
            <a:r>
              <a:rPr lang="en-US" sz="2400" b="0" i="0" u="none" strike="noStrike" cap="none" baseline="0">
                <a:solidFill>
                  <a:schemeClr val="dk1"/>
                </a:solidFill>
                <a:latin typeface="Calibri"/>
                <a:ea typeface="Calibri"/>
                <a:cs typeface="Calibri"/>
                <a:sym typeface="Calibri"/>
              </a:rPr>
              <a:t>UI</a:t>
            </a:r>
          </a:p>
          <a:p>
            <a:pPr marL="1143000" marR="0" lvl="2" indent="-228600" algn="l" rtl="0">
              <a:lnSpc>
                <a:spcPct val="90000"/>
              </a:lnSpc>
              <a:spcBef>
                <a:spcPts val="500"/>
              </a:spcBef>
              <a:buClr>
                <a:srgbClr val="FF8E42"/>
              </a:buClr>
              <a:buSzPct val="100000"/>
              <a:buFont typeface="Calibri"/>
              <a:buChar char="•"/>
            </a:pPr>
            <a:r>
              <a:rPr lang="en-US" sz="2400" b="0" i="0" u="none" strike="noStrike" cap="none" baseline="0">
                <a:solidFill>
                  <a:schemeClr val="dk1"/>
                </a:solidFill>
                <a:latin typeface="Calibri"/>
                <a:ea typeface="Calibri"/>
                <a:cs typeface="Calibri"/>
                <a:sym typeface="Calibri"/>
              </a:rPr>
              <a:t>Form/Non-Form</a:t>
            </a:r>
          </a:p>
          <a:p>
            <a:pPr marL="1143000" marR="0" lvl="2" indent="-228600" algn="l" rtl="0">
              <a:lnSpc>
                <a:spcPct val="90000"/>
              </a:lnSpc>
              <a:spcBef>
                <a:spcPts val="500"/>
              </a:spcBef>
              <a:buClr>
                <a:srgbClr val="FF8E42"/>
              </a:buClr>
              <a:buSzPct val="100000"/>
              <a:buFont typeface="Calibri"/>
              <a:buChar char="•"/>
            </a:pPr>
            <a:r>
              <a:rPr lang="en-US" sz="2400" b="0" i="0" u="none" strike="noStrike" cap="none" baseline="0">
                <a:solidFill>
                  <a:schemeClr val="dk1"/>
                </a:solidFill>
                <a:latin typeface="Calibri"/>
                <a:ea typeface="Calibri"/>
                <a:cs typeface="Calibri"/>
                <a:sym typeface="Calibri"/>
              </a:rPr>
              <a:t>Ajax</a:t>
            </a:r>
          </a:p>
          <a:p>
            <a:pPr marL="1600200" marR="0" lvl="3" indent="-228600" algn="l" rtl="0">
              <a:lnSpc>
                <a:spcPct val="90000"/>
              </a:lnSpc>
              <a:spcBef>
                <a:spcPts val="500"/>
              </a:spcBef>
              <a:buClr>
                <a:srgbClr val="FF8E42"/>
              </a:buClr>
              <a:buSzPct val="100000"/>
              <a:buFont typeface="Calibri"/>
              <a:buChar char="•"/>
            </a:pPr>
            <a:r>
              <a:rPr lang="en-US" sz="2400" b="0" i="0" u="none" strike="noStrike" cap="none" baseline="0">
                <a:solidFill>
                  <a:schemeClr val="dk1"/>
                </a:solidFill>
                <a:latin typeface="Calibri"/>
                <a:ea typeface="Calibri"/>
                <a:cs typeface="Calibri"/>
                <a:sym typeface="Calibri"/>
              </a:rPr>
              <a:t>Leverages dojo</a:t>
            </a:r>
          </a:p>
          <a:p>
            <a:pPr marL="685800" marR="0" lvl="1" indent="-228600" algn="l" rtl="0">
              <a:lnSpc>
                <a:spcPct val="90000"/>
              </a:lnSpc>
              <a:spcBef>
                <a:spcPts val="500"/>
              </a:spcBef>
              <a:buClr>
                <a:srgbClr val="FF8E42"/>
              </a:buClr>
              <a:buSzPct val="100000"/>
              <a:buFont typeface="Calibri"/>
              <a:buChar char="•"/>
            </a:pPr>
            <a:r>
              <a:rPr lang="en-US" sz="2400" b="0" i="0" u="none" strike="noStrike" cap="none" baseline="0">
                <a:solidFill>
                  <a:schemeClr val="dk1"/>
                </a:solidFill>
                <a:latin typeface="Calibri"/>
                <a:ea typeface="Calibri"/>
                <a:cs typeface="Calibri"/>
                <a:sym typeface="Calibri"/>
              </a:rPr>
              <a:t>Generic</a:t>
            </a:r>
          </a:p>
          <a:p>
            <a:pPr marL="1143000" marR="0" lvl="2" indent="-228600" algn="l" rtl="0">
              <a:lnSpc>
                <a:spcPct val="90000"/>
              </a:lnSpc>
              <a:spcBef>
                <a:spcPts val="500"/>
              </a:spcBef>
              <a:buClr>
                <a:srgbClr val="FF8E42"/>
              </a:buClr>
              <a:buSzPct val="100000"/>
              <a:buFont typeface="Calibri"/>
              <a:buChar char="•"/>
            </a:pPr>
            <a:r>
              <a:rPr lang="en-US" sz="2400" b="0" i="0" u="none" strike="noStrike" cap="none" baseline="0">
                <a:solidFill>
                  <a:schemeClr val="dk1"/>
                </a:solidFill>
                <a:latin typeface="Calibri"/>
                <a:ea typeface="Calibri"/>
                <a:cs typeface="Calibri"/>
                <a:sym typeface="Calibri"/>
              </a:rPr>
              <a:t>Control</a:t>
            </a:r>
          </a:p>
          <a:p>
            <a:pPr marL="1600200" marR="0" lvl="3" indent="-228600" algn="l" rtl="0">
              <a:lnSpc>
                <a:spcPct val="90000"/>
              </a:lnSpc>
              <a:spcBef>
                <a:spcPts val="500"/>
              </a:spcBef>
              <a:buClr>
                <a:srgbClr val="FF8E42"/>
              </a:buClr>
              <a:buSzPct val="100000"/>
              <a:buFont typeface="Calibri"/>
              <a:buChar char="•"/>
            </a:pPr>
            <a:r>
              <a:rPr lang="en-US" sz="2400" b="0" i="0" u="none" strike="noStrike" cap="none" baseline="0">
                <a:solidFill>
                  <a:schemeClr val="dk1"/>
                </a:solidFill>
                <a:latin typeface="Calibri"/>
                <a:ea typeface="Calibri"/>
                <a:cs typeface="Calibri"/>
                <a:sym typeface="Calibri"/>
              </a:rPr>
              <a:t>if, else, iterator</a:t>
            </a:r>
          </a:p>
          <a:p>
            <a:pPr marL="1143000" marR="0" lvl="2" indent="-228600" algn="l" rtl="0">
              <a:lnSpc>
                <a:spcPct val="90000"/>
              </a:lnSpc>
              <a:spcBef>
                <a:spcPts val="500"/>
              </a:spcBef>
              <a:buClr>
                <a:srgbClr val="FF8E42"/>
              </a:buClr>
              <a:buSzPct val="100000"/>
              <a:buFont typeface="Calibri"/>
              <a:buChar char="•"/>
            </a:pPr>
            <a:r>
              <a:rPr lang="en-US" sz="2400" b="0" i="0" u="none" strike="noStrike" cap="none" baseline="0">
                <a:solidFill>
                  <a:schemeClr val="dk1"/>
                </a:solidFill>
                <a:latin typeface="Calibri"/>
                <a:ea typeface="Calibri"/>
                <a:cs typeface="Calibri"/>
                <a:sym typeface="Calibri"/>
              </a:rPr>
              <a:t>Data</a:t>
            </a:r>
          </a:p>
          <a:p>
            <a:pPr marL="1600200" marR="0" lvl="3" indent="-228600" algn="l" rtl="0">
              <a:lnSpc>
                <a:spcPct val="90000"/>
              </a:lnSpc>
              <a:spcBef>
                <a:spcPts val="500"/>
              </a:spcBef>
              <a:buClr>
                <a:srgbClr val="FF8E42"/>
              </a:buClr>
              <a:buSzPct val="100000"/>
              <a:buFont typeface="Calibri"/>
              <a:buChar char="•"/>
            </a:pPr>
            <a:r>
              <a:rPr lang="en-US" sz="2400" b="0" i="0" u="none" strike="noStrike" cap="none" baseline="0">
                <a:solidFill>
                  <a:schemeClr val="dk1"/>
                </a:solidFill>
                <a:latin typeface="Calibri"/>
                <a:ea typeface="Calibri"/>
                <a:cs typeface="Calibri"/>
                <a:sym typeface="Calibri"/>
              </a:rPr>
              <a:t>bean, text, url</a:t>
            </a:r>
          </a:p>
          <a:p>
            <a:endParaRPr lang="en-US" sz="2400" b="0" i="0" u="none" strike="noStrike" cap="none" baseline="0">
              <a:solidFill>
                <a:schemeClr val="dk1"/>
              </a:solidFill>
              <a:latin typeface="Calibri"/>
              <a:ea typeface="Calibri"/>
              <a:cs typeface="Calibri"/>
              <a:sym typeface="Calibri"/>
            </a:endParaRPr>
          </a:p>
        </p:txBody>
      </p:sp>
      <p:pic>
        <p:nvPicPr>
          <p:cNvPr id="317" name="Shape 317"/>
          <p:cNvPicPr preferRelativeResize="0"/>
          <p:nvPr/>
        </p:nvPicPr>
        <p:blipFill>
          <a:blip r:embed="rId3"/>
          <a:stretch>
            <a:fillRect/>
          </a:stretch>
        </p:blipFill>
        <p:spPr>
          <a:xfrm>
            <a:off x="6819900" y="65721"/>
            <a:ext cx="2324100" cy="790575"/>
          </a:xfrm>
          <a:prstGeom prst="rect">
            <a:avLst/>
          </a:prstGeom>
        </p:spPr>
      </p:pic>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Shape 322"/>
        <p:cNvGrpSpPr/>
        <p:nvPr/>
      </p:nvGrpSpPr>
      <p:grpSpPr>
        <a:xfrm>
          <a:off x="0" y="0"/>
          <a:ext cx="0" cy="0"/>
          <a:chOff x="0" y="0"/>
          <a:chExt cx="0" cy="0"/>
        </a:xfrm>
      </p:grpSpPr>
      <p:sp>
        <p:nvSpPr>
          <p:cNvPr id="323" name="Shape 323"/>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Struts 2 Tags</a:t>
            </a:r>
          </a:p>
        </p:txBody>
      </p:sp>
      <p:sp>
        <p:nvSpPr>
          <p:cNvPr id="324" name="Shape 324"/>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rgbClr val="276288"/>
              </a:buClr>
              <a:buSzPct val="100000"/>
              <a:buFont typeface="Calibri"/>
              <a:buChar char="•"/>
            </a:pPr>
            <a:r>
              <a:rPr lang="en-US" sz="2800" b="0" i="0" u="none" strike="noStrike" cap="none" baseline="0">
                <a:solidFill>
                  <a:schemeClr val="dk1"/>
                </a:solidFill>
                <a:latin typeface="Calibri"/>
                <a:ea typeface="Calibri"/>
                <a:cs typeface="Calibri"/>
                <a:sym typeface="Calibri"/>
              </a:rPr>
              <a:t>Decoupled from underlying view technology</a:t>
            </a:r>
          </a:p>
          <a:p>
            <a:pPr marL="685800" marR="0" lvl="1" indent="-228600" algn="l" rtl="0">
              <a:lnSpc>
                <a:spcPct val="90000"/>
              </a:lnSpc>
              <a:spcBef>
                <a:spcPts val="500"/>
              </a:spcBef>
              <a:buClr>
                <a:srgbClr val="FF8E42"/>
              </a:buClr>
              <a:buSzPct val="100000"/>
              <a:buFont typeface="Calibri"/>
              <a:buChar char="•"/>
            </a:pPr>
            <a:r>
              <a:rPr lang="en-US" sz="2400" b="0" i="0" u="none" strike="noStrike" cap="none" baseline="0">
                <a:solidFill>
                  <a:schemeClr val="dk1"/>
                </a:solidFill>
                <a:latin typeface="Calibri"/>
                <a:ea typeface="Calibri"/>
                <a:cs typeface="Calibri"/>
                <a:sym typeface="Calibri"/>
              </a:rPr>
              <a:t>JSP</a:t>
            </a:r>
          </a:p>
          <a:p>
            <a:pPr marL="685800" marR="0" lvl="1" indent="-228600" algn="l" rtl="0">
              <a:lnSpc>
                <a:spcPct val="90000"/>
              </a:lnSpc>
              <a:spcBef>
                <a:spcPts val="500"/>
              </a:spcBef>
              <a:buClr>
                <a:srgbClr val="FF8E42"/>
              </a:buClr>
              <a:buSzPct val="100000"/>
              <a:buFont typeface="Calibri"/>
              <a:buChar char="•"/>
            </a:pPr>
            <a:r>
              <a:rPr lang="en-US" sz="2400" b="0" i="0" u="none" strike="noStrike" cap="none" baseline="0">
                <a:solidFill>
                  <a:schemeClr val="dk1"/>
                </a:solidFill>
                <a:latin typeface="Calibri"/>
                <a:ea typeface="Calibri"/>
                <a:cs typeface="Calibri"/>
                <a:sym typeface="Calibri"/>
              </a:rPr>
              <a:t>Velocity</a:t>
            </a:r>
          </a:p>
          <a:p>
            <a:pPr marL="685800" marR="0" lvl="1" indent="-228600" algn="l" rtl="0">
              <a:lnSpc>
                <a:spcPct val="90000"/>
              </a:lnSpc>
              <a:spcBef>
                <a:spcPts val="500"/>
              </a:spcBef>
              <a:buClr>
                <a:srgbClr val="FF8E42"/>
              </a:buClr>
              <a:buSzPct val="100000"/>
              <a:buFont typeface="Calibri"/>
              <a:buChar char="•"/>
            </a:pPr>
            <a:r>
              <a:rPr lang="en-US" sz="2400" b="0" i="0" u="none" strike="noStrike" cap="none" baseline="0">
                <a:solidFill>
                  <a:schemeClr val="dk1"/>
                </a:solidFill>
                <a:latin typeface="Calibri"/>
                <a:ea typeface="Calibri"/>
                <a:cs typeface="Calibri"/>
                <a:sym typeface="Calibri"/>
              </a:rPr>
              <a:t>FreeMarker</a:t>
            </a:r>
          </a:p>
          <a:p>
            <a:pPr marL="228600" marR="0" lvl="0" indent="-228600" algn="l" rtl="0">
              <a:lnSpc>
                <a:spcPct val="90000"/>
              </a:lnSpc>
              <a:spcBef>
                <a:spcPts val="1000"/>
              </a:spcBef>
              <a:buClr>
                <a:srgbClr val="276288"/>
              </a:buClr>
              <a:buSzPct val="100000"/>
              <a:buFont typeface="Calibri"/>
              <a:buChar char="•"/>
            </a:pPr>
            <a:r>
              <a:rPr lang="en-US" sz="2800" b="0" i="0" u="none" strike="noStrike" cap="none" baseline="0">
                <a:solidFill>
                  <a:schemeClr val="dk1"/>
                </a:solidFill>
                <a:latin typeface="Calibri"/>
                <a:ea typeface="Calibri"/>
                <a:cs typeface="Calibri"/>
                <a:sym typeface="Calibri"/>
              </a:rPr>
              <a:t>Markup via Freemarker templates</a:t>
            </a:r>
          </a:p>
          <a:p>
            <a:endParaRPr lang="en-US" sz="2800" b="0" i="0" u="none" strike="noStrike" cap="none" baseline="0">
              <a:solidFill>
                <a:schemeClr val="dk1"/>
              </a:solidFill>
              <a:latin typeface="Calibri"/>
              <a:ea typeface="Calibri"/>
              <a:cs typeface="Calibri"/>
              <a:sym typeface="Calibri"/>
            </a:endParaRPr>
          </a:p>
          <a:p>
            <a:endParaRPr lang="en-US" sz="2800" b="0" i="0" u="none" strike="noStrike" cap="none" baseline="0">
              <a:solidFill>
                <a:schemeClr val="dk1"/>
              </a:solidFill>
              <a:latin typeface="Calibri"/>
              <a:ea typeface="Calibri"/>
              <a:cs typeface="Calibri"/>
              <a:sym typeface="Calibri"/>
            </a:endParaRPr>
          </a:p>
        </p:txBody>
      </p:sp>
      <p:pic>
        <p:nvPicPr>
          <p:cNvPr id="325" name="Shape 325"/>
          <p:cNvPicPr preferRelativeResize="0"/>
          <p:nvPr/>
        </p:nvPicPr>
        <p:blipFill>
          <a:blip r:embed="rId3"/>
          <a:stretch>
            <a:fillRect/>
          </a:stretch>
        </p:blipFill>
        <p:spPr>
          <a:xfrm>
            <a:off x="6819900" y="65721"/>
            <a:ext cx="2324100" cy="790575"/>
          </a:xfrm>
          <a:prstGeom prst="rect">
            <a:avLst/>
          </a:prstGeom>
        </p:spPr>
      </p:pic>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Shape 330"/>
        <p:cNvGrpSpPr/>
        <p:nvPr/>
      </p:nvGrpSpPr>
      <p:grpSpPr>
        <a:xfrm>
          <a:off x="0" y="0"/>
          <a:ext cx="0" cy="0"/>
          <a:chOff x="0" y="0"/>
          <a:chExt cx="0" cy="0"/>
        </a:xfrm>
      </p:grpSpPr>
      <p:sp>
        <p:nvSpPr>
          <p:cNvPr id="331" name="Shape 331"/>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Validation</a:t>
            </a:r>
          </a:p>
        </p:txBody>
      </p:sp>
      <p:sp>
        <p:nvSpPr>
          <p:cNvPr id="332" name="Shape 332"/>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75000"/>
              </a:lnSpc>
              <a:spcBef>
                <a:spcPts val="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Validation Styles</a:t>
            </a:r>
          </a:p>
          <a:p>
            <a:pPr marL="685800" marR="0" lvl="1" indent="-228600" algn="l" rtl="0">
              <a:lnSpc>
                <a:spcPct val="75000"/>
              </a:lnSpc>
              <a:spcBef>
                <a:spcPts val="500"/>
              </a:spcBef>
              <a:buClr>
                <a:schemeClr val="dk1"/>
              </a:buClr>
              <a:buSzPct val="97619"/>
              <a:buFont typeface="Calibri"/>
              <a:buChar char="•"/>
            </a:pPr>
            <a:r>
              <a:rPr lang="en-US" sz="2050" b="0" i="0" u="none" strike="noStrike" cap="none" baseline="0">
                <a:solidFill>
                  <a:schemeClr val="dk1"/>
                </a:solidFill>
                <a:latin typeface="Calibri"/>
                <a:ea typeface="Calibri"/>
                <a:cs typeface="Calibri"/>
                <a:sym typeface="Calibri"/>
              </a:rPr>
              <a:t>Annotations</a:t>
            </a:r>
          </a:p>
          <a:p>
            <a:pPr marL="685800" marR="0" lvl="1" indent="-228600" algn="l" rtl="0">
              <a:lnSpc>
                <a:spcPct val="75000"/>
              </a:lnSpc>
              <a:spcBef>
                <a:spcPts val="500"/>
              </a:spcBef>
              <a:buClr>
                <a:schemeClr val="dk1"/>
              </a:buClr>
              <a:buSzPct val="97619"/>
              <a:buFont typeface="Calibri"/>
              <a:buChar char="•"/>
            </a:pPr>
            <a:r>
              <a:rPr lang="en-US" sz="2050" b="0" i="0" u="none" strike="noStrike" cap="none" baseline="0">
                <a:solidFill>
                  <a:schemeClr val="dk1"/>
                </a:solidFill>
                <a:latin typeface="Calibri"/>
                <a:ea typeface="Calibri"/>
                <a:cs typeface="Calibri"/>
                <a:sym typeface="Calibri"/>
              </a:rPr>
              <a:t>XML</a:t>
            </a:r>
          </a:p>
          <a:p>
            <a:pPr marL="685800" marR="0" lvl="1" indent="-228600" algn="l" rtl="0">
              <a:lnSpc>
                <a:spcPct val="75000"/>
              </a:lnSpc>
              <a:spcBef>
                <a:spcPts val="500"/>
              </a:spcBef>
              <a:buClr>
                <a:schemeClr val="dk1"/>
              </a:buClr>
              <a:buSzPct val="97619"/>
              <a:buFont typeface="Calibri"/>
              <a:buChar char="•"/>
            </a:pPr>
            <a:r>
              <a:rPr lang="en-US" sz="2050" b="0" i="0" u="none" strike="noStrike" cap="none" baseline="0">
                <a:solidFill>
                  <a:schemeClr val="dk1"/>
                </a:solidFill>
                <a:latin typeface="Calibri"/>
                <a:ea typeface="Calibri"/>
                <a:cs typeface="Calibri"/>
                <a:sym typeface="Calibri"/>
              </a:rPr>
              <a:t>Java</a:t>
            </a:r>
          </a:p>
          <a:p>
            <a:pPr marL="228600" marR="0" lvl="0" indent="-228600" algn="l" rtl="0">
              <a:lnSpc>
                <a:spcPct val="75000"/>
              </a:lnSpc>
              <a:spcBef>
                <a:spcPts val="1000"/>
              </a:spcBef>
              <a:buClr>
                <a:schemeClr val="dk1"/>
              </a:buClr>
              <a:buSzPct val="97619"/>
              <a:buFont typeface="Calibri"/>
              <a:buChar char="•"/>
            </a:pPr>
            <a:r>
              <a:rPr lang="en-US" sz="2050" b="0" i="0" u="none" strike="noStrike" cap="none" baseline="0">
                <a:solidFill>
                  <a:schemeClr val="dk1"/>
                </a:solidFill>
                <a:latin typeface="Calibri"/>
                <a:ea typeface="Calibri"/>
                <a:cs typeface="Calibri"/>
                <a:sym typeface="Calibri"/>
              </a:rPr>
              <a:t>Form</a:t>
            </a:r>
          </a:p>
          <a:p>
            <a:pPr marL="685800" marR="0" lvl="1" indent="-228600" algn="l" rtl="0">
              <a:lnSpc>
                <a:spcPct val="75000"/>
              </a:lnSpc>
              <a:spcBef>
                <a:spcPts val="500"/>
              </a:spcBef>
              <a:buClr>
                <a:schemeClr val="dk1"/>
              </a:buClr>
              <a:buSzPct val="97619"/>
              <a:buFont typeface="Calibri"/>
              <a:buChar char="•"/>
            </a:pPr>
            <a:r>
              <a:rPr lang="en-US" sz="2050" b="0" i="0" u="none" strike="noStrike" cap="none" baseline="0">
                <a:solidFill>
                  <a:schemeClr val="dk1"/>
                </a:solidFill>
                <a:latin typeface="Calibri"/>
                <a:ea typeface="Calibri"/>
                <a:cs typeface="Calibri"/>
                <a:sym typeface="Calibri"/>
              </a:rPr>
              <a:t>&lt;s:textfield key="age"/&gt; </a:t>
            </a:r>
          </a:p>
          <a:p>
            <a:pPr marL="228600" marR="0" lvl="0" indent="-228600" algn="l" rtl="0">
              <a:lnSpc>
                <a:spcPct val="75000"/>
              </a:lnSpc>
              <a:spcBef>
                <a:spcPts val="1000"/>
              </a:spcBef>
              <a:buClr>
                <a:schemeClr val="dk1"/>
              </a:buClr>
              <a:buSzPct val="97619"/>
              <a:buFont typeface="Calibri"/>
              <a:buChar char="•"/>
            </a:pPr>
            <a:r>
              <a:rPr lang="en-US" sz="2050" b="0" i="0" u="none" strike="noStrike" cap="none" baseline="0">
                <a:solidFill>
                  <a:schemeClr val="dk1"/>
                </a:solidFill>
                <a:latin typeface="Calibri"/>
                <a:ea typeface="Calibri"/>
                <a:cs typeface="Calibri"/>
                <a:sym typeface="Calibri"/>
              </a:rPr>
              <a:t>Action </a:t>
            </a:r>
          </a:p>
          <a:p>
            <a:pPr marL="685800" marR="0" lvl="1" indent="-228600" algn="l" rtl="0">
              <a:lnSpc>
                <a:spcPct val="75000"/>
              </a:lnSpc>
              <a:spcBef>
                <a:spcPts val="500"/>
              </a:spcBef>
              <a:buClr>
                <a:schemeClr val="dk1"/>
              </a:buClr>
              <a:buSzPct val="97619"/>
              <a:buFont typeface="Calibri"/>
              <a:buChar char="•"/>
            </a:pPr>
            <a:r>
              <a:rPr lang="en-US" sz="2050" b="0" i="0" u="none" strike="noStrike" cap="none" baseline="0">
                <a:solidFill>
                  <a:schemeClr val="dk1"/>
                </a:solidFill>
                <a:latin typeface="Calibri"/>
                <a:ea typeface="Calibri"/>
                <a:cs typeface="Calibri"/>
                <a:sym typeface="Calibri"/>
              </a:rPr>
              <a:t>private int age;  get/set</a:t>
            </a:r>
          </a:p>
          <a:p>
            <a:pPr marL="228600" marR="0" lvl="0" indent="-228600" algn="l" rtl="0">
              <a:lnSpc>
                <a:spcPct val="75000"/>
              </a:lnSpc>
              <a:spcBef>
                <a:spcPts val="1000"/>
              </a:spcBef>
              <a:buClr>
                <a:schemeClr val="dk1"/>
              </a:buClr>
              <a:buSzPct val="97619"/>
              <a:buFont typeface="Calibri"/>
              <a:buChar char="•"/>
            </a:pPr>
            <a:r>
              <a:rPr lang="en-US" sz="2050" b="0" i="0" u="none" strike="noStrike" cap="none" baseline="0">
                <a:solidFill>
                  <a:schemeClr val="dk1"/>
                </a:solidFill>
                <a:latin typeface="Calibri"/>
                <a:ea typeface="Calibri"/>
                <a:cs typeface="Calibri"/>
                <a:sym typeface="Calibri"/>
              </a:rPr>
              <a:t>Validator &lt;ActionClassName&gt;-validation.xml</a:t>
            </a:r>
          </a:p>
          <a:p>
            <a:pPr marL="685800" marR="0" lvl="1" indent="-228600" algn="l" rtl="0">
              <a:lnSpc>
                <a:spcPct val="75000"/>
              </a:lnSpc>
              <a:spcBef>
                <a:spcPts val="500"/>
              </a:spcBef>
              <a:buClr>
                <a:schemeClr val="dk1"/>
              </a:buClr>
              <a:buSzPct val="25000"/>
              <a:buFont typeface="Calibri"/>
              <a:buNone/>
            </a:pPr>
            <a:r>
              <a:rPr lang="en-US" sz="1700" b="0" i="0" u="none" strike="noStrike" cap="none" baseline="0">
                <a:solidFill>
                  <a:schemeClr val="dk1"/>
                </a:solidFill>
                <a:latin typeface="Calibri"/>
                <a:ea typeface="Calibri"/>
                <a:cs typeface="Calibri"/>
                <a:sym typeface="Calibri"/>
              </a:rPr>
              <a:t>&lt;field name="age"&gt;</a:t>
            </a:r>
            <a:r>
              <a:rPr lang="en-US" sz="2050" b="0" i="0" u="none" strike="noStrike" cap="none" baseline="0">
                <a:solidFill>
                  <a:schemeClr val="dk1"/>
                </a:solidFill>
                <a:latin typeface="Calibri"/>
                <a:ea typeface="Calibri"/>
                <a:cs typeface="Calibri"/>
                <a:sym typeface="Calibri"/>
              </a:rPr>
              <a:t> </a:t>
            </a:r>
          </a:p>
          <a:p>
            <a:pPr marL="1143000" marR="0" lvl="2" indent="-228600" algn="l" rtl="0">
              <a:lnSpc>
                <a:spcPct val="75000"/>
              </a:lnSpc>
              <a:spcBef>
                <a:spcPts val="500"/>
              </a:spcBef>
              <a:buClr>
                <a:schemeClr val="dk1"/>
              </a:buClr>
              <a:buSzPct val="25000"/>
              <a:buFont typeface="Calibri"/>
              <a:buNone/>
            </a:pPr>
            <a:r>
              <a:rPr lang="en-US" sz="1700" b="0" i="0" u="none" strike="noStrike" cap="none" baseline="0">
                <a:solidFill>
                  <a:schemeClr val="dk1"/>
                </a:solidFill>
                <a:latin typeface="Calibri"/>
                <a:ea typeface="Calibri"/>
                <a:cs typeface="Calibri"/>
                <a:sym typeface="Calibri"/>
              </a:rPr>
              <a:t>&lt;field-validator type="int"&gt; </a:t>
            </a:r>
          </a:p>
          <a:p>
            <a:pPr marL="1600200" marR="0" lvl="3" indent="-228600" algn="l" rtl="0">
              <a:lnSpc>
                <a:spcPct val="75000"/>
              </a:lnSpc>
              <a:spcBef>
                <a:spcPts val="500"/>
              </a:spcBef>
              <a:buClr>
                <a:schemeClr val="dk1"/>
              </a:buClr>
              <a:buSzPct val="25000"/>
              <a:buFont typeface="Times New Roman"/>
              <a:buNone/>
            </a:pPr>
            <a:r>
              <a:rPr lang="en-US" sz="1550" b="0" i="0" u="none" strike="noStrike" cap="none" baseline="0">
                <a:solidFill>
                  <a:schemeClr val="dk1"/>
                </a:solidFill>
                <a:latin typeface="Times New Roman"/>
                <a:ea typeface="Times New Roman"/>
                <a:cs typeface="Times New Roman"/>
                <a:sym typeface="Times New Roman"/>
              </a:rPr>
              <a:t>&lt;param name="min"&gt;13&lt;/param&gt; </a:t>
            </a:r>
          </a:p>
          <a:p>
            <a:pPr marL="1600200" marR="0" lvl="3" indent="-228600" algn="l" rtl="0">
              <a:lnSpc>
                <a:spcPct val="75000"/>
              </a:lnSpc>
              <a:spcBef>
                <a:spcPts val="500"/>
              </a:spcBef>
              <a:buClr>
                <a:schemeClr val="dk1"/>
              </a:buClr>
              <a:buSzPct val="25000"/>
              <a:buFont typeface="Times New Roman"/>
              <a:buNone/>
            </a:pPr>
            <a:r>
              <a:rPr lang="en-US" sz="1550" b="0" i="0" u="none" strike="noStrike" cap="none" baseline="0">
                <a:solidFill>
                  <a:schemeClr val="dk1"/>
                </a:solidFill>
                <a:latin typeface="Times New Roman"/>
                <a:ea typeface="Times New Roman"/>
                <a:cs typeface="Times New Roman"/>
                <a:sym typeface="Times New Roman"/>
              </a:rPr>
              <a:t>&lt;param name="max"&gt;19&lt;/param&gt;</a:t>
            </a:r>
          </a:p>
          <a:p>
            <a:pPr marL="1600200" marR="0" lvl="3" indent="-228600" algn="l" rtl="0">
              <a:lnSpc>
                <a:spcPct val="75000"/>
              </a:lnSpc>
              <a:spcBef>
                <a:spcPts val="500"/>
              </a:spcBef>
              <a:buClr>
                <a:schemeClr val="dk1"/>
              </a:buClr>
              <a:buSzPct val="25000"/>
              <a:buFont typeface="Times New Roman"/>
              <a:buNone/>
            </a:pPr>
            <a:r>
              <a:rPr lang="en-US" sz="1550" b="0" i="0" u="none" strike="noStrike" cap="none" baseline="0">
                <a:solidFill>
                  <a:schemeClr val="dk1"/>
                </a:solidFill>
                <a:latin typeface="Times New Roman"/>
                <a:ea typeface="Times New Roman"/>
                <a:cs typeface="Times New Roman"/>
                <a:sym typeface="Times New Roman"/>
              </a:rPr>
              <a:t> &lt;message&gt;Only people ages 13 to 19 allowed&lt;/message&gt; </a:t>
            </a:r>
          </a:p>
          <a:p>
            <a:pPr marL="1143000" marR="0" lvl="2" indent="-228600" algn="l" rtl="0">
              <a:lnSpc>
                <a:spcPct val="75000"/>
              </a:lnSpc>
              <a:spcBef>
                <a:spcPts val="500"/>
              </a:spcBef>
              <a:buClr>
                <a:schemeClr val="dk1"/>
              </a:buClr>
              <a:buSzPct val="25000"/>
              <a:buFont typeface="Calibri"/>
              <a:buNone/>
            </a:pPr>
            <a:r>
              <a:rPr lang="en-US" sz="1700" b="0" i="0" u="none" strike="noStrike" cap="none" baseline="0">
                <a:solidFill>
                  <a:schemeClr val="dk1"/>
                </a:solidFill>
                <a:latin typeface="Calibri"/>
                <a:ea typeface="Calibri"/>
                <a:cs typeface="Calibri"/>
                <a:sym typeface="Calibri"/>
              </a:rPr>
              <a:t>&lt;/field-validator&gt; </a:t>
            </a:r>
          </a:p>
          <a:p>
            <a:pPr marL="685800" marR="0" lvl="1" indent="-228600" algn="l" rtl="0">
              <a:lnSpc>
                <a:spcPct val="75000"/>
              </a:lnSpc>
              <a:spcBef>
                <a:spcPts val="500"/>
              </a:spcBef>
              <a:buClr>
                <a:schemeClr val="dk1"/>
              </a:buClr>
              <a:buSzPct val="25000"/>
              <a:buFont typeface="Calibri"/>
              <a:buNone/>
            </a:pPr>
            <a:r>
              <a:rPr lang="en-US" sz="1700" b="0" i="0" u="none" strike="noStrike" cap="none" baseline="0">
                <a:solidFill>
                  <a:schemeClr val="dk1"/>
                </a:solidFill>
                <a:latin typeface="Calibri"/>
                <a:ea typeface="Calibri"/>
                <a:cs typeface="Calibri"/>
                <a:sym typeface="Calibri"/>
              </a:rPr>
              <a:t>&lt;/field&gt; </a:t>
            </a:r>
          </a:p>
          <a:p>
            <a:endParaRPr lang="en-US" sz="1700" b="0" i="0" u="none" strike="noStrike" cap="none" baseline="0">
              <a:solidFill>
                <a:schemeClr val="dk1"/>
              </a:solidFill>
              <a:latin typeface="Calibri"/>
              <a:ea typeface="Calibri"/>
              <a:cs typeface="Calibri"/>
              <a:sym typeface="Calibri"/>
            </a:endParaRPr>
          </a:p>
        </p:txBody>
      </p:sp>
      <p:pic>
        <p:nvPicPr>
          <p:cNvPr id="333" name="Shape 333"/>
          <p:cNvPicPr preferRelativeResize="0"/>
          <p:nvPr/>
        </p:nvPicPr>
        <p:blipFill>
          <a:blip r:embed="rId3"/>
          <a:stretch>
            <a:fillRect/>
          </a:stretch>
        </p:blipFill>
        <p:spPr>
          <a:xfrm>
            <a:off x="6819900" y="65721"/>
            <a:ext cx="2324100" cy="790575"/>
          </a:xfrm>
          <a:prstGeom prst="rect">
            <a:avLst/>
          </a:prstGeom>
        </p:spPr>
      </p:pic>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Shape 337"/>
        <p:cNvGrpSpPr/>
        <p:nvPr/>
      </p:nvGrpSpPr>
      <p:grpSpPr>
        <a:xfrm>
          <a:off x="0" y="0"/>
          <a:ext cx="0" cy="0"/>
          <a:chOff x="0" y="0"/>
          <a:chExt cx="0" cy="0"/>
        </a:xfrm>
      </p:grpSpPr>
      <p:sp>
        <p:nvSpPr>
          <p:cNvPr id="338" name="Shape 338"/>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Plug-ins</a:t>
            </a:r>
          </a:p>
        </p:txBody>
      </p:sp>
      <p:sp>
        <p:nvSpPr>
          <p:cNvPr id="339" name="Shape 339"/>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Strategic points in the framework where you can </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Provide you own implementations</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Add new features</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Add functionality without modifying code</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Open-Closed Principle</a:t>
            </a:r>
          </a:p>
          <a:p>
            <a:endParaRPr lang="en-US" sz="2400" b="0" i="0" u="none" strike="noStrike" cap="none" baseline="0">
              <a:solidFill>
                <a:schemeClr val="dk1"/>
              </a:solidFill>
              <a:latin typeface="Calibri"/>
              <a:ea typeface="Calibri"/>
              <a:cs typeface="Calibri"/>
              <a:sym typeface="Calibri"/>
            </a:endParaRP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Struts 2 further reading</a:t>
            </a:r>
          </a:p>
          <a:p>
            <a:pPr marL="685800" marR="0" lvl="1" indent="-228600" algn="l" rtl="0">
              <a:lnSpc>
                <a:spcPct val="90000"/>
              </a:lnSpc>
              <a:spcBef>
                <a:spcPts val="500"/>
              </a:spcBef>
              <a:buClr>
                <a:schemeClr val="dk1"/>
              </a:buClr>
              <a:buSzPct val="100000"/>
              <a:buFont typeface="Calibri"/>
              <a:buChar char="•"/>
            </a:pPr>
            <a:r>
              <a:rPr lang="en-US" sz="2400" b="0" i="0" u="sng" strike="noStrike" cap="none" baseline="0">
                <a:solidFill>
                  <a:schemeClr val="hlink"/>
                </a:solidFill>
                <a:latin typeface="Calibri"/>
                <a:ea typeface="Calibri"/>
                <a:cs typeface="Calibri"/>
                <a:sym typeface="Calibri"/>
                <a:hlinkClick r:id="rId3"/>
              </a:rPr>
              <a:t>http://struts.apache.org/release/2.2.x/docs/guides.html</a:t>
            </a:r>
          </a:p>
        </p:txBody>
      </p:sp>
      <p:pic>
        <p:nvPicPr>
          <p:cNvPr id="340" name="Shape 340"/>
          <p:cNvPicPr preferRelativeResize="0"/>
          <p:nvPr/>
        </p:nvPicPr>
        <p:blipFill>
          <a:blip r:embed="rId4"/>
          <a:stretch>
            <a:fillRect/>
          </a:stretch>
        </p:blipFill>
        <p:spPr>
          <a:xfrm>
            <a:off x="6819900" y="65721"/>
            <a:ext cx="2324100" cy="790575"/>
          </a:xfrm>
          <a:prstGeom prst="rect">
            <a:avLst/>
          </a:prstGeom>
        </p:spPr>
      </p:pic>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Shape 345"/>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dirty="0">
                <a:solidFill>
                  <a:srgbClr val="2F5496"/>
                </a:solidFill>
                <a:latin typeface="Calibri"/>
                <a:ea typeface="Calibri"/>
                <a:cs typeface="Calibri"/>
                <a:sym typeface="Calibri"/>
              </a:rPr>
              <a:t>Ruby on </a:t>
            </a:r>
            <a:r>
              <a:rPr lang="en-US" sz="4400" b="0" i="1" u="none" strike="noStrike" cap="none" baseline="0" dirty="0">
                <a:solidFill>
                  <a:srgbClr val="2F5496"/>
                </a:solidFill>
                <a:latin typeface="Calibri"/>
                <a:ea typeface="Calibri"/>
                <a:cs typeface="Calibri"/>
                <a:sym typeface="Calibri"/>
              </a:rPr>
              <a:t>Rails</a:t>
            </a:r>
          </a:p>
        </p:txBody>
      </p:sp>
      <p:sp>
        <p:nvSpPr>
          <p:cNvPr id="346" name="Shape 346"/>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Rails is a web application deployment framework written in Ruby</a:t>
            </a:r>
          </a:p>
          <a:p>
            <a:endParaRPr lang="en-US" sz="2800" b="0" i="0" u="none" strike="noStrike" cap="none" baseline="0" dirty="0">
              <a:solidFill>
                <a:schemeClr val="dk1"/>
              </a:solidFill>
              <a:latin typeface="Calibri"/>
              <a:ea typeface="Calibri"/>
              <a:cs typeface="Calibri"/>
              <a:sym typeface="Calibri"/>
            </a:endParaRPr>
          </a:p>
        </p:txBody>
      </p:sp>
      <p:pic>
        <p:nvPicPr>
          <p:cNvPr id="347" name="Shape 347"/>
          <p:cNvPicPr preferRelativeResize="0"/>
          <p:nvPr/>
        </p:nvPicPr>
        <p:blipFill>
          <a:blip r:embed="rId3"/>
          <a:stretch>
            <a:fillRect/>
          </a:stretch>
        </p:blipFill>
        <p:spPr>
          <a:xfrm>
            <a:off x="8248650" y="100011"/>
            <a:ext cx="895350" cy="1133475"/>
          </a:xfrm>
          <a:prstGeom prst="rect">
            <a:avLst/>
          </a:prstGeom>
        </p:spPr>
      </p:pic>
      <p:pic>
        <p:nvPicPr>
          <p:cNvPr id="348" name="Shape 348"/>
          <p:cNvPicPr preferRelativeResize="0"/>
          <p:nvPr/>
        </p:nvPicPr>
        <p:blipFill>
          <a:blip r:embed="rId4"/>
          <a:stretch>
            <a:fillRect/>
          </a:stretch>
        </p:blipFill>
        <p:spPr>
          <a:xfrm>
            <a:off x="937591" y="3234365"/>
            <a:ext cx="7010400" cy="1323975"/>
          </a:xfrm>
          <a:prstGeom prst="rect">
            <a:avLst/>
          </a:prstGeom>
        </p:spPr>
      </p:pic>
      <p:sp>
        <p:nvSpPr>
          <p:cNvPr id="349" name="Shape 349"/>
          <p:cNvSpPr/>
          <p:nvPr/>
        </p:nvSpPr>
        <p:spPr>
          <a:xfrm>
            <a:off x="5655957" y="4807860"/>
            <a:ext cx="233179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sng" strike="noStrike" cap="none" baseline="0">
                <a:solidFill>
                  <a:schemeClr val="hlink"/>
                </a:solidFill>
                <a:latin typeface="Calibri"/>
                <a:ea typeface="Calibri"/>
                <a:cs typeface="Calibri"/>
                <a:sym typeface="Calibri"/>
                <a:hlinkClick r:id="rId5"/>
              </a:rPr>
              <a:t>http://rubyonrails.org/</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Shape 354"/>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Rails – Guiding principles</a:t>
            </a:r>
          </a:p>
        </p:txBody>
      </p:sp>
      <p:sp>
        <p:nvSpPr>
          <p:cNvPr id="355" name="Shape 355"/>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DRY (Don’t Repeat Yourself)</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err="1">
                <a:solidFill>
                  <a:schemeClr val="dk1"/>
                </a:solidFill>
                <a:latin typeface="Calibri"/>
                <a:ea typeface="Calibri"/>
                <a:cs typeface="Calibri"/>
                <a:sym typeface="Calibri"/>
              </a:rPr>
              <a:t>CoC</a:t>
            </a:r>
            <a:r>
              <a:rPr lang="en-US" sz="2800" b="0" i="0" u="none" strike="noStrike" cap="none" baseline="0" dirty="0">
                <a:solidFill>
                  <a:schemeClr val="dk1"/>
                </a:solidFill>
                <a:latin typeface="Calibri"/>
                <a:ea typeface="Calibri"/>
                <a:cs typeface="Calibri"/>
                <a:sym typeface="Calibri"/>
              </a:rPr>
              <a:t> (Convention over Configuration)</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REST (Representational State Transfer)</a:t>
            </a:r>
          </a:p>
        </p:txBody>
      </p:sp>
      <p:pic>
        <p:nvPicPr>
          <p:cNvPr id="356" name="Shape 356"/>
          <p:cNvPicPr preferRelativeResize="0"/>
          <p:nvPr/>
        </p:nvPicPr>
        <p:blipFill>
          <a:blip r:embed="rId3"/>
          <a:stretch>
            <a:fillRect/>
          </a:stretch>
        </p:blipFill>
        <p:spPr>
          <a:xfrm>
            <a:off x="8248650" y="100011"/>
            <a:ext cx="895350" cy="1133475"/>
          </a:xfrm>
          <a:prstGeom prst="rect">
            <a:avLst/>
          </a:prstGeom>
        </p:spPr>
      </p:pic>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DRY</a:t>
            </a:r>
          </a:p>
        </p:txBody>
      </p:sp>
      <p:sp>
        <p:nvSpPr>
          <p:cNvPr id="362" name="Shape 362"/>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dirty="0" smtClean="0">
                <a:solidFill>
                  <a:schemeClr val="dk1"/>
                </a:solidFill>
                <a:latin typeface="Calibri"/>
                <a:ea typeface="Calibri"/>
                <a:cs typeface="Calibri"/>
                <a:sym typeface="Calibri"/>
              </a:rPr>
              <a:t>Every </a:t>
            </a:r>
            <a:r>
              <a:rPr lang="en-US" sz="2800" b="0" i="0" u="none" strike="noStrike" cap="none" baseline="0" dirty="0">
                <a:solidFill>
                  <a:schemeClr val="dk1"/>
                </a:solidFill>
                <a:latin typeface="Calibri"/>
                <a:ea typeface="Calibri"/>
                <a:cs typeface="Calibri"/>
                <a:sym typeface="Calibri"/>
              </a:rPr>
              <a:t>piece of knowledge must have a single, unambiguous, authoritative representation within the system</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a:solidFill>
                  <a:schemeClr val="dk1"/>
                </a:solidFill>
                <a:latin typeface="Calibri"/>
                <a:ea typeface="Calibri"/>
                <a:cs typeface="Calibri"/>
                <a:sym typeface="Calibri"/>
              </a:rPr>
              <a:t>Don’t repeat yourself</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a:solidFill>
                  <a:schemeClr val="dk1"/>
                </a:solidFill>
                <a:latin typeface="Calibri"/>
                <a:ea typeface="Calibri"/>
                <a:cs typeface="Calibri"/>
                <a:sym typeface="Calibri"/>
              </a:rPr>
              <a:t>Heavy lifting once</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a:solidFill>
                  <a:schemeClr val="dk1"/>
                </a:solidFill>
                <a:latin typeface="Calibri"/>
                <a:ea typeface="Calibri"/>
                <a:cs typeface="Calibri"/>
                <a:sym typeface="Calibri"/>
              </a:rPr>
              <a:t>Refactor and organize the code</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a:solidFill>
                  <a:schemeClr val="dk1"/>
                </a:solidFill>
                <a:latin typeface="Calibri"/>
                <a:ea typeface="Calibri"/>
                <a:cs typeface="Calibri"/>
                <a:sym typeface="Calibri"/>
              </a:rPr>
              <a:t>Changes in one place reflect everywhere</a:t>
            </a:r>
          </a:p>
        </p:txBody>
      </p:sp>
      <p:pic>
        <p:nvPicPr>
          <p:cNvPr id="363" name="Shape 363"/>
          <p:cNvPicPr preferRelativeResize="0"/>
          <p:nvPr/>
        </p:nvPicPr>
        <p:blipFill>
          <a:blip r:embed="rId3"/>
          <a:stretch>
            <a:fillRect/>
          </a:stretch>
        </p:blipFill>
        <p:spPr>
          <a:xfrm>
            <a:off x="8248650" y="100011"/>
            <a:ext cx="895350" cy="1133475"/>
          </a:xfrm>
          <a:prstGeom prst="rect">
            <a:avLst/>
          </a:prstGeom>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Framework Requirements</a:t>
            </a:r>
          </a:p>
        </p:txBody>
      </p:sp>
      <p:sp>
        <p:nvSpPr>
          <p:cNvPr id="107" name="Shape 107"/>
          <p:cNvSpPr txBox="1">
            <a:spLocks noGrp="1"/>
          </p:cNvSpPr>
          <p:nvPr>
            <p:ph sz="half"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Model-View-Controller (MVC)</a:t>
            </a:r>
          </a:p>
          <a:p>
            <a:pPr marL="228600" marR="0" lvl="0" indent="-228600" algn="l" rtl="0">
              <a:lnSpc>
                <a:spcPct val="90000"/>
              </a:lnSpc>
              <a:spcBef>
                <a:spcPts val="10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Object-Relational mapping (ORM)</a:t>
            </a:r>
          </a:p>
          <a:p>
            <a:pPr marL="228600" marR="0" lvl="0" indent="-228600" algn="l" rtl="0">
              <a:lnSpc>
                <a:spcPct val="90000"/>
              </a:lnSpc>
              <a:spcBef>
                <a:spcPts val="10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Web service support / REST</a:t>
            </a:r>
          </a:p>
          <a:p>
            <a:pPr marL="228600" marR="0" lvl="0" indent="-228600" algn="l" rtl="0">
              <a:lnSpc>
                <a:spcPct val="90000"/>
              </a:lnSpc>
              <a:spcBef>
                <a:spcPts val="10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Intuitive URLs (Routing)</a:t>
            </a:r>
          </a:p>
          <a:p>
            <a:pPr marL="228600" marR="0" lvl="0" indent="-228600" algn="l" rtl="0">
              <a:lnSpc>
                <a:spcPct val="90000"/>
              </a:lnSpc>
              <a:spcBef>
                <a:spcPts val="10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Scaffolding (in model)</a:t>
            </a:r>
          </a:p>
          <a:p>
            <a:pPr marL="228600" marR="0" lvl="0" indent="-228600" algn="l" rtl="0">
              <a:lnSpc>
                <a:spcPct val="90000"/>
              </a:lnSpc>
              <a:spcBef>
                <a:spcPts val="10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Templating (in views)</a:t>
            </a:r>
          </a:p>
          <a:p>
            <a:pPr marL="228600" marR="0" lvl="0" indent="-228600" algn="l" rtl="0">
              <a:lnSpc>
                <a:spcPct val="90000"/>
              </a:lnSpc>
              <a:spcBef>
                <a:spcPts val="10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Ajax integration</a:t>
            </a:r>
          </a:p>
          <a:p>
            <a:pPr marL="228600" marR="0" lvl="0" indent="-228600" algn="l" rtl="0">
              <a:lnSpc>
                <a:spcPct val="90000"/>
              </a:lnSpc>
              <a:spcBef>
                <a:spcPts val="10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W3c standards compliance</a:t>
            </a:r>
          </a:p>
        </p:txBody>
      </p:sp>
      <p:sp>
        <p:nvSpPr>
          <p:cNvPr id="108" name="Shape 108"/>
          <p:cNvSpPr txBox="1">
            <a:spLocks noGrp="1"/>
          </p:cNvSpPr>
          <p:nvPr>
            <p:ph sz="half" idx="2"/>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Pluggable Architecture</a:t>
            </a:r>
          </a:p>
          <a:p>
            <a:pPr marL="228600" marR="0" lvl="0" indent="-228600" algn="l" rtl="0">
              <a:lnSpc>
                <a:spcPct val="90000"/>
              </a:lnSpc>
              <a:spcBef>
                <a:spcPts val="10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Security</a:t>
            </a:r>
          </a:p>
          <a:p>
            <a:pPr marL="228600" marR="0" lvl="0" indent="-228600" algn="l" rtl="0">
              <a:lnSpc>
                <a:spcPct val="90000"/>
              </a:lnSpc>
              <a:spcBef>
                <a:spcPts val="10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Steady performance</a:t>
            </a:r>
          </a:p>
          <a:p>
            <a:pPr marL="228600" marR="0" lvl="0" indent="-228600" algn="l" rtl="0">
              <a:lnSpc>
                <a:spcPct val="90000"/>
              </a:lnSpc>
              <a:spcBef>
                <a:spcPts val="10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Unit and non-regression testing</a:t>
            </a:r>
          </a:p>
          <a:p>
            <a:pPr marL="228600" marR="0" lvl="0" indent="-228600" algn="l" rtl="0">
              <a:lnSpc>
                <a:spcPct val="90000"/>
              </a:lnSpc>
              <a:spcBef>
                <a:spcPts val="10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Agile development</a:t>
            </a:r>
          </a:p>
          <a:p>
            <a:pPr marL="228600" marR="0" lvl="0" indent="-228600" algn="l" rtl="0">
              <a:lnSpc>
                <a:spcPct val="90000"/>
              </a:lnSpc>
              <a:spcBef>
                <a:spcPts val="10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Good Documentation</a:t>
            </a:r>
          </a:p>
          <a:p>
            <a:pPr marL="228600" marR="0" lvl="0" indent="-228600" algn="l" rtl="0">
              <a:lnSpc>
                <a:spcPct val="90000"/>
              </a:lnSpc>
              <a:spcBef>
                <a:spcPts val="10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Active community</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pic>
        <p:nvPicPr>
          <p:cNvPr id="370" name="Shape 370"/>
          <p:cNvPicPr preferRelativeResize="0"/>
          <p:nvPr/>
        </p:nvPicPr>
        <p:blipFill>
          <a:blip r:embed="rId3"/>
          <a:stretch>
            <a:fillRect/>
          </a:stretch>
        </p:blipFill>
        <p:spPr>
          <a:xfrm>
            <a:off x="8248650" y="100011"/>
            <a:ext cx="895350" cy="1133475"/>
          </a:xfrm>
          <a:prstGeom prst="rect">
            <a:avLst/>
          </a:prstGeom>
        </p:spPr>
      </p:pic>
      <p:sp>
        <p:nvSpPr>
          <p:cNvPr id="368" name="Shape 368"/>
          <p:cNvSpPr txBox="1">
            <a:spLocks noGrp="1"/>
          </p:cNvSpPr>
          <p:nvPr>
            <p:ph type="title"/>
          </p:nvPr>
        </p:nvSpPr>
        <p:spPr>
          <a:xfrm>
            <a:off x="220497" y="365127"/>
            <a:ext cx="8696391" cy="985501"/>
          </a:xfrm>
          <a:prstGeom prst="rect">
            <a:avLst/>
          </a:prstGeom>
          <a:noFill/>
          <a:ln>
            <a:noFill/>
          </a:ln>
        </p:spPr>
        <p:txBody>
          <a:bodyPr lIns="91425" tIns="45700" rIns="91425" bIns="45700" anchor="ctr" anchorCtr="0">
            <a:noAutofit/>
          </a:bodyPr>
          <a:lstStyle/>
          <a:p>
            <a:pPr lvl="0">
              <a:buSzPct val="25000"/>
            </a:pPr>
            <a:r>
              <a:rPr lang="en-US" sz="4000" b="0" i="0" u="none" strike="noStrike" cap="none" baseline="0" dirty="0" err="1" smtClean="0">
                <a:solidFill>
                  <a:schemeClr val="accent1">
                    <a:lumMod val="75000"/>
                  </a:schemeClr>
                </a:solidFill>
                <a:latin typeface="Calibri"/>
                <a:ea typeface="Calibri"/>
                <a:cs typeface="Calibri"/>
                <a:sym typeface="Calibri"/>
              </a:rPr>
              <a:t>CoC</a:t>
            </a:r>
            <a:r>
              <a:rPr lang="en-US" sz="4000" b="0" i="0" u="none" strike="noStrike" cap="none" baseline="0" dirty="0" smtClean="0">
                <a:solidFill>
                  <a:schemeClr val="accent1">
                    <a:lumMod val="75000"/>
                  </a:schemeClr>
                </a:solidFill>
                <a:latin typeface="Calibri"/>
                <a:ea typeface="Calibri"/>
                <a:cs typeface="Calibri"/>
                <a:sym typeface="Calibri"/>
              </a:rPr>
              <a:t> - </a:t>
            </a:r>
            <a:r>
              <a:rPr lang="en-US" sz="4000" dirty="0">
                <a:solidFill>
                  <a:schemeClr val="accent1">
                    <a:lumMod val="75000"/>
                  </a:schemeClr>
                </a:solidFill>
              </a:rPr>
              <a:t>Convention over Configuration</a:t>
            </a:r>
            <a:endParaRPr lang="en-US" sz="4000" b="0" i="0" u="none" strike="noStrike" cap="none" baseline="0" dirty="0">
              <a:solidFill>
                <a:schemeClr val="accent1">
                  <a:lumMod val="75000"/>
                </a:schemeClr>
              </a:solidFill>
              <a:sym typeface="Calibri"/>
            </a:endParaRPr>
          </a:p>
        </p:txBody>
      </p:sp>
      <p:sp>
        <p:nvSpPr>
          <p:cNvPr id="369" name="Shape 369"/>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Design paradigm to decrease the number of decisions that developers need to make, gaining simplicity, but not necessarily losing flexibility</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a:solidFill>
                  <a:schemeClr val="dk1"/>
                </a:solidFill>
                <a:latin typeface="Calibri"/>
                <a:ea typeface="Calibri"/>
                <a:cs typeface="Calibri"/>
                <a:sym typeface="Calibri"/>
              </a:rPr>
              <a:t>Rapid development</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a:solidFill>
                  <a:schemeClr val="dk1"/>
                </a:solidFill>
                <a:latin typeface="Calibri"/>
                <a:ea typeface="Calibri"/>
                <a:cs typeface="Calibri"/>
                <a:sym typeface="Calibri"/>
              </a:rPr>
              <a:t>Self explanatory code</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a:solidFill>
                  <a:schemeClr val="dk1"/>
                </a:solidFill>
                <a:latin typeface="Calibri"/>
                <a:ea typeface="Calibri"/>
                <a:cs typeface="Calibri"/>
                <a:sym typeface="Calibri"/>
              </a:rPr>
              <a:t>Easier to understand, refactor, maintain, learn and collaborate</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Shape 375"/>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MVC on Rails</a:t>
            </a:r>
          </a:p>
        </p:txBody>
      </p:sp>
      <p:sp>
        <p:nvSpPr>
          <p:cNvPr id="377" name="Shape 377"/>
          <p:cNvSpPr txBox="1">
            <a:spLocks noGrp="1"/>
          </p:cNvSpPr>
          <p:nvPr>
            <p:ph idx="1"/>
          </p:nvPr>
        </p:nvSpPr>
        <p:spPr>
          <a:xfrm>
            <a:off x="811529" y="2895275"/>
            <a:ext cx="1451609" cy="990350"/>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endParaRPr dirty="0"/>
          </a:p>
        </p:txBody>
      </p:sp>
      <p:pic>
        <p:nvPicPr>
          <p:cNvPr id="376" name="Shape 376"/>
          <p:cNvPicPr preferRelativeResize="0"/>
          <p:nvPr/>
        </p:nvPicPr>
        <p:blipFill>
          <a:blip r:embed="rId3"/>
          <a:stretch>
            <a:fillRect/>
          </a:stretch>
        </p:blipFill>
        <p:spPr>
          <a:xfrm>
            <a:off x="811529" y="2895275"/>
            <a:ext cx="1451610" cy="990350"/>
          </a:xfrm>
          <a:prstGeom prst="rect">
            <a:avLst/>
          </a:prstGeom>
        </p:spPr>
      </p:pic>
      <p:pic>
        <p:nvPicPr>
          <p:cNvPr id="378" name="Shape 378"/>
          <p:cNvPicPr preferRelativeResize="0"/>
          <p:nvPr/>
        </p:nvPicPr>
        <p:blipFill>
          <a:blip r:embed="rId4"/>
          <a:stretch>
            <a:fillRect/>
          </a:stretch>
        </p:blipFill>
        <p:spPr>
          <a:xfrm>
            <a:off x="8248650" y="100011"/>
            <a:ext cx="895350" cy="1133475"/>
          </a:xfrm>
          <a:prstGeom prst="rect">
            <a:avLst/>
          </a:prstGeom>
        </p:spPr>
      </p:pic>
      <p:sp>
        <p:nvSpPr>
          <p:cNvPr id="379" name="Shape 379"/>
          <p:cNvSpPr/>
          <p:nvPr/>
        </p:nvSpPr>
        <p:spPr>
          <a:xfrm>
            <a:off x="3246119" y="2255194"/>
            <a:ext cx="1965959" cy="640079"/>
          </a:xfrm>
          <a:prstGeom prst="roundRect">
            <a:avLst>
              <a:gd name="adj" fmla="val 16667"/>
            </a:avLst>
          </a:prstGeom>
          <a:solidFill>
            <a:schemeClr val="accent1"/>
          </a:solidFill>
          <a:ln w="12700" cap="flat">
            <a:solidFill>
              <a:srgbClr val="42719C"/>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b="0" i="0" u="none" strike="noStrike" cap="none" baseline="0">
                <a:solidFill>
                  <a:schemeClr val="lt1"/>
                </a:solidFill>
                <a:latin typeface="Calibri"/>
                <a:ea typeface="Calibri"/>
                <a:cs typeface="Calibri"/>
                <a:sym typeface="Calibri"/>
              </a:rPr>
              <a:t>Router</a:t>
            </a:r>
          </a:p>
        </p:txBody>
      </p:sp>
      <p:sp>
        <p:nvSpPr>
          <p:cNvPr id="380" name="Shape 380"/>
          <p:cNvSpPr/>
          <p:nvPr/>
        </p:nvSpPr>
        <p:spPr>
          <a:xfrm>
            <a:off x="3246119" y="3348037"/>
            <a:ext cx="1965959" cy="640079"/>
          </a:xfrm>
          <a:prstGeom prst="roundRect">
            <a:avLst>
              <a:gd name="adj" fmla="val 16667"/>
            </a:avLst>
          </a:prstGeom>
          <a:solidFill>
            <a:schemeClr val="accent1"/>
          </a:solidFill>
          <a:ln w="12700" cap="flat">
            <a:solidFill>
              <a:srgbClr val="42719C"/>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b="0" i="0" u="none" strike="noStrike" cap="none" baseline="0">
                <a:solidFill>
                  <a:schemeClr val="lt1"/>
                </a:solidFill>
                <a:latin typeface="Calibri"/>
                <a:ea typeface="Calibri"/>
                <a:cs typeface="Calibri"/>
                <a:sym typeface="Calibri"/>
              </a:rPr>
              <a:t>Controller</a:t>
            </a:r>
          </a:p>
        </p:txBody>
      </p:sp>
      <p:sp>
        <p:nvSpPr>
          <p:cNvPr id="381" name="Shape 381"/>
          <p:cNvSpPr/>
          <p:nvPr/>
        </p:nvSpPr>
        <p:spPr>
          <a:xfrm>
            <a:off x="4572000" y="4511039"/>
            <a:ext cx="1965959" cy="640079"/>
          </a:xfrm>
          <a:prstGeom prst="roundRect">
            <a:avLst>
              <a:gd name="adj" fmla="val 16667"/>
            </a:avLst>
          </a:prstGeom>
          <a:solidFill>
            <a:schemeClr val="accent1"/>
          </a:solidFill>
          <a:ln w="12700" cap="flat">
            <a:solidFill>
              <a:srgbClr val="42719C"/>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b="0" i="0" u="none" strike="noStrike" cap="none" baseline="0">
                <a:solidFill>
                  <a:schemeClr val="lt1"/>
                </a:solidFill>
                <a:latin typeface="Calibri"/>
                <a:ea typeface="Calibri"/>
                <a:cs typeface="Calibri"/>
                <a:sym typeface="Calibri"/>
              </a:rPr>
              <a:t>Model</a:t>
            </a:r>
          </a:p>
        </p:txBody>
      </p:sp>
      <p:sp>
        <p:nvSpPr>
          <p:cNvPr id="382" name="Shape 382"/>
          <p:cNvSpPr/>
          <p:nvPr/>
        </p:nvSpPr>
        <p:spPr>
          <a:xfrm>
            <a:off x="1337309" y="4511039"/>
            <a:ext cx="1965959" cy="640079"/>
          </a:xfrm>
          <a:prstGeom prst="roundRect">
            <a:avLst>
              <a:gd name="adj" fmla="val 16667"/>
            </a:avLst>
          </a:prstGeom>
          <a:solidFill>
            <a:schemeClr val="accent1"/>
          </a:solidFill>
          <a:ln w="12700" cap="flat">
            <a:solidFill>
              <a:srgbClr val="42719C"/>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b="0" i="0" u="none" strike="noStrike" cap="none" baseline="0">
                <a:solidFill>
                  <a:schemeClr val="lt1"/>
                </a:solidFill>
                <a:latin typeface="Calibri"/>
                <a:ea typeface="Calibri"/>
                <a:cs typeface="Calibri"/>
                <a:sym typeface="Calibri"/>
              </a:rPr>
              <a:t>View</a:t>
            </a:r>
          </a:p>
        </p:txBody>
      </p:sp>
      <p:sp>
        <p:nvSpPr>
          <p:cNvPr id="383" name="Shape 383"/>
          <p:cNvSpPr/>
          <p:nvPr/>
        </p:nvSpPr>
        <p:spPr>
          <a:xfrm>
            <a:off x="5646419" y="5536882"/>
            <a:ext cx="937260" cy="640079"/>
          </a:xfrm>
          <a:prstGeom prst="roundRect">
            <a:avLst>
              <a:gd name="adj" fmla="val 16667"/>
            </a:avLst>
          </a:prstGeom>
          <a:solidFill>
            <a:schemeClr val="accent1"/>
          </a:solidFill>
          <a:ln w="12700" cap="flat">
            <a:solidFill>
              <a:srgbClr val="42719C"/>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b="0" i="0" u="none" strike="noStrike" cap="none" baseline="0">
                <a:solidFill>
                  <a:schemeClr val="lt1"/>
                </a:solidFill>
                <a:latin typeface="Calibri"/>
                <a:ea typeface="Calibri"/>
                <a:cs typeface="Calibri"/>
                <a:sym typeface="Calibri"/>
              </a:rPr>
              <a:t>DB</a:t>
            </a:r>
          </a:p>
        </p:txBody>
      </p:sp>
      <p:cxnSp>
        <p:nvCxnSpPr>
          <p:cNvPr id="384" name="Shape 384"/>
          <p:cNvCxnSpPr>
            <a:stCxn id="377" idx="3"/>
            <a:endCxn id="379" idx="1"/>
          </p:cNvCxnSpPr>
          <p:nvPr/>
        </p:nvCxnSpPr>
        <p:spPr>
          <a:xfrm rot="10800000" flipH="1">
            <a:off x="2263139" y="2575234"/>
            <a:ext cx="982979" cy="815215"/>
          </a:xfrm>
          <a:prstGeom prst="straightConnector1">
            <a:avLst/>
          </a:prstGeom>
          <a:noFill/>
          <a:ln w="38100" cap="flat">
            <a:solidFill>
              <a:schemeClr val="dk1"/>
            </a:solidFill>
            <a:prstDash val="solid"/>
            <a:miter/>
            <a:headEnd type="none" w="med" len="med"/>
            <a:tailEnd type="triangle" w="med" len="med"/>
          </a:ln>
        </p:spPr>
      </p:cxnSp>
      <p:cxnSp>
        <p:nvCxnSpPr>
          <p:cNvPr id="385" name="Shape 385"/>
          <p:cNvCxnSpPr>
            <a:stCxn id="379" idx="2"/>
            <a:endCxn id="380" idx="0"/>
          </p:cNvCxnSpPr>
          <p:nvPr/>
        </p:nvCxnSpPr>
        <p:spPr>
          <a:xfrm>
            <a:off x="4229099" y="2895274"/>
            <a:ext cx="0" cy="452762"/>
          </a:xfrm>
          <a:prstGeom prst="straightConnector1">
            <a:avLst/>
          </a:prstGeom>
          <a:noFill/>
          <a:ln w="38100" cap="flat">
            <a:solidFill>
              <a:schemeClr val="dk1"/>
            </a:solidFill>
            <a:prstDash val="solid"/>
            <a:miter/>
            <a:headEnd type="none" w="med" len="med"/>
            <a:tailEnd type="triangle" w="med" len="med"/>
          </a:ln>
        </p:spPr>
      </p:cxnSp>
      <p:cxnSp>
        <p:nvCxnSpPr>
          <p:cNvPr id="386" name="Shape 386"/>
          <p:cNvCxnSpPr/>
          <p:nvPr/>
        </p:nvCxnSpPr>
        <p:spPr>
          <a:xfrm>
            <a:off x="4480560" y="3988117"/>
            <a:ext cx="480059" cy="522922"/>
          </a:xfrm>
          <a:prstGeom prst="straightConnector1">
            <a:avLst/>
          </a:prstGeom>
          <a:noFill/>
          <a:ln w="38100" cap="flat">
            <a:solidFill>
              <a:schemeClr val="dk1"/>
            </a:solidFill>
            <a:prstDash val="solid"/>
            <a:miter/>
            <a:headEnd type="none" w="med" len="med"/>
            <a:tailEnd type="triangle" w="med" len="med"/>
          </a:ln>
        </p:spPr>
      </p:cxnSp>
      <p:cxnSp>
        <p:nvCxnSpPr>
          <p:cNvPr id="387" name="Shape 387"/>
          <p:cNvCxnSpPr>
            <a:stCxn id="381" idx="0"/>
          </p:cNvCxnSpPr>
          <p:nvPr/>
        </p:nvCxnSpPr>
        <p:spPr>
          <a:xfrm rot="10800000">
            <a:off x="4983479" y="3988116"/>
            <a:ext cx="571500" cy="522922"/>
          </a:xfrm>
          <a:prstGeom prst="straightConnector1">
            <a:avLst/>
          </a:prstGeom>
          <a:noFill/>
          <a:ln w="38100" cap="flat">
            <a:solidFill>
              <a:schemeClr val="dk1"/>
            </a:solidFill>
            <a:prstDash val="solid"/>
            <a:miter/>
            <a:headEnd type="none" w="med" len="med"/>
            <a:tailEnd type="triangle" w="med" len="med"/>
          </a:ln>
        </p:spPr>
      </p:cxnSp>
      <p:cxnSp>
        <p:nvCxnSpPr>
          <p:cNvPr id="388" name="Shape 388"/>
          <p:cNvCxnSpPr/>
          <p:nvPr/>
        </p:nvCxnSpPr>
        <p:spPr>
          <a:xfrm>
            <a:off x="5977891" y="5151119"/>
            <a:ext cx="11429" cy="385762"/>
          </a:xfrm>
          <a:prstGeom prst="straightConnector1">
            <a:avLst/>
          </a:prstGeom>
          <a:noFill/>
          <a:ln w="38100" cap="flat">
            <a:solidFill>
              <a:schemeClr val="dk1"/>
            </a:solidFill>
            <a:prstDash val="solid"/>
            <a:miter/>
            <a:headEnd type="none" w="med" len="med"/>
            <a:tailEnd type="triangle" w="med" len="med"/>
          </a:ln>
        </p:spPr>
      </p:cxnSp>
      <p:cxnSp>
        <p:nvCxnSpPr>
          <p:cNvPr id="389" name="Shape 389"/>
          <p:cNvCxnSpPr/>
          <p:nvPr/>
        </p:nvCxnSpPr>
        <p:spPr>
          <a:xfrm rot="10800000">
            <a:off x="6177915" y="5151119"/>
            <a:ext cx="5714" cy="385762"/>
          </a:xfrm>
          <a:prstGeom prst="straightConnector1">
            <a:avLst/>
          </a:prstGeom>
          <a:noFill/>
          <a:ln w="38100" cap="flat">
            <a:solidFill>
              <a:schemeClr val="dk1"/>
            </a:solidFill>
            <a:prstDash val="solid"/>
            <a:miter/>
            <a:headEnd type="none" w="med" len="med"/>
            <a:tailEnd type="triangle" w="med" len="med"/>
          </a:ln>
        </p:spPr>
      </p:cxnSp>
      <p:cxnSp>
        <p:nvCxnSpPr>
          <p:cNvPr id="390" name="Shape 390"/>
          <p:cNvCxnSpPr/>
          <p:nvPr/>
        </p:nvCxnSpPr>
        <p:spPr>
          <a:xfrm flipH="1">
            <a:off x="2754629" y="3988117"/>
            <a:ext cx="491489" cy="522922"/>
          </a:xfrm>
          <a:prstGeom prst="straightConnector1">
            <a:avLst/>
          </a:prstGeom>
          <a:noFill/>
          <a:ln w="38100" cap="flat">
            <a:solidFill>
              <a:schemeClr val="dk1"/>
            </a:solidFill>
            <a:prstDash val="solid"/>
            <a:miter/>
            <a:headEnd type="none" w="med" len="med"/>
            <a:tailEnd type="triangle" w="med" len="med"/>
          </a:ln>
        </p:spPr>
      </p:cxnSp>
      <p:cxnSp>
        <p:nvCxnSpPr>
          <p:cNvPr id="391" name="Shape 391"/>
          <p:cNvCxnSpPr>
            <a:endCxn id="377" idx="2"/>
          </p:cNvCxnSpPr>
          <p:nvPr/>
        </p:nvCxnSpPr>
        <p:spPr>
          <a:xfrm rot="10800000">
            <a:off x="1537334" y="3885625"/>
            <a:ext cx="245744" cy="625413"/>
          </a:xfrm>
          <a:prstGeom prst="straightConnector1">
            <a:avLst/>
          </a:prstGeom>
          <a:noFill/>
          <a:ln w="38100" cap="flat">
            <a:solidFill>
              <a:schemeClr val="dk1"/>
            </a:solidFill>
            <a:prstDash val="solid"/>
            <a:miter/>
            <a:headEnd type="none" w="med" len="med"/>
            <a:tailEnd type="triangle" w="med" len="med"/>
          </a:ln>
        </p:spPr>
      </p:cxnSp>
      <p:sp>
        <p:nvSpPr>
          <p:cNvPr id="392" name="Shape 392"/>
          <p:cNvSpPr txBox="1"/>
          <p:nvPr/>
        </p:nvSpPr>
        <p:spPr>
          <a:xfrm>
            <a:off x="2381725" y="2354684"/>
            <a:ext cx="344329" cy="52321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b="0" i="0" u="none" strike="noStrike" cap="none" baseline="0">
                <a:solidFill>
                  <a:srgbClr val="C00000"/>
                </a:solidFill>
                <a:latin typeface="Calibri"/>
                <a:ea typeface="Calibri"/>
                <a:cs typeface="Calibri"/>
                <a:sym typeface="Calibri"/>
              </a:rPr>
              <a:t>1</a:t>
            </a:r>
          </a:p>
        </p:txBody>
      </p:sp>
      <p:sp>
        <p:nvSpPr>
          <p:cNvPr id="393" name="Shape 393"/>
          <p:cNvSpPr txBox="1"/>
          <p:nvPr/>
        </p:nvSpPr>
        <p:spPr>
          <a:xfrm>
            <a:off x="3999071" y="1272169"/>
            <a:ext cx="914400" cy="914400"/>
          </a:xfrm>
          <a:prstGeom prst="rect">
            <a:avLst/>
          </a:prstGeom>
          <a:noFill/>
          <a:ln>
            <a:noFill/>
          </a:ln>
        </p:spPr>
        <p:txBody>
          <a:bodyPr lIns="91425" tIns="45700" rIns="91425" bIns="45700" anchor="t" anchorCtr="0">
            <a:noAutofit/>
          </a:bodyPr>
          <a:lstStyle/>
          <a:p>
            <a:endParaRPr/>
          </a:p>
        </p:txBody>
      </p:sp>
      <p:sp>
        <p:nvSpPr>
          <p:cNvPr id="394" name="Shape 394"/>
          <p:cNvSpPr txBox="1"/>
          <p:nvPr/>
        </p:nvSpPr>
        <p:spPr>
          <a:xfrm>
            <a:off x="6453664" y="2420705"/>
            <a:ext cx="914400" cy="914400"/>
          </a:xfrm>
          <a:prstGeom prst="rect">
            <a:avLst/>
          </a:prstGeom>
          <a:noFill/>
          <a:ln>
            <a:noFill/>
          </a:ln>
        </p:spPr>
        <p:txBody>
          <a:bodyPr lIns="91425" tIns="45700" rIns="91425" bIns="45700" anchor="t" anchorCtr="0">
            <a:noAutofit/>
          </a:bodyPr>
          <a:lstStyle/>
          <a:p>
            <a:endParaRPr/>
          </a:p>
        </p:txBody>
      </p:sp>
      <p:sp>
        <p:nvSpPr>
          <p:cNvPr id="395" name="Shape 395"/>
          <p:cNvSpPr txBox="1"/>
          <p:nvPr/>
        </p:nvSpPr>
        <p:spPr>
          <a:xfrm>
            <a:off x="4406980" y="2811884"/>
            <a:ext cx="344329" cy="52321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b="0" i="0" u="none" strike="noStrike" cap="none" baseline="0">
                <a:solidFill>
                  <a:srgbClr val="C00000"/>
                </a:solidFill>
                <a:latin typeface="Calibri"/>
                <a:ea typeface="Calibri"/>
                <a:cs typeface="Calibri"/>
                <a:sym typeface="Calibri"/>
              </a:rPr>
              <a:t>2</a:t>
            </a:r>
          </a:p>
        </p:txBody>
      </p:sp>
      <p:sp>
        <p:nvSpPr>
          <p:cNvPr id="396" name="Shape 396"/>
          <p:cNvSpPr txBox="1"/>
          <p:nvPr/>
        </p:nvSpPr>
        <p:spPr>
          <a:xfrm>
            <a:off x="4867751" y="4046250"/>
            <a:ext cx="344329" cy="52321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b="0" i="0" u="none" strike="noStrike" cap="none" baseline="0">
                <a:solidFill>
                  <a:srgbClr val="C00000"/>
                </a:solidFill>
                <a:latin typeface="Calibri"/>
                <a:ea typeface="Calibri"/>
                <a:cs typeface="Calibri"/>
                <a:sym typeface="Calibri"/>
              </a:rPr>
              <a:t>3</a:t>
            </a:r>
          </a:p>
        </p:txBody>
      </p:sp>
      <p:sp>
        <p:nvSpPr>
          <p:cNvPr id="397" name="Shape 397"/>
          <p:cNvSpPr txBox="1"/>
          <p:nvPr/>
        </p:nvSpPr>
        <p:spPr>
          <a:xfrm>
            <a:off x="2553890" y="3847146"/>
            <a:ext cx="344329" cy="52321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b="0" i="0" u="none" strike="noStrike" cap="none" baseline="0">
                <a:solidFill>
                  <a:srgbClr val="C00000"/>
                </a:solidFill>
                <a:latin typeface="Calibri"/>
                <a:ea typeface="Calibri"/>
                <a:cs typeface="Calibri"/>
                <a:sym typeface="Calibri"/>
              </a:rPr>
              <a:t>4</a:t>
            </a:r>
          </a:p>
        </p:txBody>
      </p:sp>
      <p:sp>
        <p:nvSpPr>
          <p:cNvPr id="398" name="Shape 398"/>
          <p:cNvSpPr txBox="1"/>
          <p:nvPr/>
        </p:nvSpPr>
        <p:spPr>
          <a:xfrm>
            <a:off x="1734501" y="3988117"/>
            <a:ext cx="344329" cy="52321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b="0" i="0" u="none" strike="noStrike" cap="none" baseline="0">
                <a:solidFill>
                  <a:srgbClr val="C00000"/>
                </a:solidFill>
                <a:latin typeface="Calibri"/>
                <a:ea typeface="Calibri"/>
                <a:cs typeface="Calibri"/>
                <a:sym typeface="Calibri"/>
              </a:rPr>
              <a:t>5</a:t>
            </a: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Shape 404"/>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Further reading</a:t>
            </a:r>
          </a:p>
        </p:txBody>
      </p:sp>
      <p:sp>
        <p:nvSpPr>
          <p:cNvPr id="405" name="Shape 405"/>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sng" strike="noStrike" cap="none" baseline="0" dirty="0">
                <a:solidFill>
                  <a:schemeClr val="hlink"/>
                </a:solidFill>
                <a:latin typeface="Calibri"/>
                <a:ea typeface="Calibri"/>
                <a:cs typeface="Calibri"/>
                <a:sym typeface="Calibri"/>
                <a:hlinkClick r:id="rId3"/>
              </a:rPr>
              <a:t>http://guides.rubyonrails.org/</a:t>
            </a:r>
            <a:r>
              <a:rPr lang="en-US" sz="2800" b="0" i="0" u="none" strike="noStrike" cap="none" baseline="0" dirty="0">
                <a:solidFill>
                  <a:schemeClr val="dk1"/>
                </a:solidFill>
                <a:latin typeface="Calibri"/>
                <a:ea typeface="Calibri"/>
                <a:cs typeface="Calibri"/>
                <a:sym typeface="Calibri"/>
              </a:rPr>
              <a:t>  - Rails guides</a:t>
            </a:r>
          </a:p>
          <a:p>
            <a:pPr marL="228600" marR="0" lvl="0" indent="-228600" algn="l" rtl="0">
              <a:lnSpc>
                <a:spcPct val="90000"/>
              </a:lnSpc>
              <a:spcBef>
                <a:spcPts val="1000"/>
              </a:spcBef>
              <a:buClr>
                <a:schemeClr val="dk1"/>
              </a:buClr>
              <a:buSzPct val="100000"/>
              <a:buFont typeface="Calibri"/>
              <a:buChar char="•"/>
            </a:pPr>
            <a:r>
              <a:rPr lang="en-US" sz="2800" b="0" i="0" u="sng" strike="noStrike" cap="none" baseline="0" dirty="0">
                <a:solidFill>
                  <a:schemeClr val="hlink"/>
                </a:solidFill>
                <a:latin typeface="Calibri"/>
                <a:ea typeface="Calibri"/>
                <a:cs typeface="Calibri"/>
                <a:sym typeface="Calibri"/>
                <a:hlinkClick r:id="rId4"/>
              </a:rPr>
              <a:t>http://ruby.railstutorial.org/</a:t>
            </a:r>
            <a:r>
              <a:rPr lang="en-US" sz="2800" b="0" i="0" u="none" strike="noStrike" cap="none" baseline="0" dirty="0">
                <a:solidFill>
                  <a:schemeClr val="dk1"/>
                </a:solidFill>
                <a:latin typeface="Calibri"/>
                <a:ea typeface="Calibri"/>
                <a:cs typeface="Calibri"/>
                <a:sym typeface="Calibri"/>
              </a:rPr>
              <a:t> - Tutorial</a:t>
            </a:r>
          </a:p>
          <a:p>
            <a:pPr marL="228600" marR="0" lvl="0" indent="-228600" algn="l" rtl="0">
              <a:lnSpc>
                <a:spcPct val="90000"/>
              </a:lnSpc>
              <a:spcBef>
                <a:spcPts val="1000"/>
              </a:spcBef>
              <a:buClr>
                <a:schemeClr val="dk1"/>
              </a:buClr>
              <a:buSzPct val="100000"/>
              <a:buFont typeface="Calibri"/>
              <a:buChar char="•"/>
            </a:pPr>
            <a:r>
              <a:rPr lang="en-US" sz="2800" b="0" i="0" u="sng" strike="noStrike" cap="none" baseline="0" dirty="0">
                <a:solidFill>
                  <a:schemeClr val="hlink"/>
                </a:solidFill>
                <a:latin typeface="Calibri"/>
                <a:ea typeface="Calibri"/>
                <a:cs typeface="Calibri"/>
                <a:sym typeface="Calibri"/>
                <a:hlinkClick r:id="rId5"/>
              </a:rPr>
              <a:t>http://tryruby.org/levels/1/challenges/0</a:t>
            </a:r>
            <a:r>
              <a:rPr lang="en-US" sz="2800" b="0" i="0" u="none" strike="noStrike" cap="none" baseline="0" dirty="0">
                <a:solidFill>
                  <a:schemeClr val="dk1"/>
                </a:solidFill>
                <a:latin typeface="Calibri"/>
                <a:ea typeface="Calibri"/>
                <a:cs typeface="Calibri"/>
                <a:sym typeface="Calibri"/>
              </a:rPr>
              <a:t> - Try Ruby</a:t>
            </a:r>
          </a:p>
          <a:p>
            <a:pPr marL="228600" marR="0" lvl="0" indent="-228600" algn="l" rtl="0">
              <a:lnSpc>
                <a:spcPct val="90000"/>
              </a:lnSpc>
              <a:spcBef>
                <a:spcPts val="1000"/>
              </a:spcBef>
              <a:buClr>
                <a:schemeClr val="dk1"/>
              </a:buClr>
              <a:buSzPct val="100000"/>
              <a:buFont typeface="Calibri"/>
              <a:buChar char="•"/>
            </a:pPr>
            <a:r>
              <a:rPr lang="en-US" sz="2800" b="0" i="0" u="sng" strike="noStrike" cap="none" baseline="0" dirty="0">
                <a:solidFill>
                  <a:schemeClr val="hlink"/>
                </a:solidFill>
                <a:latin typeface="Calibri"/>
                <a:ea typeface="Calibri"/>
                <a:cs typeface="Calibri"/>
                <a:sym typeface="Calibri"/>
                <a:hlinkClick r:id="rId6"/>
              </a:rPr>
              <a:t>http://railsforzombies.org/</a:t>
            </a:r>
            <a:r>
              <a:rPr lang="en-US" sz="2800" b="0" i="0" u="none" strike="noStrike" cap="none" baseline="0" dirty="0">
                <a:solidFill>
                  <a:schemeClr val="dk1"/>
                </a:solidFill>
                <a:latin typeface="Calibri"/>
                <a:ea typeface="Calibri"/>
                <a:cs typeface="Calibri"/>
                <a:sym typeface="Calibri"/>
              </a:rPr>
              <a:t> - Rails for Zombies</a:t>
            </a:r>
          </a:p>
          <a:p>
            <a:pPr marL="228600" marR="0" lvl="0" indent="-228600" algn="l" rtl="0">
              <a:lnSpc>
                <a:spcPct val="90000"/>
              </a:lnSpc>
              <a:spcBef>
                <a:spcPts val="1000"/>
              </a:spcBef>
              <a:buClr>
                <a:schemeClr val="dk1"/>
              </a:buClr>
              <a:buSzPct val="100000"/>
              <a:buFont typeface="Calibri"/>
              <a:buChar char="•"/>
            </a:pPr>
            <a:r>
              <a:rPr lang="en-US" sz="2800" b="0" i="0" u="sng" strike="noStrike" cap="none" baseline="0" dirty="0">
                <a:solidFill>
                  <a:schemeClr val="hlink"/>
                </a:solidFill>
                <a:latin typeface="Calibri"/>
                <a:ea typeface="Calibri"/>
                <a:cs typeface="Calibri"/>
                <a:sym typeface="Calibri"/>
                <a:hlinkClick r:id="rId7"/>
              </a:rPr>
              <a:t>http://railscasts.com/</a:t>
            </a:r>
            <a:r>
              <a:rPr lang="en-US" sz="2800" b="0" i="0" u="none" strike="noStrike" cap="none" baseline="0" dirty="0">
                <a:solidFill>
                  <a:schemeClr val="dk1"/>
                </a:solidFill>
                <a:latin typeface="Calibri"/>
                <a:ea typeface="Calibri"/>
                <a:cs typeface="Calibri"/>
                <a:sym typeface="Calibri"/>
              </a:rPr>
              <a:t> - Rails casts</a:t>
            </a:r>
          </a:p>
          <a:p>
            <a:pPr marL="228600" marR="0" lvl="0" indent="-228600" algn="l" rtl="0">
              <a:lnSpc>
                <a:spcPct val="90000"/>
              </a:lnSpc>
              <a:spcBef>
                <a:spcPts val="1000"/>
              </a:spcBef>
              <a:buClr>
                <a:schemeClr val="dk1"/>
              </a:buClr>
              <a:buSzPct val="100000"/>
              <a:buFont typeface="Calibri"/>
              <a:buChar char="•"/>
            </a:pPr>
            <a:r>
              <a:rPr lang="en-US" sz="2800" b="0" i="0" u="sng" strike="noStrike" cap="none" baseline="0" dirty="0">
                <a:solidFill>
                  <a:schemeClr val="hlink"/>
                </a:solidFill>
                <a:latin typeface="Calibri"/>
                <a:ea typeface="Calibri"/>
                <a:cs typeface="Calibri"/>
                <a:sym typeface="Calibri"/>
                <a:hlinkClick r:id="rId8"/>
              </a:rPr>
              <a:t>http://rubyonrails.org/screencasts/</a:t>
            </a:r>
            <a:r>
              <a:rPr lang="en-US" sz="2800" b="0" i="0" u="none" strike="noStrike" cap="none" baseline="0" dirty="0">
                <a:solidFill>
                  <a:schemeClr val="dk1"/>
                </a:solidFill>
                <a:latin typeface="Calibri"/>
                <a:ea typeface="Calibri"/>
                <a:cs typeface="Calibri"/>
                <a:sym typeface="Calibri"/>
              </a:rPr>
              <a:t> - screencasts</a:t>
            </a:r>
          </a:p>
          <a:p>
            <a:endParaRPr lang="en-US" sz="2800" b="0" i="0" u="none" strike="noStrike" cap="none" baseline="0" dirty="0">
              <a:solidFill>
                <a:schemeClr val="dk1"/>
              </a:solidFill>
              <a:latin typeface="Calibri"/>
              <a:ea typeface="Calibri"/>
              <a:cs typeface="Calibri"/>
              <a:sym typeface="Calibri"/>
            </a:endParaRPr>
          </a:p>
        </p:txBody>
      </p:sp>
      <p:pic>
        <p:nvPicPr>
          <p:cNvPr id="406" name="Shape 406"/>
          <p:cNvPicPr preferRelativeResize="0"/>
          <p:nvPr/>
        </p:nvPicPr>
        <p:blipFill>
          <a:blip r:embed="rId9"/>
          <a:stretch>
            <a:fillRect/>
          </a:stretch>
        </p:blipFill>
        <p:spPr>
          <a:xfrm>
            <a:off x="8248650" y="100011"/>
            <a:ext cx="895350" cy="1133475"/>
          </a:xfrm>
          <a:prstGeom prst="rect">
            <a:avLst/>
          </a:prstGeom>
        </p:spPr>
      </p:pic>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Shape 411"/>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Node.js</a:t>
            </a:r>
          </a:p>
        </p:txBody>
      </p:sp>
      <p:sp>
        <p:nvSpPr>
          <p:cNvPr id="412" name="Shape 412"/>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dirty="0" err="1">
                <a:solidFill>
                  <a:schemeClr val="dk1"/>
                </a:solidFill>
                <a:latin typeface="Calibri"/>
                <a:ea typeface="Calibri"/>
                <a:cs typeface="Calibri"/>
                <a:sym typeface="Calibri"/>
              </a:rPr>
              <a:t>Node.js</a:t>
            </a:r>
            <a:r>
              <a:rPr lang="en-US" sz="2800" b="0" i="0" u="none" strike="noStrike" cap="none" baseline="0" dirty="0">
                <a:solidFill>
                  <a:schemeClr val="dk1"/>
                </a:solidFill>
                <a:latin typeface="Calibri"/>
                <a:ea typeface="Calibri"/>
                <a:cs typeface="Calibri"/>
                <a:sym typeface="Calibri"/>
              </a:rPr>
              <a:t> is a platform built on Chrome's </a:t>
            </a:r>
            <a:r>
              <a:rPr lang="en-US" sz="2800" b="0" i="0" u="none" strike="noStrike" cap="none" baseline="0" dirty="0" smtClean="0">
                <a:solidFill>
                  <a:schemeClr val="dk1"/>
                </a:solidFill>
                <a:latin typeface="Calibri"/>
                <a:ea typeface="Calibri"/>
                <a:cs typeface="Calibri"/>
                <a:sym typeface="Calibri"/>
              </a:rPr>
              <a:t>V8 JavaScript </a:t>
            </a:r>
            <a:r>
              <a:rPr lang="en-US" sz="2800" b="0" i="0" u="none" strike="noStrike" cap="none" baseline="0" dirty="0">
                <a:solidFill>
                  <a:schemeClr val="dk1"/>
                </a:solidFill>
                <a:latin typeface="Calibri"/>
                <a:ea typeface="Calibri"/>
                <a:cs typeface="Calibri"/>
                <a:sym typeface="Calibri"/>
              </a:rPr>
              <a:t>runtime for easily building fast, scalable network applications. </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err="1">
                <a:solidFill>
                  <a:schemeClr val="dk1"/>
                </a:solidFill>
                <a:latin typeface="Calibri"/>
                <a:ea typeface="Calibri"/>
                <a:cs typeface="Calibri"/>
                <a:sym typeface="Calibri"/>
              </a:rPr>
              <a:t>Node.js</a:t>
            </a:r>
            <a:r>
              <a:rPr lang="en-US" sz="2800" b="0" i="0" u="none" strike="noStrike" cap="none" baseline="0" dirty="0">
                <a:solidFill>
                  <a:schemeClr val="dk1"/>
                </a:solidFill>
                <a:latin typeface="Calibri"/>
                <a:ea typeface="Calibri"/>
                <a:cs typeface="Calibri"/>
                <a:sym typeface="Calibri"/>
              </a:rPr>
              <a:t> uses an event-driven, non-blocking I/O model that makes it lightweight and efficient, perfect for data-intensive real-time applications that run across distributed devices.</a:t>
            </a:r>
          </a:p>
        </p:txBody>
      </p:sp>
      <p:pic>
        <p:nvPicPr>
          <p:cNvPr id="413" name="Shape 413"/>
          <p:cNvPicPr preferRelativeResize="0"/>
          <p:nvPr/>
        </p:nvPicPr>
        <p:blipFill>
          <a:blip r:embed="rId3"/>
          <a:stretch>
            <a:fillRect/>
          </a:stretch>
        </p:blipFill>
        <p:spPr>
          <a:xfrm>
            <a:off x="6610350" y="42861"/>
            <a:ext cx="2533650" cy="1000125"/>
          </a:xfrm>
          <a:prstGeom prst="rect">
            <a:avLst/>
          </a:prstGeom>
        </p:spPr>
      </p:pic>
      <p:sp>
        <p:nvSpPr>
          <p:cNvPr id="414" name="Shape 414"/>
          <p:cNvSpPr/>
          <p:nvPr/>
        </p:nvSpPr>
        <p:spPr>
          <a:xfrm>
            <a:off x="5581650" y="5807630"/>
            <a:ext cx="2864373" cy="52321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b="0" i="0" u="sng" strike="noStrike" cap="none" baseline="0" dirty="0">
                <a:solidFill>
                  <a:schemeClr val="hlink"/>
                </a:solidFill>
                <a:latin typeface="Calibri"/>
                <a:ea typeface="Calibri"/>
                <a:cs typeface="Calibri"/>
                <a:sym typeface="Calibri"/>
                <a:hlinkClick r:id="rId4"/>
              </a:rPr>
              <a:t>http://nodejs.org/</a:t>
            </a:r>
          </a:p>
        </p:txBody>
      </p: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Shape 419"/>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Node.js is..</a:t>
            </a:r>
          </a:p>
        </p:txBody>
      </p:sp>
      <p:sp>
        <p:nvSpPr>
          <p:cNvPr id="420" name="Shape 420"/>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Server side JavaScript</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smtClean="0">
                <a:solidFill>
                  <a:schemeClr val="dk1"/>
                </a:solidFill>
                <a:latin typeface="Calibri"/>
                <a:ea typeface="Calibri"/>
                <a:cs typeface="Calibri"/>
                <a:sym typeface="Calibri"/>
              </a:rPr>
              <a:t>NOT </a:t>
            </a:r>
            <a:r>
              <a:rPr lang="en-US" sz="2800" b="0" i="0" u="none" strike="noStrike" cap="none" baseline="0" dirty="0">
                <a:solidFill>
                  <a:schemeClr val="dk1"/>
                </a:solidFill>
                <a:latin typeface="Calibri"/>
                <a:ea typeface="Calibri"/>
                <a:cs typeface="Calibri"/>
                <a:sym typeface="Calibri"/>
              </a:rPr>
              <a:t>another web framework, but can create a web framework using NPM </a:t>
            </a:r>
            <a:r>
              <a:rPr lang="en-US" sz="2800" b="0" i="0" u="none" strike="noStrike" cap="none" baseline="0" dirty="0" smtClean="0">
                <a:solidFill>
                  <a:schemeClr val="dk1"/>
                </a:solidFill>
                <a:latin typeface="Calibri"/>
                <a:ea typeface="Calibri"/>
                <a:cs typeface="Calibri"/>
                <a:sym typeface="Calibri"/>
              </a:rPr>
              <a:t>modules (like http</a:t>
            </a:r>
            <a:r>
              <a:rPr lang="en-US" sz="2800" b="0" i="0" u="none" strike="noStrike" cap="none" dirty="0" smtClean="0">
                <a:solidFill>
                  <a:schemeClr val="dk1"/>
                </a:solidFill>
                <a:latin typeface="Calibri"/>
                <a:ea typeface="Calibri"/>
                <a:cs typeface="Calibri"/>
                <a:sym typeface="Calibri"/>
              </a:rPr>
              <a:t> or express)</a:t>
            </a:r>
            <a:endParaRPr lang="en-US" sz="2800" b="0" i="0" u="none" strike="noStrike" cap="none" baseline="0" dirty="0">
              <a:solidFill>
                <a:schemeClr val="dk1"/>
              </a:solidFill>
              <a:latin typeface="Calibri"/>
              <a:ea typeface="Calibri"/>
              <a:cs typeface="Calibri"/>
              <a:sym typeface="Calibri"/>
            </a:endParaRPr>
          </a:p>
        </p:txBody>
      </p:sp>
      <p:pic>
        <p:nvPicPr>
          <p:cNvPr id="421" name="Shape 421"/>
          <p:cNvPicPr preferRelativeResize="0"/>
          <p:nvPr/>
        </p:nvPicPr>
        <p:blipFill>
          <a:blip r:embed="rId3"/>
          <a:stretch>
            <a:fillRect/>
          </a:stretch>
        </p:blipFill>
        <p:spPr>
          <a:xfrm>
            <a:off x="6610350" y="42861"/>
            <a:ext cx="2533650" cy="1000125"/>
          </a:xfrm>
          <a:prstGeom prst="rect">
            <a:avLst/>
          </a:prstGeom>
        </p:spPr>
      </p:pic>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Shape 426"/>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Why Node.js</a:t>
            </a:r>
          </a:p>
        </p:txBody>
      </p:sp>
      <p:sp>
        <p:nvSpPr>
          <p:cNvPr id="427" name="Shape 427"/>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Non Blocking I/O</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Based on Chrome’s V8 Engines (FAST!)</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15,000+ modules</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Active community </a:t>
            </a:r>
          </a:p>
          <a:p>
            <a:pPr marL="685800" marR="0" lvl="1" indent="-228600" algn="l" rtl="0">
              <a:lnSpc>
                <a:spcPct val="90000"/>
              </a:lnSpc>
              <a:spcBef>
                <a:spcPts val="500"/>
              </a:spcBef>
              <a:buClr>
                <a:schemeClr val="dk1"/>
              </a:buClr>
              <a:buSzPct val="100000"/>
              <a:buFont typeface="Calibri"/>
              <a:buChar char="•"/>
            </a:pPr>
            <a:r>
              <a:rPr lang="en-US" sz="2400" b="0" i="0" u="sng" strike="noStrike" cap="none" baseline="0">
                <a:solidFill>
                  <a:schemeClr val="hlink"/>
                </a:solidFill>
                <a:latin typeface="Calibri"/>
                <a:ea typeface="Calibri"/>
                <a:cs typeface="Calibri"/>
                <a:sym typeface="Calibri"/>
                <a:hlinkClick r:id="rId3"/>
              </a:rPr>
              <a:t>http://nodejs.org/community/</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One language for frontend and backend</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Javascript is the language of the web</a:t>
            </a:r>
          </a:p>
        </p:txBody>
      </p:sp>
      <p:pic>
        <p:nvPicPr>
          <p:cNvPr id="428" name="Shape 428"/>
          <p:cNvPicPr preferRelativeResize="0"/>
          <p:nvPr/>
        </p:nvPicPr>
        <p:blipFill>
          <a:blip r:embed="rId4"/>
          <a:stretch>
            <a:fillRect/>
          </a:stretch>
        </p:blipFill>
        <p:spPr>
          <a:xfrm>
            <a:off x="6610350" y="42861"/>
            <a:ext cx="2533650" cy="1000125"/>
          </a:xfrm>
          <a:prstGeom prst="rect">
            <a:avLst/>
          </a:prstGeom>
        </p:spPr>
      </p:pic>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Shape 433"/>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Hello World</a:t>
            </a:r>
          </a:p>
        </p:txBody>
      </p:sp>
      <p:sp>
        <p:nvSpPr>
          <p:cNvPr id="435" name="Shape 435"/>
          <p:cNvSpPr txBox="1">
            <a:spLocks noGrp="1"/>
          </p:cNvSpPr>
          <p:nvPr>
            <p:ph idx="1"/>
          </p:nvPr>
        </p:nvSpPr>
        <p:spPr>
          <a:xfrm>
            <a:off x="628650" y="3202625"/>
            <a:ext cx="3348990" cy="764609"/>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endParaRPr/>
          </a:p>
        </p:txBody>
      </p:sp>
      <p:pic>
        <p:nvPicPr>
          <p:cNvPr id="434" name="Shape 434"/>
          <p:cNvPicPr preferRelativeResize="0"/>
          <p:nvPr/>
        </p:nvPicPr>
        <p:blipFill>
          <a:blip r:embed="rId3"/>
          <a:stretch>
            <a:fillRect/>
          </a:stretch>
        </p:blipFill>
        <p:spPr>
          <a:xfrm>
            <a:off x="628650" y="3202625"/>
            <a:ext cx="3348990" cy="764609"/>
          </a:xfrm>
          <a:prstGeom prst="rect">
            <a:avLst/>
          </a:prstGeom>
        </p:spPr>
      </p:pic>
      <p:pic>
        <p:nvPicPr>
          <p:cNvPr id="436" name="Shape 436"/>
          <p:cNvPicPr preferRelativeResize="0"/>
          <p:nvPr/>
        </p:nvPicPr>
        <p:blipFill>
          <a:blip r:embed="rId4"/>
          <a:stretch>
            <a:fillRect/>
          </a:stretch>
        </p:blipFill>
        <p:spPr>
          <a:xfrm>
            <a:off x="6610350" y="42861"/>
            <a:ext cx="2533650" cy="1000125"/>
          </a:xfrm>
          <a:prstGeom prst="rect">
            <a:avLst/>
          </a:prstGeom>
        </p:spPr>
      </p:pic>
      <p:pic>
        <p:nvPicPr>
          <p:cNvPr id="437" name="Shape 437"/>
          <p:cNvPicPr preferRelativeResize="0"/>
          <p:nvPr/>
        </p:nvPicPr>
        <p:blipFill>
          <a:blip r:embed="rId5"/>
          <a:stretch>
            <a:fillRect/>
          </a:stretch>
        </p:blipFill>
        <p:spPr>
          <a:xfrm>
            <a:off x="628650" y="1672893"/>
            <a:ext cx="4560095" cy="1001725"/>
          </a:xfrm>
          <a:prstGeom prst="rect">
            <a:avLst/>
          </a:prstGeom>
        </p:spPr>
      </p:pic>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Shape 442"/>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Simple Http Server</a:t>
            </a:r>
          </a:p>
        </p:txBody>
      </p:sp>
      <p:pic>
        <p:nvPicPr>
          <p:cNvPr id="443" name="Shape 443"/>
          <p:cNvPicPr preferRelativeResize="0"/>
          <p:nvPr/>
        </p:nvPicPr>
        <p:blipFill>
          <a:blip r:embed="rId3"/>
          <a:stretch>
            <a:fillRect/>
          </a:stretch>
        </p:blipFill>
        <p:spPr>
          <a:xfrm>
            <a:off x="628650" y="1365251"/>
            <a:ext cx="6305550" cy="2390775"/>
          </a:xfrm>
          <a:prstGeom prst="rect">
            <a:avLst/>
          </a:prstGeom>
        </p:spPr>
      </p:pic>
      <p:pic>
        <p:nvPicPr>
          <p:cNvPr id="445" name="Shape 445"/>
          <p:cNvPicPr preferRelativeResize="0"/>
          <p:nvPr/>
        </p:nvPicPr>
        <p:blipFill>
          <a:blip r:embed="rId4"/>
          <a:stretch>
            <a:fillRect/>
          </a:stretch>
        </p:blipFill>
        <p:spPr>
          <a:xfrm>
            <a:off x="6610350" y="42861"/>
            <a:ext cx="2533650" cy="1000125"/>
          </a:xfrm>
          <a:prstGeom prst="rect">
            <a:avLst/>
          </a:prstGeom>
        </p:spPr>
      </p:pic>
      <p:pic>
        <p:nvPicPr>
          <p:cNvPr id="446" name="Shape 446"/>
          <p:cNvPicPr preferRelativeResize="0"/>
          <p:nvPr/>
        </p:nvPicPr>
        <p:blipFill>
          <a:blip r:embed="rId5"/>
          <a:stretch>
            <a:fillRect/>
          </a:stretch>
        </p:blipFill>
        <p:spPr>
          <a:xfrm>
            <a:off x="638175" y="4117657"/>
            <a:ext cx="5032962" cy="831532"/>
          </a:xfrm>
          <a:prstGeom prst="rect">
            <a:avLst/>
          </a:prstGeom>
        </p:spPr>
      </p:pic>
      <p:pic>
        <p:nvPicPr>
          <p:cNvPr id="447" name="Shape 447"/>
          <p:cNvPicPr preferRelativeResize="0"/>
          <p:nvPr/>
        </p:nvPicPr>
        <p:blipFill>
          <a:blip r:embed="rId6"/>
          <a:stretch>
            <a:fillRect/>
          </a:stretch>
        </p:blipFill>
        <p:spPr>
          <a:xfrm>
            <a:off x="638175" y="5310819"/>
            <a:ext cx="3933825" cy="1362075"/>
          </a:xfrm>
          <a:prstGeom prst="rect">
            <a:avLst/>
          </a:prstGeom>
        </p:spPr>
      </p:pic>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Shape 452"/>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Non – Blocking I/O</a:t>
            </a:r>
          </a:p>
        </p:txBody>
      </p:sp>
      <p:sp>
        <p:nvSpPr>
          <p:cNvPr id="453" name="Shape 453"/>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Blocking I/O example</a:t>
            </a:r>
          </a:p>
          <a:p>
            <a:pPr marL="457200" marR="0" lvl="1" indent="0" algn="l" rtl="0">
              <a:lnSpc>
                <a:spcPct val="90000"/>
              </a:lnSpc>
              <a:spcBef>
                <a:spcPts val="500"/>
              </a:spcBef>
              <a:buClr>
                <a:schemeClr val="dk1"/>
              </a:buClr>
              <a:buSzPct val="25000"/>
              <a:buFont typeface="Calibri"/>
              <a:buNone/>
            </a:pPr>
            <a:r>
              <a:rPr lang="en-US" sz="2400" b="0" i="0" u="none" strike="noStrike" cap="none" baseline="0">
                <a:solidFill>
                  <a:schemeClr val="dk1"/>
                </a:solidFill>
                <a:latin typeface="Calibri"/>
                <a:ea typeface="Calibri"/>
                <a:cs typeface="Calibri"/>
                <a:sym typeface="Calibri"/>
              </a:rPr>
              <a:t>*one.txt is larger than two.txt</a:t>
            </a:r>
          </a:p>
        </p:txBody>
      </p:sp>
      <p:pic>
        <p:nvPicPr>
          <p:cNvPr id="454" name="Shape 454"/>
          <p:cNvPicPr preferRelativeResize="0"/>
          <p:nvPr/>
        </p:nvPicPr>
        <p:blipFill>
          <a:blip r:embed="rId3"/>
          <a:stretch>
            <a:fillRect/>
          </a:stretch>
        </p:blipFill>
        <p:spPr>
          <a:xfrm>
            <a:off x="6610350" y="42861"/>
            <a:ext cx="2533650" cy="1000125"/>
          </a:xfrm>
          <a:prstGeom prst="rect">
            <a:avLst/>
          </a:prstGeom>
        </p:spPr>
      </p:pic>
      <p:pic>
        <p:nvPicPr>
          <p:cNvPr id="455" name="Shape 455"/>
          <p:cNvPicPr preferRelativeResize="0"/>
          <p:nvPr/>
        </p:nvPicPr>
        <p:blipFill>
          <a:blip r:embed="rId4"/>
          <a:stretch>
            <a:fillRect/>
          </a:stretch>
        </p:blipFill>
        <p:spPr>
          <a:xfrm>
            <a:off x="1436370" y="2635566"/>
            <a:ext cx="4991100" cy="1724025"/>
          </a:xfrm>
          <a:prstGeom prst="rect">
            <a:avLst/>
          </a:prstGeom>
        </p:spPr>
      </p:pic>
      <p:pic>
        <p:nvPicPr>
          <p:cNvPr id="456" name="Shape 456"/>
          <p:cNvPicPr preferRelativeResize="0"/>
          <p:nvPr/>
        </p:nvPicPr>
        <p:blipFill>
          <a:blip r:embed="rId5"/>
          <a:stretch>
            <a:fillRect/>
          </a:stretch>
        </p:blipFill>
        <p:spPr>
          <a:xfrm>
            <a:off x="1436370" y="4624707"/>
            <a:ext cx="2933700" cy="866775"/>
          </a:xfrm>
          <a:prstGeom prst="rect">
            <a:avLst/>
          </a:prstGeom>
        </p:spPr>
      </p:pic>
    </p:spTree>
  </p:cSld>
  <p:clrMapOvr>
    <a:masterClrMapping/>
  </p:clrMapOvr>
  <p:transition spd="slow">
    <p:cu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Shape 461"/>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Non – Blocking I/O</a:t>
            </a:r>
          </a:p>
        </p:txBody>
      </p:sp>
      <p:sp>
        <p:nvSpPr>
          <p:cNvPr id="462" name="Shape 462"/>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Non - Blocking I/O example</a:t>
            </a:r>
          </a:p>
          <a:p>
            <a:pPr marL="457200" marR="0" lvl="1" indent="0" algn="l" rtl="0">
              <a:lnSpc>
                <a:spcPct val="90000"/>
              </a:lnSpc>
              <a:spcBef>
                <a:spcPts val="500"/>
              </a:spcBef>
              <a:buClr>
                <a:schemeClr val="dk1"/>
              </a:buClr>
              <a:buSzPct val="25000"/>
              <a:buFont typeface="Calibri"/>
              <a:buNone/>
            </a:pPr>
            <a:r>
              <a:rPr lang="en-US" sz="2400" b="0" i="0" u="none" strike="noStrike" cap="none" baseline="0">
                <a:solidFill>
                  <a:schemeClr val="dk1"/>
                </a:solidFill>
                <a:latin typeface="Calibri"/>
                <a:ea typeface="Calibri"/>
                <a:cs typeface="Calibri"/>
                <a:sym typeface="Calibri"/>
              </a:rPr>
              <a:t>*one.txt is larger than two.txt</a:t>
            </a:r>
          </a:p>
        </p:txBody>
      </p:sp>
      <p:pic>
        <p:nvPicPr>
          <p:cNvPr id="463" name="Shape 463"/>
          <p:cNvPicPr preferRelativeResize="0"/>
          <p:nvPr/>
        </p:nvPicPr>
        <p:blipFill>
          <a:blip r:embed="rId3"/>
          <a:stretch>
            <a:fillRect/>
          </a:stretch>
        </p:blipFill>
        <p:spPr>
          <a:xfrm>
            <a:off x="6610350" y="42861"/>
            <a:ext cx="2533650" cy="1000125"/>
          </a:xfrm>
          <a:prstGeom prst="rect">
            <a:avLst/>
          </a:prstGeom>
        </p:spPr>
      </p:pic>
      <p:pic>
        <p:nvPicPr>
          <p:cNvPr id="464" name="Shape 464"/>
          <p:cNvPicPr preferRelativeResize="0"/>
          <p:nvPr/>
        </p:nvPicPr>
        <p:blipFill>
          <a:blip r:embed="rId4"/>
          <a:stretch>
            <a:fillRect/>
          </a:stretch>
        </p:blipFill>
        <p:spPr>
          <a:xfrm>
            <a:off x="1436370" y="2568100"/>
            <a:ext cx="5800725" cy="1924050"/>
          </a:xfrm>
          <a:prstGeom prst="rect">
            <a:avLst/>
          </a:prstGeom>
        </p:spPr>
      </p:pic>
      <p:pic>
        <p:nvPicPr>
          <p:cNvPr id="465" name="Shape 465"/>
          <p:cNvPicPr preferRelativeResize="0"/>
          <p:nvPr/>
        </p:nvPicPr>
        <p:blipFill>
          <a:blip r:embed="rId5"/>
          <a:stretch>
            <a:fillRect/>
          </a:stretch>
        </p:blipFill>
        <p:spPr>
          <a:xfrm>
            <a:off x="1436370" y="4934505"/>
            <a:ext cx="3143250" cy="800100"/>
          </a:xfrm>
          <a:prstGeom prst="rect">
            <a:avLst/>
          </a:prstGeom>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prstGeom prst="rect">
            <a:avLst/>
          </a:prstGeom>
          <a:noFill/>
          <a:ln>
            <a:noFill/>
          </a:ln>
        </p:spPr>
        <p:txBody>
          <a:bodyPr lIns="91425" tIns="45700" rIns="91425" bIns="45700" anchor="b" anchorCtr="0">
            <a:noAutofit/>
          </a:bodyPr>
          <a:lstStyle/>
          <a:p>
            <a:pPr marL="0" marR="0" lvl="0" indent="0" algn="l" rtl="0">
              <a:lnSpc>
                <a:spcPct val="90000"/>
              </a:lnSpc>
              <a:spcBef>
                <a:spcPts val="0"/>
              </a:spcBef>
              <a:buClr>
                <a:srgbClr val="2F5496"/>
              </a:buClr>
              <a:buSzPct val="25000"/>
              <a:buFont typeface="Calibri"/>
              <a:buNone/>
            </a:pPr>
            <a:r>
              <a:rPr lang="en-US" sz="6000" b="0" i="0" u="none" strike="noStrike" cap="none" baseline="0">
                <a:solidFill>
                  <a:srgbClr val="2F5496"/>
                </a:solidFill>
                <a:latin typeface="Calibri"/>
                <a:ea typeface="Calibri"/>
                <a:cs typeface="Calibri"/>
                <a:sym typeface="Calibri"/>
              </a:rPr>
              <a:t>MVC</a:t>
            </a:r>
          </a:p>
        </p:txBody>
      </p:sp>
      <p:sp>
        <p:nvSpPr>
          <p:cNvPr id="114" name="Shape 114"/>
          <p:cNvSpPr txBox="1">
            <a:spLocks noGrp="1"/>
          </p:cNvSpPr>
          <p:nvPr>
            <p:ph type="body" idx="1"/>
          </p:nvPr>
        </p:nvSpPr>
        <p:spPr>
          <a:prstGeom prst="rect">
            <a:avLst/>
          </a:prstGeom>
          <a:noFill/>
          <a:ln>
            <a:noFill/>
          </a:ln>
        </p:spPr>
        <p:txBody>
          <a:bodyPr lIns="91425" tIns="45700" rIns="91425" bIns="45700" anchor="t" anchorCtr="0">
            <a:noAutofit/>
          </a:bodyPr>
          <a:lstStyle/>
          <a:p>
            <a:endParaRPr/>
          </a:p>
        </p:txBody>
      </p:sp>
    </p:spTree>
  </p:cSld>
  <p:clrMapOvr>
    <a:masterClrMapping/>
  </p:clrMapOvr>
  <p:transition spd="slow">
    <p:cu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Shape 470"/>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Non – Blocking I/O</a:t>
            </a:r>
          </a:p>
        </p:txBody>
      </p:sp>
      <p:sp>
        <p:nvSpPr>
          <p:cNvPr id="471" name="Shape 471"/>
          <p:cNvSpPr txBox="1">
            <a:spLocks noGrp="1"/>
          </p:cNvSpPr>
          <p:nvPr>
            <p:ph idx="1"/>
          </p:nvPr>
        </p:nvSpPr>
        <p:spPr>
          <a:xfrm>
            <a:off x="628650" y="1615745"/>
            <a:ext cx="7886700" cy="1173175"/>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Blocking I/O </a:t>
            </a:r>
          </a:p>
        </p:txBody>
      </p:sp>
      <p:pic>
        <p:nvPicPr>
          <p:cNvPr id="472" name="Shape 472"/>
          <p:cNvPicPr preferRelativeResize="0"/>
          <p:nvPr/>
        </p:nvPicPr>
        <p:blipFill>
          <a:blip r:embed="rId3"/>
          <a:stretch>
            <a:fillRect/>
          </a:stretch>
        </p:blipFill>
        <p:spPr>
          <a:xfrm>
            <a:off x="6610350" y="42861"/>
            <a:ext cx="2533650" cy="1000125"/>
          </a:xfrm>
          <a:prstGeom prst="rect">
            <a:avLst/>
          </a:prstGeom>
        </p:spPr>
      </p:pic>
      <p:pic>
        <p:nvPicPr>
          <p:cNvPr id="473" name="Shape 473"/>
          <p:cNvPicPr preferRelativeResize="0"/>
          <p:nvPr/>
        </p:nvPicPr>
        <p:blipFill>
          <a:blip r:embed="rId4"/>
          <a:stretch>
            <a:fillRect/>
          </a:stretch>
        </p:blipFill>
        <p:spPr>
          <a:xfrm>
            <a:off x="2105025" y="2318548"/>
            <a:ext cx="4585334" cy="1668760"/>
          </a:xfrm>
          <a:prstGeom prst="rect">
            <a:avLst/>
          </a:prstGeom>
        </p:spPr>
      </p:pic>
      <p:sp>
        <p:nvSpPr>
          <p:cNvPr id="474" name="Shape 474"/>
          <p:cNvSpPr txBox="1"/>
          <p:nvPr/>
        </p:nvSpPr>
        <p:spPr>
          <a:xfrm>
            <a:off x="628650" y="4282744"/>
            <a:ext cx="7886700" cy="62072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Non - Blocking I/O </a:t>
            </a:r>
          </a:p>
        </p:txBody>
      </p:sp>
      <p:pic>
        <p:nvPicPr>
          <p:cNvPr id="475" name="Shape 475"/>
          <p:cNvPicPr preferRelativeResize="0"/>
          <p:nvPr/>
        </p:nvPicPr>
        <p:blipFill>
          <a:blip r:embed="rId5"/>
          <a:stretch>
            <a:fillRect/>
          </a:stretch>
        </p:blipFill>
        <p:spPr>
          <a:xfrm>
            <a:off x="2105025" y="4729976"/>
            <a:ext cx="3695700" cy="1885950"/>
          </a:xfrm>
          <a:prstGeom prst="rect">
            <a:avLst/>
          </a:prstGeom>
        </p:spPr>
      </p:pic>
    </p:spTree>
  </p:cSld>
  <p:clrMapOvr>
    <a:masterClrMapping/>
  </p:clrMapOvr>
  <p:transition spd="slow">
    <p:cu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Text Placeholder 2"/>
          <p:cNvSpPr>
            <a:spLocks noGrp="1"/>
          </p:cNvSpPr>
          <p:nvPr>
            <p:ph idx="1"/>
          </p:nvPr>
        </p:nvSpPr>
        <p:spPr/>
        <p:txBody>
          <a:bodyPr>
            <a:normAutofit fontScale="85000" lnSpcReduction="20000"/>
          </a:bodyPr>
          <a:lstStyle/>
          <a:p>
            <a:r>
              <a:rPr lang="en-US" dirty="0" smtClean="0">
                <a:hlinkClick r:id="rId2" action="ppaction://hlinkfile"/>
              </a:rPr>
              <a:t>helloworld.js</a:t>
            </a:r>
            <a:endParaRPr lang="en-US" dirty="0" smtClean="0"/>
          </a:p>
          <a:p>
            <a:r>
              <a:rPr lang="en-US" dirty="0" smtClean="0">
                <a:hlinkClick r:id="rId3" action="ppaction://hlinkfile"/>
              </a:rPr>
              <a:t>webserver2.js</a:t>
            </a:r>
            <a:endParaRPr lang="en-US" dirty="0" smtClean="0"/>
          </a:p>
          <a:p>
            <a:r>
              <a:rPr lang="en-US" dirty="0" smtClean="0"/>
              <a:t>Node </a:t>
            </a:r>
            <a:r>
              <a:rPr lang="en-US" dirty="0"/>
              <a:t>is </a:t>
            </a:r>
            <a:r>
              <a:rPr lang="en-US" dirty="0" smtClean="0"/>
              <a:t>extensible</a:t>
            </a:r>
          </a:p>
          <a:p>
            <a:pPr lvl="1"/>
            <a:r>
              <a:rPr lang="en-US" dirty="0" smtClean="0"/>
              <a:t>it </a:t>
            </a:r>
            <a:r>
              <a:rPr lang="en-US" dirty="0"/>
              <a:t>is NOT a web </a:t>
            </a:r>
            <a:r>
              <a:rPr lang="en-US" dirty="0" smtClean="0"/>
              <a:t>framework</a:t>
            </a:r>
          </a:p>
          <a:p>
            <a:pPr lvl="1"/>
            <a:r>
              <a:rPr lang="en-US" sz="2400" dirty="0" smtClean="0"/>
              <a:t>it </a:t>
            </a:r>
            <a:r>
              <a:rPr lang="en-US" sz="2400" dirty="0"/>
              <a:t>is </a:t>
            </a:r>
            <a:r>
              <a:rPr lang="en-US" sz="2400" dirty="0" err="1"/>
              <a:t>Javascript</a:t>
            </a:r>
            <a:r>
              <a:rPr lang="en-US" sz="2400" dirty="0"/>
              <a:t> on the server side.  </a:t>
            </a:r>
            <a:endParaRPr lang="en-US" sz="2400" dirty="0" smtClean="0"/>
          </a:p>
          <a:p>
            <a:pPr lvl="1"/>
            <a:r>
              <a:rPr lang="en-US" sz="2400" dirty="0" smtClean="0"/>
              <a:t>For </a:t>
            </a:r>
            <a:r>
              <a:rPr lang="en-US" sz="2400" dirty="0"/>
              <a:t>frameworks, we need to extend (require()) </a:t>
            </a:r>
            <a:r>
              <a:rPr lang="en-US" sz="2400" dirty="0" smtClean="0"/>
              <a:t>modules</a:t>
            </a:r>
          </a:p>
          <a:p>
            <a:r>
              <a:rPr lang="en-US" sz="2800" dirty="0" smtClean="0"/>
              <a:t>Some of the more popular</a:t>
            </a:r>
          </a:p>
          <a:p>
            <a:pPr lvl="1"/>
            <a:r>
              <a:rPr lang="en-US" sz="2400" dirty="0" smtClean="0"/>
              <a:t>http</a:t>
            </a:r>
          </a:p>
          <a:p>
            <a:pPr lvl="1"/>
            <a:r>
              <a:rPr lang="en-US" dirty="0" err="1" smtClean="0"/>
              <a:t>socket.io</a:t>
            </a:r>
            <a:endParaRPr lang="en-US" dirty="0" smtClean="0"/>
          </a:p>
          <a:p>
            <a:pPr lvl="1"/>
            <a:r>
              <a:rPr lang="en-US" dirty="0" smtClean="0"/>
              <a:t>e</a:t>
            </a:r>
            <a:r>
              <a:rPr lang="en-US" sz="2400" dirty="0" smtClean="0"/>
              <a:t>xpress – Web framework gaining in popularity</a:t>
            </a:r>
          </a:p>
          <a:p>
            <a:pPr lvl="1"/>
            <a:r>
              <a:rPr lang="en-US" dirty="0" err="1" smtClean="0"/>
              <a:t>Ntwitter</a:t>
            </a:r>
            <a:r>
              <a:rPr lang="en-US" dirty="0" smtClean="0"/>
              <a:t> – twitter API framework</a:t>
            </a:r>
            <a:endParaRPr lang="en-US" sz="2400" dirty="0"/>
          </a:p>
          <a:p>
            <a:endParaRPr lang="en-US" dirty="0"/>
          </a:p>
        </p:txBody>
      </p:sp>
    </p:spTree>
    <p:extLst>
      <p:ext uri="{BB962C8B-B14F-4D97-AF65-F5344CB8AC3E}">
        <p14:creationId xmlns:p14="http://schemas.microsoft.com/office/powerpoint/2010/main" val="42888985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Shape 481"/>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Node Package Manager</a:t>
            </a:r>
          </a:p>
        </p:txBody>
      </p:sp>
      <p:sp>
        <p:nvSpPr>
          <p:cNvPr id="482" name="Shape 482"/>
          <p:cNvSpPr txBox="1">
            <a:spLocks noGrp="1"/>
          </p:cNvSpPr>
          <p:nvPr>
            <p:ph idx="1"/>
          </p:nvPr>
        </p:nvSpPr>
        <p:spPr>
          <a:xfrm>
            <a:off x="628650" y="1615744"/>
            <a:ext cx="7886700" cy="4750765"/>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The Node Package Manager otherwise knows as </a:t>
            </a:r>
            <a:r>
              <a:rPr lang="en-US" sz="2800" b="0" i="0" u="none" strike="noStrike" cap="none" baseline="0" dirty="0" err="1">
                <a:solidFill>
                  <a:schemeClr val="dk1"/>
                </a:solidFill>
                <a:latin typeface="Calibri"/>
                <a:ea typeface="Calibri"/>
                <a:cs typeface="Calibri"/>
                <a:sym typeface="Calibri"/>
              </a:rPr>
              <a:t>npm</a:t>
            </a:r>
            <a:endParaRPr lang="en-US" sz="2800" b="0" i="0" u="none" strike="noStrike" cap="none" baseline="0" dirty="0">
              <a:solidFill>
                <a:schemeClr val="dk1"/>
              </a:solidFill>
              <a:latin typeface="Calibri"/>
              <a:ea typeface="Calibri"/>
              <a:cs typeface="Calibri"/>
              <a:sym typeface="Calibri"/>
            </a:endParaRP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Any package can be installed by using </a:t>
            </a:r>
            <a:r>
              <a:rPr lang="en-US" sz="2800" b="0" i="0" u="none" strike="noStrike" cap="none" baseline="0" dirty="0" err="1">
                <a:solidFill>
                  <a:schemeClr val="dk1"/>
                </a:solidFill>
                <a:latin typeface="Calibri"/>
                <a:ea typeface="Calibri"/>
                <a:cs typeface="Calibri"/>
                <a:sym typeface="Calibri"/>
              </a:rPr>
              <a:t>npm</a:t>
            </a:r>
            <a:r>
              <a:rPr lang="en-US" sz="2800" b="0" i="0" u="none" strike="noStrike" cap="none" baseline="0" dirty="0">
                <a:solidFill>
                  <a:schemeClr val="dk1"/>
                </a:solidFill>
                <a:latin typeface="Calibri"/>
                <a:ea typeface="Calibri"/>
                <a:cs typeface="Calibri"/>
                <a:sym typeface="Calibri"/>
              </a:rPr>
              <a:t> install</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Add your programs to this index using </a:t>
            </a:r>
            <a:r>
              <a:rPr lang="en-US" sz="2800" b="0" i="0" u="none" strike="noStrike" cap="none" baseline="0" dirty="0" err="1">
                <a:solidFill>
                  <a:schemeClr val="dk1"/>
                </a:solidFill>
                <a:latin typeface="Calibri"/>
                <a:ea typeface="Calibri"/>
                <a:cs typeface="Calibri"/>
                <a:sym typeface="Calibri"/>
              </a:rPr>
              <a:t>npm</a:t>
            </a:r>
            <a:r>
              <a:rPr lang="en-US" sz="2800" b="0" i="0" u="none" strike="noStrike" cap="none" baseline="0" dirty="0">
                <a:solidFill>
                  <a:schemeClr val="dk1"/>
                </a:solidFill>
                <a:latin typeface="Calibri"/>
                <a:ea typeface="Calibri"/>
                <a:cs typeface="Calibri"/>
                <a:sym typeface="Calibri"/>
              </a:rPr>
              <a:t> publish</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It’s a standard practice to install modules locally for your current </a:t>
            </a:r>
            <a:r>
              <a:rPr lang="en-US" sz="2800" b="0" i="0" u="none" strike="noStrike" cap="none" baseline="0" dirty="0" smtClean="0">
                <a:solidFill>
                  <a:schemeClr val="dk1"/>
                </a:solidFill>
                <a:latin typeface="Calibri"/>
                <a:ea typeface="Calibri"/>
                <a:cs typeface="Calibri"/>
                <a:sym typeface="Calibri"/>
              </a:rPr>
              <a:t>project</a:t>
            </a:r>
          </a:p>
          <a:p>
            <a:pPr lvl="1" indent="-228600">
              <a:spcBef>
                <a:spcPts val="1000"/>
              </a:spcBef>
              <a:buSzPct val="100000"/>
            </a:pPr>
            <a:r>
              <a:rPr lang="en-US" dirty="0" err="1"/>
              <a:t>n</a:t>
            </a:r>
            <a:r>
              <a:rPr lang="en-US" dirty="0" err="1" smtClean="0"/>
              <a:t>pm</a:t>
            </a:r>
            <a:r>
              <a:rPr lang="en-US" dirty="0" smtClean="0"/>
              <a:t> install express</a:t>
            </a:r>
          </a:p>
          <a:p>
            <a:pPr lvl="1" indent="-228600">
              <a:spcBef>
                <a:spcPts val="1000"/>
              </a:spcBef>
              <a:buSzPct val="100000"/>
            </a:pPr>
            <a:r>
              <a:rPr lang="en-US" dirty="0" err="1"/>
              <a:t>n</a:t>
            </a:r>
            <a:r>
              <a:rPr lang="en-US" sz="2400" b="0" i="0" u="none" strike="noStrike" cap="none" baseline="0" dirty="0" err="1" smtClean="0">
                <a:solidFill>
                  <a:schemeClr val="dk1"/>
                </a:solidFill>
                <a:latin typeface="Calibri"/>
                <a:ea typeface="Calibri"/>
                <a:cs typeface="Calibri"/>
                <a:sym typeface="Calibri"/>
              </a:rPr>
              <a:t>pm</a:t>
            </a:r>
            <a:r>
              <a:rPr lang="en-US" sz="2400" b="0" i="0" u="none" strike="noStrike" cap="none" baseline="0" dirty="0" smtClean="0">
                <a:solidFill>
                  <a:schemeClr val="dk1"/>
                </a:solidFill>
                <a:latin typeface="Calibri"/>
                <a:ea typeface="Calibri"/>
                <a:cs typeface="Calibri"/>
                <a:sym typeface="Calibri"/>
              </a:rPr>
              <a:t> install –g express // global install</a:t>
            </a:r>
          </a:p>
        </p:txBody>
      </p:sp>
      <p:pic>
        <p:nvPicPr>
          <p:cNvPr id="483" name="Shape 483"/>
          <p:cNvPicPr preferRelativeResize="0"/>
          <p:nvPr/>
        </p:nvPicPr>
        <p:blipFill>
          <a:blip r:embed="rId3"/>
          <a:stretch>
            <a:fillRect/>
          </a:stretch>
        </p:blipFill>
        <p:spPr>
          <a:xfrm>
            <a:off x="6610350" y="42861"/>
            <a:ext cx="2533650" cy="1000125"/>
          </a:xfrm>
          <a:prstGeom prst="rect">
            <a:avLst/>
          </a:prstGeom>
        </p:spPr>
      </p:pic>
      <p:sp>
        <p:nvSpPr>
          <p:cNvPr id="484" name="Shape 484"/>
          <p:cNvSpPr/>
          <p:nvPr/>
        </p:nvSpPr>
        <p:spPr>
          <a:xfrm>
            <a:off x="3714073" y="5616879"/>
            <a:ext cx="194328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sng" strike="noStrike" cap="none" baseline="0" dirty="0">
                <a:solidFill>
                  <a:schemeClr val="hlink"/>
                </a:solidFill>
                <a:latin typeface="Calibri"/>
                <a:ea typeface="Calibri"/>
                <a:cs typeface="Calibri"/>
                <a:sym typeface="Calibri"/>
                <a:hlinkClick r:id="rId4"/>
              </a:rPr>
              <a:t>https://npmjs.org/</a:t>
            </a:r>
          </a:p>
        </p:txBody>
      </p:sp>
      <p:pic>
        <p:nvPicPr>
          <p:cNvPr id="485" name="Shape 485"/>
          <p:cNvPicPr preferRelativeResize="0"/>
          <p:nvPr/>
        </p:nvPicPr>
        <p:blipFill>
          <a:blip r:embed="rId5"/>
          <a:stretch>
            <a:fillRect/>
          </a:stretch>
        </p:blipFill>
        <p:spPr>
          <a:xfrm>
            <a:off x="7600992" y="1069441"/>
            <a:ext cx="1543006" cy="603453"/>
          </a:xfrm>
          <a:prstGeom prst="rect">
            <a:avLst/>
          </a:prstGeom>
        </p:spPr>
      </p:pic>
      <p:sp>
        <p:nvSpPr>
          <p:cNvPr id="486" name="Shape 486"/>
          <p:cNvSpPr/>
          <p:nvPr/>
        </p:nvSpPr>
        <p:spPr>
          <a:xfrm>
            <a:off x="0" y="0"/>
            <a:ext cx="9144000" cy="0"/>
          </a:xfrm>
          <a:prstGeom prst="rect">
            <a:avLst/>
          </a:prstGeom>
          <a:solidFill>
            <a:srgbClr val="F4F4F2"/>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666666"/>
              </a:buClr>
              <a:buSzPct val="25000"/>
              <a:buFont typeface="Merriweather Sans"/>
              <a:buNone/>
            </a:pPr>
            <a:r>
              <a:rPr lang="en-US" sz="1000" b="0" i="0" u="none" strike="noStrike" cap="none" baseline="0">
                <a:solidFill>
                  <a:srgbClr val="666666"/>
                </a:solidFill>
                <a:latin typeface="Merriweather Sans"/>
                <a:ea typeface="Merriweather Sans"/>
                <a:cs typeface="Merriweather Sans"/>
                <a:sym typeface="Merriweather Sans"/>
              </a:rPr>
              <a:t>Any package can be installed by using </a:t>
            </a:r>
            <a:r>
              <a:rPr lang="en-US" sz="1000" b="0" i="0" u="sng" strike="noStrike" cap="none" baseline="0">
                <a:solidFill>
                  <a:schemeClr val="hlink"/>
                </a:solidFill>
                <a:latin typeface="Courier New"/>
                <a:ea typeface="Courier New"/>
                <a:cs typeface="Courier New"/>
                <a:sym typeface="Courier New"/>
                <a:hlinkClick r:id="rId6"/>
              </a:rPr>
              <a:t>npm install</a:t>
            </a:r>
            <a:r>
              <a:rPr lang="en-US" sz="600" b="0" i="0" u="none" strike="noStrike" cap="none" baseline="0">
                <a:solidFill>
                  <a:schemeClr val="dk1"/>
                </a:solidFill>
                <a:latin typeface="Calibri"/>
                <a:ea typeface="Calibri"/>
                <a:cs typeface="Calibri"/>
                <a:sym typeface="Calibri"/>
              </a:rPr>
              <a:t> </a:t>
            </a:r>
          </a:p>
        </p:txBody>
      </p:sp>
    </p:spTree>
  </p:cSld>
  <p:clrMapOvr>
    <a:masterClrMapping/>
  </p:clrMapOvr>
  <p:transition spd="slow">
    <p:cu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Shape 492"/>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Further reading</a:t>
            </a:r>
          </a:p>
        </p:txBody>
      </p:sp>
      <p:sp>
        <p:nvSpPr>
          <p:cNvPr id="493" name="Shape 493"/>
          <p:cNvSpPr txBox="1">
            <a:spLocks noGrp="1"/>
          </p:cNvSpPr>
          <p:nvPr>
            <p:ph idx="1"/>
          </p:nvPr>
        </p:nvSpPr>
        <p:spPr>
          <a:xfrm>
            <a:off x="628650" y="1615744"/>
            <a:ext cx="7886700" cy="4750765"/>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1" i="0" u="none" strike="noStrike" cap="none" baseline="0">
                <a:solidFill>
                  <a:schemeClr val="dk1"/>
                </a:solidFill>
                <a:latin typeface="Calibri"/>
                <a:ea typeface="Calibri"/>
                <a:cs typeface="Calibri"/>
                <a:sym typeface="Calibri"/>
              </a:rPr>
              <a:t>Tutorials</a:t>
            </a:r>
          </a:p>
          <a:p>
            <a:pPr marL="685800" marR="0" lvl="1" indent="-228600" algn="l" rtl="0">
              <a:lnSpc>
                <a:spcPct val="90000"/>
              </a:lnSpc>
              <a:spcBef>
                <a:spcPts val="500"/>
              </a:spcBef>
              <a:buClr>
                <a:schemeClr val="dk1"/>
              </a:buClr>
              <a:buSzPct val="100000"/>
              <a:buFont typeface="Calibri"/>
              <a:buChar char="•"/>
            </a:pPr>
            <a:r>
              <a:rPr lang="en-US" sz="2400" b="0" i="0" u="sng" strike="noStrike" cap="none" baseline="0">
                <a:solidFill>
                  <a:schemeClr val="hlink"/>
                </a:solidFill>
                <a:latin typeface="Calibri"/>
                <a:ea typeface="Calibri"/>
                <a:cs typeface="Calibri"/>
                <a:sym typeface="Calibri"/>
                <a:hlinkClick r:id="rId3"/>
              </a:rPr>
              <a:t>NodeSchool.io interactive lessons</a:t>
            </a:r>
          </a:p>
          <a:p>
            <a:pPr marL="685800" marR="0" lvl="1" indent="-228600" algn="l" rtl="0">
              <a:lnSpc>
                <a:spcPct val="90000"/>
              </a:lnSpc>
              <a:spcBef>
                <a:spcPts val="500"/>
              </a:spcBef>
              <a:buClr>
                <a:schemeClr val="dk1"/>
              </a:buClr>
              <a:buSzPct val="100000"/>
              <a:buFont typeface="Calibri"/>
              <a:buChar char="•"/>
            </a:pPr>
            <a:r>
              <a:rPr lang="en-US" sz="2400" b="0" i="0" u="sng" strike="noStrike" cap="none" baseline="0">
                <a:solidFill>
                  <a:schemeClr val="hlink"/>
                </a:solidFill>
                <a:latin typeface="Calibri"/>
                <a:ea typeface="Calibri"/>
                <a:cs typeface="Calibri"/>
                <a:sym typeface="Calibri"/>
                <a:hlinkClick r:id="rId4"/>
              </a:rPr>
              <a:t>Hello World</a:t>
            </a:r>
          </a:p>
          <a:p>
            <a:pPr marL="685800" marR="0" lvl="1" indent="-228600" algn="l" rtl="0">
              <a:lnSpc>
                <a:spcPct val="90000"/>
              </a:lnSpc>
              <a:spcBef>
                <a:spcPts val="500"/>
              </a:spcBef>
              <a:buClr>
                <a:schemeClr val="dk1"/>
              </a:buClr>
              <a:buSzPct val="100000"/>
              <a:buFont typeface="Calibri"/>
              <a:buChar char="•"/>
            </a:pPr>
            <a:r>
              <a:rPr lang="en-US" sz="2400" b="0" i="0" u="sng" strike="noStrike" cap="none" baseline="0">
                <a:solidFill>
                  <a:schemeClr val="hlink"/>
                </a:solidFill>
                <a:latin typeface="Calibri"/>
                <a:ea typeface="Calibri"/>
                <a:cs typeface="Calibri"/>
                <a:sym typeface="Calibri"/>
                <a:hlinkClick r:id="rId4"/>
              </a:rPr>
              <a:t>Hello World Web Server</a:t>
            </a:r>
          </a:p>
          <a:p>
            <a:pPr marL="685800" marR="0" lvl="1" indent="-228600" algn="l" rtl="0">
              <a:lnSpc>
                <a:spcPct val="90000"/>
              </a:lnSpc>
              <a:spcBef>
                <a:spcPts val="500"/>
              </a:spcBef>
              <a:buClr>
                <a:schemeClr val="dk1"/>
              </a:buClr>
              <a:buSzPct val="100000"/>
              <a:buFont typeface="Calibri"/>
              <a:buChar char="•"/>
            </a:pPr>
            <a:r>
              <a:rPr lang="en-US" sz="2400" b="0" i="0" u="sng" strike="noStrike" cap="none" baseline="0">
                <a:solidFill>
                  <a:schemeClr val="hlink"/>
                </a:solidFill>
                <a:latin typeface="Calibri"/>
                <a:ea typeface="Calibri"/>
                <a:cs typeface="Calibri"/>
                <a:sym typeface="Calibri"/>
                <a:hlinkClick r:id="rId5"/>
              </a:rPr>
              <a:t>Node.js guide</a:t>
            </a:r>
          </a:p>
          <a:p>
            <a:pPr marL="685800" marR="0" lvl="1" indent="-228600" algn="l" rtl="0">
              <a:lnSpc>
                <a:spcPct val="90000"/>
              </a:lnSpc>
              <a:spcBef>
                <a:spcPts val="500"/>
              </a:spcBef>
              <a:buClr>
                <a:schemeClr val="dk1"/>
              </a:buClr>
              <a:buSzPct val="100000"/>
              <a:buFont typeface="Calibri"/>
              <a:buChar char="•"/>
            </a:pPr>
            <a:r>
              <a:rPr lang="en-US" sz="2400" b="0" i="0" u="sng" strike="noStrike" cap="none" baseline="0">
                <a:solidFill>
                  <a:schemeClr val="hlink"/>
                </a:solidFill>
                <a:latin typeface="Calibri"/>
                <a:ea typeface="Calibri"/>
                <a:cs typeface="Calibri"/>
                <a:sym typeface="Calibri"/>
                <a:hlinkClick r:id="rId6"/>
              </a:rPr>
              <a:t>Node.js for Beginners</a:t>
            </a:r>
          </a:p>
          <a:p>
            <a:pPr marL="228600" marR="0" lvl="0" indent="-228600" algn="l" rtl="0">
              <a:lnSpc>
                <a:spcPct val="90000"/>
              </a:lnSpc>
              <a:spcBef>
                <a:spcPts val="1000"/>
              </a:spcBef>
              <a:buClr>
                <a:schemeClr val="dk1"/>
              </a:buClr>
              <a:buSzPct val="100000"/>
              <a:buFont typeface="Calibri"/>
              <a:buChar char="•"/>
            </a:pPr>
            <a:r>
              <a:rPr lang="en-US" sz="2800" b="1" i="0" u="none" strike="noStrike" cap="none" baseline="0">
                <a:solidFill>
                  <a:schemeClr val="dk1"/>
                </a:solidFill>
                <a:latin typeface="Calibri"/>
                <a:ea typeface="Calibri"/>
                <a:cs typeface="Calibri"/>
                <a:sym typeface="Calibri"/>
              </a:rPr>
              <a:t>Screencasts</a:t>
            </a:r>
          </a:p>
          <a:p>
            <a:pPr marL="685800" marR="0" lvl="1" indent="-228600" algn="l" rtl="0">
              <a:lnSpc>
                <a:spcPct val="90000"/>
              </a:lnSpc>
              <a:spcBef>
                <a:spcPts val="500"/>
              </a:spcBef>
              <a:buClr>
                <a:schemeClr val="dk1"/>
              </a:buClr>
              <a:buSzPct val="100000"/>
              <a:buFont typeface="Calibri"/>
              <a:buChar char="•"/>
            </a:pPr>
            <a:r>
              <a:rPr lang="en-US" sz="2400" b="0" i="0" u="sng" strike="noStrike" cap="none" baseline="0">
                <a:solidFill>
                  <a:schemeClr val="hlink"/>
                </a:solidFill>
                <a:latin typeface="Calibri"/>
                <a:ea typeface="Calibri"/>
                <a:cs typeface="Calibri"/>
                <a:sym typeface="Calibri"/>
                <a:hlinkClick r:id="rId7"/>
              </a:rPr>
              <a:t>NodeTuts</a:t>
            </a:r>
          </a:p>
          <a:p>
            <a:pPr marL="685800" marR="0" lvl="1" indent="-228600" algn="l" rtl="0">
              <a:lnSpc>
                <a:spcPct val="90000"/>
              </a:lnSpc>
              <a:spcBef>
                <a:spcPts val="500"/>
              </a:spcBef>
              <a:buClr>
                <a:schemeClr val="dk1"/>
              </a:buClr>
              <a:buSzPct val="100000"/>
              <a:buFont typeface="Calibri"/>
              <a:buChar char="•"/>
            </a:pPr>
            <a:r>
              <a:rPr lang="en-US" sz="2400" b="0" i="0" u="sng" strike="noStrike" cap="none" baseline="0">
                <a:solidFill>
                  <a:schemeClr val="hlink"/>
                </a:solidFill>
                <a:latin typeface="Calibri"/>
                <a:ea typeface="Calibri"/>
                <a:cs typeface="Calibri"/>
                <a:sym typeface="Calibri"/>
                <a:hlinkClick r:id="rId8"/>
              </a:rPr>
              <a:t>NodeCasts</a:t>
            </a:r>
          </a:p>
          <a:p>
            <a:endParaRPr lang="en-US" sz="2400" b="0" i="0" u="sng" strike="noStrike" cap="none" baseline="0">
              <a:solidFill>
                <a:schemeClr val="hlink"/>
              </a:solidFill>
              <a:latin typeface="Calibri"/>
              <a:ea typeface="Calibri"/>
              <a:cs typeface="Calibri"/>
              <a:sym typeface="Calibri"/>
              <a:hlinkClick r:id="rId8"/>
            </a:endParaRPr>
          </a:p>
          <a:p>
            <a:endParaRPr lang="en-US" sz="2400" b="0" i="0" u="sng" strike="noStrike" cap="none" baseline="0">
              <a:solidFill>
                <a:schemeClr val="hlink"/>
              </a:solidFill>
              <a:latin typeface="Calibri"/>
              <a:ea typeface="Calibri"/>
              <a:cs typeface="Calibri"/>
              <a:sym typeface="Calibri"/>
              <a:hlinkClick r:id="rId8"/>
            </a:endParaRPr>
          </a:p>
        </p:txBody>
      </p:sp>
      <p:pic>
        <p:nvPicPr>
          <p:cNvPr id="494" name="Shape 494"/>
          <p:cNvPicPr preferRelativeResize="0"/>
          <p:nvPr/>
        </p:nvPicPr>
        <p:blipFill>
          <a:blip r:embed="rId9"/>
          <a:stretch>
            <a:fillRect/>
          </a:stretch>
        </p:blipFill>
        <p:spPr>
          <a:xfrm>
            <a:off x="6610350" y="42861"/>
            <a:ext cx="2533650" cy="1000125"/>
          </a:xfrm>
          <a:prstGeom prst="rect">
            <a:avLst/>
          </a:prstGeom>
        </p:spPr>
      </p:pic>
      <p:sp>
        <p:nvSpPr>
          <p:cNvPr id="495" name="Shape 495"/>
          <p:cNvSpPr/>
          <p:nvPr/>
        </p:nvSpPr>
        <p:spPr>
          <a:xfrm>
            <a:off x="6995064" y="6366508"/>
            <a:ext cx="194328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sng" strike="noStrike" cap="none" baseline="0">
                <a:solidFill>
                  <a:schemeClr val="hlink"/>
                </a:solidFill>
                <a:latin typeface="Calibri"/>
                <a:ea typeface="Calibri"/>
                <a:cs typeface="Calibri"/>
                <a:sym typeface="Calibri"/>
                <a:hlinkClick r:id="rId10"/>
              </a:rPr>
              <a:t>https://npmjs.org/</a:t>
            </a:r>
          </a:p>
        </p:txBody>
      </p:sp>
      <p:sp>
        <p:nvSpPr>
          <p:cNvPr id="496" name="Shape 496"/>
          <p:cNvSpPr/>
          <p:nvPr/>
        </p:nvSpPr>
        <p:spPr>
          <a:xfrm>
            <a:off x="0" y="0"/>
            <a:ext cx="9144000" cy="0"/>
          </a:xfrm>
          <a:prstGeom prst="rect">
            <a:avLst/>
          </a:prstGeom>
          <a:solidFill>
            <a:srgbClr val="F4F4F2"/>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666666"/>
              </a:buClr>
              <a:buSzPct val="25000"/>
              <a:buFont typeface="Merriweather Sans"/>
              <a:buNone/>
            </a:pPr>
            <a:r>
              <a:rPr lang="en-US" sz="1000" b="0" i="0" u="none" strike="noStrike" cap="none" baseline="0">
                <a:solidFill>
                  <a:srgbClr val="666666"/>
                </a:solidFill>
                <a:latin typeface="Merriweather Sans"/>
                <a:ea typeface="Merriweather Sans"/>
                <a:cs typeface="Merriweather Sans"/>
                <a:sym typeface="Merriweather Sans"/>
              </a:rPr>
              <a:t>Any package can be installed by using </a:t>
            </a:r>
            <a:r>
              <a:rPr lang="en-US" sz="1000" b="0" i="0" u="sng" strike="noStrike" cap="none" baseline="0">
                <a:solidFill>
                  <a:schemeClr val="hlink"/>
                </a:solidFill>
                <a:latin typeface="Courier New"/>
                <a:ea typeface="Courier New"/>
                <a:cs typeface="Courier New"/>
                <a:sym typeface="Courier New"/>
                <a:hlinkClick r:id="rId11"/>
              </a:rPr>
              <a:t>npm install</a:t>
            </a:r>
            <a:r>
              <a:rPr lang="en-US" sz="600" b="0" i="0" u="none" strike="noStrike" cap="none" baseline="0">
                <a:solidFill>
                  <a:schemeClr val="dk1"/>
                </a:solidFill>
                <a:latin typeface="Calibri"/>
                <a:ea typeface="Calibri"/>
                <a:cs typeface="Calibri"/>
                <a:sym typeface="Calibri"/>
              </a:rPr>
              <a:t> </a:t>
            </a:r>
          </a:p>
        </p:txBody>
      </p:sp>
    </p:spTree>
  </p:cSld>
  <p:clrMapOvr>
    <a:masterClrMapping/>
  </p:clrMapOvr>
  <p:transition spd="slow">
    <p:cu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Shape 606"/>
          <p:cNvSpPr txBox="1">
            <a:spLocks noGrp="1"/>
          </p:cNvSpPr>
          <p:nvPr>
            <p:ph type="title"/>
          </p:nvPr>
        </p:nvSpPr>
        <p:spPr>
          <a:prstGeom prst="rect">
            <a:avLst/>
          </a:prstGeom>
          <a:noFill/>
          <a:ln>
            <a:noFill/>
          </a:ln>
        </p:spPr>
        <p:txBody>
          <a:bodyPr lIns="91425" tIns="45700" rIns="91425" bIns="45700" anchor="b" anchorCtr="0">
            <a:noAutofit/>
          </a:bodyPr>
          <a:lstStyle/>
          <a:p>
            <a:pPr marL="0" marR="0" lvl="0" indent="0" algn="l" rtl="0">
              <a:lnSpc>
                <a:spcPct val="90000"/>
              </a:lnSpc>
              <a:spcBef>
                <a:spcPts val="0"/>
              </a:spcBef>
              <a:buClr>
                <a:srgbClr val="2F5496"/>
              </a:buClr>
              <a:buSzPct val="25000"/>
              <a:buFont typeface="Calibri"/>
              <a:buNone/>
            </a:pPr>
            <a:r>
              <a:rPr lang="en-US" sz="6000" b="0" i="0" u="none" strike="noStrike" cap="none" baseline="0">
                <a:solidFill>
                  <a:srgbClr val="2F5496"/>
                </a:solidFill>
                <a:latin typeface="Calibri"/>
                <a:ea typeface="Calibri"/>
                <a:cs typeface="Calibri"/>
                <a:sym typeface="Calibri"/>
              </a:rPr>
              <a:t>CSS Frameworks</a:t>
            </a:r>
          </a:p>
        </p:txBody>
      </p:sp>
      <p:sp>
        <p:nvSpPr>
          <p:cNvPr id="607" name="Shape 607"/>
          <p:cNvSpPr txBox="1">
            <a:spLocks noGrp="1"/>
          </p:cNvSpPr>
          <p:nvPr>
            <p:ph type="body" idx="1"/>
          </p:nvPr>
        </p:nvSpPr>
        <p:spPr>
          <a:prstGeom prst="rect">
            <a:avLst/>
          </a:prstGeom>
          <a:noFill/>
          <a:ln>
            <a:noFill/>
          </a:ln>
        </p:spPr>
        <p:txBody>
          <a:bodyPr lIns="91425" tIns="45700" rIns="91425" bIns="45700" anchor="t" anchorCtr="0">
            <a:noAutofit/>
          </a:bodyPr>
          <a:lstStyle/>
          <a:p>
            <a:r>
              <a:rPr lang="en-US" dirty="0" smtClean="0"/>
              <a:t>Frontend - revisited</a:t>
            </a:r>
            <a:endParaRPr dirty="0"/>
          </a:p>
        </p:txBody>
      </p:sp>
    </p:spTree>
    <p:extLst>
      <p:ext uri="{BB962C8B-B14F-4D97-AF65-F5344CB8AC3E}">
        <p14:creationId xmlns:p14="http://schemas.microsoft.com/office/powerpoint/2010/main" val="1385872742"/>
      </p:ext>
    </p:extLst>
  </p:cSld>
  <p:clrMapOvr>
    <a:masterClrMapping/>
  </p:clrMapOvr>
  <p:transition spd="slow">
    <p:cu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Shape 612"/>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dirty="0">
                <a:solidFill>
                  <a:srgbClr val="2F5496"/>
                </a:solidFill>
                <a:latin typeface="Calibri"/>
                <a:ea typeface="Calibri"/>
                <a:cs typeface="Calibri"/>
                <a:sym typeface="Calibri"/>
              </a:rPr>
              <a:t>CSS </a:t>
            </a:r>
            <a:r>
              <a:rPr lang="en-US" sz="4400" b="0" i="0" u="none" strike="noStrike" cap="none" baseline="0" dirty="0" smtClean="0">
                <a:solidFill>
                  <a:srgbClr val="2F5496"/>
                </a:solidFill>
                <a:latin typeface="Calibri"/>
                <a:ea typeface="Calibri"/>
                <a:cs typeface="Calibri"/>
                <a:sym typeface="Calibri"/>
              </a:rPr>
              <a:t>Frameworks</a:t>
            </a:r>
            <a:endParaRPr lang="en-US" sz="4400" b="0" i="0" u="none" strike="noStrike" cap="none" baseline="0" dirty="0">
              <a:solidFill>
                <a:srgbClr val="2F5496"/>
              </a:solidFill>
              <a:latin typeface="Calibri"/>
              <a:ea typeface="Calibri"/>
              <a:cs typeface="Calibri"/>
              <a:sym typeface="Calibri"/>
            </a:endParaRPr>
          </a:p>
        </p:txBody>
      </p:sp>
      <p:sp>
        <p:nvSpPr>
          <p:cNvPr id="613" name="Shape 613"/>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CSS Resets</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Layout / Grid Systems</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CSS preprocessors</a:t>
            </a:r>
          </a:p>
        </p:txBody>
      </p:sp>
    </p:spTree>
    <p:extLst>
      <p:ext uri="{BB962C8B-B14F-4D97-AF65-F5344CB8AC3E}">
        <p14:creationId xmlns:p14="http://schemas.microsoft.com/office/powerpoint/2010/main" val="280428913"/>
      </p:ext>
    </p:extLst>
  </p:cSld>
  <p:clrMapOvr>
    <a:masterClrMapping/>
  </p:clrMapOvr>
  <p:transition spd="slow">
    <p:cu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Shape 619"/>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Why use a CSS framework?</a:t>
            </a:r>
          </a:p>
        </p:txBody>
      </p:sp>
      <p:sp>
        <p:nvSpPr>
          <p:cNvPr id="620" name="Shape 620"/>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Replace table-based layouts</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Eliminate cross-browsing rendering issues</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Generic and Reusable</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Site agnostic</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Flexible</a:t>
            </a:r>
          </a:p>
          <a:p>
            <a:endParaRPr lang="en-US" sz="28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34552631"/>
      </p:ext>
    </p:extLst>
  </p:cSld>
  <p:clrMapOvr>
    <a:masterClrMapping/>
  </p:clrMapOvr>
  <p:transition spd="slow">
    <p:cu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Shape 625"/>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CSS preprocessors</a:t>
            </a:r>
          </a:p>
        </p:txBody>
      </p:sp>
      <p:sp>
        <p:nvSpPr>
          <p:cNvPr id="626" name="Shape 626"/>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CSS preprocessors take code written in the preprocessed language and then convert that code into css</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Allows the use of variables and then parse it to regular stylesheets</a:t>
            </a:r>
          </a:p>
          <a:p>
            <a:endParaRPr lang="en-US" sz="28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24216975"/>
      </p:ext>
    </p:extLst>
  </p:cSld>
  <p:clrMapOvr>
    <a:masterClrMapping/>
  </p:clrMapOvr>
  <p:transition spd="slow">
    <p:cu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Shape 632"/>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Extension of CSS3</a:t>
            </a:r>
          </a:p>
        </p:txBody>
      </p:sp>
      <p:sp>
        <p:nvSpPr>
          <p:cNvPr id="633" name="Shape 633"/>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What extensions?</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Nesting</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Variables</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Mixins</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Inheritance</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Many more</a:t>
            </a:r>
          </a:p>
        </p:txBody>
      </p:sp>
    </p:spTree>
    <p:extLst>
      <p:ext uri="{BB962C8B-B14F-4D97-AF65-F5344CB8AC3E}">
        <p14:creationId xmlns:p14="http://schemas.microsoft.com/office/powerpoint/2010/main" val="1317160894"/>
      </p:ext>
    </p:extLst>
  </p:cSld>
  <p:clrMapOvr>
    <a:masterClrMapping/>
  </p:clrMapOvr>
  <p:transition spd="slow">
    <p:cu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Shape 639"/>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Nesting</a:t>
            </a:r>
          </a:p>
        </p:txBody>
      </p:sp>
      <p:sp>
        <p:nvSpPr>
          <p:cNvPr id="640" name="Shape 640"/>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Nest CSS selectors in a way that follows the same visual hierarchy of HTML</a:t>
            </a:r>
          </a:p>
        </p:txBody>
      </p:sp>
      <p:pic>
        <p:nvPicPr>
          <p:cNvPr id="641" name="Shape 641"/>
          <p:cNvPicPr preferRelativeResize="0"/>
          <p:nvPr/>
        </p:nvPicPr>
        <p:blipFill>
          <a:blip r:embed="rId3"/>
          <a:stretch>
            <a:fillRect/>
          </a:stretch>
        </p:blipFill>
        <p:spPr>
          <a:xfrm>
            <a:off x="2147886" y="2609657"/>
            <a:ext cx="4848225" cy="4019550"/>
          </a:xfrm>
          <a:prstGeom prst="rect">
            <a:avLst/>
          </a:prstGeom>
        </p:spPr>
      </p:pic>
    </p:spTree>
    <p:extLst>
      <p:ext uri="{BB962C8B-B14F-4D97-AF65-F5344CB8AC3E}">
        <p14:creationId xmlns:p14="http://schemas.microsoft.com/office/powerpoint/2010/main" val="1343112396"/>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Design Pattern</a:t>
            </a:r>
          </a:p>
        </p:txBody>
      </p:sp>
      <p:sp>
        <p:nvSpPr>
          <p:cNvPr id="120" name="Shape 120"/>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A design pattern is a </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General solution to a commonly-occurring problem  </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is a template for solving a problem that can be used in many different problems or solutions</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Isolates business logic from User interface</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Enables Test Driven Development</a:t>
            </a:r>
          </a:p>
          <a:p>
            <a:endParaRPr lang="en-US" sz="2400" b="0" i="0" u="none" strike="noStrike" cap="none" baseline="0">
              <a:solidFill>
                <a:schemeClr val="dk1"/>
              </a:solidFill>
              <a:latin typeface="Calibri"/>
              <a:ea typeface="Calibri"/>
              <a:cs typeface="Calibri"/>
              <a:sym typeface="Calibri"/>
            </a:endParaRPr>
          </a:p>
        </p:txBody>
      </p:sp>
    </p:spTree>
  </p:cSld>
  <p:clrMapOvr>
    <a:masterClrMapping/>
  </p:clrMapOvr>
  <p:transition spd="slow">
    <p:cut/>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Shape 646"/>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Variables</a:t>
            </a:r>
          </a:p>
        </p:txBody>
      </p:sp>
      <p:sp>
        <p:nvSpPr>
          <p:cNvPr id="648" name="Shape 648"/>
          <p:cNvSpPr txBox="1">
            <a:spLocks noGrp="1"/>
          </p:cNvSpPr>
          <p:nvPr>
            <p:ph idx="1"/>
          </p:nvPr>
        </p:nvSpPr>
        <p:spPr>
          <a:xfrm>
            <a:off x="1896302" y="3289196"/>
            <a:ext cx="3838575" cy="1552575"/>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endParaRPr/>
          </a:p>
        </p:txBody>
      </p:sp>
      <p:pic>
        <p:nvPicPr>
          <p:cNvPr id="647" name="Shape 647"/>
          <p:cNvPicPr preferRelativeResize="0"/>
          <p:nvPr/>
        </p:nvPicPr>
        <p:blipFill>
          <a:blip r:embed="rId3"/>
          <a:stretch>
            <a:fillRect/>
          </a:stretch>
        </p:blipFill>
        <p:spPr>
          <a:xfrm>
            <a:off x="1896302" y="3289196"/>
            <a:ext cx="3838575" cy="1552575"/>
          </a:xfrm>
          <a:prstGeom prst="rect">
            <a:avLst/>
          </a:prstGeom>
        </p:spPr>
      </p:pic>
      <p:sp>
        <p:nvSpPr>
          <p:cNvPr id="649" name="Shape 649"/>
          <p:cNvSpPr txBox="1"/>
          <p:nvPr/>
        </p:nvSpPr>
        <p:spPr>
          <a:xfrm>
            <a:off x="628650" y="1615744"/>
            <a:ext cx="7886700" cy="4561219"/>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Way to store information that can be used throughout the stylesheet</a:t>
            </a:r>
          </a:p>
        </p:txBody>
      </p:sp>
    </p:spTree>
    <p:extLst>
      <p:ext uri="{BB962C8B-B14F-4D97-AF65-F5344CB8AC3E}">
        <p14:creationId xmlns:p14="http://schemas.microsoft.com/office/powerpoint/2010/main" val="1712636253"/>
      </p:ext>
    </p:extLst>
  </p:cSld>
  <p:clrMapOvr>
    <a:masterClrMapping/>
  </p:clrMapOvr>
  <p:transition spd="slow">
    <p:cut/>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4" name="Shape 654"/>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Mixins</a:t>
            </a:r>
          </a:p>
        </p:txBody>
      </p:sp>
      <p:sp>
        <p:nvSpPr>
          <p:cNvPr id="655" name="Shape 655"/>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 A mixin lets you make groups of CSS declarations that you want to reuse throughout your site</a:t>
            </a:r>
          </a:p>
        </p:txBody>
      </p:sp>
      <p:pic>
        <p:nvPicPr>
          <p:cNvPr id="656" name="Shape 656"/>
          <p:cNvPicPr preferRelativeResize="0"/>
          <p:nvPr/>
        </p:nvPicPr>
        <p:blipFill>
          <a:blip r:embed="rId3"/>
          <a:stretch>
            <a:fillRect/>
          </a:stretch>
        </p:blipFill>
        <p:spPr>
          <a:xfrm>
            <a:off x="1312171" y="2609521"/>
            <a:ext cx="5734050" cy="1828800"/>
          </a:xfrm>
          <a:prstGeom prst="rect">
            <a:avLst/>
          </a:prstGeom>
        </p:spPr>
      </p:pic>
      <p:pic>
        <p:nvPicPr>
          <p:cNvPr id="657" name="Shape 657"/>
          <p:cNvPicPr preferRelativeResize="0"/>
          <p:nvPr/>
        </p:nvPicPr>
        <p:blipFill>
          <a:blip r:embed="rId4"/>
          <a:stretch>
            <a:fillRect/>
          </a:stretch>
        </p:blipFill>
        <p:spPr>
          <a:xfrm>
            <a:off x="1165362" y="4584167"/>
            <a:ext cx="6524625" cy="2200275"/>
          </a:xfrm>
          <a:prstGeom prst="rect">
            <a:avLst/>
          </a:prstGeom>
        </p:spPr>
      </p:pic>
    </p:spTree>
    <p:extLst>
      <p:ext uri="{BB962C8B-B14F-4D97-AF65-F5344CB8AC3E}">
        <p14:creationId xmlns:p14="http://schemas.microsoft.com/office/powerpoint/2010/main" val="1317309549"/>
      </p:ext>
    </p:extLst>
  </p:cSld>
  <p:clrMapOvr>
    <a:masterClrMapping/>
  </p:clrMapOvr>
  <p:transition spd="slow">
    <p:cut/>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Shape 662"/>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Inheritance</a:t>
            </a:r>
          </a:p>
        </p:txBody>
      </p:sp>
      <p:sp>
        <p:nvSpPr>
          <p:cNvPr id="664" name="Shape 664"/>
          <p:cNvSpPr txBox="1">
            <a:spLocks noGrp="1"/>
          </p:cNvSpPr>
          <p:nvPr>
            <p:ph idx="1"/>
          </p:nvPr>
        </p:nvSpPr>
        <p:spPr>
          <a:xfrm>
            <a:off x="2514600" y="4012269"/>
            <a:ext cx="6629400" cy="981074"/>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endParaRPr/>
          </a:p>
        </p:txBody>
      </p:sp>
      <p:pic>
        <p:nvPicPr>
          <p:cNvPr id="663" name="Shape 663"/>
          <p:cNvPicPr preferRelativeResize="0"/>
          <p:nvPr/>
        </p:nvPicPr>
        <p:blipFill>
          <a:blip r:embed="rId3"/>
          <a:stretch>
            <a:fillRect/>
          </a:stretch>
        </p:blipFill>
        <p:spPr>
          <a:xfrm>
            <a:off x="2514600" y="4012269"/>
            <a:ext cx="6629400" cy="981075"/>
          </a:xfrm>
          <a:prstGeom prst="rect">
            <a:avLst/>
          </a:prstGeom>
        </p:spPr>
      </p:pic>
      <p:pic>
        <p:nvPicPr>
          <p:cNvPr id="665" name="Shape 665"/>
          <p:cNvPicPr preferRelativeResize="0"/>
          <p:nvPr/>
        </p:nvPicPr>
        <p:blipFill>
          <a:blip r:embed="rId4"/>
          <a:stretch>
            <a:fillRect/>
          </a:stretch>
        </p:blipFill>
        <p:spPr>
          <a:xfrm>
            <a:off x="2714625" y="5114925"/>
            <a:ext cx="6429375" cy="1743075"/>
          </a:xfrm>
          <a:prstGeom prst="rect">
            <a:avLst/>
          </a:prstGeom>
        </p:spPr>
      </p:pic>
      <p:sp>
        <p:nvSpPr>
          <p:cNvPr id="666" name="Shape 666"/>
          <p:cNvSpPr txBox="1"/>
          <p:nvPr/>
        </p:nvSpPr>
        <p:spPr>
          <a:xfrm>
            <a:off x="628650" y="1615744"/>
            <a:ext cx="7886700" cy="4561219"/>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Using @extend lets you share a set of CSS properties from one selector to another</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Helps keep the css DRY (Don’t Repeat Yourself)</a:t>
            </a:r>
          </a:p>
        </p:txBody>
      </p:sp>
    </p:spTree>
    <p:extLst>
      <p:ext uri="{BB962C8B-B14F-4D97-AF65-F5344CB8AC3E}">
        <p14:creationId xmlns:p14="http://schemas.microsoft.com/office/powerpoint/2010/main" val="806019053"/>
      </p:ext>
    </p:extLst>
  </p:cSld>
  <p:clrMapOvr>
    <a:masterClrMapping/>
  </p:clrMapOvr>
  <p:transition spd="slow">
    <p:cut/>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Shape 671"/>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The leading CSS Preprocessors</a:t>
            </a:r>
          </a:p>
        </p:txBody>
      </p:sp>
      <p:pic>
        <p:nvPicPr>
          <p:cNvPr id="672" name="Shape 672"/>
          <p:cNvPicPr preferRelativeResize="0"/>
          <p:nvPr/>
        </p:nvPicPr>
        <p:blipFill>
          <a:blip r:embed="rId3"/>
          <a:stretch>
            <a:fillRect/>
          </a:stretch>
        </p:blipFill>
        <p:spPr>
          <a:xfrm>
            <a:off x="752681" y="1787144"/>
            <a:ext cx="1476375" cy="1038225"/>
          </a:xfrm>
          <a:prstGeom prst="rect">
            <a:avLst/>
          </a:prstGeom>
        </p:spPr>
      </p:pic>
      <p:pic>
        <p:nvPicPr>
          <p:cNvPr id="674" name="Shape 674"/>
          <p:cNvPicPr preferRelativeResize="0"/>
          <p:nvPr/>
        </p:nvPicPr>
        <p:blipFill>
          <a:blip r:embed="rId4"/>
          <a:stretch>
            <a:fillRect/>
          </a:stretch>
        </p:blipFill>
        <p:spPr>
          <a:xfrm>
            <a:off x="6297682" y="1782302"/>
            <a:ext cx="1657350" cy="762000"/>
          </a:xfrm>
          <a:prstGeom prst="rect">
            <a:avLst/>
          </a:prstGeom>
        </p:spPr>
      </p:pic>
      <p:pic>
        <p:nvPicPr>
          <p:cNvPr id="675" name="Shape 675"/>
          <p:cNvPicPr preferRelativeResize="0"/>
          <p:nvPr/>
        </p:nvPicPr>
        <p:blipFill>
          <a:blip r:embed="rId5"/>
          <a:stretch>
            <a:fillRect/>
          </a:stretch>
        </p:blipFill>
        <p:spPr>
          <a:xfrm>
            <a:off x="3277430" y="4237176"/>
            <a:ext cx="2268606" cy="1617431"/>
          </a:xfrm>
          <a:prstGeom prst="rect">
            <a:avLst/>
          </a:prstGeom>
        </p:spPr>
      </p:pic>
      <p:sp>
        <p:nvSpPr>
          <p:cNvPr id="676" name="Shape 676"/>
          <p:cNvSpPr/>
          <p:nvPr/>
        </p:nvSpPr>
        <p:spPr>
          <a:xfrm>
            <a:off x="495827" y="2975976"/>
            <a:ext cx="2208746"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sng" strike="noStrike" cap="none" baseline="0">
                <a:solidFill>
                  <a:schemeClr val="hlink"/>
                </a:solidFill>
                <a:latin typeface="Calibri"/>
                <a:ea typeface="Calibri"/>
                <a:cs typeface="Calibri"/>
                <a:sym typeface="Calibri"/>
                <a:hlinkClick r:id="rId6"/>
              </a:rPr>
              <a:t>http://sass-lang.com/</a:t>
            </a:r>
          </a:p>
        </p:txBody>
      </p:sp>
      <p:sp>
        <p:nvSpPr>
          <p:cNvPr id="677" name="Shape 677"/>
          <p:cNvSpPr/>
          <p:nvPr/>
        </p:nvSpPr>
        <p:spPr>
          <a:xfrm>
            <a:off x="495827" y="3410705"/>
            <a:ext cx="259942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sng" strike="noStrike" cap="none" baseline="0">
                <a:solidFill>
                  <a:schemeClr val="hlink"/>
                </a:solidFill>
                <a:latin typeface="Calibri"/>
                <a:ea typeface="Calibri"/>
                <a:cs typeface="Calibri"/>
                <a:sym typeface="Calibri"/>
                <a:hlinkClick r:id="rId7"/>
              </a:rPr>
              <a:t>http://compass-style.org/</a:t>
            </a:r>
          </a:p>
        </p:txBody>
      </p:sp>
      <p:sp>
        <p:nvSpPr>
          <p:cNvPr id="678" name="Shape 678"/>
          <p:cNvSpPr/>
          <p:nvPr/>
        </p:nvSpPr>
        <p:spPr>
          <a:xfrm>
            <a:off x="6172569" y="2825369"/>
            <a:ext cx="190757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sng" strike="noStrike" cap="none" baseline="0">
                <a:solidFill>
                  <a:schemeClr val="hlink"/>
                </a:solidFill>
                <a:latin typeface="Calibri"/>
                <a:ea typeface="Calibri"/>
                <a:cs typeface="Calibri"/>
                <a:sym typeface="Calibri"/>
                <a:hlinkClick r:id="rId8"/>
              </a:rPr>
              <a:t>http://lesscss.org/</a:t>
            </a:r>
          </a:p>
        </p:txBody>
      </p:sp>
      <p:sp>
        <p:nvSpPr>
          <p:cNvPr id="679" name="Shape 679"/>
          <p:cNvSpPr/>
          <p:nvPr/>
        </p:nvSpPr>
        <p:spPr>
          <a:xfrm>
            <a:off x="2863343" y="5987533"/>
            <a:ext cx="3434337"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sng" strike="noStrike" cap="none" baseline="0">
                <a:solidFill>
                  <a:schemeClr val="hlink"/>
                </a:solidFill>
                <a:latin typeface="Calibri"/>
                <a:ea typeface="Calibri"/>
                <a:cs typeface="Calibri"/>
                <a:sym typeface="Calibri"/>
                <a:hlinkClick r:id="rId9"/>
              </a:rPr>
              <a:t>http://learnboost.github.io/stylus/</a:t>
            </a:r>
          </a:p>
        </p:txBody>
      </p:sp>
      <p:sp>
        <p:nvSpPr>
          <p:cNvPr id="680" name="Shape 680"/>
          <p:cNvSpPr/>
          <p:nvPr/>
        </p:nvSpPr>
        <p:spPr>
          <a:xfrm>
            <a:off x="2863343" y="6388203"/>
            <a:ext cx="332046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sng" strike="noStrike" cap="none" baseline="0">
                <a:solidFill>
                  <a:schemeClr val="hlink"/>
                </a:solidFill>
                <a:latin typeface="Calibri"/>
                <a:ea typeface="Calibri"/>
                <a:cs typeface="Calibri"/>
                <a:sym typeface="Calibri"/>
                <a:hlinkClick r:id="rId10"/>
              </a:rPr>
              <a:t>http://visionmedia.github.io/nib/</a:t>
            </a:r>
          </a:p>
        </p:txBody>
      </p:sp>
    </p:spTree>
    <p:extLst>
      <p:ext uri="{BB962C8B-B14F-4D97-AF65-F5344CB8AC3E}">
        <p14:creationId xmlns:p14="http://schemas.microsoft.com/office/powerpoint/2010/main" val="929580136"/>
      </p:ext>
    </p:extLst>
  </p:cSld>
  <p:clrMapOvr>
    <a:masterClrMapping/>
  </p:clrMapOvr>
  <p:transition spd="slow">
    <p:cut/>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Shape 671"/>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dirty="0">
                <a:solidFill>
                  <a:srgbClr val="2F5496"/>
                </a:solidFill>
                <a:latin typeface="Calibri"/>
                <a:ea typeface="Calibri"/>
                <a:cs typeface="Calibri"/>
                <a:sym typeface="Calibri"/>
              </a:rPr>
              <a:t>The leading CSS </a:t>
            </a:r>
            <a:r>
              <a:rPr lang="en-US" sz="4400" b="0" i="0" u="none" strike="noStrike" cap="none" baseline="0" dirty="0" smtClean="0">
                <a:solidFill>
                  <a:srgbClr val="2F5496"/>
                </a:solidFill>
                <a:latin typeface="Calibri"/>
                <a:ea typeface="Calibri"/>
                <a:cs typeface="Calibri"/>
                <a:sym typeface="Calibri"/>
              </a:rPr>
              <a:t>Frameworks</a:t>
            </a:r>
            <a:endParaRPr lang="en-US" sz="4400" b="0" i="0" u="none" strike="noStrike" cap="none" baseline="0" dirty="0">
              <a:solidFill>
                <a:srgbClr val="2F5496"/>
              </a:solidFill>
              <a:latin typeface="Calibri"/>
              <a:ea typeface="Calibri"/>
              <a:cs typeface="Calibri"/>
              <a:sym typeface="Calibri"/>
            </a:endParaRPr>
          </a:p>
        </p:txBody>
      </p:sp>
      <p:pic>
        <p:nvPicPr>
          <p:cNvPr id="2" name="Picture 1" descr="yam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500" y="1769820"/>
            <a:ext cx="1066800" cy="552450"/>
          </a:xfrm>
          <a:prstGeom prst="rect">
            <a:avLst/>
          </a:prstGeom>
        </p:spPr>
      </p:pic>
      <p:sp>
        <p:nvSpPr>
          <p:cNvPr id="7" name="Rectangle 6"/>
          <p:cNvSpPr/>
          <p:nvPr/>
        </p:nvSpPr>
        <p:spPr>
          <a:xfrm>
            <a:off x="842500" y="2684228"/>
            <a:ext cx="3387829" cy="307777"/>
          </a:xfrm>
          <a:prstGeom prst="rect">
            <a:avLst/>
          </a:prstGeom>
        </p:spPr>
        <p:txBody>
          <a:bodyPr wrap="none">
            <a:spAutoFit/>
          </a:bodyPr>
          <a:lstStyle/>
          <a:p>
            <a:r>
              <a:rPr lang="en-US" dirty="0" smtClean="0">
                <a:hlinkClick r:id="rId4"/>
              </a:rPr>
              <a:t>YAML (Yet Another Multicolumn Layout)</a:t>
            </a:r>
            <a:endParaRPr lang="en-US" dirty="0"/>
          </a:p>
        </p:txBody>
      </p:sp>
      <p:pic>
        <p:nvPicPr>
          <p:cNvPr id="8" name="Picture 7"/>
          <p:cNvPicPr>
            <a:picLocks noChangeAspect="1"/>
          </p:cNvPicPr>
          <p:nvPr/>
        </p:nvPicPr>
        <p:blipFill>
          <a:blip r:embed="rId5"/>
          <a:stretch>
            <a:fillRect/>
          </a:stretch>
        </p:blipFill>
        <p:spPr>
          <a:xfrm>
            <a:off x="6519538" y="1298726"/>
            <a:ext cx="2220743" cy="1693279"/>
          </a:xfrm>
          <a:prstGeom prst="rect">
            <a:avLst/>
          </a:prstGeom>
        </p:spPr>
      </p:pic>
      <p:sp>
        <p:nvSpPr>
          <p:cNvPr id="9" name="Rectangle 8"/>
          <p:cNvSpPr/>
          <p:nvPr/>
        </p:nvSpPr>
        <p:spPr>
          <a:xfrm>
            <a:off x="6785979" y="3121223"/>
            <a:ext cx="1232779" cy="307777"/>
          </a:xfrm>
          <a:prstGeom prst="rect">
            <a:avLst/>
          </a:prstGeom>
        </p:spPr>
        <p:txBody>
          <a:bodyPr wrap="none">
            <a:spAutoFit/>
          </a:bodyPr>
          <a:lstStyle/>
          <a:p>
            <a:r>
              <a:rPr lang="en-US" dirty="0" smtClean="0">
                <a:hlinkClick r:id="rId6"/>
              </a:rPr>
              <a:t>Foundation 5</a:t>
            </a:r>
            <a:endParaRPr lang="en-US" dirty="0"/>
          </a:p>
        </p:txBody>
      </p:sp>
      <p:sp>
        <p:nvSpPr>
          <p:cNvPr id="12" name="Rectangle 11"/>
          <p:cNvSpPr/>
          <p:nvPr/>
        </p:nvSpPr>
        <p:spPr>
          <a:xfrm>
            <a:off x="4230329" y="5131098"/>
            <a:ext cx="953131" cy="307777"/>
          </a:xfrm>
          <a:prstGeom prst="rect">
            <a:avLst/>
          </a:prstGeom>
        </p:spPr>
        <p:txBody>
          <a:bodyPr wrap="none">
            <a:spAutoFit/>
          </a:bodyPr>
          <a:lstStyle/>
          <a:p>
            <a:r>
              <a:rPr lang="en-US" dirty="0" smtClean="0">
                <a:hlinkClick r:id="rId7"/>
              </a:rPr>
              <a:t>Bootstrap</a:t>
            </a:r>
            <a:endParaRPr lang="en-US" dirty="0"/>
          </a:p>
        </p:txBody>
      </p:sp>
      <p:pic>
        <p:nvPicPr>
          <p:cNvPr id="13" name="Picture 12" descr="Bootstrap.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30329" y="3913911"/>
            <a:ext cx="1142299" cy="1101011"/>
          </a:xfrm>
          <a:prstGeom prst="rect">
            <a:avLst/>
          </a:prstGeom>
        </p:spPr>
      </p:pic>
    </p:spTree>
    <p:extLst>
      <p:ext uri="{BB962C8B-B14F-4D97-AF65-F5344CB8AC3E}">
        <p14:creationId xmlns:p14="http://schemas.microsoft.com/office/powerpoint/2010/main" val="2128722506"/>
      </p:ext>
    </p:extLst>
  </p:cSld>
  <p:clrMapOvr>
    <a:masterClrMapping/>
  </p:clrMapOvr>
  <p:transition spd="slow">
    <p:cut/>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85"/>
        <p:cNvGrpSpPr/>
        <p:nvPr/>
      </p:nvGrpSpPr>
      <p:grpSpPr>
        <a:xfrm>
          <a:off x="0" y="0"/>
          <a:ext cx="0" cy="0"/>
          <a:chOff x="0" y="0"/>
          <a:chExt cx="0" cy="0"/>
        </a:xfrm>
      </p:grpSpPr>
      <p:sp>
        <p:nvSpPr>
          <p:cNvPr id="686" name="Shape 686"/>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Sass</a:t>
            </a:r>
          </a:p>
        </p:txBody>
      </p:sp>
      <p:sp>
        <p:nvSpPr>
          <p:cNvPr id="687" name="Shape 687"/>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A system that extends css and makes it more organized</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Has two main parts</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SassScript</a:t>
            </a:r>
          </a:p>
          <a:p>
            <a:pPr marL="1143000" marR="0" lvl="2" indent="-228600" algn="l" rtl="0">
              <a:lnSpc>
                <a:spcPct val="90000"/>
              </a:lnSpc>
              <a:spcBef>
                <a:spcPts val="500"/>
              </a:spcBef>
              <a:buClr>
                <a:schemeClr val="dk1"/>
              </a:buClr>
              <a:buSzPct val="100000"/>
              <a:buFont typeface="Calibri"/>
              <a:buChar char="•"/>
            </a:pPr>
            <a:r>
              <a:rPr lang="en-US" sz="2000" b="0" i="0" u="none" strike="noStrike" cap="none" baseline="0">
                <a:solidFill>
                  <a:schemeClr val="dk1"/>
                </a:solidFill>
                <a:latin typeface="Calibri"/>
                <a:ea typeface="Calibri"/>
                <a:cs typeface="Calibri"/>
                <a:sym typeface="Calibri"/>
              </a:rPr>
              <a:t>Scripting language that extends CSS syntax, adding nested rules, variables, mixins, selector inheritance and more</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SASS CSS pre-processor</a:t>
            </a:r>
          </a:p>
          <a:p>
            <a:pPr marL="1143000" marR="0" lvl="2" indent="-228600" algn="l" rtl="0">
              <a:lnSpc>
                <a:spcPct val="90000"/>
              </a:lnSpc>
              <a:spcBef>
                <a:spcPts val="500"/>
              </a:spcBef>
              <a:buClr>
                <a:schemeClr val="dk1"/>
              </a:buClr>
              <a:buSzPct val="100000"/>
              <a:buFont typeface="Calibri"/>
              <a:buChar char="•"/>
            </a:pPr>
            <a:r>
              <a:rPr lang="en-US" sz="2000" b="0" i="0" u="none" strike="noStrike" cap="none" baseline="0">
                <a:solidFill>
                  <a:schemeClr val="dk1"/>
                </a:solidFill>
                <a:latin typeface="Calibri"/>
                <a:ea typeface="Calibri"/>
                <a:cs typeface="Calibri"/>
                <a:sym typeface="Calibri"/>
              </a:rPr>
              <a:t>Interprets SassScript and produces well formatted standard CSS</a:t>
            </a:r>
          </a:p>
          <a:p>
            <a:endParaRPr lang="en-US" sz="20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083844"/>
      </p:ext>
    </p:extLst>
  </p:cSld>
  <p:clrMapOvr>
    <a:masterClrMapping/>
  </p:clrMapOvr>
  <p:transition spd="slow">
    <p:cut/>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Shape 692"/>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Compass</a:t>
            </a:r>
          </a:p>
        </p:txBody>
      </p:sp>
      <p:sp>
        <p:nvSpPr>
          <p:cNvPr id="693" name="Shape 693"/>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Compass is a open source CSS authoring framework </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Compass uses Sass</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Compass consists of a collection of helpful tools and SASS library that produces cross-browser CSS</a:t>
            </a:r>
          </a:p>
        </p:txBody>
      </p:sp>
    </p:spTree>
    <p:extLst>
      <p:ext uri="{BB962C8B-B14F-4D97-AF65-F5344CB8AC3E}">
        <p14:creationId xmlns:p14="http://schemas.microsoft.com/office/powerpoint/2010/main" val="440911822"/>
      </p:ext>
    </p:extLst>
  </p:cSld>
  <p:clrMapOvr>
    <a:masterClrMapping/>
  </p:clrMapOvr>
  <p:transition spd="slow">
    <p:cut/>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Shape 698"/>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The flow</a:t>
            </a:r>
          </a:p>
        </p:txBody>
      </p:sp>
      <p:grpSp>
        <p:nvGrpSpPr>
          <p:cNvPr id="699" name="Shape 699"/>
          <p:cNvGrpSpPr/>
          <p:nvPr/>
        </p:nvGrpSpPr>
        <p:grpSpPr>
          <a:xfrm>
            <a:off x="628650" y="1616074"/>
            <a:ext cx="7670523" cy="4387160"/>
            <a:chOff x="0" y="0"/>
            <a:chExt cx="7670523" cy="4387160"/>
          </a:xfrm>
        </p:grpSpPr>
        <p:sp>
          <p:nvSpPr>
            <p:cNvPr id="700" name="Shape 700"/>
            <p:cNvSpPr/>
            <p:nvPr/>
          </p:nvSpPr>
          <p:spPr>
            <a:xfrm>
              <a:off x="0" y="0"/>
              <a:ext cx="6136419" cy="965175"/>
            </a:xfrm>
            <a:prstGeom prst="roundRect">
              <a:avLst>
                <a:gd name="adj" fmla="val 10000"/>
              </a:avLst>
            </a:prstGeom>
            <a:solidFill>
              <a:schemeClr val="accent6"/>
            </a:solidFill>
            <a:ln w="12700" cap="flat">
              <a:solidFill>
                <a:schemeClr val="lt1"/>
              </a:solidFill>
              <a:prstDash val="solid"/>
              <a:miter/>
              <a:headEnd type="none" w="med" len="med"/>
              <a:tailEnd type="none" w="med" len="med"/>
            </a:ln>
          </p:spPr>
          <p:txBody>
            <a:bodyPr lIns="87625" tIns="87625" rIns="87625" bIns="87625" anchor="ctr" anchorCtr="0">
              <a:noAutofit/>
            </a:bodyPr>
            <a:lstStyle/>
            <a:p>
              <a:pPr marL="0" marR="0" lvl="0" indent="0" algn="l" rtl="0">
                <a:lnSpc>
                  <a:spcPct val="90000"/>
                </a:lnSpc>
                <a:spcBef>
                  <a:spcPts val="0"/>
                </a:spcBef>
                <a:spcAft>
                  <a:spcPts val="805"/>
                </a:spcAft>
                <a:buSzPct val="25000"/>
                <a:buNone/>
              </a:pPr>
              <a:r>
                <a:rPr lang="en-US" sz="2300" b="0" i="0" u="none" strike="noStrike" cap="none" baseline="0">
                  <a:solidFill>
                    <a:schemeClr val="lt1"/>
                  </a:solidFill>
                  <a:latin typeface="Calibri"/>
                  <a:ea typeface="Calibri"/>
                  <a:cs typeface="Calibri"/>
                  <a:sym typeface="Calibri"/>
                </a:rPr>
                <a:t>Write your SassScript</a:t>
              </a:r>
            </a:p>
          </p:txBody>
        </p:sp>
        <p:sp>
          <p:nvSpPr>
            <p:cNvPr id="701" name="Shape 701"/>
            <p:cNvSpPr/>
            <p:nvPr/>
          </p:nvSpPr>
          <p:spPr>
            <a:xfrm>
              <a:off x="513925" y="1140661"/>
              <a:ext cx="6136419" cy="965175"/>
            </a:xfrm>
            <a:prstGeom prst="roundRect">
              <a:avLst>
                <a:gd name="adj" fmla="val 10000"/>
              </a:avLst>
            </a:prstGeom>
            <a:solidFill>
              <a:schemeClr val="accent6"/>
            </a:solidFill>
            <a:ln w="12700" cap="flat">
              <a:solidFill>
                <a:schemeClr val="lt1"/>
              </a:solidFill>
              <a:prstDash val="solid"/>
              <a:miter/>
              <a:headEnd type="none" w="med" len="med"/>
              <a:tailEnd type="none" w="med" len="med"/>
            </a:ln>
          </p:spPr>
          <p:txBody>
            <a:bodyPr lIns="87625" tIns="87625" rIns="87625" bIns="87625" anchor="ctr" anchorCtr="0">
              <a:noAutofit/>
            </a:bodyPr>
            <a:lstStyle/>
            <a:p>
              <a:pPr marL="0" marR="0" lvl="0" indent="0" algn="l" rtl="0">
                <a:lnSpc>
                  <a:spcPct val="90000"/>
                </a:lnSpc>
                <a:spcBef>
                  <a:spcPts val="0"/>
                </a:spcBef>
                <a:spcAft>
                  <a:spcPts val="805"/>
                </a:spcAft>
                <a:buSzPct val="25000"/>
                <a:buNone/>
              </a:pPr>
              <a:r>
                <a:rPr lang="en-US" sz="2300" b="0" i="0" u="none" strike="noStrike" cap="none" baseline="0">
                  <a:solidFill>
                    <a:schemeClr val="lt1"/>
                  </a:solidFill>
                  <a:latin typeface="Calibri"/>
                  <a:ea typeface="Calibri"/>
                  <a:cs typeface="Calibri"/>
                  <a:sym typeface="Calibri"/>
                </a:rPr>
                <a:t>@import Compass libraries into your SassScript file (optional)</a:t>
              </a:r>
            </a:p>
          </p:txBody>
        </p:sp>
        <p:sp>
          <p:nvSpPr>
            <p:cNvPr id="702" name="Shape 702"/>
            <p:cNvSpPr/>
            <p:nvPr/>
          </p:nvSpPr>
          <p:spPr>
            <a:xfrm>
              <a:off x="1020179" y="2281323"/>
              <a:ext cx="6136419" cy="965175"/>
            </a:xfrm>
            <a:prstGeom prst="roundRect">
              <a:avLst>
                <a:gd name="adj" fmla="val 10000"/>
              </a:avLst>
            </a:prstGeom>
            <a:solidFill>
              <a:schemeClr val="accent6"/>
            </a:solidFill>
            <a:ln w="12700" cap="flat">
              <a:solidFill>
                <a:schemeClr val="lt1"/>
              </a:solidFill>
              <a:prstDash val="solid"/>
              <a:miter/>
              <a:headEnd type="none" w="med" len="med"/>
              <a:tailEnd type="none" w="med" len="med"/>
            </a:ln>
          </p:spPr>
          <p:txBody>
            <a:bodyPr lIns="87625" tIns="87625" rIns="87625" bIns="87625" anchor="ctr" anchorCtr="0">
              <a:noAutofit/>
            </a:bodyPr>
            <a:lstStyle/>
            <a:p>
              <a:pPr marL="0" marR="0" lvl="0" indent="0" algn="l" rtl="0">
                <a:lnSpc>
                  <a:spcPct val="90000"/>
                </a:lnSpc>
                <a:spcBef>
                  <a:spcPts val="0"/>
                </a:spcBef>
                <a:spcAft>
                  <a:spcPts val="805"/>
                </a:spcAft>
                <a:buSzPct val="25000"/>
                <a:buNone/>
              </a:pPr>
              <a:r>
                <a:rPr lang="en-US" sz="2300" b="0" i="0" u="none" strike="noStrike" cap="none" baseline="0">
                  <a:solidFill>
                    <a:schemeClr val="lt1"/>
                  </a:solidFill>
                  <a:latin typeface="Calibri"/>
                  <a:ea typeface="Calibri"/>
                  <a:cs typeface="Calibri"/>
                  <a:sym typeface="Calibri"/>
                </a:rPr>
                <a:t>Use a CSS preprocessor to interpret your SassScript</a:t>
              </a:r>
            </a:p>
          </p:txBody>
        </p:sp>
        <p:sp>
          <p:nvSpPr>
            <p:cNvPr id="703" name="Shape 703"/>
            <p:cNvSpPr/>
            <p:nvPr/>
          </p:nvSpPr>
          <p:spPr>
            <a:xfrm>
              <a:off x="1534104" y="3421985"/>
              <a:ext cx="6136419" cy="965175"/>
            </a:xfrm>
            <a:prstGeom prst="roundRect">
              <a:avLst>
                <a:gd name="adj" fmla="val 10000"/>
              </a:avLst>
            </a:prstGeom>
            <a:solidFill>
              <a:schemeClr val="accent6"/>
            </a:solidFill>
            <a:ln w="12700" cap="flat">
              <a:solidFill>
                <a:schemeClr val="lt1"/>
              </a:solidFill>
              <a:prstDash val="solid"/>
              <a:miter/>
              <a:headEnd type="none" w="med" len="med"/>
              <a:tailEnd type="none" w="med" len="med"/>
            </a:ln>
          </p:spPr>
          <p:txBody>
            <a:bodyPr lIns="87625" tIns="87625" rIns="87625" bIns="87625" anchor="ctr" anchorCtr="0">
              <a:noAutofit/>
            </a:bodyPr>
            <a:lstStyle/>
            <a:p>
              <a:pPr marL="0" marR="0" lvl="0" indent="0" algn="l" rtl="0">
                <a:lnSpc>
                  <a:spcPct val="90000"/>
                </a:lnSpc>
                <a:spcBef>
                  <a:spcPts val="0"/>
                </a:spcBef>
                <a:spcAft>
                  <a:spcPts val="805"/>
                </a:spcAft>
                <a:buSzPct val="25000"/>
                <a:buNone/>
              </a:pPr>
              <a:r>
                <a:rPr lang="en-US" sz="2300" b="0" i="0" u="none" strike="noStrike" cap="none" baseline="0">
                  <a:solidFill>
                    <a:schemeClr val="lt1"/>
                  </a:solidFill>
                  <a:latin typeface="Calibri"/>
                  <a:ea typeface="Calibri"/>
                  <a:cs typeface="Calibri"/>
                  <a:sym typeface="Calibri"/>
                </a:rPr>
                <a:t>CSS files are produced by the preprocessor (use these in the website)</a:t>
              </a:r>
            </a:p>
          </p:txBody>
        </p:sp>
        <p:sp>
          <p:nvSpPr>
            <p:cNvPr id="704" name="Shape 704"/>
            <p:cNvSpPr/>
            <p:nvPr/>
          </p:nvSpPr>
          <p:spPr>
            <a:xfrm>
              <a:off x="5509055" y="739235"/>
              <a:ext cx="627363" cy="627363"/>
            </a:xfrm>
            <a:prstGeom prst="downArrow">
              <a:avLst>
                <a:gd name="adj1" fmla="val 55000"/>
                <a:gd name="adj2" fmla="val 45000"/>
              </a:avLst>
            </a:prstGeom>
            <a:solidFill>
              <a:srgbClr val="E2EED7">
                <a:alpha val="89803"/>
              </a:srgbClr>
            </a:solidFill>
            <a:ln w="12700" cap="flat">
              <a:solidFill>
                <a:srgbClr val="E2EED7">
                  <a:alpha val="89803"/>
                </a:srgbClr>
              </a:solidFill>
              <a:prstDash val="solid"/>
              <a:miter/>
              <a:headEnd type="none" w="med" len="med"/>
              <a:tailEnd type="none" w="med" len="med"/>
            </a:ln>
          </p:spPr>
          <p:txBody>
            <a:bodyPr lIns="35550" tIns="35550" rIns="35550" bIns="35550" anchor="ctr" anchorCtr="0">
              <a:noAutofit/>
            </a:bodyPr>
            <a:lstStyle/>
            <a:p>
              <a:endParaRPr/>
            </a:p>
          </p:txBody>
        </p:sp>
        <p:sp>
          <p:nvSpPr>
            <p:cNvPr id="705" name="Shape 705"/>
            <p:cNvSpPr/>
            <p:nvPr/>
          </p:nvSpPr>
          <p:spPr>
            <a:xfrm>
              <a:off x="6022980" y="1879898"/>
              <a:ext cx="627363" cy="627363"/>
            </a:xfrm>
            <a:prstGeom prst="downArrow">
              <a:avLst>
                <a:gd name="adj1" fmla="val 55000"/>
                <a:gd name="adj2" fmla="val 45000"/>
              </a:avLst>
            </a:prstGeom>
            <a:solidFill>
              <a:srgbClr val="E2EED7">
                <a:alpha val="89803"/>
              </a:srgbClr>
            </a:solidFill>
            <a:ln w="12700" cap="flat">
              <a:solidFill>
                <a:srgbClr val="E2EED7">
                  <a:alpha val="89803"/>
                </a:srgbClr>
              </a:solidFill>
              <a:prstDash val="solid"/>
              <a:miter/>
              <a:headEnd type="none" w="med" len="med"/>
              <a:tailEnd type="none" w="med" len="med"/>
            </a:ln>
          </p:spPr>
          <p:txBody>
            <a:bodyPr lIns="35550" tIns="35550" rIns="35550" bIns="35550" anchor="ctr" anchorCtr="0">
              <a:noAutofit/>
            </a:bodyPr>
            <a:lstStyle/>
            <a:p>
              <a:endParaRPr/>
            </a:p>
          </p:txBody>
        </p:sp>
        <p:sp>
          <p:nvSpPr>
            <p:cNvPr id="706" name="Shape 706"/>
            <p:cNvSpPr/>
            <p:nvPr/>
          </p:nvSpPr>
          <p:spPr>
            <a:xfrm>
              <a:off x="6529233" y="3020559"/>
              <a:ext cx="627363" cy="627363"/>
            </a:xfrm>
            <a:prstGeom prst="downArrow">
              <a:avLst>
                <a:gd name="adj1" fmla="val 55000"/>
                <a:gd name="adj2" fmla="val 45000"/>
              </a:avLst>
            </a:prstGeom>
            <a:solidFill>
              <a:srgbClr val="E2EED7">
                <a:alpha val="89803"/>
              </a:srgbClr>
            </a:solidFill>
            <a:ln w="12700" cap="flat">
              <a:solidFill>
                <a:srgbClr val="E2EED7">
                  <a:alpha val="89803"/>
                </a:srgbClr>
              </a:solidFill>
              <a:prstDash val="solid"/>
              <a:miter/>
              <a:headEnd type="none" w="med" len="med"/>
              <a:tailEnd type="none" w="med" len="med"/>
            </a:ln>
          </p:spPr>
          <p:txBody>
            <a:bodyPr lIns="35550" tIns="35550" rIns="35550" bIns="35550" anchor="ctr" anchorCtr="0">
              <a:noAutofit/>
            </a:bodyPr>
            <a:lstStyle/>
            <a:p>
              <a:endParaRPr/>
            </a:p>
          </p:txBody>
        </p:sp>
      </p:grpSp>
    </p:spTree>
    <p:extLst>
      <p:ext uri="{BB962C8B-B14F-4D97-AF65-F5344CB8AC3E}">
        <p14:creationId xmlns:p14="http://schemas.microsoft.com/office/powerpoint/2010/main" val="1786821123"/>
      </p:ext>
    </p:extLst>
  </p:cSld>
  <p:clrMapOvr>
    <a:masterClrMapping/>
  </p:clrMapOvr>
  <p:transition spd="slow">
    <p:cut/>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Shape 502"/>
          <p:cNvSpPr txBox="1">
            <a:spLocks noGrp="1"/>
          </p:cNvSpPr>
          <p:nvPr>
            <p:ph type="title"/>
          </p:nvPr>
        </p:nvSpPr>
        <p:spPr>
          <a:prstGeom prst="rect">
            <a:avLst/>
          </a:prstGeom>
          <a:noFill/>
          <a:ln>
            <a:noFill/>
          </a:ln>
        </p:spPr>
        <p:txBody>
          <a:bodyPr lIns="91425" tIns="45700" rIns="91425" bIns="45700" anchor="b" anchorCtr="0">
            <a:noAutofit/>
          </a:bodyPr>
          <a:lstStyle/>
          <a:p>
            <a:pPr marL="0" marR="0" lvl="0" indent="0" algn="l" rtl="0">
              <a:lnSpc>
                <a:spcPct val="90000"/>
              </a:lnSpc>
              <a:spcBef>
                <a:spcPts val="0"/>
              </a:spcBef>
              <a:buClr>
                <a:srgbClr val="2F5496"/>
              </a:buClr>
              <a:buSzPct val="25000"/>
              <a:buFont typeface="Calibri"/>
              <a:buNone/>
            </a:pPr>
            <a:r>
              <a:rPr lang="en-US" sz="6000" b="0" i="0" u="none" strike="noStrike" cap="none" baseline="0">
                <a:solidFill>
                  <a:srgbClr val="2F5496"/>
                </a:solidFill>
                <a:latin typeface="Calibri"/>
                <a:ea typeface="Calibri"/>
                <a:cs typeface="Calibri"/>
                <a:sym typeface="Calibri"/>
              </a:rPr>
              <a:t>Javascript Frameworks</a:t>
            </a:r>
          </a:p>
        </p:txBody>
      </p:sp>
      <p:sp>
        <p:nvSpPr>
          <p:cNvPr id="503" name="Shape 503"/>
          <p:cNvSpPr txBox="1">
            <a:spLocks noGrp="1"/>
          </p:cNvSpPr>
          <p:nvPr>
            <p:ph type="body" idx="1"/>
          </p:nvPr>
        </p:nvSpPr>
        <p:spPr>
          <a:prstGeom prst="rect">
            <a:avLst/>
          </a:prstGeom>
          <a:noFill/>
          <a:ln>
            <a:noFill/>
          </a:ln>
        </p:spPr>
        <p:txBody>
          <a:bodyPr lIns="91425" tIns="45700" rIns="91425" bIns="45700" anchor="t" anchorCtr="0">
            <a:noAutofit/>
          </a:bodyPr>
          <a:lstStyle/>
          <a:p>
            <a:r>
              <a:rPr lang="en-US" dirty="0" smtClean="0"/>
              <a:t>More Frontend</a:t>
            </a:r>
            <a:endParaRPr dirty="0"/>
          </a:p>
        </p:txBody>
      </p:sp>
    </p:spTree>
  </p:cSld>
  <p:clrMapOvr>
    <a:masterClrMapping/>
  </p:clrMapOvr>
  <p:transition spd="slow">
    <p:cut/>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Shape 508"/>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jQuery</a:t>
            </a:r>
          </a:p>
        </p:txBody>
      </p:sp>
      <p:sp>
        <p:nvSpPr>
          <p:cNvPr id="509" name="Shape 509"/>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It does give us easy access to DOM manipulation, ajax, animation, events etc.</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It doesnʼt provide all the tools needed to build serious JavaScript web application</a:t>
            </a:r>
          </a:p>
          <a:p>
            <a:endParaRPr lang="en-US" sz="2800" b="0" i="0" u="none" strike="noStrike" cap="none" baseline="0">
              <a:solidFill>
                <a:schemeClr val="dk1"/>
              </a:solidFill>
              <a:latin typeface="Calibri"/>
              <a:ea typeface="Calibri"/>
              <a:cs typeface="Calibri"/>
              <a:sym typeface="Calibri"/>
            </a:endParaRPr>
          </a:p>
        </p:txBody>
      </p:sp>
      <p:pic>
        <p:nvPicPr>
          <p:cNvPr id="510" name="Shape 510"/>
          <p:cNvPicPr preferRelativeResize="0"/>
          <p:nvPr/>
        </p:nvPicPr>
        <p:blipFill>
          <a:blip r:embed="rId3"/>
          <a:stretch>
            <a:fillRect/>
          </a:stretch>
        </p:blipFill>
        <p:spPr>
          <a:xfrm>
            <a:off x="3464378" y="3688080"/>
            <a:ext cx="2215242" cy="2895599"/>
          </a:xfrm>
          <a:prstGeom prst="rect">
            <a:avLst/>
          </a:prstGeom>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What is MVC?</a:t>
            </a:r>
          </a:p>
        </p:txBody>
      </p:sp>
      <p:sp>
        <p:nvSpPr>
          <p:cNvPr id="2" name="Text Placeholder 1"/>
          <p:cNvSpPr>
            <a:spLocks noGrp="1"/>
          </p:cNvSpPr>
          <p:nvPr>
            <p:ph idx="1"/>
          </p:nvPr>
        </p:nvSpPr>
        <p:spPr>
          <a:xfrm>
            <a:off x="549274" y="1600201"/>
            <a:ext cx="8594725" cy="4343400"/>
          </a:xfrm>
        </p:spPr>
        <p:txBody>
          <a:bodyPr>
            <a:normAutofit/>
          </a:bodyPr>
          <a:lstStyle/>
          <a:p>
            <a:r>
              <a:rPr lang="en-US" sz="2000" dirty="0" smtClean="0"/>
              <a:t>We covered this a bit in Intro and a bit more in Web Systems</a:t>
            </a:r>
            <a:endParaRPr lang="en-US" sz="2000" dirty="0"/>
          </a:p>
        </p:txBody>
      </p:sp>
    </p:spTree>
  </p:cSld>
  <p:clrMapOvr>
    <a:masterClrMapping/>
  </p:clrMapOvr>
  <p:transition spd="slow">
    <p:cut/>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Shape 515"/>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What we need..</a:t>
            </a:r>
          </a:p>
        </p:txBody>
      </p:sp>
      <p:sp>
        <p:nvSpPr>
          <p:cNvPr id="516" name="Shape 516"/>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Using only jQuery, it’s easy to create a mess of callbacks and selectors</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We need,</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Code base which is easy to </a:t>
            </a:r>
            <a:r>
              <a:rPr lang="en-US" sz="2400" b="1" i="0" u="none" strike="noStrike" cap="none" baseline="0">
                <a:solidFill>
                  <a:schemeClr val="dk1"/>
                </a:solidFill>
                <a:latin typeface="Calibri"/>
                <a:ea typeface="Calibri"/>
                <a:cs typeface="Calibri"/>
                <a:sym typeface="Calibri"/>
              </a:rPr>
              <a:t>modify </a:t>
            </a:r>
            <a:r>
              <a:rPr lang="en-US" sz="2400" b="0" i="0" u="none" strike="noStrike" cap="none" baseline="0">
                <a:solidFill>
                  <a:schemeClr val="dk1"/>
                </a:solidFill>
                <a:latin typeface="Calibri"/>
                <a:ea typeface="Calibri"/>
                <a:cs typeface="Calibri"/>
                <a:sym typeface="Calibri"/>
              </a:rPr>
              <a:t>/ </a:t>
            </a:r>
            <a:r>
              <a:rPr lang="en-US" sz="2400" b="1" i="0" u="none" strike="noStrike" cap="none" baseline="0">
                <a:solidFill>
                  <a:schemeClr val="dk1"/>
                </a:solidFill>
                <a:latin typeface="Calibri"/>
                <a:ea typeface="Calibri"/>
                <a:cs typeface="Calibri"/>
                <a:sym typeface="Calibri"/>
              </a:rPr>
              <a:t>maintain</a:t>
            </a:r>
            <a:r>
              <a:rPr lang="en-US" sz="2400" b="0" i="0" u="none" strike="noStrike" cap="none" baseline="0">
                <a:solidFill>
                  <a:schemeClr val="dk1"/>
                </a:solidFill>
                <a:latin typeface="Calibri"/>
                <a:ea typeface="Calibri"/>
                <a:cs typeface="Calibri"/>
                <a:sym typeface="Calibri"/>
              </a:rPr>
              <a:t>...</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To separate application </a:t>
            </a:r>
            <a:r>
              <a:rPr lang="en-US" sz="2400" b="1" i="0" u="none" strike="noStrike" cap="none" baseline="0">
                <a:solidFill>
                  <a:schemeClr val="dk1"/>
                </a:solidFill>
                <a:latin typeface="Calibri"/>
                <a:ea typeface="Calibri"/>
                <a:cs typeface="Calibri"/>
                <a:sym typeface="Calibri"/>
              </a:rPr>
              <a:t>concerns </a:t>
            </a:r>
            <a:r>
              <a:rPr lang="en-US" sz="2400" b="0" i="0" u="none" strike="noStrike" cap="none" baseline="0">
                <a:solidFill>
                  <a:schemeClr val="dk1"/>
                </a:solidFill>
                <a:latin typeface="Calibri"/>
                <a:ea typeface="Calibri"/>
                <a:cs typeface="Calibri"/>
                <a:sym typeface="Calibri"/>
              </a:rPr>
              <a:t>&amp; keep the code decoupled</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Could be a </a:t>
            </a:r>
            <a:r>
              <a:rPr lang="en-US" sz="2400" b="1" i="0" u="none" strike="noStrike" cap="none" baseline="0">
                <a:solidFill>
                  <a:schemeClr val="dk1"/>
                </a:solidFill>
                <a:latin typeface="Calibri"/>
                <a:ea typeface="Calibri"/>
                <a:cs typeface="Calibri"/>
                <a:sym typeface="Calibri"/>
              </a:rPr>
              <a:t>single-page application </a:t>
            </a:r>
            <a:r>
              <a:rPr lang="en-US" sz="2400" b="0" i="0" u="none" strike="noStrike" cap="none" baseline="0">
                <a:solidFill>
                  <a:schemeClr val="dk1"/>
                </a:solidFill>
                <a:latin typeface="Calibri"/>
                <a:ea typeface="Calibri"/>
                <a:cs typeface="Calibri"/>
                <a:sym typeface="Calibri"/>
              </a:rPr>
              <a:t>(</a:t>
            </a:r>
            <a:r>
              <a:rPr lang="en-US" sz="2400" b="1" i="0" u="none" strike="noStrike" cap="none" baseline="0">
                <a:solidFill>
                  <a:schemeClr val="dk1"/>
                </a:solidFill>
                <a:latin typeface="Calibri"/>
                <a:ea typeface="Calibri"/>
                <a:cs typeface="Calibri"/>
                <a:sym typeface="Calibri"/>
              </a:rPr>
              <a:t>SPA</a:t>
            </a:r>
            <a:r>
              <a:rPr lang="en-US" sz="2400" b="0" i="0" u="none" strike="noStrike" cap="none" baseline="0">
                <a:solidFill>
                  <a:schemeClr val="dk1"/>
                </a:solidFill>
                <a:latin typeface="Calibri"/>
                <a:ea typeface="Calibri"/>
                <a:cs typeface="Calibri"/>
                <a:sym typeface="Calibri"/>
              </a:rPr>
              <a:t>) with multiple views of the data, but require no hard page refresh?</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Good </a:t>
            </a:r>
            <a:r>
              <a:rPr lang="en-US" sz="2400" b="1" i="0" u="none" strike="noStrike" cap="none" baseline="0">
                <a:solidFill>
                  <a:schemeClr val="dk1"/>
                </a:solidFill>
                <a:latin typeface="Calibri"/>
                <a:ea typeface="Calibri"/>
                <a:cs typeface="Calibri"/>
                <a:sym typeface="Calibri"/>
              </a:rPr>
              <a:t>performances </a:t>
            </a:r>
            <a:r>
              <a:rPr lang="en-US" sz="2400" b="0" i="0" u="none" strike="noStrike" cap="none" baseline="0">
                <a:solidFill>
                  <a:schemeClr val="dk1"/>
                </a:solidFill>
                <a:latin typeface="Calibri"/>
                <a:ea typeface="Calibri"/>
                <a:cs typeface="Calibri"/>
                <a:sym typeface="Calibri"/>
              </a:rPr>
              <a:t>/ </a:t>
            </a:r>
            <a:r>
              <a:rPr lang="en-US" sz="2400" b="1" i="0" u="none" strike="noStrike" cap="none" baseline="0">
                <a:solidFill>
                  <a:schemeClr val="dk1"/>
                </a:solidFill>
                <a:latin typeface="Calibri"/>
                <a:ea typeface="Calibri"/>
                <a:cs typeface="Calibri"/>
                <a:sym typeface="Calibri"/>
              </a:rPr>
              <a:t>experiences</a:t>
            </a:r>
          </a:p>
        </p:txBody>
      </p:sp>
    </p:spTree>
  </p:cSld>
  <p:clrMapOvr>
    <a:masterClrMapping/>
  </p:clrMapOvr>
  <p:transition spd="slow">
    <p:cut/>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Shape 521"/>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What’s missing in jQuery</a:t>
            </a:r>
          </a:p>
        </p:txBody>
      </p:sp>
      <p:sp>
        <p:nvSpPr>
          <p:cNvPr id="522" name="Shape 522"/>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Client-side </a:t>
            </a:r>
            <a:r>
              <a:rPr lang="en-US" sz="2800" b="1" i="0" u="none" strike="noStrike" cap="none" baseline="0">
                <a:solidFill>
                  <a:schemeClr val="dk1"/>
                </a:solidFill>
                <a:latin typeface="Calibri"/>
                <a:ea typeface="Calibri"/>
                <a:cs typeface="Calibri"/>
                <a:sym typeface="Calibri"/>
              </a:rPr>
              <a:t>Template</a:t>
            </a:r>
          </a:p>
          <a:p>
            <a:pPr marL="228600" marR="0" lvl="0" indent="-228600" algn="l" rtl="0">
              <a:lnSpc>
                <a:spcPct val="90000"/>
              </a:lnSpc>
              <a:spcBef>
                <a:spcPts val="1000"/>
              </a:spcBef>
              <a:buClr>
                <a:schemeClr val="dk1"/>
              </a:buClr>
              <a:buSzPct val="100000"/>
              <a:buFont typeface="Calibri"/>
              <a:buChar char="•"/>
            </a:pPr>
            <a:r>
              <a:rPr lang="en-US" sz="2800" b="1" i="0" u="none" strike="noStrike" cap="none" baseline="0">
                <a:solidFill>
                  <a:schemeClr val="dk1"/>
                </a:solidFill>
                <a:latin typeface="Calibri"/>
                <a:ea typeface="Calibri"/>
                <a:cs typeface="Calibri"/>
                <a:sym typeface="Calibri"/>
              </a:rPr>
              <a:t>Modular </a:t>
            </a:r>
            <a:r>
              <a:rPr lang="en-US" sz="2800" b="0" i="0" u="none" strike="noStrike" cap="none" baseline="0">
                <a:solidFill>
                  <a:schemeClr val="dk1"/>
                </a:solidFill>
                <a:latin typeface="Calibri"/>
                <a:ea typeface="Calibri"/>
                <a:cs typeface="Calibri"/>
                <a:sym typeface="Calibri"/>
              </a:rPr>
              <a:t>/ </a:t>
            </a:r>
            <a:r>
              <a:rPr lang="en-US" sz="2800" b="1" i="0" u="none" strike="noStrike" cap="none" baseline="0">
                <a:solidFill>
                  <a:schemeClr val="dk1"/>
                </a:solidFill>
                <a:latin typeface="Calibri"/>
                <a:ea typeface="Calibri"/>
                <a:cs typeface="Calibri"/>
                <a:sym typeface="Calibri"/>
              </a:rPr>
              <a:t>Structure </a:t>
            </a:r>
            <a:r>
              <a:rPr lang="en-US" sz="2800" b="0" i="0" u="none" strike="noStrike" cap="none" baseline="0">
                <a:solidFill>
                  <a:schemeClr val="dk1"/>
                </a:solidFill>
                <a:latin typeface="Calibri"/>
                <a:ea typeface="Calibri"/>
                <a:cs typeface="Calibri"/>
                <a:sym typeface="Calibri"/>
              </a:rPr>
              <a:t>organization</a:t>
            </a:r>
          </a:p>
          <a:p>
            <a:pPr marL="228600" marR="0" lvl="0" indent="-228600" algn="l" rtl="0">
              <a:lnSpc>
                <a:spcPct val="90000"/>
              </a:lnSpc>
              <a:spcBef>
                <a:spcPts val="1000"/>
              </a:spcBef>
              <a:buClr>
                <a:schemeClr val="dk1"/>
              </a:buClr>
              <a:buSzPct val="100000"/>
              <a:buFont typeface="Calibri"/>
              <a:buChar char="•"/>
            </a:pPr>
            <a:r>
              <a:rPr lang="en-US" sz="2800" b="1" i="0" u="none" strike="noStrike" cap="none" baseline="0">
                <a:solidFill>
                  <a:schemeClr val="dk1"/>
                </a:solidFill>
                <a:latin typeface="Calibri"/>
                <a:ea typeface="Calibri"/>
                <a:cs typeface="Calibri"/>
                <a:sym typeface="Calibri"/>
              </a:rPr>
              <a:t>Browser State </a:t>
            </a:r>
            <a:r>
              <a:rPr lang="en-US" sz="2800" b="0" i="0" u="none" strike="noStrike" cap="none" baseline="0">
                <a:solidFill>
                  <a:schemeClr val="dk1"/>
                </a:solidFill>
                <a:latin typeface="Calibri"/>
                <a:ea typeface="Calibri"/>
                <a:cs typeface="Calibri"/>
                <a:sym typeface="Calibri"/>
              </a:rPr>
              <a:t>Management (location.hash)</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Manageable </a:t>
            </a:r>
            <a:r>
              <a:rPr lang="en-US" sz="2800" b="1" i="0" u="none" strike="noStrike" cap="none" baseline="0">
                <a:solidFill>
                  <a:schemeClr val="dk1"/>
                </a:solidFill>
                <a:latin typeface="Calibri"/>
                <a:ea typeface="Calibri"/>
                <a:cs typeface="Calibri"/>
                <a:sym typeface="Calibri"/>
              </a:rPr>
              <a:t>routing </a:t>
            </a:r>
            <a:r>
              <a:rPr lang="en-US" sz="2800" b="0" i="0" u="none" strike="noStrike" cap="none" baseline="0">
                <a:solidFill>
                  <a:schemeClr val="dk1"/>
                </a:solidFill>
                <a:latin typeface="Calibri"/>
                <a:ea typeface="Calibri"/>
                <a:cs typeface="Calibri"/>
                <a:sym typeface="Calibri"/>
              </a:rPr>
              <a:t>to your application</a:t>
            </a:r>
          </a:p>
          <a:p>
            <a:pPr marL="228600" marR="0" lvl="0" indent="-228600" algn="l" rtl="0">
              <a:lnSpc>
                <a:spcPct val="90000"/>
              </a:lnSpc>
              <a:spcBef>
                <a:spcPts val="1000"/>
              </a:spcBef>
              <a:buClr>
                <a:schemeClr val="dk1"/>
              </a:buClr>
              <a:buSzPct val="100000"/>
              <a:buFont typeface="Calibri"/>
              <a:buChar char="•"/>
            </a:pPr>
            <a:r>
              <a:rPr lang="en-US" sz="2800" b="1" i="0" u="none" strike="noStrike" cap="none" baseline="0">
                <a:solidFill>
                  <a:schemeClr val="dk1"/>
                </a:solidFill>
                <a:latin typeface="Calibri"/>
                <a:ea typeface="Calibri"/>
                <a:cs typeface="Calibri"/>
                <a:sym typeface="Calibri"/>
              </a:rPr>
              <a:t>Dependency </a:t>
            </a:r>
            <a:r>
              <a:rPr lang="en-US" sz="2800" b="0" i="0" u="none" strike="noStrike" cap="none" baseline="0">
                <a:solidFill>
                  <a:schemeClr val="dk1"/>
                </a:solidFill>
                <a:latin typeface="Calibri"/>
                <a:ea typeface="Calibri"/>
                <a:cs typeface="Calibri"/>
                <a:sym typeface="Calibri"/>
              </a:rPr>
              <a:t>management</a:t>
            </a:r>
          </a:p>
          <a:p>
            <a:pPr marL="228600" marR="0" lvl="0" indent="-228600" algn="l" rtl="0">
              <a:lnSpc>
                <a:spcPct val="90000"/>
              </a:lnSpc>
              <a:spcBef>
                <a:spcPts val="1000"/>
              </a:spcBef>
              <a:buClr>
                <a:schemeClr val="dk1"/>
              </a:buClr>
              <a:buSzPct val="100000"/>
              <a:buFont typeface="Calibri"/>
              <a:buChar char="•"/>
            </a:pPr>
            <a:r>
              <a:rPr lang="en-US" sz="2800" b="1" i="0" u="none" strike="noStrike" cap="none" baseline="0">
                <a:solidFill>
                  <a:schemeClr val="dk1"/>
                </a:solidFill>
                <a:latin typeface="Calibri"/>
                <a:ea typeface="Calibri"/>
                <a:cs typeface="Calibri"/>
                <a:sym typeface="Calibri"/>
              </a:rPr>
              <a:t>Remote / Local Persistent </a:t>
            </a:r>
            <a:r>
              <a:rPr lang="en-US" sz="2800" b="0" i="0" u="none" strike="noStrike" cap="none" baseline="0">
                <a:solidFill>
                  <a:schemeClr val="dk1"/>
                </a:solidFill>
                <a:latin typeface="Calibri"/>
                <a:ea typeface="Calibri"/>
                <a:cs typeface="Calibri"/>
                <a:sym typeface="Calibri"/>
              </a:rPr>
              <a:t>layer</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Architecture </a:t>
            </a:r>
            <a:r>
              <a:rPr lang="en-US" sz="2800" b="1" i="0" u="none" strike="noStrike" cap="none" baseline="0">
                <a:solidFill>
                  <a:schemeClr val="dk1"/>
                </a:solidFill>
                <a:latin typeface="Calibri"/>
                <a:ea typeface="Calibri"/>
                <a:cs typeface="Calibri"/>
                <a:sym typeface="Calibri"/>
              </a:rPr>
              <a:t>patterns </a:t>
            </a:r>
            <a:r>
              <a:rPr lang="en-US" sz="2800" b="0" i="0" u="none" strike="noStrike" cap="none" baseline="0">
                <a:solidFill>
                  <a:schemeClr val="dk1"/>
                </a:solidFill>
                <a:latin typeface="Calibri"/>
                <a:ea typeface="Calibri"/>
                <a:cs typeface="Calibri"/>
                <a:sym typeface="Calibri"/>
              </a:rPr>
              <a:t>(like MVC, Delegation)</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Support </a:t>
            </a:r>
            <a:r>
              <a:rPr lang="en-US" sz="2800" b="1" i="0" u="none" strike="noStrike" cap="none" baseline="0">
                <a:solidFill>
                  <a:schemeClr val="dk1"/>
                </a:solidFill>
                <a:latin typeface="Calibri"/>
                <a:ea typeface="Calibri"/>
                <a:cs typeface="Calibri"/>
                <a:sym typeface="Calibri"/>
              </a:rPr>
              <a:t>Testing</a:t>
            </a:r>
          </a:p>
        </p:txBody>
      </p:sp>
    </p:spTree>
  </p:cSld>
  <p:clrMapOvr>
    <a:masterClrMapping/>
  </p:clrMapOvr>
  <p:transition spd="slow">
    <p:cut/>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Shape 527"/>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MVC pattern in JS</a:t>
            </a:r>
          </a:p>
        </p:txBody>
      </p:sp>
      <p:sp>
        <p:nvSpPr>
          <p:cNvPr id="528" name="Shape 528"/>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Models represent status and behaviors, Interact with data...</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Views can be considered the UI. Link events to methods and generate dynamic HTML.</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Controller sits between Models and Views.</a:t>
            </a:r>
          </a:p>
          <a:p>
            <a:endParaRPr lang="en-US" sz="2800" b="0" i="0" u="none" strike="noStrike" cap="none" baseline="0">
              <a:solidFill>
                <a:schemeClr val="dk1"/>
              </a:solidFill>
              <a:latin typeface="Calibri"/>
              <a:ea typeface="Calibri"/>
              <a:cs typeface="Calibri"/>
              <a:sym typeface="Calibri"/>
            </a:endParaRPr>
          </a:p>
          <a:p>
            <a:pPr marL="0" marR="0" lvl="0" indent="0" algn="l" rtl="0">
              <a:lnSpc>
                <a:spcPct val="90000"/>
              </a:lnSpc>
              <a:spcBef>
                <a:spcPts val="1000"/>
              </a:spcBef>
              <a:buClr>
                <a:schemeClr val="dk1"/>
              </a:buClr>
              <a:buSzPct val="25000"/>
              <a:buFont typeface="Calibri"/>
              <a:buNone/>
            </a:pPr>
            <a:r>
              <a:rPr lang="en-US" sz="2800" b="0" i="0" u="none" strike="noStrike" cap="none" baseline="0">
                <a:solidFill>
                  <a:schemeClr val="dk1"/>
                </a:solidFill>
                <a:latin typeface="Calibri"/>
                <a:ea typeface="Calibri"/>
                <a:cs typeface="Calibri"/>
                <a:sym typeface="Calibri"/>
              </a:rPr>
              <a:t>JS MVC frameworks offer a simple way to separate concerns and provide much needed structure to web apps </a:t>
            </a:r>
          </a:p>
        </p:txBody>
      </p:sp>
    </p:spTree>
  </p:cSld>
  <p:clrMapOvr>
    <a:masterClrMapping/>
  </p:clrMapOvr>
  <p:transition spd="slow">
    <p:cut/>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Shape 533"/>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3600" b="0" i="0" u="none" strike="noStrike" cap="none" baseline="0" dirty="0">
                <a:solidFill>
                  <a:srgbClr val="2F5496"/>
                </a:solidFill>
                <a:latin typeface="Calibri"/>
                <a:ea typeface="Calibri"/>
                <a:cs typeface="Calibri"/>
                <a:sym typeface="Calibri"/>
              </a:rPr>
              <a:t>Lot of </a:t>
            </a:r>
            <a:r>
              <a:rPr lang="en-US" sz="3600" b="0" i="0" u="none" strike="noStrike" cap="none" baseline="0" dirty="0" smtClean="0">
                <a:solidFill>
                  <a:srgbClr val="2F5496"/>
                </a:solidFill>
                <a:latin typeface="Calibri"/>
                <a:ea typeface="Calibri"/>
                <a:cs typeface="Calibri"/>
                <a:sym typeface="Calibri"/>
              </a:rPr>
              <a:t>choice for trying to keep client-side</a:t>
            </a:r>
            <a:r>
              <a:rPr lang="en-US" sz="3600" b="0" i="0" u="none" strike="noStrike" cap="none" dirty="0" smtClean="0">
                <a:solidFill>
                  <a:srgbClr val="2F5496"/>
                </a:solidFill>
                <a:latin typeface="Calibri"/>
                <a:ea typeface="Calibri"/>
                <a:cs typeface="Calibri"/>
                <a:sym typeface="Calibri"/>
              </a:rPr>
              <a:t> </a:t>
            </a:r>
            <a:r>
              <a:rPr lang="en-US" sz="3600" b="0" i="0" u="none" strike="noStrike" cap="none" dirty="0" err="1" smtClean="0">
                <a:solidFill>
                  <a:srgbClr val="2F5496"/>
                </a:solidFill>
                <a:latin typeface="Calibri"/>
                <a:ea typeface="Calibri"/>
                <a:cs typeface="Calibri"/>
                <a:sym typeface="Calibri"/>
              </a:rPr>
              <a:t>javascript</a:t>
            </a:r>
            <a:r>
              <a:rPr lang="en-US" sz="3600" b="0" i="0" u="none" strike="noStrike" cap="none" dirty="0" smtClean="0">
                <a:solidFill>
                  <a:srgbClr val="2F5496"/>
                </a:solidFill>
                <a:latin typeface="Calibri"/>
                <a:ea typeface="Calibri"/>
                <a:cs typeface="Calibri"/>
                <a:sym typeface="Calibri"/>
              </a:rPr>
              <a:t> clean</a:t>
            </a:r>
            <a:endParaRPr lang="en-US" sz="3600" b="0" i="0" u="none" strike="noStrike" cap="none" baseline="0" dirty="0">
              <a:solidFill>
                <a:srgbClr val="2F5496"/>
              </a:solidFill>
              <a:latin typeface="Calibri"/>
              <a:ea typeface="Calibri"/>
              <a:cs typeface="Calibri"/>
              <a:sym typeface="Calibri"/>
            </a:endParaRPr>
          </a:p>
        </p:txBody>
      </p:sp>
      <p:pic>
        <p:nvPicPr>
          <p:cNvPr id="534" name="Shape 534"/>
          <p:cNvPicPr preferRelativeResize="0"/>
          <p:nvPr/>
        </p:nvPicPr>
        <p:blipFill>
          <a:blip r:embed="rId3"/>
          <a:stretch>
            <a:fillRect/>
          </a:stretch>
        </p:blipFill>
        <p:spPr>
          <a:xfrm>
            <a:off x="775335" y="1955482"/>
            <a:ext cx="3236594" cy="632038"/>
          </a:xfrm>
          <a:prstGeom prst="rect">
            <a:avLst/>
          </a:prstGeom>
        </p:spPr>
      </p:pic>
      <p:pic>
        <p:nvPicPr>
          <p:cNvPr id="535" name="Shape 535"/>
          <p:cNvPicPr preferRelativeResize="0"/>
          <p:nvPr/>
        </p:nvPicPr>
        <p:blipFill>
          <a:blip r:embed="rId4"/>
          <a:stretch>
            <a:fillRect/>
          </a:stretch>
        </p:blipFill>
        <p:spPr>
          <a:xfrm>
            <a:off x="5533071" y="1955482"/>
            <a:ext cx="1397778" cy="632038"/>
          </a:xfrm>
          <a:prstGeom prst="rect">
            <a:avLst/>
          </a:prstGeom>
        </p:spPr>
      </p:pic>
      <p:pic>
        <p:nvPicPr>
          <p:cNvPr id="536" name="Shape 536"/>
          <p:cNvPicPr preferRelativeResize="0"/>
          <p:nvPr/>
        </p:nvPicPr>
        <p:blipFill>
          <a:blip r:embed="rId5"/>
          <a:stretch>
            <a:fillRect/>
          </a:stretch>
        </p:blipFill>
        <p:spPr>
          <a:xfrm>
            <a:off x="1723545" y="2972826"/>
            <a:ext cx="3000374" cy="903098"/>
          </a:xfrm>
          <a:prstGeom prst="rect">
            <a:avLst/>
          </a:prstGeom>
        </p:spPr>
      </p:pic>
      <p:pic>
        <p:nvPicPr>
          <p:cNvPr id="537" name="Shape 537"/>
          <p:cNvPicPr preferRelativeResize="0"/>
          <p:nvPr/>
        </p:nvPicPr>
        <p:blipFill>
          <a:blip r:embed="rId6"/>
          <a:stretch>
            <a:fillRect/>
          </a:stretch>
        </p:blipFill>
        <p:spPr>
          <a:xfrm>
            <a:off x="775335" y="4230051"/>
            <a:ext cx="2381250" cy="409575"/>
          </a:xfrm>
          <a:prstGeom prst="rect">
            <a:avLst/>
          </a:prstGeom>
        </p:spPr>
      </p:pic>
      <p:pic>
        <p:nvPicPr>
          <p:cNvPr id="538" name="Shape 538"/>
          <p:cNvPicPr preferRelativeResize="0"/>
          <p:nvPr/>
        </p:nvPicPr>
        <p:blipFill>
          <a:blip r:embed="rId7"/>
          <a:stretch>
            <a:fillRect/>
          </a:stretch>
        </p:blipFill>
        <p:spPr>
          <a:xfrm>
            <a:off x="5533071" y="4106226"/>
            <a:ext cx="2057400" cy="533400"/>
          </a:xfrm>
          <a:prstGeom prst="rect">
            <a:avLst/>
          </a:prstGeom>
        </p:spPr>
      </p:pic>
      <p:pic>
        <p:nvPicPr>
          <p:cNvPr id="539" name="Shape 539"/>
          <p:cNvPicPr preferRelativeResize="0"/>
          <p:nvPr/>
        </p:nvPicPr>
        <p:blipFill>
          <a:blip r:embed="rId8"/>
          <a:stretch>
            <a:fillRect/>
          </a:stretch>
        </p:blipFill>
        <p:spPr>
          <a:xfrm>
            <a:off x="4361496" y="5100230"/>
            <a:ext cx="1171575" cy="485775"/>
          </a:xfrm>
          <a:prstGeom prst="rect">
            <a:avLst/>
          </a:prstGeom>
        </p:spPr>
      </p:pic>
      <p:pic>
        <p:nvPicPr>
          <p:cNvPr id="540" name="Shape 540"/>
          <p:cNvPicPr preferRelativeResize="0"/>
          <p:nvPr/>
        </p:nvPicPr>
        <p:blipFill>
          <a:blip r:embed="rId9"/>
          <a:stretch>
            <a:fillRect/>
          </a:stretch>
        </p:blipFill>
        <p:spPr>
          <a:xfrm>
            <a:off x="1086800" y="5586005"/>
            <a:ext cx="2613661" cy="778113"/>
          </a:xfrm>
          <a:prstGeom prst="rect">
            <a:avLst/>
          </a:prstGeom>
        </p:spPr>
      </p:pic>
      <p:sp>
        <p:nvSpPr>
          <p:cNvPr id="541" name="Shape 541"/>
          <p:cNvSpPr/>
          <p:nvPr/>
        </p:nvSpPr>
        <p:spPr>
          <a:xfrm>
            <a:off x="6327121" y="6158332"/>
            <a:ext cx="2188228"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sng" strike="noStrike" cap="none" baseline="0">
                <a:solidFill>
                  <a:schemeClr val="hlink"/>
                </a:solidFill>
                <a:latin typeface="Calibri"/>
                <a:ea typeface="Calibri"/>
                <a:cs typeface="Calibri"/>
                <a:sym typeface="Calibri"/>
                <a:hlinkClick r:id="rId10"/>
              </a:rPr>
              <a:t>http://todomvc.com/</a:t>
            </a:r>
          </a:p>
        </p:txBody>
      </p:sp>
      <p:pic>
        <p:nvPicPr>
          <p:cNvPr id="2" name="Picture 1" descr="logo.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533071" y="2972826"/>
            <a:ext cx="3475987" cy="594780"/>
          </a:xfrm>
          <a:prstGeom prst="rect">
            <a:avLst/>
          </a:prstGeom>
        </p:spPr>
      </p:pic>
    </p:spTree>
  </p:cSld>
  <p:clrMapOvr>
    <a:masterClrMapping/>
  </p:clrMapOvr>
  <p:transition spd="slow">
    <p:cut/>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Shape 546"/>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Categorizing </a:t>
            </a:r>
          </a:p>
        </p:txBody>
      </p:sp>
      <p:sp>
        <p:nvSpPr>
          <p:cNvPr id="547" name="Shape 547"/>
          <p:cNvSpPr txBox="1">
            <a:spLocks noGrp="1"/>
          </p:cNvSpPr>
          <p:nvPr>
            <p:ph idx="1"/>
          </p:nvPr>
        </p:nvSpPr>
        <p:spPr>
          <a:xfrm>
            <a:off x="628650" y="2983228"/>
            <a:ext cx="2834640" cy="1059181"/>
          </a:xfrm>
          <a:prstGeom prst="rect">
            <a:avLst/>
          </a:prstGeom>
          <a:noFill/>
          <a:ln>
            <a:noFill/>
          </a:ln>
        </p:spPr>
        <p:txBody>
          <a:bodyPr lIns="91425" tIns="45700" rIns="91425" bIns="45700" anchor="t" anchorCtr="0">
            <a:noAutofit/>
          </a:bodyPr>
          <a:lstStyle/>
          <a:p>
            <a:pPr marL="228600" marR="0" lvl="0" indent="-228600" algn="l" rtl="0">
              <a:lnSpc>
                <a:spcPct val="75000"/>
              </a:lnSpc>
              <a:spcBef>
                <a:spcPts val="0"/>
              </a:spcBef>
              <a:buClr>
                <a:schemeClr val="dk1"/>
              </a:buClr>
              <a:buSzPct val="97727"/>
              <a:buFont typeface="Calibri"/>
              <a:buChar char="•"/>
            </a:pPr>
            <a:r>
              <a:rPr lang="en-US" sz="2150" b="0" i="0" u="none" strike="noStrike" cap="none" baseline="0">
                <a:solidFill>
                  <a:schemeClr val="dk1"/>
                </a:solidFill>
                <a:latin typeface="Calibri"/>
                <a:ea typeface="Calibri"/>
                <a:cs typeface="Calibri"/>
                <a:sym typeface="Calibri"/>
              </a:rPr>
              <a:t>Flexible</a:t>
            </a:r>
          </a:p>
          <a:p>
            <a:pPr marL="228600" marR="0" lvl="0" indent="-228600" algn="l" rtl="0">
              <a:lnSpc>
                <a:spcPct val="75000"/>
              </a:lnSpc>
              <a:spcBef>
                <a:spcPts val="1000"/>
              </a:spcBef>
              <a:buClr>
                <a:schemeClr val="dk1"/>
              </a:buClr>
              <a:buSzPct val="97727"/>
              <a:buFont typeface="Calibri"/>
              <a:buChar char="•"/>
            </a:pPr>
            <a:r>
              <a:rPr lang="en-US" sz="2150" b="0" i="0" u="none" strike="noStrike" cap="none" baseline="0">
                <a:solidFill>
                  <a:schemeClr val="dk1"/>
                </a:solidFill>
                <a:latin typeface="Calibri"/>
                <a:ea typeface="Calibri"/>
                <a:cs typeface="Calibri"/>
                <a:sym typeface="Calibri"/>
              </a:rPr>
              <a:t>Barebones</a:t>
            </a:r>
          </a:p>
          <a:p>
            <a:pPr marL="228600" marR="0" lvl="0" indent="-228600" algn="l" rtl="0">
              <a:lnSpc>
                <a:spcPct val="75000"/>
              </a:lnSpc>
              <a:spcBef>
                <a:spcPts val="1000"/>
              </a:spcBef>
              <a:buClr>
                <a:schemeClr val="dk1"/>
              </a:buClr>
              <a:buSzPct val="97727"/>
              <a:buFont typeface="Calibri"/>
              <a:buChar char="•"/>
            </a:pPr>
            <a:r>
              <a:rPr lang="en-US" sz="2150" b="0" i="0" u="none" strike="noStrike" cap="none" baseline="0">
                <a:solidFill>
                  <a:schemeClr val="dk1"/>
                </a:solidFill>
                <a:latin typeface="Calibri"/>
                <a:ea typeface="Calibri"/>
                <a:cs typeface="Calibri"/>
                <a:sym typeface="Calibri"/>
              </a:rPr>
              <a:t>Low Learning curve</a:t>
            </a:r>
          </a:p>
        </p:txBody>
      </p:sp>
      <p:pic>
        <p:nvPicPr>
          <p:cNvPr id="548" name="Shape 548"/>
          <p:cNvPicPr preferRelativeResize="0"/>
          <p:nvPr/>
        </p:nvPicPr>
        <p:blipFill>
          <a:blip r:embed="rId3"/>
          <a:stretch>
            <a:fillRect/>
          </a:stretch>
        </p:blipFill>
        <p:spPr>
          <a:xfrm>
            <a:off x="926880" y="4311030"/>
            <a:ext cx="7290237" cy="1363979"/>
          </a:xfrm>
          <a:prstGeom prst="rect">
            <a:avLst/>
          </a:prstGeom>
        </p:spPr>
      </p:pic>
      <p:sp>
        <p:nvSpPr>
          <p:cNvPr id="549" name="Shape 549"/>
          <p:cNvSpPr txBox="1"/>
          <p:nvPr/>
        </p:nvSpPr>
        <p:spPr>
          <a:xfrm>
            <a:off x="6210300" y="2983227"/>
            <a:ext cx="2834640" cy="1059181"/>
          </a:xfrm>
          <a:prstGeom prst="rect">
            <a:avLst/>
          </a:prstGeom>
          <a:noFill/>
          <a:ln>
            <a:noFill/>
          </a:ln>
        </p:spPr>
        <p:txBody>
          <a:bodyPr lIns="91425" tIns="45700" rIns="91425" bIns="45700" anchor="t" anchorCtr="0">
            <a:noAutofit/>
          </a:bodyPr>
          <a:lstStyle/>
          <a:p>
            <a:pPr marL="228600" marR="0" lvl="0" indent="-228600" algn="l" rtl="0">
              <a:lnSpc>
                <a:spcPct val="75000"/>
              </a:lnSpc>
              <a:spcBef>
                <a:spcPts val="0"/>
              </a:spcBef>
              <a:buClr>
                <a:schemeClr val="dk1"/>
              </a:buClr>
              <a:buSzPct val="97500"/>
              <a:buFont typeface="Calibri"/>
              <a:buChar char="•"/>
            </a:pPr>
            <a:r>
              <a:rPr lang="en-US" sz="1950" b="0" i="0" u="none" strike="noStrike" cap="none" baseline="0">
                <a:solidFill>
                  <a:schemeClr val="dk1"/>
                </a:solidFill>
                <a:latin typeface="Calibri"/>
                <a:ea typeface="Calibri"/>
                <a:cs typeface="Calibri"/>
                <a:sym typeface="Calibri"/>
              </a:rPr>
              <a:t>Opinionated</a:t>
            </a:r>
          </a:p>
          <a:p>
            <a:pPr marL="228600" marR="0" lvl="0" indent="-228600" algn="l" rtl="0">
              <a:lnSpc>
                <a:spcPct val="75000"/>
              </a:lnSpc>
              <a:spcBef>
                <a:spcPts val="1000"/>
              </a:spcBef>
              <a:buClr>
                <a:schemeClr val="dk1"/>
              </a:buClr>
              <a:buSzPct val="97500"/>
              <a:buFont typeface="Calibri"/>
              <a:buChar char="•"/>
            </a:pPr>
            <a:r>
              <a:rPr lang="en-US" sz="1950" b="0" i="0" u="none" strike="noStrike" cap="none" baseline="0">
                <a:solidFill>
                  <a:schemeClr val="dk1"/>
                </a:solidFill>
                <a:latin typeface="Calibri"/>
                <a:ea typeface="Calibri"/>
                <a:cs typeface="Calibri"/>
                <a:sym typeface="Calibri"/>
              </a:rPr>
              <a:t>Lots of features</a:t>
            </a:r>
          </a:p>
          <a:p>
            <a:pPr marL="228600" marR="0" lvl="0" indent="-228600" algn="l" rtl="0">
              <a:lnSpc>
                <a:spcPct val="75000"/>
              </a:lnSpc>
              <a:spcBef>
                <a:spcPts val="1000"/>
              </a:spcBef>
              <a:buClr>
                <a:schemeClr val="dk1"/>
              </a:buClr>
              <a:buSzPct val="97500"/>
              <a:buFont typeface="Calibri"/>
              <a:buChar char="•"/>
            </a:pPr>
            <a:r>
              <a:rPr lang="en-US" sz="1950" b="0" i="0" u="none" strike="noStrike" cap="none" baseline="0">
                <a:solidFill>
                  <a:schemeClr val="dk1"/>
                </a:solidFill>
                <a:latin typeface="Calibri"/>
                <a:ea typeface="Calibri"/>
                <a:cs typeface="Calibri"/>
                <a:sym typeface="Calibri"/>
              </a:rPr>
              <a:t>Higher learning curve</a:t>
            </a:r>
          </a:p>
          <a:p>
            <a:endParaRPr lang="en-US" sz="1950" b="0" i="0" u="none" strike="noStrike" cap="none" baseline="0">
              <a:solidFill>
                <a:schemeClr val="dk1"/>
              </a:solidFill>
              <a:latin typeface="Calibri"/>
              <a:ea typeface="Calibri"/>
              <a:cs typeface="Calibri"/>
              <a:sym typeface="Calibri"/>
            </a:endParaRPr>
          </a:p>
        </p:txBody>
      </p:sp>
    </p:spTree>
  </p:cSld>
  <p:clrMapOvr>
    <a:masterClrMapping/>
  </p:clrMapOvr>
  <p:transition spd="slow">
    <p:cut/>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Shape 554"/>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Backbone’s MVC</a:t>
            </a:r>
          </a:p>
        </p:txBody>
      </p:sp>
      <p:sp>
        <p:nvSpPr>
          <p:cNvPr id="555" name="Shape 555"/>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Models: represent data that can be created/validated, destroyed &amp; listened to for changes. Collections are sets of models.</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Views: display the modelʼs data / provide the user interface layer</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Controller: methods for routing client-side URL fragments</a:t>
            </a:r>
          </a:p>
        </p:txBody>
      </p:sp>
    </p:spTree>
  </p:cSld>
  <p:clrMapOvr>
    <a:masterClrMapping/>
  </p:clrMapOvr>
  <p:transition spd="slow">
    <p:cut/>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Shape 560"/>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Backbone’s MVC</a:t>
            </a:r>
          </a:p>
        </p:txBody>
      </p:sp>
      <p:pic>
        <p:nvPicPr>
          <p:cNvPr id="562" name="Shape 562"/>
          <p:cNvPicPr preferRelativeResize="0"/>
          <p:nvPr/>
        </p:nvPicPr>
        <p:blipFill>
          <a:blip r:embed="rId3"/>
          <a:stretch>
            <a:fillRect/>
          </a:stretch>
        </p:blipFill>
        <p:spPr>
          <a:xfrm>
            <a:off x="1370258" y="1841009"/>
            <a:ext cx="6403482" cy="4110686"/>
          </a:xfrm>
          <a:prstGeom prst="rect">
            <a:avLst/>
          </a:prstGeom>
        </p:spPr>
      </p:pic>
    </p:spTree>
  </p:cSld>
  <p:clrMapOvr>
    <a:masterClrMapping/>
  </p:clrMapOvr>
  <p:transition spd="slow">
    <p:cut/>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Shape 567"/>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Backbone’s Model</a:t>
            </a:r>
          </a:p>
        </p:txBody>
      </p:sp>
      <p:pic>
        <p:nvPicPr>
          <p:cNvPr id="568" name="Shape 568"/>
          <p:cNvPicPr preferRelativeResize="0"/>
          <p:nvPr/>
        </p:nvPicPr>
        <p:blipFill>
          <a:blip r:embed="rId3"/>
          <a:stretch>
            <a:fillRect/>
          </a:stretch>
        </p:blipFill>
        <p:spPr>
          <a:xfrm>
            <a:off x="2207203" y="1439308"/>
            <a:ext cx="4285035" cy="5264243"/>
          </a:xfrm>
          <a:prstGeom prst="rect">
            <a:avLst/>
          </a:prstGeom>
        </p:spPr>
      </p:pic>
    </p:spTree>
  </p:cSld>
  <p:clrMapOvr>
    <a:masterClrMapping/>
  </p:clrMapOvr>
  <p:transition spd="slow">
    <p:cut/>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Shape 575"/>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Backbone’s collection</a:t>
            </a:r>
          </a:p>
        </p:txBody>
      </p:sp>
      <p:sp>
        <p:nvSpPr>
          <p:cNvPr id="577" name="Shape 577"/>
          <p:cNvSpPr txBox="1">
            <a:spLocks noGrp="1"/>
          </p:cNvSpPr>
          <p:nvPr>
            <p:ph idx="1"/>
          </p:nvPr>
        </p:nvSpPr>
        <p:spPr>
          <a:xfrm>
            <a:off x="830279" y="1796638"/>
            <a:ext cx="6960009" cy="1563780"/>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endParaRPr/>
          </a:p>
        </p:txBody>
      </p:sp>
      <p:pic>
        <p:nvPicPr>
          <p:cNvPr id="576" name="Shape 576"/>
          <p:cNvPicPr preferRelativeResize="0"/>
          <p:nvPr/>
        </p:nvPicPr>
        <p:blipFill>
          <a:blip r:embed="rId3"/>
          <a:stretch>
            <a:fillRect/>
          </a:stretch>
        </p:blipFill>
        <p:spPr>
          <a:xfrm>
            <a:off x="830279" y="1796638"/>
            <a:ext cx="6960009" cy="1563781"/>
          </a:xfrm>
          <a:prstGeom prst="rect">
            <a:avLst/>
          </a:prstGeom>
        </p:spPr>
      </p:pic>
      <p:sp>
        <p:nvSpPr>
          <p:cNvPr id="578" name="Shape 578"/>
          <p:cNvSpPr/>
          <p:nvPr/>
        </p:nvSpPr>
        <p:spPr>
          <a:xfrm>
            <a:off x="830279" y="3806428"/>
            <a:ext cx="7125000" cy="120032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b="0" i="0" u="none" strike="noStrike" cap="none" baseline="0">
                <a:solidFill>
                  <a:schemeClr val="dk1"/>
                </a:solidFill>
                <a:latin typeface="Calibri"/>
                <a:ea typeface="Calibri"/>
                <a:cs typeface="Calibri"/>
                <a:sym typeface="Calibri"/>
              </a:rPr>
              <a:t>Collections are ordered sets of models.</a:t>
            </a:r>
          </a:p>
          <a:p>
            <a:pPr marL="0" marR="0" lvl="0" indent="0" algn="l" rtl="0">
              <a:buSzPct val="25000"/>
              <a:buNone/>
            </a:pPr>
            <a:r>
              <a:rPr lang="en-US" sz="2400" b="0" i="0" u="none" strike="noStrike" cap="none" baseline="0">
                <a:solidFill>
                  <a:schemeClr val="dk1"/>
                </a:solidFill>
                <a:latin typeface="Calibri"/>
                <a:ea typeface="Calibri"/>
                <a:cs typeface="Calibri"/>
                <a:sym typeface="Calibri"/>
              </a:rPr>
              <a:t>Collections may also listen for changes to specific attributes in their models</a:t>
            </a:r>
          </a:p>
        </p:txBody>
      </p:sp>
    </p:spTree>
  </p:cSld>
  <p:clrMapOvr>
    <a:masterClrMapping/>
  </p:clrMapOvr>
  <p:transition spd="slow">
    <p:cut/>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Shape 584"/>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Backbone’s controller</a:t>
            </a:r>
          </a:p>
        </p:txBody>
      </p:sp>
      <p:sp>
        <p:nvSpPr>
          <p:cNvPr id="586" name="Shape 586"/>
          <p:cNvSpPr txBox="1">
            <a:spLocks noGrp="1"/>
          </p:cNvSpPr>
          <p:nvPr>
            <p:ph idx="1"/>
          </p:nvPr>
        </p:nvSpPr>
        <p:spPr>
          <a:xfrm>
            <a:off x="628650" y="1527708"/>
            <a:ext cx="7011053" cy="2478899"/>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endParaRPr/>
          </a:p>
        </p:txBody>
      </p:sp>
      <p:pic>
        <p:nvPicPr>
          <p:cNvPr id="585" name="Shape 585"/>
          <p:cNvPicPr preferRelativeResize="0"/>
          <p:nvPr/>
        </p:nvPicPr>
        <p:blipFill>
          <a:blip r:embed="rId3"/>
          <a:stretch>
            <a:fillRect/>
          </a:stretch>
        </p:blipFill>
        <p:spPr>
          <a:xfrm>
            <a:off x="628650" y="1527708"/>
            <a:ext cx="7011053" cy="2478899"/>
          </a:xfrm>
          <a:prstGeom prst="rect">
            <a:avLst/>
          </a:prstGeom>
        </p:spPr>
      </p:pic>
      <p:sp>
        <p:nvSpPr>
          <p:cNvPr id="587" name="Shape 587"/>
          <p:cNvSpPr/>
          <p:nvPr/>
        </p:nvSpPr>
        <p:spPr>
          <a:xfrm>
            <a:off x="628650" y="4347685"/>
            <a:ext cx="7246619" cy="120032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b="1" i="0" u="none" strike="noStrike" cap="none" baseline="0">
                <a:solidFill>
                  <a:schemeClr val="dk1"/>
                </a:solidFill>
                <a:latin typeface="Helvetica Neue"/>
                <a:ea typeface="Helvetica Neue"/>
                <a:cs typeface="Helvetica Neue"/>
                <a:sym typeface="Helvetica Neue"/>
              </a:rPr>
              <a:t>Controller </a:t>
            </a:r>
            <a:r>
              <a:rPr lang="en-US" sz="2400" b="0" i="0" u="none" strike="noStrike" cap="none" baseline="0">
                <a:solidFill>
                  <a:schemeClr val="dk1"/>
                </a:solidFill>
                <a:latin typeface="Helvetica Neue"/>
                <a:ea typeface="Helvetica Neue"/>
                <a:cs typeface="Helvetica Neue"/>
                <a:sym typeface="Helvetica Neue"/>
              </a:rPr>
              <a:t>provides methods for routing clientside URL fragments, and connecting them to actions and events.</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What is MVC?</a:t>
            </a:r>
          </a:p>
        </p:txBody>
      </p:sp>
      <p:sp>
        <p:nvSpPr>
          <p:cNvPr id="126" name="Shape 126"/>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75000"/>
              </a:lnSpc>
              <a:spcBef>
                <a:spcPts val="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Model-View-Controller architecture is used for developing web-applications. </a:t>
            </a:r>
          </a:p>
          <a:p>
            <a:pPr marL="228600" marR="0" lvl="0" indent="-228600" algn="l" rtl="0">
              <a:lnSpc>
                <a:spcPct val="75000"/>
              </a:lnSpc>
              <a:spcBef>
                <a:spcPts val="10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Used for decoupling between business logic and data presentation to web user. </a:t>
            </a:r>
          </a:p>
          <a:p>
            <a:pPr marL="0" marR="0" lvl="0" indent="0" algn="l" rtl="0">
              <a:lnSpc>
                <a:spcPct val="75000"/>
              </a:lnSpc>
              <a:spcBef>
                <a:spcPts val="1000"/>
              </a:spcBef>
              <a:buClr>
                <a:schemeClr val="dk1"/>
              </a:buClr>
              <a:buSzPct val="25000"/>
              <a:buFont typeface="Calibri"/>
              <a:buNone/>
            </a:pPr>
            <a:r>
              <a:rPr lang="en-US" sz="2400" b="0" i="0" u="none" strike="noStrike" cap="none" baseline="0">
                <a:solidFill>
                  <a:schemeClr val="dk1"/>
                </a:solidFill>
                <a:latin typeface="Calibri"/>
                <a:ea typeface="Calibri"/>
                <a:cs typeface="Calibri"/>
                <a:sym typeface="Calibri"/>
              </a:rPr>
              <a:t>Divides the web based application into three layers: </a:t>
            </a:r>
          </a:p>
          <a:p>
            <a:pPr marL="228600" marR="0" lvl="0" indent="-228600" algn="l" rtl="0">
              <a:lnSpc>
                <a:spcPct val="75000"/>
              </a:lnSpc>
              <a:spcBef>
                <a:spcPts val="10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Model: </a:t>
            </a:r>
          </a:p>
          <a:p>
            <a:pPr marL="685800" marR="0" lvl="1" indent="-228600" algn="l" rtl="0">
              <a:lnSpc>
                <a:spcPct val="75000"/>
              </a:lnSpc>
              <a:spcBef>
                <a:spcPts val="500"/>
              </a:spcBef>
              <a:buClr>
                <a:schemeClr val="dk1"/>
              </a:buClr>
              <a:buSzPct val="97619"/>
              <a:buFont typeface="Calibri"/>
              <a:buChar char="•"/>
            </a:pPr>
            <a:r>
              <a:rPr lang="en-US" sz="2050" b="0" i="0" u="none" strike="noStrike" cap="none" baseline="0">
                <a:solidFill>
                  <a:schemeClr val="dk1"/>
                </a:solidFill>
                <a:latin typeface="Calibri"/>
                <a:ea typeface="Calibri"/>
                <a:cs typeface="Calibri"/>
                <a:sym typeface="Calibri"/>
              </a:rPr>
              <a:t>contains the business logics and functions that manipulate the application  data.</a:t>
            </a:r>
          </a:p>
          <a:p>
            <a:pPr marL="228600" marR="0" lvl="0" indent="-228600" algn="l" rtl="0">
              <a:lnSpc>
                <a:spcPct val="75000"/>
              </a:lnSpc>
              <a:spcBef>
                <a:spcPts val="10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View: </a:t>
            </a:r>
          </a:p>
          <a:p>
            <a:pPr marL="685800" marR="0" lvl="1" indent="-228600" algn="l" rtl="0">
              <a:lnSpc>
                <a:spcPct val="75000"/>
              </a:lnSpc>
              <a:spcBef>
                <a:spcPts val="500"/>
              </a:spcBef>
              <a:buClr>
                <a:schemeClr val="dk1"/>
              </a:buClr>
              <a:buSzPct val="97619"/>
              <a:buFont typeface="Calibri"/>
              <a:buChar char="•"/>
            </a:pPr>
            <a:r>
              <a:rPr lang="en-US" sz="2050" b="0" i="0" u="none" strike="noStrike" cap="none" baseline="0">
                <a:solidFill>
                  <a:schemeClr val="dk1"/>
                </a:solidFill>
                <a:latin typeface="Calibri"/>
                <a:ea typeface="Calibri"/>
                <a:cs typeface="Calibri"/>
                <a:sym typeface="Calibri"/>
              </a:rPr>
              <a:t>View is responsible for presentation aspect of application according to the current state of model data and query response to the controller. </a:t>
            </a:r>
          </a:p>
          <a:p>
            <a:pPr marL="228600" marR="0" lvl="0" indent="-228600" algn="l" rtl="0">
              <a:lnSpc>
                <a:spcPct val="75000"/>
              </a:lnSpc>
              <a:spcBef>
                <a:spcPts val="10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Controller:</a:t>
            </a:r>
          </a:p>
          <a:p>
            <a:pPr marL="685800" marR="0" lvl="1" indent="-228600" algn="l" rtl="0">
              <a:lnSpc>
                <a:spcPct val="75000"/>
              </a:lnSpc>
              <a:spcBef>
                <a:spcPts val="500"/>
              </a:spcBef>
              <a:buClr>
                <a:schemeClr val="dk1"/>
              </a:buClr>
              <a:buSzPct val="97619"/>
              <a:buFont typeface="Calibri"/>
              <a:buChar char="•"/>
            </a:pPr>
            <a:r>
              <a:rPr lang="en-US" sz="2050" b="0" i="0" u="none" strike="noStrike" cap="none" baseline="0">
                <a:solidFill>
                  <a:schemeClr val="dk1"/>
                </a:solidFill>
                <a:latin typeface="Calibri"/>
                <a:ea typeface="Calibri"/>
                <a:cs typeface="Calibri"/>
                <a:sym typeface="Calibri"/>
              </a:rPr>
              <a:t>Controller accepts and intercepts user requests and controls the business objects to fulfill these requests. </a:t>
            </a:r>
          </a:p>
          <a:p>
            <a:endParaRPr lang="en-US" sz="205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46805753"/>
      </p:ext>
    </p:extLst>
  </p:cSld>
  <p:clrMapOvr>
    <a:masterClrMapping/>
  </p:clrMapOvr>
  <p:transition spd="slow">
    <p:cut/>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Shape 592"/>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Backboneʼs View</a:t>
            </a:r>
          </a:p>
        </p:txBody>
      </p:sp>
      <p:sp>
        <p:nvSpPr>
          <p:cNvPr id="594" name="Shape 594"/>
          <p:cNvSpPr txBox="1">
            <a:spLocks noGrp="1"/>
          </p:cNvSpPr>
          <p:nvPr>
            <p:ph idx="1"/>
          </p:nvPr>
        </p:nvSpPr>
        <p:spPr>
          <a:xfrm>
            <a:off x="548639" y="1499487"/>
            <a:ext cx="7372349" cy="2104700"/>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endParaRPr/>
          </a:p>
        </p:txBody>
      </p:sp>
      <p:pic>
        <p:nvPicPr>
          <p:cNvPr id="593" name="Shape 593"/>
          <p:cNvPicPr preferRelativeResize="0"/>
          <p:nvPr/>
        </p:nvPicPr>
        <p:blipFill>
          <a:blip r:embed="rId3"/>
          <a:stretch>
            <a:fillRect/>
          </a:stretch>
        </p:blipFill>
        <p:spPr>
          <a:xfrm>
            <a:off x="548639" y="1499487"/>
            <a:ext cx="7372349" cy="2104699"/>
          </a:xfrm>
          <a:prstGeom prst="rect">
            <a:avLst/>
          </a:prstGeom>
        </p:spPr>
      </p:pic>
      <p:sp>
        <p:nvSpPr>
          <p:cNvPr id="595" name="Shape 595"/>
          <p:cNvSpPr/>
          <p:nvPr/>
        </p:nvSpPr>
        <p:spPr>
          <a:xfrm>
            <a:off x="548639" y="4106316"/>
            <a:ext cx="7372349" cy="120032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b="0" i="0" u="none" strike="noStrike" cap="none" baseline="0">
                <a:solidFill>
                  <a:schemeClr val="dk1"/>
                </a:solidFill>
                <a:latin typeface="Helvetica Neue"/>
                <a:ea typeface="Helvetica Neue"/>
                <a:cs typeface="Helvetica Neue"/>
                <a:sym typeface="Helvetica Neue"/>
              </a:rPr>
              <a:t>Backbone views are used to reflect what your applications’ data models look like. They are also used to listen to events and react accordingly.</a:t>
            </a:r>
          </a:p>
        </p:txBody>
      </p:sp>
    </p:spTree>
  </p:cSld>
  <p:clrMapOvr>
    <a:masterClrMapping/>
  </p:clrMapOvr>
  <p:transition spd="slow">
    <p:cut/>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Shape 600"/>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More about Backbone</a:t>
            </a:r>
          </a:p>
        </p:txBody>
      </p:sp>
      <p:sp>
        <p:nvSpPr>
          <p:cNvPr id="601" name="Shape 601"/>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sng" strike="noStrike" cap="none" baseline="0">
                <a:solidFill>
                  <a:schemeClr val="hlink"/>
                </a:solidFill>
                <a:latin typeface="Calibri"/>
                <a:ea typeface="Calibri"/>
                <a:cs typeface="Calibri"/>
                <a:sym typeface="Calibri"/>
                <a:hlinkClick r:id="rId3"/>
              </a:rPr>
              <a:t>http://documentcloud.github.io/backbone/</a:t>
            </a:r>
          </a:p>
          <a:p>
            <a:pPr marL="228600" marR="0" lvl="0" indent="-228600" algn="l" rtl="0">
              <a:lnSpc>
                <a:spcPct val="90000"/>
              </a:lnSpc>
              <a:spcBef>
                <a:spcPts val="1000"/>
              </a:spcBef>
              <a:buClr>
                <a:schemeClr val="dk1"/>
              </a:buClr>
              <a:buSzPct val="100000"/>
              <a:buFont typeface="Calibri"/>
              <a:buChar char="•"/>
            </a:pPr>
            <a:r>
              <a:rPr lang="en-US" sz="2800" b="0" i="0" u="sng" strike="noStrike" cap="none" baseline="0">
                <a:solidFill>
                  <a:schemeClr val="hlink"/>
                </a:solidFill>
                <a:latin typeface="Calibri"/>
                <a:ea typeface="Calibri"/>
                <a:cs typeface="Calibri"/>
                <a:sym typeface="Calibri"/>
                <a:hlinkClick r:id="rId4"/>
              </a:rPr>
              <a:t>http://backbonetutorials.com/</a:t>
            </a:r>
          </a:p>
          <a:p>
            <a:endParaRPr lang="en-US" sz="2800" b="0" i="0" u="sng" strike="noStrike" cap="none" baseline="0">
              <a:solidFill>
                <a:schemeClr val="hlink"/>
              </a:solidFill>
              <a:latin typeface="Calibri"/>
              <a:ea typeface="Calibri"/>
              <a:cs typeface="Calibri"/>
              <a:sym typeface="Calibri"/>
              <a:hlinkClick r:id="rId4"/>
            </a:endParaRPr>
          </a:p>
        </p:txBody>
      </p:sp>
    </p:spTree>
  </p:cSld>
  <p:clrMapOvr>
    <a:masterClrMapping/>
  </p:clrMapOvr>
  <p:transition spd="slow">
    <p:cut/>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714059"/>
          </a:xfrm>
        </p:spPr>
        <p:txBody>
          <a:bodyPr/>
          <a:lstStyle/>
          <a:p>
            <a:r>
              <a:rPr lang="en-US" dirty="0" smtClean="0"/>
              <a:t>Clear up a couple of things</a:t>
            </a:r>
            <a:endParaRPr lang="en-US" dirty="0"/>
          </a:p>
        </p:txBody>
      </p:sp>
      <p:sp>
        <p:nvSpPr>
          <p:cNvPr id="3" name="Text Placeholder 2"/>
          <p:cNvSpPr>
            <a:spLocks noGrp="1"/>
          </p:cNvSpPr>
          <p:nvPr>
            <p:ph idx="1"/>
          </p:nvPr>
        </p:nvSpPr>
        <p:spPr>
          <a:xfrm>
            <a:off x="0" y="821636"/>
            <a:ext cx="9144000" cy="5698434"/>
          </a:xfrm>
        </p:spPr>
        <p:txBody>
          <a:bodyPr>
            <a:normAutofit/>
          </a:bodyPr>
          <a:lstStyle/>
          <a:p>
            <a:r>
              <a:rPr lang="en-US" sz="2400" dirty="0" smtClean="0"/>
              <a:t>Node </a:t>
            </a:r>
          </a:p>
          <a:p>
            <a:pPr lvl="1"/>
            <a:r>
              <a:rPr lang="en-US" sz="1200" dirty="0" smtClean="0"/>
              <a:t>Also </a:t>
            </a:r>
            <a:r>
              <a:rPr lang="en-US" sz="1200" dirty="0"/>
              <a:t>known as </a:t>
            </a:r>
            <a:r>
              <a:rPr lang="en-US" sz="1200" dirty="0" err="1"/>
              <a:t>Node.js</a:t>
            </a:r>
            <a:r>
              <a:rPr lang="en-US" sz="1200" dirty="0"/>
              <a:t>, Node is the JavaScript environment on which we run our server-side JavaScript code. It is based on the V8 JavaScript engine. All of the JavaScript code you write, or install and run from packages from NPM, </a:t>
            </a:r>
            <a:r>
              <a:rPr lang="en-US" sz="1200" dirty="0" err="1"/>
              <a:t>GitHub</a:t>
            </a:r>
            <a:r>
              <a:rPr lang="en-US" sz="1200" dirty="0"/>
              <a:t>, etc. is executed by the Node runtime environment</a:t>
            </a:r>
            <a:r>
              <a:rPr lang="en-US" sz="1200" dirty="0" smtClean="0"/>
              <a:t>.</a:t>
            </a:r>
            <a:endParaRPr lang="en-US" sz="1200" dirty="0"/>
          </a:p>
          <a:p>
            <a:r>
              <a:rPr lang="en-US" sz="2400" dirty="0" err="1" smtClean="0"/>
              <a:t>CoffeeScript</a:t>
            </a:r>
            <a:r>
              <a:rPr lang="en-US" sz="2400" dirty="0" smtClean="0"/>
              <a:t> </a:t>
            </a:r>
          </a:p>
          <a:p>
            <a:pPr lvl="1"/>
            <a:r>
              <a:rPr lang="en-US" sz="1200" dirty="0" err="1" smtClean="0"/>
              <a:t>CoffeeScript</a:t>
            </a:r>
            <a:r>
              <a:rPr lang="en-US" sz="1200" dirty="0" smtClean="0"/>
              <a:t> </a:t>
            </a:r>
            <a:r>
              <a:rPr lang="en-US" sz="1200" dirty="0"/>
              <a:t>is, plain and simple, a programming language that compiles down to JavaScript. Its purpose is to expose all the power of JavaScript in a simpler way. It's important to keep in mind that all </a:t>
            </a:r>
            <a:r>
              <a:rPr lang="en-US" sz="1200" dirty="0" err="1"/>
              <a:t>CoffeeScript</a:t>
            </a:r>
            <a:r>
              <a:rPr lang="en-US" sz="1200" dirty="0"/>
              <a:t> code just gets compiled to JavaScript when you run it; the differences are purely syntactical. Its website has much more information</a:t>
            </a:r>
            <a:r>
              <a:rPr lang="en-US" sz="1200" dirty="0" smtClean="0"/>
              <a:t>.</a:t>
            </a:r>
            <a:endParaRPr lang="en-US" sz="1200" dirty="0"/>
          </a:p>
          <a:p>
            <a:r>
              <a:rPr lang="en-US" sz="2400" dirty="0" smtClean="0"/>
              <a:t>Backbone</a:t>
            </a:r>
          </a:p>
          <a:p>
            <a:pPr lvl="1"/>
            <a:r>
              <a:rPr lang="en-US" sz="1200" dirty="0" smtClean="0"/>
              <a:t>Backbone </a:t>
            </a:r>
            <a:r>
              <a:rPr lang="en-US" sz="1200" dirty="0"/>
              <a:t>can be likened to as a Model-View-Controller framework for JavaScript. </a:t>
            </a:r>
            <a:r>
              <a:rPr lang="en-US" sz="1200" dirty="0" smtClean="0"/>
              <a:t>It </a:t>
            </a:r>
            <a:r>
              <a:rPr lang="en-US" sz="1200" dirty="0"/>
              <a:t>was originally written for the browser; it helps keep your client-side JavaScript clean by implementing most common MVC patterns (as well as a couple other things), allowing you to more easily connect your client-side JavaScript to your server-side code</a:t>
            </a:r>
            <a:r>
              <a:rPr lang="en-US" sz="1200" dirty="0" smtClean="0"/>
              <a:t>.</a:t>
            </a:r>
            <a:endParaRPr lang="en-US" sz="1200" dirty="0"/>
          </a:p>
          <a:p>
            <a:r>
              <a:rPr lang="en-US" sz="2400" dirty="0" smtClean="0"/>
              <a:t>Express </a:t>
            </a:r>
          </a:p>
          <a:p>
            <a:pPr lvl="1"/>
            <a:r>
              <a:rPr lang="en-US" sz="1200" dirty="0" smtClean="0"/>
              <a:t>Express </a:t>
            </a:r>
            <a:r>
              <a:rPr lang="en-US" sz="1200" dirty="0"/>
              <a:t>is a web framework for </a:t>
            </a:r>
            <a:r>
              <a:rPr lang="en-US" sz="1200" dirty="0" err="1"/>
              <a:t>Node.js</a:t>
            </a:r>
            <a:r>
              <a:rPr lang="en-US" sz="1200" dirty="0"/>
              <a:t> built on Connect. It is similar in many aspects to Sinatra for Ruby. It allows you to easily create web sites with routing, layouts/partials/views, sessions, and more. There are a lot of third-party modules for Express, making it pretty easy to get exactly the kind of stack you need.</a:t>
            </a:r>
          </a:p>
        </p:txBody>
      </p:sp>
    </p:spTree>
    <p:extLst>
      <p:ext uri="{BB962C8B-B14F-4D97-AF65-F5344CB8AC3E}">
        <p14:creationId xmlns:p14="http://schemas.microsoft.com/office/powerpoint/2010/main" val="3691527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MVC</a:t>
            </a:r>
          </a:p>
        </p:txBody>
      </p:sp>
      <p:sp>
        <p:nvSpPr>
          <p:cNvPr id="132" name="Shape 132"/>
          <p:cNvSpPr/>
          <p:nvPr/>
        </p:nvSpPr>
        <p:spPr>
          <a:xfrm>
            <a:off x="2915146" y="1350629"/>
            <a:ext cx="3131323" cy="1758728"/>
          </a:xfrm>
          <a:prstGeom prst="rect">
            <a:avLst/>
          </a:prstGeom>
          <a:gradFill>
            <a:gsLst>
              <a:gs pos="0">
                <a:srgbClr val="8AB8E2"/>
              </a:gs>
              <a:gs pos="50000">
                <a:srgbClr val="539BDC"/>
              </a:gs>
              <a:gs pos="100000">
                <a:srgbClr val="4389C9"/>
              </a:gs>
            </a:gsLst>
            <a:lin ang="5400000" scaled="0"/>
          </a:gradFill>
          <a:ln w="9525" cap="flat">
            <a:solidFill>
              <a:schemeClr val="accent1"/>
            </a:solidFill>
            <a:prstDash val="solid"/>
            <a:miter/>
            <a:headEnd type="none" w="med" len="med"/>
            <a:tailEnd type="none" w="med" len="med"/>
          </a:ln>
        </p:spPr>
        <p:txBody>
          <a:bodyPr lIns="91425" tIns="45700" rIns="91425" bIns="45700" anchor="ctr" anchorCtr="0">
            <a:noAutofit/>
          </a:bodyPr>
          <a:lstStyle/>
          <a:p>
            <a:pPr marL="0" marR="0" lvl="0" indent="0" algn="ctr" rtl="0">
              <a:buSzPct val="25000"/>
              <a:buNone/>
            </a:pPr>
            <a:r>
              <a:rPr lang="en-US" sz="2800" b="0" i="0" u="none" strike="noStrike" cap="none" baseline="0">
                <a:solidFill>
                  <a:schemeClr val="dk1"/>
                </a:solidFill>
                <a:latin typeface="Calibri"/>
                <a:ea typeface="Calibri"/>
                <a:cs typeface="Calibri"/>
                <a:sym typeface="Calibri"/>
              </a:rPr>
              <a:t>
</a:t>
            </a:r>
            <a:r>
              <a:rPr lang="en-US" sz="2800" b="0" i="0" u="none" strike="noStrike" cap="none" baseline="0">
                <a:solidFill>
                  <a:schemeClr val="lt1"/>
                </a:solidFill>
                <a:latin typeface="Calibri"/>
                <a:ea typeface="Calibri"/>
                <a:cs typeface="Calibri"/>
                <a:sym typeface="Calibri"/>
              </a:rPr>
              <a:t>Model</a:t>
            </a:r>
          </a:p>
          <a:p>
            <a:pPr marL="0" marR="0" lvl="0" indent="0" algn="ctr" rtl="0">
              <a:buSzPct val="25000"/>
              <a:buNone/>
            </a:pPr>
            <a:r>
              <a:rPr lang="en-US" sz="1400" b="0" i="0" u="none" strike="noStrike" cap="none" baseline="0">
                <a:solidFill>
                  <a:schemeClr val="lt1"/>
                </a:solidFill>
                <a:latin typeface="Calibri"/>
                <a:ea typeface="Calibri"/>
                <a:cs typeface="Calibri"/>
                <a:sym typeface="Calibri"/>
              </a:rPr>
              <a:t>Manages application state</a:t>
            </a:r>
          </a:p>
          <a:p>
            <a:pPr marL="0" marR="0" lvl="0" indent="0" algn="ctr" rtl="0">
              <a:buSzPct val="25000"/>
              <a:buNone/>
            </a:pPr>
            <a:r>
              <a:rPr lang="en-US" sz="1400" b="0" i="0" u="none" strike="noStrike" cap="none" baseline="0">
                <a:solidFill>
                  <a:schemeClr val="lt1"/>
                </a:solidFill>
                <a:latin typeface="Calibri"/>
                <a:ea typeface="Calibri"/>
                <a:cs typeface="Calibri"/>
                <a:sym typeface="Calibri"/>
              </a:rPr>
              <a:t>Respond to state query</a:t>
            </a:r>
          </a:p>
          <a:p>
            <a:pPr marL="0" marR="0" lvl="0" indent="0" algn="ctr" rtl="0">
              <a:buSzPct val="25000"/>
              <a:buNone/>
            </a:pPr>
            <a:r>
              <a:rPr lang="en-US" sz="1400" b="0" i="0" u="none" strike="noStrike" cap="none" baseline="0">
                <a:solidFill>
                  <a:schemeClr val="lt1"/>
                </a:solidFill>
                <a:latin typeface="Calibri"/>
                <a:ea typeface="Calibri"/>
                <a:cs typeface="Calibri"/>
                <a:sym typeface="Calibri"/>
              </a:rPr>
              <a:t>Notify View changes</a:t>
            </a:r>
          </a:p>
          <a:p>
            <a:pPr marL="0" marR="0" lvl="0" indent="0" algn="ctr" rtl="0">
              <a:buSzPct val="25000"/>
              <a:buNone/>
            </a:pPr>
            <a:r>
              <a:rPr lang="en-US" sz="1400" b="0" i="0" u="none" strike="noStrike" cap="none" baseline="0">
                <a:solidFill>
                  <a:schemeClr val="lt1"/>
                </a:solidFill>
                <a:latin typeface="Calibri"/>
                <a:ea typeface="Calibri"/>
                <a:cs typeface="Calibri"/>
                <a:sym typeface="Calibri"/>
              </a:rPr>
              <a:t>Exposes application functionality</a:t>
            </a:r>
          </a:p>
          <a:p>
            <a:endParaRPr lang="en-US" sz="1400" b="0" i="0" u="none" strike="noStrike" cap="none" baseline="0">
              <a:solidFill>
                <a:schemeClr val="lt1"/>
              </a:solidFill>
              <a:latin typeface="Calibri"/>
              <a:ea typeface="Calibri"/>
              <a:cs typeface="Calibri"/>
              <a:sym typeface="Calibri"/>
            </a:endParaRPr>
          </a:p>
          <a:p>
            <a:endParaRPr lang="en-US" sz="1400" b="0" i="0" u="none" strike="noStrike" cap="none" baseline="0">
              <a:solidFill>
                <a:schemeClr val="lt1"/>
              </a:solidFill>
              <a:latin typeface="Calibri"/>
              <a:ea typeface="Calibri"/>
              <a:cs typeface="Calibri"/>
              <a:sym typeface="Calibri"/>
            </a:endParaRPr>
          </a:p>
        </p:txBody>
      </p:sp>
      <p:sp>
        <p:nvSpPr>
          <p:cNvPr id="133" name="Shape 133"/>
          <p:cNvSpPr/>
          <p:nvPr/>
        </p:nvSpPr>
        <p:spPr>
          <a:xfrm>
            <a:off x="451733" y="4095805"/>
            <a:ext cx="2640330" cy="1758728"/>
          </a:xfrm>
          <a:prstGeom prst="rect">
            <a:avLst/>
          </a:prstGeom>
          <a:gradFill>
            <a:gsLst>
              <a:gs pos="0">
                <a:srgbClr val="F3A26C"/>
              </a:gs>
              <a:gs pos="50000">
                <a:srgbClr val="F77A26"/>
              </a:gs>
              <a:gs pos="100000">
                <a:srgbClr val="E56A18"/>
              </a:gs>
            </a:gsLst>
            <a:lin ang="5400000" scaled="0"/>
          </a:gradFill>
          <a:ln w="9525" cap="flat">
            <a:solidFill>
              <a:schemeClr val="accent2"/>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2800" b="0" i="0" u="none" strike="noStrike" cap="none" baseline="0">
                <a:solidFill>
                  <a:schemeClr val="lt1"/>
                </a:solidFill>
                <a:latin typeface="Calibri"/>
                <a:ea typeface="Calibri"/>
                <a:cs typeface="Calibri"/>
                <a:sym typeface="Calibri"/>
              </a:rPr>
              <a:t>View</a:t>
            </a:r>
          </a:p>
          <a:p>
            <a:pPr marL="0" marR="0" lvl="0" indent="0" algn="ctr" rtl="0">
              <a:buSzPct val="25000"/>
              <a:buNone/>
            </a:pPr>
            <a:r>
              <a:rPr lang="en-US" sz="1400" b="0" i="0" u="none" strike="noStrike" cap="none" baseline="0">
                <a:solidFill>
                  <a:schemeClr val="lt1"/>
                </a:solidFill>
                <a:latin typeface="Calibri"/>
                <a:ea typeface="Calibri"/>
                <a:cs typeface="Calibri"/>
                <a:sym typeface="Calibri"/>
              </a:rPr>
              <a:t>Controller selects view</a:t>
            </a:r>
          </a:p>
          <a:p>
            <a:pPr marL="0" marR="0" lvl="0" indent="0" algn="ctr" rtl="0">
              <a:buSzPct val="25000"/>
              <a:buNone/>
            </a:pPr>
            <a:r>
              <a:rPr lang="en-US" sz="1400" b="0" i="0" u="none" strike="noStrike" cap="none" baseline="0">
                <a:solidFill>
                  <a:schemeClr val="lt1"/>
                </a:solidFill>
                <a:latin typeface="Calibri"/>
                <a:ea typeface="Calibri"/>
                <a:cs typeface="Calibri"/>
                <a:sym typeface="Calibri"/>
              </a:rPr>
              <a:t>Renders the model</a:t>
            </a:r>
          </a:p>
          <a:p>
            <a:pPr marL="0" marR="0" lvl="0" indent="0" algn="ctr" rtl="0">
              <a:buSzPct val="25000"/>
              <a:buNone/>
            </a:pPr>
            <a:r>
              <a:rPr lang="en-US" sz="1400" b="0" i="0" u="none" strike="noStrike" cap="none" baseline="0">
                <a:solidFill>
                  <a:schemeClr val="lt1"/>
                </a:solidFill>
                <a:latin typeface="Calibri"/>
                <a:ea typeface="Calibri"/>
                <a:cs typeface="Calibri"/>
                <a:sym typeface="Calibri"/>
              </a:rPr>
              <a:t>Sends user gestures to controller</a:t>
            </a:r>
          </a:p>
        </p:txBody>
      </p:sp>
      <p:sp>
        <p:nvSpPr>
          <p:cNvPr id="134" name="Shape 134"/>
          <p:cNvSpPr/>
          <p:nvPr/>
        </p:nvSpPr>
        <p:spPr>
          <a:xfrm>
            <a:off x="5681207" y="4118319"/>
            <a:ext cx="2834142" cy="1758728"/>
          </a:xfrm>
          <a:prstGeom prst="rect">
            <a:avLst/>
          </a:prstGeom>
          <a:gradFill>
            <a:gsLst>
              <a:gs pos="0">
                <a:srgbClr val="98C679"/>
              </a:gs>
              <a:gs pos="50000">
                <a:srgbClr val="6EB241"/>
              </a:gs>
              <a:gs pos="100000">
                <a:srgbClr val="60A235"/>
              </a:gs>
            </a:gsLst>
            <a:lin ang="5400000" scaled="0"/>
          </a:gradFill>
          <a:ln w="9525" cap="flat">
            <a:solidFill>
              <a:schemeClr val="accent6"/>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2800" b="0" i="0" u="none" strike="noStrike" cap="none" baseline="0">
                <a:solidFill>
                  <a:schemeClr val="lt1"/>
                </a:solidFill>
                <a:latin typeface="Calibri"/>
                <a:ea typeface="Calibri"/>
                <a:cs typeface="Calibri"/>
                <a:sym typeface="Calibri"/>
              </a:rPr>
              <a:t>Controller</a:t>
            </a:r>
          </a:p>
          <a:p>
            <a:pPr marL="0" marR="0" lvl="0" indent="0" algn="ctr" rtl="0">
              <a:buSzPct val="25000"/>
              <a:buNone/>
            </a:pPr>
            <a:r>
              <a:rPr lang="en-US" sz="1400" b="0" i="0" u="none" strike="noStrike" cap="none" baseline="0">
                <a:solidFill>
                  <a:schemeClr val="lt1"/>
                </a:solidFill>
                <a:latin typeface="Calibri"/>
                <a:ea typeface="Calibri"/>
                <a:cs typeface="Calibri"/>
                <a:sym typeface="Calibri"/>
              </a:rPr>
              <a:t>Define application behavior</a:t>
            </a:r>
          </a:p>
          <a:p>
            <a:pPr marL="0" marR="0" lvl="0" indent="0" algn="ctr" rtl="0">
              <a:buSzPct val="25000"/>
              <a:buNone/>
            </a:pPr>
            <a:r>
              <a:rPr lang="en-US" sz="1400" b="0" i="0" u="none" strike="noStrike" cap="none" baseline="0">
                <a:solidFill>
                  <a:schemeClr val="lt1"/>
                </a:solidFill>
                <a:latin typeface="Calibri"/>
                <a:ea typeface="Calibri"/>
                <a:cs typeface="Calibri"/>
                <a:sym typeface="Calibri"/>
              </a:rPr>
              <a:t>Maps user action to model update</a:t>
            </a:r>
          </a:p>
          <a:p>
            <a:pPr marL="0" marR="0" lvl="0" indent="0" algn="ctr" rtl="0">
              <a:buSzPct val="25000"/>
              <a:buNone/>
            </a:pPr>
            <a:r>
              <a:rPr lang="en-US" sz="1400" b="0" i="0" u="none" strike="noStrike" cap="none" baseline="0">
                <a:solidFill>
                  <a:schemeClr val="lt1"/>
                </a:solidFill>
                <a:latin typeface="Calibri"/>
                <a:ea typeface="Calibri"/>
                <a:cs typeface="Calibri"/>
                <a:sym typeface="Calibri"/>
              </a:rPr>
              <a:t>Select View For Response</a:t>
            </a:r>
          </a:p>
        </p:txBody>
      </p:sp>
      <p:cxnSp>
        <p:nvCxnSpPr>
          <p:cNvPr id="135" name="Shape 135"/>
          <p:cNvCxnSpPr/>
          <p:nvPr/>
        </p:nvCxnSpPr>
        <p:spPr>
          <a:xfrm rot="10800000" flipH="1">
            <a:off x="1057523" y="1988819"/>
            <a:ext cx="1428749" cy="1714500"/>
          </a:xfrm>
          <a:prstGeom prst="straightConnector1">
            <a:avLst/>
          </a:prstGeom>
          <a:noFill/>
          <a:ln w="57150" cap="flat">
            <a:solidFill>
              <a:schemeClr val="accent5"/>
            </a:solidFill>
            <a:prstDash val="solid"/>
            <a:miter/>
            <a:headEnd type="none" w="med" len="med"/>
            <a:tailEnd type="triangle" w="med" len="med"/>
          </a:ln>
        </p:spPr>
      </p:cxnSp>
      <p:cxnSp>
        <p:nvCxnSpPr>
          <p:cNvPr id="136" name="Shape 136"/>
          <p:cNvCxnSpPr/>
          <p:nvPr/>
        </p:nvCxnSpPr>
        <p:spPr>
          <a:xfrm flipH="1">
            <a:off x="1371600" y="2336131"/>
            <a:ext cx="1291590" cy="1630078"/>
          </a:xfrm>
          <a:prstGeom prst="straightConnector1">
            <a:avLst/>
          </a:prstGeom>
          <a:noFill/>
          <a:ln w="57150" cap="flat">
            <a:solidFill>
              <a:srgbClr val="FF0000"/>
            </a:solidFill>
            <a:prstDash val="dash"/>
            <a:miter/>
            <a:headEnd type="none" w="med" len="med"/>
            <a:tailEnd type="triangle" w="med" len="med"/>
          </a:ln>
        </p:spPr>
      </p:cxnSp>
      <p:cxnSp>
        <p:nvCxnSpPr>
          <p:cNvPr id="137" name="Shape 137"/>
          <p:cNvCxnSpPr/>
          <p:nvPr/>
        </p:nvCxnSpPr>
        <p:spPr>
          <a:xfrm rot="10800000" flipH="1">
            <a:off x="3264009" y="5280660"/>
            <a:ext cx="2165240" cy="34289"/>
          </a:xfrm>
          <a:prstGeom prst="straightConnector1">
            <a:avLst/>
          </a:prstGeom>
          <a:noFill/>
          <a:ln w="57150" cap="flat">
            <a:solidFill>
              <a:srgbClr val="FF0000"/>
            </a:solidFill>
            <a:prstDash val="dash"/>
            <a:miter/>
            <a:headEnd type="none" w="med" len="med"/>
            <a:tailEnd type="triangle" w="med" len="med"/>
          </a:ln>
        </p:spPr>
      </p:cxnSp>
      <p:cxnSp>
        <p:nvCxnSpPr>
          <p:cNvPr id="138" name="Shape 138"/>
          <p:cNvCxnSpPr/>
          <p:nvPr/>
        </p:nvCxnSpPr>
        <p:spPr>
          <a:xfrm flipH="1">
            <a:off x="3173456" y="4846319"/>
            <a:ext cx="2335804" cy="11429"/>
          </a:xfrm>
          <a:prstGeom prst="straightConnector1">
            <a:avLst/>
          </a:prstGeom>
          <a:noFill/>
          <a:ln w="57150" cap="flat">
            <a:solidFill>
              <a:schemeClr val="accent5"/>
            </a:solidFill>
            <a:prstDash val="solid"/>
            <a:miter/>
            <a:headEnd type="none" w="med" len="med"/>
            <a:tailEnd type="triangle" w="med" len="med"/>
          </a:ln>
        </p:spPr>
      </p:cxnSp>
      <p:cxnSp>
        <p:nvCxnSpPr>
          <p:cNvPr id="139" name="Shape 139"/>
          <p:cNvCxnSpPr/>
          <p:nvPr/>
        </p:nvCxnSpPr>
        <p:spPr>
          <a:xfrm rot="10800000">
            <a:off x="6298424" y="2229993"/>
            <a:ext cx="1040129" cy="1474411"/>
          </a:xfrm>
          <a:prstGeom prst="straightConnector1">
            <a:avLst/>
          </a:prstGeom>
          <a:noFill/>
          <a:ln w="57150" cap="flat">
            <a:solidFill>
              <a:schemeClr val="accent5"/>
            </a:solidFill>
            <a:prstDash val="solid"/>
            <a:miter/>
            <a:headEnd type="none" w="med" len="med"/>
            <a:tailEnd type="triangle" w="med" len="med"/>
          </a:ln>
        </p:spPr>
      </p:cxnSp>
      <p:sp>
        <p:nvSpPr>
          <p:cNvPr id="140" name="Shape 140"/>
          <p:cNvSpPr txBox="1"/>
          <p:nvPr/>
        </p:nvSpPr>
        <p:spPr>
          <a:xfrm>
            <a:off x="534975" y="2538077"/>
            <a:ext cx="129407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State Query</a:t>
            </a:r>
          </a:p>
        </p:txBody>
      </p:sp>
      <p:sp>
        <p:nvSpPr>
          <p:cNvPr id="141" name="Shape 141"/>
          <p:cNvSpPr txBox="1"/>
          <p:nvPr/>
        </p:nvSpPr>
        <p:spPr>
          <a:xfrm>
            <a:off x="6943475" y="2538077"/>
            <a:ext cx="1416028"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State Change</a:t>
            </a:r>
          </a:p>
        </p:txBody>
      </p:sp>
      <p:sp>
        <p:nvSpPr>
          <p:cNvPr id="142" name="Shape 142"/>
          <p:cNvSpPr txBox="1"/>
          <p:nvPr/>
        </p:nvSpPr>
        <p:spPr>
          <a:xfrm>
            <a:off x="2153561" y="3345092"/>
            <a:ext cx="203978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Change Notification</a:t>
            </a:r>
          </a:p>
        </p:txBody>
      </p:sp>
      <p:sp>
        <p:nvSpPr>
          <p:cNvPr id="143" name="Shape 143"/>
          <p:cNvSpPr txBox="1"/>
          <p:nvPr/>
        </p:nvSpPr>
        <p:spPr>
          <a:xfrm>
            <a:off x="3560310" y="4365482"/>
            <a:ext cx="156209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View Selection</a:t>
            </a:r>
          </a:p>
        </p:txBody>
      </p:sp>
      <p:sp>
        <p:nvSpPr>
          <p:cNvPr id="144" name="Shape 144"/>
          <p:cNvSpPr txBox="1"/>
          <p:nvPr/>
        </p:nvSpPr>
        <p:spPr>
          <a:xfrm>
            <a:off x="3636260" y="5438412"/>
            <a:ext cx="141019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User Gesture</a:t>
            </a:r>
          </a:p>
        </p:txBody>
      </p:sp>
      <p:cxnSp>
        <p:nvCxnSpPr>
          <p:cNvPr id="145" name="Shape 145"/>
          <p:cNvCxnSpPr/>
          <p:nvPr/>
        </p:nvCxnSpPr>
        <p:spPr>
          <a:xfrm rot="10800000" flipH="1">
            <a:off x="451733" y="6235916"/>
            <a:ext cx="1320165" cy="0"/>
          </a:xfrm>
          <a:prstGeom prst="straightConnector1">
            <a:avLst/>
          </a:prstGeom>
          <a:noFill/>
          <a:ln w="57150" cap="flat">
            <a:solidFill>
              <a:schemeClr val="accent5"/>
            </a:solidFill>
            <a:prstDash val="solid"/>
            <a:miter/>
            <a:headEnd type="none" w="med" len="med"/>
            <a:tailEnd type="triangle" w="med" len="med"/>
          </a:ln>
        </p:spPr>
      </p:cxnSp>
      <p:cxnSp>
        <p:nvCxnSpPr>
          <p:cNvPr id="146" name="Shape 146"/>
          <p:cNvCxnSpPr/>
          <p:nvPr/>
        </p:nvCxnSpPr>
        <p:spPr>
          <a:xfrm>
            <a:off x="451733" y="6593715"/>
            <a:ext cx="1320165" cy="23583"/>
          </a:xfrm>
          <a:prstGeom prst="straightConnector1">
            <a:avLst/>
          </a:prstGeom>
          <a:noFill/>
          <a:ln w="57150" cap="flat">
            <a:solidFill>
              <a:srgbClr val="FF0000"/>
            </a:solidFill>
            <a:prstDash val="dash"/>
            <a:miter/>
            <a:headEnd type="none" w="med" len="med"/>
            <a:tailEnd type="triangle" w="med" len="med"/>
          </a:ln>
        </p:spPr>
      </p:cxnSp>
      <p:sp>
        <p:nvSpPr>
          <p:cNvPr id="147" name="Shape 147"/>
          <p:cNvSpPr txBox="1"/>
          <p:nvPr/>
        </p:nvSpPr>
        <p:spPr>
          <a:xfrm>
            <a:off x="1829048" y="6062355"/>
            <a:ext cx="196880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Method Invocation</a:t>
            </a:r>
          </a:p>
        </p:txBody>
      </p:sp>
      <p:sp>
        <p:nvSpPr>
          <p:cNvPr id="148" name="Shape 148"/>
          <p:cNvSpPr txBox="1"/>
          <p:nvPr/>
        </p:nvSpPr>
        <p:spPr>
          <a:xfrm>
            <a:off x="1829048" y="6437487"/>
            <a:ext cx="79528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Events</a:t>
            </a:r>
          </a:p>
        </p:txBody>
      </p:sp>
    </p:spTree>
  </p:cSld>
  <p:clrMapOvr>
    <a:masterClrMapping/>
  </p:clrMapOvr>
  <p:transition spd="slow">
    <p:cu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4355</TotalTime>
  <Words>3411</Words>
  <Application>Microsoft Macintosh PowerPoint</Application>
  <PresentationFormat>On-screen Show (4:3)</PresentationFormat>
  <Paragraphs>647</Paragraphs>
  <Slides>82</Slides>
  <Notes>80</Notes>
  <HiddenSlides>17</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82</vt:i4>
      </vt:variant>
    </vt:vector>
  </HeadingPairs>
  <TitlesOfParts>
    <vt:vector size="91" baseType="lpstr">
      <vt:lpstr>Calibri</vt:lpstr>
      <vt:lpstr>Courier New</vt:lpstr>
      <vt:lpstr>Helvetica Neue</vt:lpstr>
      <vt:lpstr>Merriweather Sans</vt:lpstr>
      <vt:lpstr>News Gothic MT</vt:lpstr>
      <vt:lpstr>Times New Roman</vt:lpstr>
      <vt:lpstr>Wingdings 2</vt:lpstr>
      <vt:lpstr>Arial</vt:lpstr>
      <vt:lpstr>Breeze</vt:lpstr>
      <vt:lpstr>Web Frameworks</vt:lpstr>
      <vt:lpstr>Web Frameworks</vt:lpstr>
      <vt:lpstr>Pros and cons</vt:lpstr>
      <vt:lpstr>Framework Requirements</vt:lpstr>
      <vt:lpstr>MVC</vt:lpstr>
      <vt:lpstr>Design Pattern</vt:lpstr>
      <vt:lpstr>What is MVC?</vt:lpstr>
      <vt:lpstr>What is MVC?</vt:lpstr>
      <vt:lpstr>MVC</vt:lpstr>
      <vt:lpstr>Model Layer</vt:lpstr>
      <vt:lpstr>View Layer</vt:lpstr>
      <vt:lpstr>Controller layer</vt:lpstr>
      <vt:lpstr>Advantage of MVC</vt:lpstr>
      <vt:lpstr>Now we have MVVM</vt:lpstr>
      <vt:lpstr>MVC Frameworks</vt:lpstr>
      <vt:lpstr>Struts </vt:lpstr>
      <vt:lpstr>Struts</vt:lpstr>
      <vt:lpstr>Struts 2</vt:lpstr>
      <vt:lpstr>Benefits</vt:lpstr>
      <vt:lpstr>Configuration Styles</vt:lpstr>
      <vt:lpstr>Plug-in Architecture</vt:lpstr>
      <vt:lpstr>Core Components</vt:lpstr>
      <vt:lpstr>The Struts 2 Request Flow</vt:lpstr>
      <vt:lpstr>Action</vt:lpstr>
      <vt:lpstr>Action Mapping</vt:lpstr>
      <vt:lpstr>Interceptor</vt:lpstr>
      <vt:lpstr>Interceptor Stack</vt:lpstr>
      <vt:lpstr>Result</vt:lpstr>
      <vt:lpstr>Result Types</vt:lpstr>
      <vt:lpstr>Result Example</vt:lpstr>
      <vt:lpstr>Configuration</vt:lpstr>
      <vt:lpstr>Configuration, contd..</vt:lpstr>
      <vt:lpstr>Tag Libraries</vt:lpstr>
      <vt:lpstr>Struts 2 Tags</vt:lpstr>
      <vt:lpstr>Validation</vt:lpstr>
      <vt:lpstr>Plug-ins</vt:lpstr>
      <vt:lpstr>Ruby on Rails</vt:lpstr>
      <vt:lpstr>Rails – Guiding principles</vt:lpstr>
      <vt:lpstr>DRY</vt:lpstr>
      <vt:lpstr>CoC - Convention over Configuration</vt:lpstr>
      <vt:lpstr>MVC on Rails</vt:lpstr>
      <vt:lpstr>Further reading</vt:lpstr>
      <vt:lpstr>Node.js</vt:lpstr>
      <vt:lpstr>Node.js is..</vt:lpstr>
      <vt:lpstr>Why Node.js</vt:lpstr>
      <vt:lpstr>Hello World</vt:lpstr>
      <vt:lpstr>Simple Http Server</vt:lpstr>
      <vt:lpstr>Non – Blocking I/O</vt:lpstr>
      <vt:lpstr>Non – Blocking I/O</vt:lpstr>
      <vt:lpstr>Non – Blocking I/O</vt:lpstr>
      <vt:lpstr>Examples</vt:lpstr>
      <vt:lpstr>Node Package Manager</vt:lpstr>
      <vt:lpstr>Further reading</vt:lpstr>
      <vt:lpstr>CSS Frameworks</vt:lpstr>
      <vt:lpstr>CSS Frameworks</vt:lpstr>
      <vt:lpstr>Why use a CSS framework?</vt:lpstr>
      <vt:lpstr>CSS preprocessors</vt:lpstr>
      <vt:lpstr>Extension of CSS3</vt:lpstr>
      <vt:lpstr>Nesting</vt:lpstr>
      <vt:lpstr>Variables</vt:lpstr>
      <vt:lpstr>Mixins</vt:lpstr>
      <vt:lpstr>Inheritance</vt:lpstr>
      <vt:lpstr>The leading CSS Preprocessors</vt:lpstr>
      <vt:lpstr>The leading CSS Frameworks</vt:lpstr>
      <vt:lpstr>Sass</vt:lpstr>
      <vt:lpstr>Compass</vt:lpstr>
      <vt:lpstr>The flow</vt:lpstr>
      <vt:lpstr>Javascript Frameworks</vt:lpstr>
      <vt:lpstr>jQuery</vt:lpstr>
      <vt:lpstr>What we need..</vt:lpstr>
      <vt:lpstr>What’s missing in jQuery</vt:lpstr>
      <vt:lpstr>MVC pattern in JS</vt:lpstr>
      <vt:lpstr>Lot of choice for trying to keep client-side javascript clean</vt:lpstr>
      <vt:lpstr>Categorizing </vt:lpstr>
      <vt:lpstr>Backbone’s MVC</vt:lpstr>
      <vt:lpstr>Backbone’s MVC</vt:lpstr>
      <vt:lpstr>Backbone’s Model</vt:lpstr>
      <vt:lpstr>Backbone’s collection</vt:lpstr>
      <vt:lpstr>Backbone’s controller</vt:lpstr>
      <vt:lpstr>Backboneʼs View</vt:lpstr>
      <vt:lpstr>More about Backbone</vt:lpstr>
      <vt:lpstr>Clear up a couple of things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Frameworks</dc:title>
  <cp:lastModifiedBy>rplotka@tsi400.com</cp:lastModifiedBy>
  <cp:revision>39</cp:revision>
  <dcterms:modified xsi:type="dcterms:W3CDTF">2016-02-22T20:11:29Z</dcterms:modified>
</cp:coreProperties>
</file>