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9" r:id="rId2"/>
    <p:sldId id="269" r:id="rId3"/>
    <p:sldId id="270" r:id="rId4"/>
    <p:sldId id="277" r:id="rId5"/>
    <p:sldId id="272" r:id="rId6"/>
    <p:sldId id="258" r:id="rId7"/>
    <p:sldId id="262" r:id="rId8"/>
    <p:sldId id="261" r:id="rId9"/>
    <p:sldId id="264" r:id="rId10"/>
    <p:sldId id="265" r:id="rId11"/>
    <p:sldId id="266" r:id="rId12"/>
    <p:sldId id="276" r:id="rId13"/>
    <p:sldId id="271" r:id="rId14"/>
    <p:sldId id="274" r:id="rId15"/>
    <p:sldId id="275" r:id="rId16"/>
    <p:sldId id="267" r:id="rId17"/>
    <p:sldId id="268" r:id="rId1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/>
    <p:restoredTop sz="75265" autoAdjust="0"/>
  </p:normalViewPr>
  <p:slideViewPr>
    <p:cSldViewPr snapToGrid="0" snapToObjects="1">
      <p:cViewPr varScale="1">
        <p:scale>
          <a:sx n="97" d="100"/>
          <a:sy n="97" d="100"/>
        </p:scale>
        <p:origin x="56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84160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165E5F-C786-7C49-ABC8-707405605A5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>
                <a:solidFill>
                  <a:srgbClr val="595959"/>
                </a:solidFill>
                <a:latin typeface="News Gothic MT" charset="0"/>
              </a:rPr>
              <a:t>Client-side web application framework (MVC,MVVM)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2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2B4B6E-25E0-1A40-9CE2-FD056074881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58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43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sets tab value to the active tab when clicked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49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ng-</a:t>
            </a:r>
            <a:r>
              <a:rPr lang="en-US" dirty="0" err="1" smtClean="0"/>
              <a:t>init</a:t>
            </a:r>
            <a:r>
              <a:rPr lang="en-US" dirty="0" smtClean="0"/>
              <a:t>, logical</a:t>
            </a:r>
            <a:r>
              <a:rPr lang="en-US" baseline="0" dirty="0" smtClean="0"/>
              <a:t> test on ng-class – should be moved to a controller for cleaner code</a:t>
            </a:r>
            <a:r>
              <a:rPr lang="is-IS" baseline="0" smtClean="0"/>
              <a:t>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89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65E8FFE-FCBC-1045-B7CE-A83CD17DEFA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25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98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65E8FFE-FCBC-1045-B7CE-A83CD17DEFA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25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09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92E744-D69B-5D44-8906-EE94D3AB051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560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Instantiate the </a:t>
            </a:r>
            <a:r>
              <a:rPr lang="en-US" dirty="0" err="1" smtClean="0"/>
              <a:t>songApp</a:t>
            </a:r>
            <a:r>
              <a:rPr lang="en-US" dirty="0" smtClean="0"/>
              <a:t> object in my my </a:t>
            </a:r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0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 a way of inserting</a:t>
            </a:r>
            <a:r>
              <a:rPr lang="en-US" baseline="0" dirty="0" smtClean="0"/>
              <a:t> variables into 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0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&lt;li class="small-image pull-left thumbnail" ng-repeat="image in </a:t>
            </a:r>
            <a:r>
              <a:rPr lang="en-US" dirty="0" err="1" smtClean="0"/>
              <a:t>product.images</a:t>
            </a:r>
            <a:r>
              <a:rPr lang="en-US" dirty="0" smtClean="0"/>
              <a:t>"&gt;            </a:t>
            </a:r>
          </a:p>
          <a:p>
            <a:r>
              <a:rPr lang="en-US" dirty="0" smtClean="0"/>
              <a:t>	&lt;</a:t>
            </a:r>
            <a:r>
              <a:rPr lang="en-US" dirty="0" err="1" smtClean="0"/>
              <a:t>img</a:t>
            </a:r>
            <a:r>
              <a:rPr lang="en-US" dirty="0" smtClean="0"/>
              <a:t> ng-</a:t>
            </a:r>
            <a:r>
              <a:rPr lang="en-US" dirty="0" err="1" smtClean="0"/>
              <a:t>src</a:t>
            </a:r>
            <a:r>
              <a:rPr lang="en-US" dirty="0" smtClean="0"/>
              <a:t>="{{image}}" /&gt;</a:t>
            </a:r>
          </a:p>
          <a:p>
            <a:r>
              <a:rPr lang="en-US" dirty="0" smtClean="0"/>
              <a:t>&lt;/li&gt;</a:t>
            </a:r>
          </a:p>
          <a:p>
            <a:endParaRPr lang="en-US" dirty="0" smtClean="0"/>
          </a:p>
          <a:p>
            <a:pPr marL="215900" indent="-214313" eaLnBrk="1">
              <a:spcBef>
                <a:spcPct val="0"/>
              </a:spcBef>
              <a:tabLst>
                <a:tab pos="215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altLang="en-US" sz="1200" dirty="0" smtClean="0">
                <a:latin typeface="Arial" charset="0"/>
                <a:ea typeface="SimSun" charset="-122"/>
                <a:cs typeface="SimSun" charset="-122"/>
              </a:rPr>
              <a:t>Revisit: </a:t>
            </a:r>
            <a:r>
              <a:rPr lang="en-US" altLang="en-US" sz="1200" dirty="0" smtClean="0"/>
              <a:t>lectureExample1.html</a:t>
            </a:r>
          </a:p>
          <a:p>
            <a:pPr marL="215900" indent="-214313" eaLnBrk="1">
              <a:spcBef>
                <a:spcPct val="0"/>
              </a:spcBef>
              <a:tabLst>
                <a:tab pos="215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altLang="en-US" sz="1200" dirty="0" smtClean="0"/>
          </a:p>
          <a:p>
            <a:pPr marL="215900" indent="-214313" eaLnBrk="1">
              <a:spcBef>
                <a:spcPct val="0"/>
              </a:spcBef>
              <a:tabLst>
                <a:tab pos="215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altLang="en-US" sz="1200" dirty="0" smtClean="0"/>
              <a:t>3*10|currency</a:t>
            </a:r>
          </a:p>
          <a:p>
            <a:pPr marL="215900" indent="-214313" eaLnBrk="1">
              <a:spcBef>
                <a:spcPct val="0"/>
              </a:spcBef>
              <a:tabLst>
                <a:tab pos="215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altLang="en-US" sz="1200" dirty="0" smtClean="0"/>
              <a:t>"Freddy Kruger Lives" | limitTo:6</a:t>
            </a:r>
          </a:p>
          <a:p>
            <a:pPr marL="215900" indent="-214313" eaLnBrk="1">
              <a:spcBef>
                <a:spcPct val="0"/>
              </a:spcBef>
              <a:tabLst>
                <a:tab pos="215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altLang="en-US" sz="1200" dirty="0" smtClean="0"/>
              <a:t>"Freddy Kruger Lives" | limitTo:6:14</a:t>
            </a:r>
          </a:p>
          <a:p>
            <a:pPr marL="215900" indent="-214313" eaLnBrk="1">
              <a:spcBef>
                <a:spcPct val="0"/>
              </a:spcBef>
              <a:tabLst>
                <a:tab pos="215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altLang="en-US" sz="1200" dirty="0" smtClean="0"/>
              <a:t>"Freddy Kruger Lives" | uppercase</a:t>
            </a:r>
          </a:p>
          <a:p>
            <a:pPr marL="215900" indent="-214313" eaLnBrk="1">
              <a:spcBef>
                <a:spcPct val="0"/>
              </a:spcBef>
              <a:tabLst>
                <a:tab pos="215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altLang="en-US" sz="1200" dirty="0" smtClean="0"/>
              <a:t>"Freddy Kruger Lives" | limitTo:6:14 | uppercase</a:t>
            </a:r>
          </a:p>
          <a:p>
            <a:pPr marL="215900" indent="-214313" eaLnBrk="1">
              <a:spcBef>
                <a:spcPct val="0"/>
              </a:spcBef>
              <a:tabLst>
                <a:tab pos="21590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altLang="en-US" sz="1200" dirty="0" smtClean="0">
              <a:latin typeface="Arial" charset="0"/>
              <a:ea typeface="SimSun" charset="-122"/>
              <a:cs typeface="SimSun" charset="-12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69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  <a:cs typeface="SimSun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  <a:cs typeface="SimSun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  <a:cs typeface="SimSun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  <a:cs typeface="SimSun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  <a:cs typeface="SimSun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  <a:cs typeface="SimSun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  <a:cs typeface="SimSun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  <a:cs typeface="SimSun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  <a:cs typeface="SimSun" charset="-122"/>
              </a:defRPr>
            </a:lvl9pPr>
          </a:lstStyle>
          <a:p>
            <a:fld id="{2126A6F2-D1AF-8B42-84C2-C47A0A631A08}" type="slidenum">
              <a:rPr lang="en-US" altLang="en-US">
                <a:solidFill>
                  <a:srgbClr val="000000"/>
                </a:solidFill>
                <a:latin typeface="Times New Roman" charset="0"/>
                <a:ea typeface="Tahoma" charset="0"/>
                <a:cs typeface="Tahoma" charset="0"/>
              </a:rPr>
              <a:pPr/>
              <a:t>12</a:t>
            </a:fld>
            <a:endParaRPr lang="en-US" altLang="en-US">
              <a:solidFill>
                <a:srgbClr val="000000"/>
              </a:solidFill>
              <a:latin typeface="Times New Roman" charset="0"/>
              <a:ea typeface="Tahoma" charset="0"/>
              <a:cs typeface="Tahoma" charset="0"/>
            </a:endParaRPr>
          </a:p>
        </p:txBody>
      </p:sp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altLang="en-US" dirty="0" smtClean="0"/>
              <a:t>Controllers which are what</a:t>
            </a:r>
            <a:r>
              <a:rPr lang="en-US" altLang="en-US" baseline="0" dirty="0" smtClean="0"/>
              <a:t> make the expressions and directives work, but providing a scoped area to operate on the HTML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5741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FF3646-A1C8-6849-BFC2-2EEA0A6CA08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685800" y="4400550"/>
            <a:ext cx="5486400" cy="359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91440" rIns="0" bIns="91440" anchor="ctr"/>
          <a:lstStyle>
            <a:lvl1pPr marL="215900" indent="-211138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1pPr>
            <a:lvl2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2pPr>
            <a:lvl3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3pPr>
            <a:lvl4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4pPr>
            <a:lvl5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000"/>
              <a:t>NOTE: ng-init, logical test on ng-class – should be moved to a controller for cleaner code…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>
                <a:latin typeface="Arial" charset="0"/>
                <a:ea typeface="SimSun" charset="-122"/>
                <a:cs typeface="SimSun" charset="-122"/>
              </a:rPr>
              <a:t>NOTE: ng-</a:t>
            </a:r>
            <a:r>
              <a:rPr lang="en-US" altLang="en-US" sz="1200" dirty="0" err="1" smtClean="0">
                <a:latin typeface="Arial" charset="0"/>
                <a:ea typeface="SimSun" charset="-122"/>
                <a:cs typeface="SimSun" charset="-122"/>
              </a:rPr>
              <a:t>init</a:t>
            </a:r>
            <a:r>
              <a:rPr lang="en-US" altLang="en-US" sz="1200" dirty="0" smtClean="0">
                <a:latin typeface="Arial" charset="0"/>
                <a:ea typeface="SimSun" charset="-122"/>
                <a:cs typeface="SimSun" charset="-122"/>
              </a:rPr>
              <a:t>, logical test on ng-class – should be moved to a controller for cleaner code…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40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BE569B-F593-0C4F-AF65-1C00C89F7AC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48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60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angularjs.org/guide/filter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angularjs.org/guide/filter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angularjs.org/guide/directiv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angularjs.org/guide/directiv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angularjs.org/guide/express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angularjs.org/guide/directiv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angularjs.org/guide/directiv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angularjs.org/guide/directiv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JavaScript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1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67067"/>
          </a:xfrm>
        </p:spPr>
        <p:txBody>
          <a:bodyPr/>
          <a:lstStyle/>
          <a:p>
            <a:r>
              <a:rPr lang="en-US" dirty="0" smtClean="0"/>
              <a:t>expression| </a:t>
            </a:r>
            <a:r>
              <a:rPr lang="en-US" dirty="0" err="1" smtClean="0"/>
              <a:t>filter:options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dobe Caslon Pro" charset="0"/>
                <a:ea typeface="Adobe Caslon Pro" charset="0"/>
                <a:cs typeface="Adobe Caslon Pro" charset="0"/>
              </a:rPr>
              <a:t>Given that </a:t>
            </a:r>
            <a:r>
              <a:rPr lang="en-US" sz="2800" dirty="0" err="1" smtClean="0">
                <a:latin typeface="Adobe Caslon Pro" charset="0"/>
                <a:ea typeface="Adobe Caslon Pro" charset="0"/>
                <a:cs typeface="Adobe Caslon Pro" charset="0"/>
              </a:rPr>
              <a:t>item.cost</a:t>
            </a:r>
            <a:r>
              <a:rPr lang="en-US" sz="2800" dirty="0" smtClean="0">
                <a:latin typeface="Adobe Caslon Pro" charset="0"/>
                <a:ea typeface="Adobe Caslon Pro" charset="0"/>
                <a:cs typeface="Adobe Caslon Pro" charset="0"/>
              </a:rPr>
              <a:t> = 2;</a:t>
            </a:r>
          </a:p>
          <a:p>
            <a:pPr marL="0" indent="0">
              <a:buNone/>
            </a:pPr>
            <a:r>
              <a:rPr lang="en-US" sz="2800" dirty="0" smtClean="0">
                <a:latin typeface="Adobe Caslon Pro" charset="0"/>
                <a:ea typeface="Adobe Caslon Pro" charset="0"/>
                <a:cs typeface="Adobe Caslon Pro" charset="0"/>
              </a:rPr>
              <a:t>&lt;p&gt;Item cost= ${{ </a:t>
            </a:r>
            <a:r>
              <a:rPr lang="en-US" sz="2800" dirty="0" err="1" smtClean="0">
                <a:latin typeface="Adobe Caslon Pro" charset="0"/>
                <a:ea typeface="Adobe Caslon Pro" charset="0"/>
                <a:cs typeface="Adobe Caslon Pro" charset="0"/>
              </a:rPr>
              <a:t>item.cost</a:t>
            </a:r>
            <a:r>
              <a:rPr lang="en-US" sz="2800" dirty="0" smtClean="0">
                <a:latin typeface="Adobe Caslon Pro" charset="0"/>
                <a:ea typeface="Adobe Caslon Pro" charset="0"/>
                <a:cs typeface="Adobe Caslon Pro" charset="0"/>
              </a:rPr>
              <a:t> }}&lt;/p&gt;</a:t>
            </a:r>
          </a:p>
          <a:p>
            <a:pPr marL="0" indent="0">
              <a:buNone/>
            </a:pPr>
            <a:r>
              <a:rPr lang="en-US" sz="2800" dirty="0" smtClean="0">
                <a:latin typeface="Adobe Caslon Pro" charset="0"/>
                <a:ea typeface="Adobe Caslon Pro" charset="0"/>
                <a:cs typeface="Adobe Caslon Pro" charset="0"/>
              </a:rPr>
              <a:t>	Item cost= $2</a:t>
            </a:r>
          </a:p>
          <a:p>
            <a:pPr marL="0" indent="0">
              <a:buNone/>
            </a:pPr>
            <a:r>
              <a:rPr lang="en-US" sz="2800" dirty="0">
                <a:latin typeface="Adobe Caslon Pro" charset="0"/>
                <a:ea typeface="Adobe Caslon Pro" charset="0"/>
                <a:cs typeface="Adobe Caslon Pro" charset="0"/>
              </a:rPr>
              <a:t>&lt;p&gt;Item cost= </a:t>
            </a:r>
            <a:r>
              <a:rPr lang="en-US" sz="2800" dirty="0" smtClean="0">
                <a:latin typeface="Adobe Caslon Pro" charset="0"/>
                <a:ea typeface="Adobe Caslon Pro" charset="0"/>
                <a:cs typeface="Adobe Caslon Pro" charset="0"/>
              </a:rPr>
              <a:t>{{ </a:t>
            </a:r>
            <a:r>
              <a:rPr lang="en-US" sz="2800" dirty="0" err="1">
                <a:latin typeface="Adobe Caslon Pro" charset="0"/>
                <a:ea typeface="Adobe Caslon Pro" charset="0"/>
                <a:cs typeface="Adobe Caslon Pro" charset="0"/>
              </a:rPr>
              <a:t>item.cost</a:t>
            </a:r>
            <a:r>
              <a:rPr lang="en-US" sz="2800" dirty="0">
                <a:latin typeface="Adobe Caslon Pro" charset="0"/>
                <a:ea typeface="Adobe Caslon Pro" charset="0"/>
                <a:cs typeface="Adobe Caslon Pro" charset="0"/>
              </a:rPr>
              <a:t> </a:t>
            </a:r>
            <a:r>
              <a:rPr lang="en-US" sz="2800" dirty="0" smtClean="0">
                <a:latin typeface="Adobe Caslon Pro" charset="0"/>
                <a:ea typeface="Adobe Caslon Pro" charset="0"/>
                <a:cs typeface="Adobe Caslon Pro" charset="0"/>
              </a:rPr>
              <a:t>| currency}}&lt;/</a:t>
            </a:r>
            <a:r>
              <a:rPr lang="en-US" sz="2800" dirty="0">
                <a:latin typeface="Adobe Caslon Pro" charset="0"/>
                <a:ea typeface="Adobe Caslon Pro" charset="0"/>
                <a:cs typeface="Adobe Caslon Pro" charset="0"/>
              </a:rPr>
              <a:t>p&gt;</a:t>
            </a:r>
          </a:p>
          <a:p>
            <a:pPr marL="0" indent="0">
              <a:buNone/>
            </a:pPr>
            <a:r>
              <a:rPr lang="en-US" sz="2800" dirty="0" smtClean="0">
                <a:latin typeface="Adobe Caslon Pro" charset="0"/>
                <a:ea typeface="Adobe Caslon Pro" charset="0"/>
                <a:cs typeface="Adobe Caslon Pro" charset="0"/>
              </a:rPr>
              <a:t>	Item </a:t>
            </a:r>
            <a:r>
              <a:rPr lang="en-US" sz="2800" dirty="0">
                <a:latin typeface="Adobe Caslon Pro" charset="0"/>
                <a:ea typeface="Adobe Caslon Pro" charset="0"/>
                <a:cs typeface="Adobe Caslon Pro" charset="0"/>
              </a:rPr>
              <a:t>cost= $</a:t>
            </a:r>
            <a:r>
              <a:rPr lang="en-US" sz="2800" dirty="0" smtClean="0">
                <a:latin typeface="Adobe Caslon Pro" charset="0"/>
                <a:ea typeface="Adobe Caslon Pro" charset="0"/>
                <a:cs typeface="Adobe Caslon Pro" charset="0"/>
              </a:rPr>
              <a:t>2.00</a:t>
            </a:r>
            <a:endParaRPr lang="en-US" sz="2800" dirty="0">
              <a:latin typeface="Adobe Caslon Pro" charset="0"/>
              <a:ea typeface="Adobe Caslon Pro" charset="0"/>
              <a:cs typeface="Adobe Caslon Pr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0987" y="975812"/>
            <a:ext cx="30588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docs.angularjs.org/guide/filter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0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0"/>
            <a:ext cx="8042276" cy="873085"/>
          </a:xfrm>
        </p:spPr>
        <p:txBody>
          <a:bodyPr/>
          <a:lstStyle/>
          <a:p>
            <a:r>
              <a:rPr lang="en-US" dirty="0" smtClean="0"/>
              <a:t>expression| </a:t>
            </a:r>
            <a:r>
              <a:rPr lang="en-US" dirty="0" err="1" smtClean="0"/>
              <a:t>filter:options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8591551" cy="4343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latin typeface="Adobe Caslon Pro" charset="0"/>
                <a:ea typeface="Adobe Caslon Pro" charset="0"/>
                <a:cs typeface="Adobe Caslon Pro" charset="0"/>
              </a:rPr>
              <a:t>Some other filters;</a:t>
            </a:r>
          </a:p>
          <a:p>
            <a:r>
              <a:rPr lang="en-US" dirty="0" smtClean="0">
                <a:latin typeface="Adobe Caslon Pro" charset="0"/>
                <a:ea typeface="Adobe Caslon Pro" charset="0"/>
                <a:cs typeface="Adobe Caslon Pro" charset="0"/>
              </a:rPr>
              <a:t>date</a:t>
            </a:r>
          </a:p>
          <a:p>
            <a:pPr lvl="1"/>
            <a:r>
              <a:rPr lang="en-US" dirty="0" smtClean="0">
                <a:latin typeface="Adobe Caslon Pro" charset="0"/>
                <a:ea typeface="Adobe Caslon Pro" charset="0"/>
                <a:cs typeface="Adobe Caslon Pro" charset="0"/>
              </a:rPr>
              <a:t>{{ </a:t>
            </a:r>
            <a:r>
              <a:rPr lang="en-US" dirty="0" err="1" smtClean="0">
                <a:latin typeface="Adobe Caslon Pro" charset="0"/>
                <a:ea typeface="Adobe Caslon Pro" charset="0"/>
                <a:cs typeface="Adobe Caslon Pro" charset="0"/>
              </a:rPr>
              <a:t>dateTimeString</a:t>
            </a:r>
            <a:r>
              <a:rPr lang="en-US" dirty="0" smtClean="0">
                <a:latin typeface="Adobe Caslon Pro" charset="0"/>
                <a:ea typeface="Adobe Caslon Pro" charset="0"/>
                <a:cs typeface="Adobe Caslon Pro" charset="0"/>
              </a:rPr>
              <a:t> | date:’</a:t>
            </a:r>
            <a:r>
              <a:rPr lang="en-US" dirty="0" err="1" smtClean="0">
                <a:latin typeface="Adobe Caslon Pro" charset="0"/>
                <a:ea typeface="Adobe Caslon Pro" charset="0"/>
                <a:cs typeface="Adobe Caslon Pro" charset="0"/>
              </a:rPr>
              <a:t>MM</a:t>
            </a:r>
            <a:r>
              <a:rPr lang="en-US" dirty="0" smtClean="0">
                <a:latin typeface="Adobe Caslon Pro" charset="0"/>
                <a:ea typeface="Adobe Caslon Pro" charset="0"/>
                <a:cs typeface="Adobe Caslon Pro" charset="0"/>
              </a:rPr>
              <a:t>-</a:t>
            </a:r>
            <a:r>
              <a:rPr lang="en-US" dirty="0" err="1" smtClean="0">
                <a:latin typeface="Adobe Caslon Pro" charset="0"/>
                <a:ea typeface="Adobe Caslon Pro" charset="0"/>
                <a:cs typeface="Adobe Caslon Pro" charset="0"/>
              </a:rPr>
              <a:t>dd-yy</a:t>
            </a:r>
            <a:r>
              <a:rPr lang="en-US" dirty="0" smtClean="0">
                <a:latin typeface="Adobe Caslon Pro" charset="0"/>
                <a:ea typeface="Adobe Caslon Pro" charset="0"/>
                <a:cs typeface="Adobe Caslon Pro" charset="0"/>
              </a:rPr>
              <a:t> @ </a:t>
            </a:r>
            <a:r>
              <a:rPr lang="en-US" dirty="0" err="1" smtClean="0">
                <a:latin typeface="Adobe Caslon Pro" charset="0"/>
                <a:ea typeface="Adobe Caslon Pro" charset="0"/>
                <a:cs typeface="Adobe Caslon Pro" charset="0"/>
              </a:rPr>
              <a:t>h:mma</a:t>
            </a:r>
            <a:r>
              <a:rPr lang="en-US" dirty="0" smtClean="0">
                <a:latin typeface="Adobe Caslon Pro" charset="0"/>
                <a:ea typeface="Adobe Caslon Pro" charset="0"/>
                <a:cs typeface="Adobe Caslon Pro" charset="0"/>
              </a:rPr>
              <a:t>’}}</a:t>
            </a:r>
          </a:p>
          <a:p>
            <a:r>
              <a:rPr lang="en-US" dirty="0" smtClean="0">
                <a:latin typeface="Adobe Caslon Pro" charset="0"/>
                <a:ea typeface="Adobe Caslon Pro" charset="0"/>
                <a:cs typeface="Adobe Caslon Pro" charset="0"/>
              </a:rPr>
              <a:t>Uppercase, lowercase</a:t>
            </a:r>
          </a:p>
          <a:p>
            <a:pPr lvl="1"/>
            <a:r>
              <a:rPr lang="en-US" dirty="0" smtClean="0">
                <a:latin typeface="Adobe Caslon Pro" charset="0"/>
                <a:ea typeface="Adobe Caslon Pro" charset="0"/>
                <a:cs typeface="Adobe Caslon Pro" charset="0"/>
              </a:rPr>
              <a:t>{{ </a:t>
            </a:r>
            <a:r>
              <a:rPr lang="en-US" dirty="0" err="1" smtClean="0">
                <a:latin typeface="Adobe Caslon Pro" charset="0"/>
                <a:ea typeface="Adobe Caslon Pro" charset="0"/>
                <a:cs typeface="Adobe Caslon Pro" charset="0"/>
              </a:rPr>
              <a:t>someString</a:t>
            </a:r>
            <a:r>
              <a:rPr lang="en-US" dirty="0" smtClean="0">
                <a:latin typeface="Adobe Caslon Pro" charset="0"/>
                <a:ea typeface="Adobe Caslon Pro" charset="0"/>
                <a:cs typeface="Adobe Caslon Pro" charset="0"/>
              </a:rPr>
              <a:t> | lowercase }}</a:t>
            </a:r>
          </a:p>
          <a:p>
            <a:r>
              <a:rPr lang="en-US" dirty="0" err="1" smtClean="0">
                <a:latin typeface="Adobe Caslon Pro" charset="0"/>
                <a:ea typeface="Adobe Caslon Pro" charset="0"/>
                <a:cs typeface="Adobe Caslon Pro" charset="0"/>
              </a:rPr>
              <a:t>limitTo</a:t>
            </a:r>
            <a:r>
              <a:rPr lang="en-US" dirty="0" smtClean="0">
                <a:latin typeface="Adobe Caslon Pro" charset="0"/>
                <a:ea typeface="Adobe Caslon Pro" charset="0"/>
                <a:cs typeface="Adobe Caslon Pro" charset="0"/>
              </a:rPr>
              <a:t>, </a:t>
            </a:r>
            <a:r>
              <a:rPr lang="en-US" dirty="0" err="1" smtClean="0">
                <a:latin typeface="Adobe Caslon Pro" charset="0"/>
                <a:ea typeface="Adobe Caslon Pro" charset="0"/>
                <a:cs typeface="Adobe Caslon Pro" charset="0"/>
              </a:rPr>
              <a:t>orderBy</a:t>
            </a:r>
            <a:endParaRPr lang="en-US" dirty="0" smtClean="0">
              <a:latin typeface="Adobe Caslon Pro" charset="0"/>
              <a:ea typeface="Adobe Caslon Pro" charset="0"/>
              <a:cs typeface="Adobe Caslon Pro" charset="0"/>
            </a:endParaRPr>
          </a:p>
          <a:p>
            <a:pPr lvl="1"/>
            <a:r>
              <a:rPr lang="en-US" dirty="0" smtClean="0">
                <a:latin typeface="Adobe Caslon Pro" charset="0"/>
                <a:ea typeface="Adobe Caslon Pro" charset="0"/>
                <a:cs typeface="Adobe Caslon Pro" charset="0"/>
              </a:rPr>
              <a:t>{{ </a:t>
            </a:r>
            <a:r>
              <a:rPr lang="en-US" dirty="0" err="1" smtClean="0">
                <a:latin typeface="Adobe Caslon Pro" charset="0"/>
                <a:ea typeface="Adobe Caslon Pro" charset="0"/>
                <a:cs typeface="Adobe Caslon Pro" charset="0"/>
              </a:rPr>
              <a:t>someString</a:t>
            </a:r>
            <a:r>
              <a:rPr lang="en-US" dirty="0" smtClean="0">
                <a:latin typeface="Adobe Caslon Pro" charset="0"/>
                <a:ea typeface="Adobe Caslon Pro" charset="0"/>
                <a:cs typeface="Adobe Caslon Pro" charset="0"/>
              </a:rPr>
              <a:t> | limitTo:2 }}</a:t>
            </a:r>
          </a:p>
          <a:p>
            <a:pPr lvl="1"/>
            <a:r>
              <a:rPr lang="en-US" dirty="0" smtClean="0">
                <a:latin typeface="Adobe Caslon Pro" charset="0"/>
                <a:ea typeface="Adobe Caslon Pro" charset="0"/>
                <a:cs typeface="Adobe Caslon Pro" charset="0"/>
              </a:rPr>
              <a:t>&lt;li “ng-repeat=item in </a:t>
            </a:r>
            <a:r>
              <a:rPr lang="en-US" dirty="0" err="1" smtClean="0">
                <a:latin typeface="Adobe Caslon Pro" charset="0"/>
                <a:ea typeface="Adobe Caslon Pro" charset="0"/>
                <a:cs typeface="Adobe Caslon Pro" charset="0"/>
              </a:rPr>
              <a:t>someArray.items</a:t>
            </a:r>
            <a:r>
              <a:rPr lang="en-US" dirty="0" smtClean="0">
                <a:latin typeface="Adobe Caslon Pro" charset="0"/>
                <a:ea typeface="Adobe Caslon Pro" charset="0"/>
                <a:cs typeface="Adobe Caslon Pro" charset="0"/>
              </a:rPr>
              <a:t> | limitTo:3”&gt;</a:t>
            </a:r>
          </a:p>
          <a:p>
            <a:pPr lvl="1"/>
            <a:r>
              <a:rPr lang="en-US" dirty="0">
                <a:latin typeface="Adobe Caslon Pro" charset="0"/>
                <a:ea typeface="Adobe Caslon Pro" charset="0"/>
                <a:cs typeface="Adobe Caslon Pro" charset="0"/>
              </a:rPr>
              <a:t>&lt;li “ng-repeat=item in </a:t>
            </a:r>
            <a:r>
              <a:rPr lang="en-US" dirty="0" err="1">
                <a:latin typeface="Adobe Caslon Pro" charset="0"/>
                <a:ea typeface="Adobe Caslon Pro" charset="0"/>
                <a:cs typeface="Adobe Caslon Pro" charset="0"/>
              </a:rPr>
              <a:t>someArray.items</a:t>
            </a:r>
            <a:r>
              <a:rPr lang="en-US" dirty="0">
                <a:latin typeface="Adobe Caslon Pro" charset="0"/>
                <a:ea typeface="Adobe Caslon Pro" charset="0"/>
                <a:cs typeface="Adobe Caslon Pro" charset="0"/>
              </a:rPr>
              <a:t> | </a:t>
            </a:r>
            <a:r>
              <a:rPr lang="en-US" dirty="0" err="1" smtClean="0">
                <a:latin typeface="Adobe Caslon Pro" charset="0"/>
                <a:ea typeface="Adobe Caslon Pro" charset="0"/>
                <a:cs typeface="Adobe Caslon Pro" charset="0"/>
              </a:rPr>
              <a:t>orderBy</a:t>
            </a:r>
            <a:r>
              <a:rPr lang="en-US" dirty="0" smtClean="0">
                <a:latin typeface="Adobe Caslon Pro" charset="0"/>
                <a:ea typeface="Adobe Caslon Pro" charset="0"/>
                <a:cs typeface="Adobe Caslon Pro" charset="0"/>
              </a:rPr>
              <a:t>:-</a:t>
            </a:r>
            <a:r>
              <a:rPr lang="en-US" dirty="0" err="1" smtClean="0">
                <a:latin typeface="Adobe Caslon Pro" charset="0"/>
                <a:ea typeface="Adobe Caslon Pro" charset="0"/>
                <a:cs typeface="Adobe Caslon Pro" charset="0"/>
              </a:rPr>
              <a:t>item.cost</a:t>
            </a:r>
            <a:r>
              <a:rPr lang="en-US" dirty="0" smtClean="0">
                <a:latin typeface="Adobe Caslon Pro" charset="0"/>
                <a:ea typeface="Adobe Caslon Pro" charset="0"/>
                <a:cs typeface="Adobe Caslon Pro" charset="0"/>
              </a:rPr>
              <a:t>”&gt;</a:t>
            </a:r>
          </a:p>
          <a:p>
            <a:pPr lvl="1"/>
            <a:r>
              <a:rPr lang="en-US" dirty="0">
                <a:latin typeface="Adobe Caslon Pro" charset="0"/>
                <a:ea typeface="Adobe Caslon Pro" charset="0"/>
                <a:cs typeface="Adobe Caslon Pro" charset="0"/>
              </a:rPr>
              <a:t>&lt;li “ng-repeat=item in </a:t>
            </a:r>
            <a:r>
              <a:rPr lang="en-US" dirty="0" err="1">
                <a:latin typeface="Adobe Caslon Pro" charset="0"/>
                <a:ea typeface="Adobe Caslon Pro" charset="0"/>
                <a:cs typeface="Adobe Caslon Pro" charset="0"/>
              </a:rPr>
              <a:t>someArray.items</a:t>
            </a:r>
            <a:r>
              <a:rPr lang="en-US" dirty="0">
                <a:latin typeface="Adobe Caslon Pro" charset="0"/>
                <a:ea typeface="Adobe Caslon Pro" charset="0"/>
                <a:cs typeface="Adobe Caslon Pro" charset="0"/>
              </a:rPr>
              <a:t> | </a:t>
            </a:r>
            <a:r>
              <a:rPr lang="en-US" dirty="0" smtClean="0">
                <a:latin typeface="Adobe Caslon Pro" charset="0"/>
                <a:ea typeface="Adobe Caslon Pro" charset="0"/>
                <a:cs typeface="Adobe Caslon Pro" charset="0"/>
              </a:rPr>
              <a:t>limitTo:3 | </a:t>
            </a:r>
            <a:r>
              <a:rPr lang="en-US" dirty="0" err="1" smtClean="0">
                <a:latin typeface="Adobe Caslon Pro" charset="0"/>
                <a:ea typeface="Adobe Caslon Pro" charset="0"/>
                <a:cs typeface="Adobe Caslon Pro" charset="0"/>
              </a:rPr>
              <a:t>orderBy</a:t>
            </a:r>
            <a:r>
              <a:rPr lang="en-US" dirty="0">
                <a:latin typeface="Adobe Caslon Pro" charset="0"/>
                <a:ea typeface="Adobe Caslon Pro" charset="0"/>
                <a:cs typeface="Adobe Caslon Pro" charset="0"/>
              </a:rPr>
              <a:t>:-</a:t>
            </a:r>
            <a:r>
              <a:rPr lang="en-US" dirty="0" err="1">
                <a:latin typeface="Adobe Caslon Pro" charset="0"/>
                <a:ea typeface="Adobe Caslon Pro" charset="0"/>
                <a:cs typeface="Adobe Caslon Pro" charset="0"/>
              </a:rPr>
              <a:t>item.cost</a:t>
            </a:r>
            <a:r>
              <a:rPr lang="en-US" dirty="0" smtClean="0">
                <a:latin typeface="Adobe Caslon Pro" charset="0"/>
                <a:ea typeface="Adobe Caslon Pro" charset="0"/>
                <a:cs typeface="Adobe Caslon Pro" charset="0"/>
              </a:rPr>
              <a:t>”&gt;</a:t>
            </a:r>
            <a:endParaRPr lang="en-US" dirty="0">
              <a:latin typeface="Adobe Caslon Pro" charset="0"/>
              <a:ea typeface="Adobe Caslon Pro" charset="0"/>
              <a:cs typeface="Adobe Caslon Pro" charset="0"/>
            </a:endParaRPr>
          </a:p>
          <a:p>
            <a:pPr marL="0" indent="0">
              <a:buNone/>
            </a:pPr>
            <a:endParaRPr lang="en-US" sz="2800" dirty="0">
              <a:latin typeface="Adobe Caslon Pro" charset="0"/>
              <a:ea typeface="Adobe Caslon Pro" charset="0"/>
              <a:cs typeface="Adobe Caslon Pr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0987" y="975812"/>
            <a:ext cx="30588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docs.angularjs.org/guide/filter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5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549275" y="1600200"/>
            <a:ext cx="8228013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7663" indent="-347663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  <a:cs typeface="SimSun" charset="-122"/>
              </a:defRPr>
            </a:lvl1pPr>
            <a:lvl2pPr marL="685800" indent="-334963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  <a:cs typeface="SimSun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  <a:cs typeface="SimSun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  <a:cs typeface="SimSun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  <a:cs typeface="SimSun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  <a:cs typeface="SimSun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  <a:cs typeface="SimSun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  <a:cs typeface="SimSun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  <a:cs typeface="SimSun" charset="-122"/>
              </a:defRPr>
            </a:lvl9pPr>
          </a:lstStyle>
          <a:p>
            <a:pPr eaLnBrk="1">
              <a:lnSpc>
                <a:spcPct val="100000"/>
              </a:lnSpc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sz="2400" dirty="0">
                <a:solidFill>
                  <a:srgbClr val="595959"/>
                </a:solidFill>
                <a:latin typeface="News Gothic MT" charset="0"/>
              </a:rPr>
              <a:t>Controller </a:t>
            </a:r>
            <a:r>
              <a:rPr lang="en-US" altLang="en-US" sz="2400" dirty="0" smtClean="0">
                <a:solidFill>
                  <a:srgbClr val="595959"/>
                </a:solidFill>
                <a:latin typeface="News Gothic MT" charset="0"/>
              </a:rPr>
              <a:t>- </a:t>
            </a:r>
            <a:endParaRPr lang="en-US" altLang="en-US" sz="2400" dirty="0">
              <a:solidFill>
                <a:srgbClr val="595959"/>
              </a:solidFill>
              <a:latin typeface="News Gothic MT" charset="0"/>
            </a:endParaRPr>
          </a:p>
          <a:p>
            <a:pPr lvl="1" eaLnBrk="1">
              <a:lnSpc>
                <a:spcPct val="100000"/>
              </a:lnSpc>
              <a:buClr>
                <a:srgbClr val="215D77"/>
              </a:buClr>
              <a:buSzPct val="110000"/>
              <a:buFont typeface="Wingdings 2" charset="2"/>
              <a:buChar char=""/>
            </a:pPr>
            <a:r>
              <a:rPr lang="en-US" altLang="en-US" sz="2200" dirty="0" smtClean="0">
                <a:solidFill>
                  <a:srgbClr val="595959"/>
                </a:solidFill>
                <a:latin typeface="News Gothic MT" charset="0"/>
              </a:rPr>
              <a:t>Attach </a:t>
            </a:r>
            <a:r>
              <a:rPr lang="en-US" altLang="en-US" sz="2200" dirty="0">
                <a:solidFill>
                  <a:srgbClr val="595959"/>
                </a:solidFill>
                <a:latin typeface="News Gothic MT" charset="0"/>
              </a:rPr>
              <a:t>a controller function to a page</a:t>
            </a:r>
          </a:p>
          <a:p>
            <a:pPr eaLnBrk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595959"/>
                </a:solidFill>
                <a:latin typeface="Adobe Caslon Pro" charset="0"/>
                <a:ea typeface="Adobe Caslon Pro" charset="0"/>
                <a:cs typeface="Adobe Caslon Pro" charset="0"/>
              </a:rPr>
              <a:t>&lt;body ng-controller</a:t>
            </a:r>
            <a:r>
              <a:rPr lang="en-US" altLang="en-US" sz="2400" dirty="0" smtClean="0">
                <a:solidFill>
                  <a:srgbClr val="595959"/>
                </a:solidFill>
                <a:latin typeface="Adobe Caslon Pro" charset="0"/>
                <a:ea typeface="Adobe Caslon Pro" charset="0"/>
                <a:cs typeface="Adobe Caslon Pro" charset="0"/>
              </a:rPr>
              <a:t>=“</a:t>
            </a:r>
            <a:r>
              <a:rPr lang="en-US" altLang="en-US" sz="2400" dirty="0" err="1" smtClean="0">
                <a:solidFill>
                  <a:srgbClr val="595959"/>
                </a:solidFill>
                <a:latin typeface="Adobe Caslon Pro" charset="0"/>
                <a:ea typeface="Adobe Caslon Pro" charset="0"/>
                <a:cs typeface="Adobe Caslon Pro" charset="0"/>
              </a:rPr>
              <a:t>main</a:t>
            </a:r>
            <a:r>
              <a:rPr lang="en-US" altLang="en-US" sz="2400" dirty="0" err="1" smtClean="0">
                <a:solidFill>
                  <a:srgbClr val="595959"/>
                </a:solidFill>
                <a:latin typeface="Adobe Caslon Pro" charset="0"/>
                <a:ea typeface="Adobe Caslon Pro" charset="0"/>
                <a:cs typeface="Adobe Caslon Pro" charset="0"/>
              </a:rPr>
              <a:t>Controller</a:t>
            </a:r>
            <a:r>
              <a:rPr lang="en-US" altLang="en-US" sz="2400" dirty="0">
                <a:solidFill>
                  <a:srgbClr val="595959"/>
                </a:solidFill>
                <a:latin typeface="Adobe Caslon Pro" charset="0"/>
                <a:ea typeface="Adobe Caslon Pro" charset="0"/>
                <a:cs typeface="Adobe Caslon Pro" charset="0"/>
              </a:rPr>
              <a:t>”&gt;</a:t>
            </a:r>
          </a:p>
          <a:p>
            <a:pPr eaLnBrk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595959"/>
                </a:solidFill>
                <a:latin typeface="Adobe Caslon Pro" charset="0"/>
                <a:ea typeface="Adobe Caslon Pro" charset="0"/>
                <a:cs typeface="Adobe Caslon Pro" charset="0"/>
              </a:rPr>
              <a:t>...</a:t>
            </a:r>
          </a:p>
          <a:p>
            <a:pPr eaLnBrk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595959"/>
                </a:solidFill>
                <a:latin typeface="Adobe Caslon Pro" charset="0"/>
                <a:ea typeface="Adobe Caslon Pro" charset="0"/>
                <a:cs typeface="Adobe Caslon Pro" charset="0"/>
              </a:rPr>
              <a:t>&lt;script&gt;</a:t>
            </a:r>
          </a:p>
          <a:p>
            <a:pPr eaLnBrk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595959"/>
                </a:solidFill>
                <a:latin typeface="Adobe Caslon Pro" charset="0"/>
                <a:ea typeface="Adobe Caslon Pro" charset="0"/>
                <a:cs typeface="Adobe Caslon Pro" charset="0"/>
              </a:rPr>
              <a:t>     </a:t>
            </a:r>
            <a:r>
              <a:rPr lang="en-US" altLang="en-US" sz="2400" dirty="0" err="1">
                <a:solidFill>
                  <a:srgbClr val="595959"/>
                </a:solidFill>
                <a:latin typeface="Adobe Caslon Pro" charset="0"/>
                <a:ea typeface="Adobe Caslon Pro" charset="0"/>
                <a:cs typeface="Adobe Caslon Pro" charset="0"/>
              </a:rPr>
              <a:t>songApp.controller</a:t>
            </a:r>
            <a:r>
              <a:rPr lang="en-US" altLang="en-US" sz="2400" dirty="0" smtClean="0">
                <a:solidFill>
                  <a:srgbClr val="595959"/>
                </a:solidFill>
                <a:latin typeface="Adobe Caslon Pro" charset="0"/>
                <a:ea typeface="Adobe Caslon Pro" charset="0"/>
                <a:cs typeface="Adobe Caslon Pro" charset="0"/>
              </a:rPr>
              <a:t>(’</a:t>
            </a:r>
            <a:r>
              <a:rPr lang="en-US" altLang="en-US" sz="2400" dirty="0" err="1" smtClean="0">
                <a:solidFill>
                  <a:srgbClr val="595959"/>
                </a:solidFill>
                <a:latin typeface="Adobe Caslon Pro" charset="0"/>
                <a:ea typeface="Adobe Caslon Pro" charset="0"/>
                <a:cs typeface="Adobe Caslon Pro" charset="0"/>
              </a:rPr>
              <a:t>mainController</a:t>
            </a:r>
            <a:r>
              <a:rPr lang="en-US" altLang="en-US" sz="2400" dirty="0">
                <a:solidFill>
                  <a:srgbClr val="595959"/>
                </a:solidFill>
                <a:latin typeface="Adobe Caslon Pro" charset="0"/>
                <a:ea typeface="Adobe Caslon Pro" charset="0"/>
                <a:cs typeface="Adobe Caslon Pro" charset="0"/>
              </a:rPr>
              <a:t>', function() {</a:t>
            </a:r>
          </a:p>
          <a:p>
            <a:pPr eaLnBrk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595959"/>
                </a:solidFill>
                <a:latin typeface="Adobe Caslon Pro" charset="0"/>
                <a:ea typeface="Adobe Caslon Pro" charset="0"/>
                <a:cs typeface="Adobe Caslon Pro" charset="0"/>
              </a:rPr>
              <a:t>      ...</a:t>
            </a:r>
          </a:p>
          <a:p>
            <a:pPr eaLnBrk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595959"/>
                </a:solidFill>
                <a:latin typeface="Adobe Caslon Pro" charset="0"/>
                <a:ea typeface="Adobe Caslon Pro" charset="0"/>
                <a:cs typeface="Adobe Caslon Pro" charset="0"/>
              </a:rPr>
              <a:t>      });</a:t>
            </a:r>
          </a:p>
          <a:p>
            <a:pPr eaLnBrk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595959"/>
                </a:solidFill>
                <a:latin typeface="Adobe Caslon Pro" charset="0"/>
                <a:ea typeface="Adobe Caslon Pro" charset="0"/>
                <a:cs typeface="Adobe Caslon Pro" charset="0"/>
              </a:rPr>
              <a:t>&lt;/script&gt;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889250" y="1190625"/>
            <a:ext cx="34321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  <a:cs typeface="SimSun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  <a:cs typeface="SimSun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  <a:cs typeface="SimSun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  <a:cs typeface="SimSun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  <a:cs typeface="SimSun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  <a:cs typeface="SimSun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  <a:cs typeface="SimSun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  <a:cs typeface="SimSun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  <a:cs typeface="SimSun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en-US" altLang="en-US" sz="1400" u="sng">
                <a:solidFill>
                  <a:srgbClr val="7030A0"/>
                </a:solidFill>
                <a:ea typeface="Arial" charset="0"/>
                <a:cs typeface="Arial" charset="0"/>
              </a:rPr>
              <a:t>https://docs.angularjs.org/guide/controller</a:t>
            </a:r>
          </a:p>
          <a:p>
            <a:pPr eaLnBrk="1">
              <a:lnSpc>
                <a:spcPct val="100000"/>
              </a:lnSpc>
            </a:pPr>
            <a:endParaRPr lang="en-US" altLang="en-US" sz="14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549275" y="107950"/>
            <a:ext cx="8042275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9pPr>
          </a:lstStyle>
          <a:p>
            <a:pPr algn="ctr"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altLang="en-US" sz="4600" smtClean="0">
                <a:solidFill>
                  <a:srgbClr val="2C7C9F"/>
                </a:solidFill>
                <a:latin typeface="News Gothic MT" charset="0"/>
                <a:ea typeface="DejaVu Sans" charset="0"/>
                <a:cs typeface="DejaVu Sans" charset="0"/>
              </a:rPr>
              <a:t>ng-directives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889250" y="914400"/>
            <a:ext cx="33639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  <a:cs typeface="SimSun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  <a:cs typeface="SimSun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  <a:cs typeface="SimSun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  <a:cs typeface="SimSun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  <a:cs typeface="SimSun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  <a:cs typeface="SimSun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  <a:cs typeface="SimSun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  <a:cs typeface="SimSun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charset="0"/>
                <a:ea typeface="SimSun" charset="-122"/>
                <a:cs typeface="SimSun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en-US" altLang="en-US" sz="1400" u="sng">
                <a:solidFill>
                  <a:srgbClr val="7030A0"/>
                </a:solidFill>
                <a:ea typeface="Arial" charset="0"/>
                <a:cs typeface="Arial" charset="0"/>
              </a:rPr>
              <a:t>https://docs.angularjs.org/guide/directive</a:t>
            </a:r>
          </a:p>
          <a:p>
            <a:pPr eaLnBrk="1">
              <a:lnSpc>
                <a:spcPct val="100000"/>
              </a:lnSpc>
            </a:pPr>
            <a:endParaRPr lang="en-US" altLang="en-US" sz="14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22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1176338"/>
            <a:ext cx="91440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4488" indent="-344488"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1pPr>
            <a:lvl2pPr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2pPr>
            <a:lvl3pPr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3pPr>
            <a:lvl4pPr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4pPr>
            <a:lvl5pPr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9pPr>
          </a:lstStyle>
          <a:p>
            <a:pPr>
              <a:lnSpc>
                <a:spcPct val="100000"/>
              </a:lnSpc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sz="2400">
                <a:solidFill>
                  <a:srgbClr val="595959"/>
                </a:solidFill>
                <a:latin typeface="News Gothic MT" charset="0"/>
              </a:rPr>
              <a:t>Shared context between model and view</a:t>
            </a:r>
          </a:p>
          <a:p>
            <a:pPr>
              <a:lnSpc>
                <a:spcPct val="100000"/>
              </a:lnSpc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sz="2400">
                <a:solidFill>
                  <a:srgbClr val="595959"/>
                </a:solidFill>
                <a:latin typeface="News Gothic MT" charset="0"/>
              </a:rPr>
              <a:t>Accessed from the controller</a:t>
            </a:r>
          </a:p>
          <a:p>
            <a:pPr>
              <a:lnSpc>
                <a:spcPct val="100000"/>
              </a:lnSpc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sz="2400">
                <a:solidFill>
                  <a:srgbClr val="595959"/>
                </a:solidFill>
                <a:latin typeface="News Gothic MT" charset="0"/>
              </a:rPr>
              <a:t>Required for execution of expressions</a:t>
            </a:r>
          </a:p>
          <a:p>
            <a:pPr>
              <a:lnSpc>
                <a:spcPct val="100000"/>
              </a:lnSpc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sz="2400">
                <a:solidFill>
                  <a:srgbClr val="595959"/>
                </a:solidFill>
                <a:latin typeface="News Gothic MT" charset="0"/>
              </a:rPr>
              <a:t>$apply can be used to force propagation of changes</a:t>
            </a:r>
          </a:p>
          <a:p>
            <a:pPr>
              <a:lnSpc>
                <a:spcPct val="100000"/>
              </a:lnSpc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sz="2400">
                <a:solidFill>
                  <a:srgbClr val="595959"/>
                </a:solidFill>
                <a:latin typeface="News Gothic MT" charset="0"/>
              </a:rPr>
              <a:t>ng-model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200">
                <a:solidFill>
                  <a:srgbClr val="595959"/>
                </a:solidFill>
                <a:latin typeface="News Gothic MT" charset="0"/>
              </a:rPr>
              <a:t>Format: ng-model=“scopeVariable”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2200">
              <a:solidFill>
                <a:srgbClr val="595959"/>
              </a:solidFill>
              <a:latin typeface="News Gothic MT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549275" y="107950"/>
            <a:ext cx="8042275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4600">
                <a:solidFill>
                  <a:srgbClr val="2C7C9F"/>
                </a:solidFill>
                <a:latin typeface="News Gothic MT" charset="0"/>
              </a:rPr>
              <a:t>$scope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982913" y="914400"/>
            <a:ext cx="3173412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 u="sng">
                <a:solidFill>
                  <a:srgbClr val="7030A0"/>
                </a:solidFill>
                <a:ea typeface="Arial" charset="0"/>
                <a:cs typeface="Arial" charset="0"/>
              </a:rPr>
              <a:t>https://docs.angularjs.org/guide/scope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1400" u="sng">
              <a:solidFill>
                <a:srgbClr val="7030A0"/>
              </a:solidFill>
              <a:ea typeface="Arial" charset="0"/>
              <a:cs typeface="Arial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754563" y="3200400"/>
            <a:ext cx="4114800" cy="2405063"/>
          </a:xfrm>
          <a:prstGeom prst="rect">
            <a:avLst/>
          </a:prstGeom>
          <a:noFill/>
          <a:ln w="9360" cap="flat">
            <a:solidFill>
              <a:srgbClr val="4F81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9250">
              <a:tabLst>
                <a:tab pos="349250" algn="l"/>
                <a:tab pos="806450" algn="l"/>
                <a:tab pos="1263650" algn="l"/>
                <a:tab pos="1720850" algn="l"/>
                <a:tab pos="2178050" algn="l"/>
                <a:tab pos="2635250" algn="l"/>
                <a:tab pos="3092450" algn="l"/>
                <a:tab pos="3549650" algn="l"/>
                <a:tab pos="4006850" algn="l"/>
                <a:tab pos="4464050" algn="l"/>
                <a:tab pos="4921250" algn="l"/>
                <a:tab pos="5378450" algn="l"/>
                <a:tab pos="5835650" algn="l"/>
                <a:tab pos="6292850" algn="l"/>
                <a:tab pos="6750050" algn="l"/>
                <a:tab pos="7207250" algn="l"/>
                <a:tab pos="7664450" algn="l"/>
                <a:tab pos="8121650" algn="l"/>
                <a:tab pos="8578850" algn="l"/>
                <a:tab pos="9036050" algn="l"/>
                <a:tab pos="949325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1pPr>
            <a:lvl2pPr>
              <a:tabLst>
                <a:tab pos="349250" algn="l"/>
                <a:tab pos="806450" algn="l"/>
                <a:tab pos="1263650" algn="l"/>
                <a:tab pos="1720850" algn="l"/>
                <a:tab pos="2178050" algn="l"/>
                <a:tab pos="2635250" algn="l"/>
                <a:tab pos="3092450" algn="l"/>
                <a:tab pos="3549650" algn="l"/>
                <a:tab pos="4006850" algn="l"/>
                <a:tab pos="4464050" algn="l"/>
                <a:tab pos="4921250" algn="l"/>
                <a:tab pos="5378450" algn="l"/>
                <a:tab pos="5835650" algn="l"/>
                <a:tab pos="6292850" algn="l"/>
                <a:tab pos="6750050" algn="l"/>
                <a:tab pos="7207250" algn="l"/>
                <a:tab pos="7664450" algn="l"/>
                <a:tab pos="8121650" algn="l"/>
                <a:tab pos="8578850" algn="l"/>
                <a:tab pos="9036050" algn="l"/>
                <a:tab pos="949325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2pPr>
            <a:lvl3pPr>
              <a:tabLst>
                <a:tab pos="349250" algn="l"/>
                <a:tab pos="806450" algn="l"/>
                <a:tab pos="1263650" algn="l"/>
                <a:tab pos="1720850" algn="l"/>
                <a:tab pos="2178050" algn="l"/>
                <a:tab pos="2635250" algn="l"/>
                <a:tab pos="3092450" algn="l"/>
                <a:tab pos="3549650" algn="l"/>
                <a:tab pos="4006850" algn="l"/>
                <a:tab pos="4464050" algn="l"/>
                <a:tab pos="4921250" algn="l"/>
                <a:tab pos="5378450" algn="l"/>
                <a:tab pos="5835650" algn="l"/>
                <a:tab pos="6292850" algn="l"/>
                <a:tab pos="6750050" algn="l"/>
                <a:tab pos="7207250" algn="l"/>
                <a:tab pos="7664450" algn="l"/>
                <a:tab pos="8121650" algn="l"/>
                <a:tab pos="8578850" algn="l"/>
                <a:tab pos="9036050" algn="l"/>
                <a:tab pos="949325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3pPr>
            <a:lvl4pPr>
              <a:tabLst>
                <a:tab pos="349250" algn="l"/>
                <a:tab pos="806450" algn="l"/>
                <a:tab pos="1263650" algn="l"/>
                <a:tab pos="1720850" algn="l"/>
                <a:tab pos="2178050" algn="l"/>
                <a:tab pos="2635250" algn="l"/>
                <a:tab pos="3092450" algn="l"/>
                <a:tab pos="3549650" algn="l"/>
                <a:tab pos="4006850" algn="l"/>
                <a:tab pos="4464050" algn="l"/>
                <a:tab pos="4921250" algn="l"/>
                <a:tab pos="5378450" algn="l"/>
                <a:tab pos="5835650" algn="l"/>
                <a:tab pos="6292850" algn="l"/>
                <a:tab pos="6750050" algn="l"/>
                <a:tab pos="7207250" algn="l"/>
                <a:tab pos="7664450" algn="l"/>
                <a:tab pos="8121650" algn="l"/>
                <a:tab pos="8578850" algn="l"/>
                <a:tab pos="9036050" algn="l"/>
                <a:tab pos="949325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4pPr>
            <a:lvl5pPr>
              <a:tabLst>
                <a:tab pos="349250" algn="l"/>
                <a:tab pos="806450" algn="l"/>
                <a:tab pos="1263650" algn="l"/>
                <a:tab pos="1720850" algn="l"/>
                <a:tab pos="2178050" algn="l"/>
                <a:tab pos="2635250" algn="l"/>
                <a:tab pos="3092450" algn="l"/>
                <a:tab pos="3549650" algn="l"/>
                <a:tab pos="4006850" algn="l"/>
                <a:tab pos="4464050" algn="l"/>
                <a:tab pos="4921250" algn="l"/>
                <a:tab pos="5378450" algn="l"/>
                <a:tab pos="5835650" algn="l"/>
                <a:tab pos="6292850" algn="l"/>
                <a:tab pos="6750050" algn="l"/>
                <a:tab pos="7207250" algn="l"/>
                <a:tab pos="7664450" algn="l"/>
                <a:tab pos="8121650" algn="l"/>
                <a:tab pos="8578850" algn="l"/>
                <a:tab pos="9036050" algn="l"/>
                <a:tab pos="949325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9250" algn="l"/>
                <a:tab pos="806450" algn="l"/>
                <a:tab pos="1263650" algn="l"/>
                <a:tab pos="1720850" algn="l"/>
                <a:tab pos="2178050" algn="l"/>
                <a:tab pos="2635250" algn="l"/>
                <a:tab pos="3092450" algn="l"/>
                <a:tab pos="3549650" algn="l"/>
                <a:tab pos="4006850" algn="l"/>
                <a:tab pos="4464050" algn="l"/>
                <a:tab pos="4921250" algn="l"/>
                <a:tab pos="5378450" algn="l"/>
                <a:tab pos="5835650" algn="l"/>
                <a:tab pos="6292850" algn="l"/>
                <a:tab pos="6750050" algn="l"/>
                <a:tab pos="7207250" algn="l"/>
                <a:tab pos="7664450" algn="l"/>
                <a:tab pos="8121650" algn="l"/>
                <a:tab pos="8578850" algn="l"/>
                <a:tab pos="9036050" algn="l"/>
                <a:tab pos="949325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9250" algn="l"/>
                <a:tab pos="806450" algn="l"/>
                <a:tab pos="1263650" algn="l"/>
                <a:tab pos="1720850" algn="l"/>
                <a:tab pos="2178050" algn="l"/>
                <a:tab pos="2635250" algn="l"/>
                <a:tab pos="3092450" algn="l"/>
                <a:tab pos="3549650" algn="l"/>
                <a:tab pos="4006850" algn="l"/>
                <a:tab pos="4464050" algn="l"/>
                <a:tab pos="4921250" algn="l"/>
                <a:tab pos="5378450" algn="l"/>
                <a:tab pos="5835650" algn="l"/>
                <a:tab pos="6292850" algn="l"/>
                <a:tab pos="6750050" algn="l"/>
                <a:tab pos="7207250" algn="l"/>
                <a:tab pos="7664450" algn="l"/>
                <a:tab pos="8121650" algn="l"/>
                <a:tab pos="8578850" algn="l"/>
                <a:tab pos="9036050" algn="l"/>
                <a:tab pos="949325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9250" algn="l"/>
                <a:tab pos="806450" algn="l"/>
                <a:tab pos="1263650" algn="l"/>
                <a:tab pos="1720850" algn="l"/>
                <a:tab pos="2178050" algn="l"/>
                <a:tab pos="2635250" algn="l"/>
                <a:tab pos="3092450" algn="l"/>
                <a:tab pos="3549650" algn="l"/>
                <a:tab pos="4006850" algn="l"/>
                <a:tab pos="4464050" algn="l"/>
                <a:tab pos="4921250" algn="l"/>
                <a:tab pos="5378450" algn="l"/>
                <a:tab pos="5835650" algn="l"/>
                <a:tab pos="6292850" algn="l"/>
                <a:tab pos="6750050" algn="l"/>
                <a:tab pos="7207250" algn="l"/>
                <a:tab pos="7664450" algn="l"/>
                <a:tab pos="8121650" algn="l"/>
                <a:tab pos="8578850" algn="l"/>
                <a:tab pos="9036050" algn="l"/>
                <a:tab pos="949325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9250" algn="l"/>
                <a:tab pos="806450" algn="l"/>
                <a:tab pos="1263650" algn="l"/>
                <a:tab pos="1720850" algn="l"/>
                <a:tab pos="2178050" algn="l"/>
                <a:tab pos="2635250" algn="l"/>
                <a:tab pos="3092450" algn="l"/>
                <a:tab pos="3549650" algn="l"/>
                <a:tab pos="4006850" algn="l"/>
                <a:tab pos="4464050" algn="l"/>
                <a:tab pos="4921250" algn="l"/>
                <a:tab pos="5378450" algn="l"/>
                <a:tab pos="5835650" algn="l"/>
                <a:tab pos="6292850" algn="l"/>
                <a:tab pos="6750050" algn="l"/>
                <a:tab pos="7207250" algn="l"/>
                <a:tab pos="7664450" algn="l"/>
                <a:tab pos="8121650" algn="l"/>
                <a:tab pos="8578850" algn="l"/>
                <a:tab pos="9036050" algn="l"/>
                <a:tab pos="949325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900">
                <a:latin typeface="Adobe Caslon Pro" charset="0"/>
                <a:ea typeface="Adobe Caslon Pro" charset="0"/>
                <a:cs typeface="Adobe Caslon Pro" charset="0"/>
              </a:rPr>
              <a:t>&lt;p ng-model=”greeting”&gt;&lt;/p&gt;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900">
                <a:latin typeface="Adobe Caslon Pro" charset="0"/>
                <a:ea typeface="Adobe Caslon Pro" charset="0"/>
                <a:cs typeface="Adobe Caslon Pro" charset="0"/>
              </a:rPr>
              <a:t>...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900">
                <a:latin typeface="Adobe Caslon Pro" charset="0"/>
                <a:ea typeface="Adobe Caslon Pro" charset="0"/>
                <a:cs typeface="Adobe Caslon Pro" charset="0"/>
              </a:rPr>
              <a:t>&lt;script&gt;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900">
                <a:latin typeface="Adobe Caslon Pro" charset="0"/>
                <a:ea typeface="Adobe Caslon Pro" charset="0"/>
                <a:cs typeface="Adobe Caslon Pro" charset="0"/>
              </a:rPr>
              <a:t>	…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900">
                <a:latin typeface="Adobe Caslon Pro" charset="0"/>
                <a:ea typeface="Adobe Caslon Pro" charset="0"/>
                <a:cs typeface="Adobe Caslon Pro" charset="0"/>
              </a:rPr>
              <a:t>	//inside controller definition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900">
                <a:latin typeface="Adobe Caslon Pro" charset="0"/>
                <a:ea typeface="Adobe Caslon Pro" charset="0"/>
                <a:cs typeface="Adobe Caslon Pro" charset="0"/>
              </a:rPr>
              <a:t>	$scope.greeting = “hello!”;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900">
                <a:latin typeface="Adobe Caslon Pro" charset="0"/>
                <a:ea typeface="Adobe Caslon Pro" charset="0"/>
                <a:cs typeface="Adobe Caslon Pro" charset="0"/>
              </a:rPr>
              <a:t>	…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900">
                <a:latin typeface="Adobe Caslon Pro" charset="0"/>
                <a:ea typeface="Adobe Caslon Pro" charset="0"/>
                <a:cs typeface="Adobe Caslon Pro" charset="0"/>
              </a:rPr>
              <a:t>&lt;/script&gt; </a:t>
            </a:r>
          </a:p>
        </p:txBody>
      </p:sp>
    </p:spTree>
    <p:extLst>
      <p:ext uri="{BB962C8B-B14F-4D97-AF65-F5344CB8AC3E}">
        <p14:creationId xmlns:p14="http://schemas.microsoft.com/office/powerpoint/2010/main" val="623495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-1588" y="1235075"/>
            <a:ext cx="9144001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4488" indent="-344488"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1pPr>
            <a:lvl2pPr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2pPr>
            <a:lvl3pPr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3pPr>
            <a:lvl4pPr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4pPr>
            <a:lvl5pPr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9pPr>
          </a:lstStyle>
          <a:p>
            <a:pPr>
              <a:lnSpc>
                <a:spcPct val="100000"/>
              </a:lnSpc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sz="2400">
                <a:solidFill>
                  <a:srgbClr val="595959"/>
                </a:solidFill>
                <a:latin typeface="News Gothic MT" charset="0"/>
              </a:rPr>
              <a:t>Events can be bound to functions</a:t>
            </a:r>
          </a:p>
          <a:p>
            <a:pPr>
              <a:lnSpc>
                <a:spcPct val="100000"/>
              </a:lnSpc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sz="2400">
                <a:solidFill>
                  <a:srgbClr val="595959"/>
                </a:solidFill>
                <a:latin typeface="News Gothic MT" charset="0"/>
              </a:rPr>
              <a:t>Functions should be defined in controllers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49275" y="107950"/>
            <a:ext cx="8042275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4600">
                <a:solidFill>
                  <a:srgbClr val="2C7C9F"/>
                </a:solidFill>
                <a:latin typeface="News Gothic MT" charset="0"/>
              </a:rPr>
              <a:t>ng-directives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889250" y="914400"/>
            <a:ext cx="33639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 u="sng">
                <a:solidFill>
                  <a:srgbClr val="7030A0"/>
                </a:solidFill>
                <a:ea typeface="Arial" charset="0"/>
                <a:cs typeface="Arial" charset="0"/>
              </a:rPr>
              <a:t>https://docs.angularjs.org/guide/directive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1400" u="sng">
              <a:solidFill>
                <a:srgbClr val="7030A0"/>
              </a:solidFill>
              <a:ea typeface="Arial" charset="0"/>
              <a:cs typeface="Arial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743200" y="2279650"/>
            <a:ext cx="5908675" cy="4430713"/>
          </a:xfrm>
          <a:prstGeom prst="rect">
            <a:avLst/>
          </a:prstGeom>
          <a:noFill/>
          <a:ln w="9360" cap="flat">
            <a:solidFill>
              <a:srgbClr val="4F81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9250">
              <a:tabLst>
                <a:tab pos="349250" algn="l"/>
                <a:tab pos="806450" algn="l"/>
                <a:tab pos="1263650" algn="l"/>
                <a:tab pos="1720850" algn="l"/>
                <a:tab pos="2178050" algn="l"/>
                <a:tab pos="2635250" algn="l"/>
                <a:tab pos="3092450" algn="l"/>
                <a:tab pos="3549650" algn="l"/>
                <a:tab pos="4006850" algn="l"/>
                <a:tab pos="4464050" algn="l"/>
                <a:tab pos="4921250" algn="l"/>
                <a:tab pos="5378450" algn="l"/>
                <a:tab pos="5835650" algn="l"/>
                <a:tab pos="6292850" algn="l"/>
                <a:tab pos="6750050" algn="l"/>
                <a:tab pos="7207250" algn="l"/>
                <a:tab pos="7664450" algn="l"/>
                <a:tab pos="8121650" algn="l"/>
                <a:tab pos="8578850" algn="l"/>
                <a:tab pos="9036050" algn="l"/>
                <a:tab pos="949325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1pPr>
            <a:lvl2pPr>
              <a:tabLst>
                <a:tab pos="349250" algn="l"/>
                <a:tab pos="806450" algn="l"/>
                <a:tab pos="1263650" algn="l"/>
                <a:tab pos="1720850" algn="l"/>
                <a:tab pos="2178050" algn="l"/>
                <a:tab pos="2635250" algn="l"/>
                <a:tab pos="3092450" algn="l"/>
                <a:tab pos="3549650" algn="l"/>
                <a:tab pos="4006850" algn="l"/>
                <a:tab pos="4464050" algn="l"/>
                <a:tab pos="4921250" algn="l"/>
                <a:tab pos="5378450" algn="l"/>
                <a:tab pos="5835650" algn="l"/>
                <a:tab pos="6292850" algn="l"/>
                <a:tab pos="6750050" algn="l"/>
                <a:tab pos="7207250" algn="l"/>
                <a:tab pos="7664450" algn="l"/>
                <a:tab pos="8121650" algn="l"/>
                <a:tab pos="8578850" algn="l"/>
                <a:tab pos="9036050" algn="l"/>
                <a:tab pos="949325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2pPr>
            <a:lvl3pPr>
              <a:tabLst>
                <a:tab pos="349250" algn="l"/>
                <a:tab pos="806450" algn="l"/>
                <a:tab pos="1263650" algn="l"/>
                <a:tab pos="1720850" algn="l"/>
                <a:tab pos="2178050" algn="l"/>
                <a:tab pos="2635250" algn="l"/>
                <a:tab pos="3092450" algn="l"/>
                <a:tab pos="3549650" algn="l"/>
                <a:tab pos="4006850" algn="l"/>
                <a:tab pos="4464050" algn="l"/>
                <a:tab pos="4921250" algn="l"/>
                <a:tab pos="5378450" algn="l"/>
                <a:tab pos="5835650" algn="l"/>
                <a:tab pos="6292850" algn="l"/>
                <a:tab pos="6750050" algn="l"/>
                <a:tab pos="7207250" algn="l"/>
                <a:tab pos="7664450" algn="l"/>
                <a:tab pos="8121650" algn="l"/>
                <a:tab pos="8578850" algn="l"/>
                <a:tab pos="9036050" algn="l"/>
                <a:tab pos="949325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3pPr>
            <a:lvl4pPr>
              <a:tabLst>
                <a:tab pos="349250" algn="l"/>
                <a:tab pos="806450" algn="l"/>
                <a:tab pos="1263650" algn="l"/>
                <a:tab pos="1720850" algn="l"/>
                <a:tab pos="2178050" algn="l"/>
                <a:tab pos="2635250" algn="l"/>
                <a:tab pos="3092450" algn="l"/>
                <a:tab pos="3549650" algn="l"/>
                <a:tab pos="4006850" algn="l"/>
                <a:tab pos="4464050" algn="l"/>
                <a:tab pos="4921250" algn="l"/>
                <a:tab pos="5378450" algn="l"/>
                <a:tab pos="5835650" algn="l"/>
                <a:tab pos="6292850" algn="l"/>
                <a:tab pos="6750050" algn="l"/>
                <a:tab pos="7207250" algn="l"/>
                <a:tab pos="7664450" algn="l"/>
                <a:tab pos="8121650" algn="l"/>
                <a:tab pos="8578850" algn="l"/>
                <a:tab pos="9036050" algn="l"/>
                <a:tab pos="949325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4pPr>
            <a:lvl5pPr>
              <a:tabLst>
                <a:tab pos="349250" algn="l"/>
                <a:tab pos="806450" algn="l"/>
                <a:tab pos="1263650" algn="l"/>
                <a:tab pos="1720850" algn="l"/>
                <a:tab pos="2178050" algn="l"/>
                <a:tab pos="2635250" algn="l"/>
                <a:tab pos="3092450" algn="l"/>
                <a:tab pos="3549650" algn="l"/>
                <a:tab pos="4006850" algn="l"/>
                <a:tab pos="4464050" algn="l"/>
                <a:tab pos="4921250" algn="l"/>
                <a:tab pos="5378450" algn="l"/>
                <a:tab pos="5835650" algn="l"/>
                <a:tab pos="6292850" algn="l"/>
                <a:tab pos="6750050" algn="l"/>
                <a:tab pos="7207250" algn="l"/>
                <a:tab pos="7664450" algn="l"/>
                <a:tab pos="8121650" algn="l"/>
                <a:tab pos="8578850" algn="l"/>
                <a:tab pos="9036050" algn="l"/>
                <a:tab pos="949325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9250" algn="l"/>
                <a:tab pos="806450" algn="l"/>
                <a:tab pos="1263650" algn="l"/>
                <a:tab pos="1720850" algn="l"/>
                <a:tab pos="2178050" algn="l"/>
                <a:tab pos="2635250" algn="l"/>
                <a:tab pos="3092450" algn="l"/>
                <a:tab pos="3549650" algn="l"/>
                <a:tab pos="4006850" algn="l"/>
                <a:tab pos="4464050" algn="l"/>
                <a:tab pos="4921250" algn="l"/>
                <a:tab pos="5378450" algn="l"/>
                <a:tab pos="5835650" algn="l"/>
                <a:tab pos="6292850" algn="l"/>
                <a:tab pos="6750050" algn="l"/>
                <a:tab pos="7207250" algn="l"/>
                <a:tab pos="7664450" algn="l"/>
                <a:tab pos="8121650" algn="l"/>
                <a:tab pos="8578850" algn="l"/>
                <a:tab pos="9036050" algn="l"/>
                <a:tab pos="949325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9250" algn="l"/>
                <a:tab pos="806450" algn="l"/>
                <a:tab pos="1263650" algn="l"/>
                <a:tab pos="1720850" algn="l"/>
                <a:tab pos="2178050" algn="l"/>
                <a:tab pos="2635250" algn="l"/>
                <a:tab pos="3092450" algn="l"/>
                <a:tab pos="3549650" algn="l"/>
                <a:tab pos="4006850" algn="l"/>
                <a:tab pos="4464050" algn="l"/>
                <a:tab pos="4921250" algn="l"/>
                <a:tab pos="5378450" algn="l"/>
                <a:tab pos="5835650" algn="l"/>
                <a:tab pos="6292850" algn="l"/>
                <a:tab pos="6750050" algn="l"/>
                <a:tab pos="7207250" algn="l"/>
                <a:tab pos="7664450" algn="l"/>
                <a:tab pos="8121650" algn="l"/>
                <a:tab pos="8578850" algn="l"/>
                <a:tab pos="9036050" algn="l"/>
                <a:tab pos="949325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9250" algn="l"/>
                <a:tab pos="806450" algn="l"/>
                <a:tab pos="1263650" algn="l"/>
                <a:tab pos="1720850" algn="l"/>
                <a:tab pos="2178050" algn="l"/>
                <a:tab pos="2635250" algn="l"/>
                <a:tab pos="3092450" algn="l"/>
                <a:tab pos="3549650" algn="l"/>
                <a:tab pos="4006850" algn="l"/>
                <a:tab pos="4464050" algn="l"/>
                <a:tab pos="4921250" algn="l"/>
                <a:tab pos="5378450" algn="l"/>
                <a:tab pos="5835650" algn="l"/>
                <a:tab pos="6292850" algn="l"/>
                <a:tab pos="6750050" algn="l"/>
                <a:tab pos="7207250" algn="l"/>
                <a:tab pos="7664450" algn="l"/>
                <a:tab pos="8121650" algn="l"/>
                <a:tab pos="8578850" algn="l"/>
                <a:tab pos="9036050" algn="l"/>
                <a:tab pos="949325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9250" algn="l"/>
                <a:tab pos="806450" algn="l"/>
                <a:tab pos="1263650" algn="l"/>
                <a:tab pos="1720850" algn="l"/>
                <a:tab pos="2178050" algn="l"/>
                <a:tab pos="2635250" algn="l"/>
                <a:tab pos="3092450" algn="l"/>
                <a:tab pos="3549650" algn="l"/>
                <a:tab pos="4006850" algn="l"/>
                <a:tab pos="4464050" algn="l"/>
                <a:tab pos="4921250" algn="l"/>
                <a:tab pos="5378450" algn="l"/>
                <a:tab pos="5835650" algn="l"/>
                <a:tab pos="6292850" algn="l"/>
                <a:tab pos="6750050" algn="l"/>
                <a:tab pos="7207250" algn="l"/>
                <a:tab pos="7664450" algn="l"/>
                <a:tab pos="8121650" algn="l"/>
                <a:tab pos="8578850" algn="l"/>
                <a:tab pos="9036050" algn="l"/>
                <a:tab pos="949325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900">
                <a:latin typeface="Adobe Caslon Pro" charset="0"/>
                <a:ea typeface="Adobe Caslon Pro" charset="0"/>
                <a:cs typeface="Adobe Caslon Pro" charset="0"/>
              </a:rPr>
              <a:t>&lt;form ng-submit="search()"&gt;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900">
                <a:latin typeface="Adobe Caslon Pro" charset="0"/>
                <a:ea typeface="Adobe Caslon Pro" charset="0"/>
                <a:cs typeface="Adobe Caslon Pro" charset="0"/>
              </a:rPr>
              <a:t>	&lt;input type="text" ng-model="query"&gt;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900">
                <a:latin typeface="Adobe Caslon Pro" charset="0"/>
                <a:ea typeface="Adobe Caslon Pro" charset="0"/>
                <a:cs typeface="Adobe Caslon Pro" charset="0"/>
              </a:rPr>
              <a:t>	&lt;input type="submit" value="Search"&gt;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900">
                <a:latin typeface="Adobe Caslon Pro" charset="0"/>
                <a:ea typeface="Adobe Caslon Pro" charset="0"/>
                <a:cs typeface="Adobe Caslon Pro" charset="0"/>
              </a:rPr>
              <a:t>&lt;/form&gt;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900">
                <a:latin typeface="Adobe Caslon Pro" charset="0"/>
                <a:ea typeface="Adobe Caslon Pro" charset="0"/>
                <a:cs typeface="Adobe Caslon Pro" charset="0"/>
              </a:rPr>
              <a:t>...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900">
                <a:latin typeface="Adobe Caslon Pro" charset="0"/>
                <a:ea typeface="Adobe Caslon Pro" charset="0"/>
                <a:cs typeface="Adobe Caslon Pro" charset="0"/>
              </a:rPr>
              <a:t>&lt;script&gt;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900">
                <a:latin typeface="Adobe Caslon Pro" charset="0"/>
                <a:ea typeface="Adobe Caslon Pro" charset="0"/>
                <a:cs typeface="Adobe Caslon Pro" charset="0"/>
              </a:rPr>
              <a:t>	…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900">
                <a:latin typeface="Adobe Caslon Pro" charset="0"/>
                <a:ea typeface="Adobe Caslon Pro" charset="0"/>
                <a:cs typeface="Adobe Caslon Pro" charset="0"/>
              </a:rPr>
              <a:t>	//inside controller definition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900">
                <a:latin typeface="Adobe Caslon Pro" charset="0"/>
                <a:ea typeface="Adobe Caslon Pro" charset="0"/>
                <a:cs typeface="Adobe Caslon Pro" charset="0"/>
              </a:rPr>
              <a:t>	$scope.search = function () {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900">
                <a:latin typeface="Adobe Caslon Pro" charset="0"/>
                <a:ea typeface="Adobe Caslon Pro" charset="0"/>
                <a:cs typeface="Adobe Caslon Pro" charset="0"/>
              </a:rPr>
              <a:t>		//do something with $scope.query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900">
                <a:latin typeface="Adobe Caslon Pro" charset="0"/>
                <a:ea typeface="Adobe Caslon Pro" charset="0"/>
                <a:cs typeface="Adobe Caslon Pro" charset="0"/>
              </a:rPr>
              <a:t>		...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900">
                <a:latin typeface="Adobe Caslon Pro" charset="0"/>
                <a:ea typeface="Adobe Caslon Pro" charset="0"/>
                <a:cs typeface="Adobe Caslon Pro" charset="0"/>
              </a:rPr>
              <a:t>	};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900">
                <a:latin typeface="Adobe Caslon Pro" charset="0"/>
                <a:ea typeface="Adobe Caslon Pro" charset="0"/>
                <a:cs typeface="Adobe Caslon Pro" charset="0"/>
              </a:rPr>
              <a:t>	...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900">
                <a:latin typeface="Adobe Caslon Pro" charset="0"/>
                <a:ea typeface="Adobe Caslon Pro" charset="0"/>
                <a:cs typeface="Adobe Caslon Pro" charset="0"/>
              </a:rPr>
              <a:t>&lt;/script&gt;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1900">
              <a:latin typeface="Adobe Caslon Pro" charset="0"/>
              <a:ea typeface="Adobe Caslon Pro" charset="0"/>
              <a:cs typeface="Adobe Caslon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0758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-1588" y="1235075"/>
            <a:ext cx="9144001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4488" indent="-344488"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1pPr>
            <a:lvl2pPr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2pPr>
            <a:lvl3pPr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3pPr>
            <a:lvl4pPr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4pPr>
            <a:lvl5pPr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9pPr>
          </a:lstStyle>
          <a:p>
            <a:pPr>
              <a:lnSpc>
                <a:spcPct val="100000"/>
              </a:lnSpc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sz="2400">
                <a:solidFill>
                  <a:srgbClr val="595959"/>
                </a:solidFill>
                <a:latin typeface="News Gothic MT" charset="0"/>
              </a:rPr>
              <a:t>Services can be used to create reusable code components</a:t>
            </a:r>
          </a:p>
          <a:p>
            <a:pPr>
              <a:lnSpc>
                <a:spcPct val="100000"/>
              </a:lnSpc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sz="2400">
                <a:solidFill>
                  <a:srgbClr val="595959"/>
                </a:solidFill>
                <a:latin typeface="News Gothic MT" charset="0"/>
              </a:rPr>
              <a:t>Angular includes some useful services such as $http</a:t>
            </a:r>
          </a:p>
          <a:p>
            <a:pPr>
              <a:lnSpc>
                <a:spcPct val="100000"/>
              </a:lnSpc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sz="2400">
                <a:solidFill>
                  <a:srgbClr val="595959"/>
                </a:solidFill>
                <a:latin typeface="News Gothic MT" charset="0"/>
              </a:rPr>
              <a:t>$http</a:t>
            </a:r>
          </a:p>
          <a:p>
            <a:pPr>
              <a:lnSpc>
                <a:spcPct val="100000"/>
              </a:lnSpc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sz="2400">
                <a:solidFill>
                  <a:srgbClr val="595959"/>
                </a:solidFill>
                <a:latin typeface="News Gothic MT" charset="0"/>
              </a:rPr>
              <a:t>Http requests: GET, POST, …, JSONP</a:t>
            </a:r>
          </a:p>
          <a:p>
            <a:pPr>
              <a:lnSpc>
                <a:spcPct val="100000"/>
              </a:lnSpc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sz="2400">
                <a:solidFill>
                  <a:srgbClr val="595959"/>
                </a:solidFill>
                <a:latin typeface="News Gothic MT" charset="0"/>
              </a:rPr>
              <a:t>Response: data, status, headers, ... 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549275" y="107950"/>
            <a:ext cx="8042275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4600">
                <a:solidFill>
                  <a:srgbClr val="2C7C9F"/>
                </a:solidFill>
                <a:latin typeface="News Gothic MT" charset="0"/>
              </a:rPr>
              <a:t>services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889250" y="914400"/>
            <a:ext cx="33639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 u="sng">
                <a:solidFill>
                  <a:srgbClr val="7030A0"/>
                </a:solidFill>
                <a:ea typeface="Arial" charset="0"/>
                <a:cs typeface="Arial" charset="0"/>
              </a:rPr>
              <a:t>https://docs.angularjs.org/guide/services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1400" u="sng">
              <a:solidFill>
                <a:srgbClr val="7030A0"/>
              </a:solidFill>
              <a:ea typeface="Arial" charset="0"/>
              <a:cs typeface="Arial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925763" y="3200400"/>
            <a:ext cx="5908675" cy="3562350"/>
          </a:xfrm>
          <a:prstGeom prst="rect">
            <a:avLst/>
          </a:prstGeom>
          <a:noFill/>
          <a:ln w="9360" cap="flat">
            <a:solidFill>
              <a:srgbClr val="4F81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9250">
              <a:tabLst>
                <a:tab pos="349250" algn="l"/>
                <a:tab pos="806450" algn="l"/>
                <a:tab pos="1263650" algn="l"/>
                <a:tab pos="1720850" algn="l"/>
                <a:tab pos="2178050" algn="l"/>
                <a:tab pos="2635250" algn="l"/>
                <a:tab pos="3092450" algn="l"/>
                <a:tab pos="3549650" algn="l"/>
                <a:tab pos="4006850" algn="l"/>
                <a:tab pos="4464050" algn="l"/>
                <a:tab pos="4921250" algn="l"/>
                <a:tab pos="5378450" algn="l"/>
                <a:tab pos="5835650" algn="l"/>
                <a:tab pos="6292850" algn="l"/>
                <a:tab pos="6750050" algn="l"/>
                <a:tab pos="7207250" algn="l"/>
                <a:tab pos="7664450" algn="l"/>
                <a:tab pos="8121650" algn="l"/>
                <a:tab pos="8578850" algn="l"/>
                <a:tab pos="9036050" algn="l"/>
                <a:tab pos="949325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1pPr>
            <a:lvl2pPr>
              <a:tabLst>
                <a:tab pos="349250" algn="l"/>
                <a:tab pos="806450" algn="l"/>
                <a:tab pos="1263650" algn="l"/>
                <a:tab pos="1720850" algn="l"/>
                <a:tab pos="2178050" algn="l"/>
                <a:tab pos="2635250" algn="l"/>
                <a:tab pos="3092450" algn="l"/>
                <a:tab pos="3549650" algn="l"/>
                <a:tab pos="4006850" algn="l"/>
                <a:tab pos="4464050" algn="l"/>
                <a:tab pos="4921250" algn="l"/>
                <a:tab pos="5378450" algn="l"/>
                <a:tab pos="5835650" algn="l"/>
                <a:tab pos="6292850" algn="l"/>
                <a:tab pos="6750050" algn="l"/>
                <a:tab pos="7207250" algn="l"/>
                <a:tab pos="7664450" algn="l"/>
                <a:tab pos="8121650" algn="l"/>
                <a:tab pos="8578850" algn="l"/>
                <a:tab pos="9036050" algn="l"/>
                <a:tab pos="949325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2pPr>
            <a:lvl3pPr>
              <a:tabLst>
                <a:tab pos="349250" algn="l"/>
                <a:tab pos="806450" algn="l"/>
                <a:tab pos="1263650" algn="l"/>
                <a:tab pos="1720850" algn="l"/>
                <a:tab pos="2178050" algn="l"/>
                <a:tab pos="2635250" algn="l"/>
                <a:tab pos="3092450" algn="l"/>
                <a:tab pos="3549650" algn="l"/>
                <a:tab pos="4006850" algn="l"/>
                <a:tab pos="4464050" algn="l"/>
                <a:tab pos="4921250" algn="l"/>
                <a:tab pos="5378450" algn="l"/>
                <a:tab pos="5835650" algn="l"/>
                <a:tab pos="6292850" algn="l"/>
                <a:tab pos="6750050" algn="l"/>
                <a:tab pos="7207250" algn="l"/>
                <a:tab pos="7664450" algn="l"/>
                <a:tab pos="8121650" algn="l"/>
                <a:tab pos="8578850" algn="l"/>
                <a:tab pos="9036050" algn="l"/>
                <a:tab pos="949325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3pPr>
            <a:lvl4pPr>
              <a:tabLst>
                <a:tab pos="349250" algn="l"/>
                <a:tab pos="806450" algn="l"/>
                <a:tab pos="1263650" algn="l"/>
                <a:tab pos="1720850" algn="l"/>
                <a:tab pos="2178050" algn="l"/>
                <a:tab pos="2635250" algn="l"/>
                <a:tab pos="3092450" algn="l"/>
                <a:tab pos="3549650" algn="l"/>
                <a:tab pos="4006850" algn="l"/>
                <a:tab pos="4464050" algn="l"/>
                <a:tab pos="4921250" algn="l"/>
                <a:tab pos="5378450" algn="l"/>
                <a:tab pos="5835650" algn="l"/>
                <a:tab pos="6292850" algn="l"/>
                <a:tab pos="6750050" algn="l"/>
                <a:tab pos="7207250" algn="l"/>
                <a:tab pos="7664450" algn="l"/>
                <a:tab pos="8121650" algn="l"/>
                <a:tab pos="8578850" algn="l"/>
                <a:tab pos="9036050" algn="l"/>
                <a:tab pos="949325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4pPr>
            <a:lvl5pPr>
              <a:tabLst>
                <a:tab pos="349250" algn="l"/>
                <a:tab pos="806450" algn="l"/>
                <a:tab pos="1263650" algn="l"/>
                <a:tab pos="1720850" algn="l"/>
                <a:tab pos="2178050" algn="l"/>
                <a:tab pos="2635250" algn="l"/>
                <a:tab pos="3092450" algn="l"/>
                <a:tab pos="3549650" algn="l"/>
                <a:tab pos="4006850" algn="l"/>
                <a:tab pos="4464050" algn="l"/>
                <a:tab pos="4921250" algn="l"/>
                <a:tab pos="5378450" algn="l"/>
                <a:tab pos="5835650" algn="l"/>
                <a:tab pos="6292850" algn="l"/>
                <a:tab pos="6750050" algn="l"/>
                <a:tab pos="7207250" algn="l"/>
                <a:tab pos="7664450" algn="l"/>
                <a:tab pos="8121650" algn="l"/>
                <a:tab pos="8578850" algn="l"/>
                <a:tab pos="9036050" algn="l"/>
                <a:tab pos="949325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9250" algn="l"/>
                <a:tab pos="806450" algn="l"/>
                <a:tab pos="1263650" algn="l"/>
                <a:tab pos="1720850" algn="l"/>
                <a:tab pos="2178050" algn="l"/>
                <a:tab pos="2635250" algn="l"/>
                <a:tab pos="3092450" algn="l"/>
                <a:tab pos="3549650" algn="l"/>
                <a:tab pos="4006850" algn="l"/>
                <a:tab pos="4464050" algn="l"/>
                <a:tab pos="4921250" algn="l"/>
                <a:tab pos="5378450" algn="l"/>
                <a:tab pos="5835650" algn="l"/>
                <a:tab pos="6292850" algn="l"/>
                <a:tab pos="6750050" algn="l"/>
                <a:tab pos="7207250" algn="l"/>
                <a:tab pos="7664450" algn="l"/>
                <a:tab pos="8121650" algn="l"/>
                <a:tab pos="8578850" algn="l"/>
                <a:tab pos="9036050" algn="l"/>
                <a:tab pos="949325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9250" algn="l"/>
                <a:tab pos="806450" algn="l"/>
                <a:tab pos="1263650" algn="l"/>
                <a:tab pos="1720850" algn="l"/>
                <a:tab pos="2178050" algn="l"/>
                <a:tab pos="2635250" algn="l"/>
                <a:tab pos="3092450" algn="l"/>
                <a:tab pos="3549650" algn="l"/>
                <a:tab pos="4006850" algn="l"/>
                <a:tab pos="4464050" algn="l"/>
                <a:tab pos="4921250" algn="l"/>
                <a:tab pos="5378450" algn="l"/>
                <a:tab pos="5835650" algn="l"/>
                <a:tab pos="6292850" algn="l"/>
                <a:tab pos="6750050" algn="l"/>
                <a:tab pos="7207250" algn="l"/>
                <a:tab pos="7664450" algn="l"/>
                <a:tab pos="8121650" algn="l"/>
                <a:tab pos="8578850" algn="l"/>
                <a:tab pos="9036050" algn="l"/>
                <a:tab pos="949325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9250" algn="l"/>
                <a:tab pos="806450" algn="l"/>
                <a:tab pos="1263650" algn="l"/>
                <a:tab pos="1720850" algn="l"/>
                <a:tab pos="2178050" algn="l"/>
                <a:tab pos="2635250" algn="l"/>
                <a:tab pos="3092450" algn="l"/>
                <a:tab pos="3549650" algn="l"/>
                <a:tab pos="4006850" algn="l"/>
                <a:tab pos="4464050" algn="l"/>
                <a:tab pos="4921250" algn="l"/>
                <a:tab pos="5378450" algn="l"/>
                <a:tab pos="5835650" algn="l"/>
                <a:tab pos="6292850" algn="l"/>
                <a:tab pos="6750050" algn="l"/>
                <a:tab pos="7207250" algn="l"/>
                <a:tab pos="7664450" algn="l"/>
                <a:tab pos="8121650" algn="l"/>
                <a:tab pos="8578850" algn="l"/>
                <a:tab pos="9036050" algn="l"/>
                <a:tab pos="949325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9250" algn="l"/>
                <a:tab pos="806450" algn="l"/>
                <a:tab pos="1263650" algn="l"/>
                <a:tab pos="1720850" algn="l"/>
                <a:tab pos="2178050" algn="l"/>
                <a:tab pos="2635250" algn="l"/>
                <a:tab pos="3092450" algn="l"/>
                <a:tab pos="3549650" algn="l"/>
                <a:tab pos="4006850" algn="l"/>
                <a:tab pos="4464050" algn="l"/>
                <a:tab pos="4921250" algn="l"/>
                <a:tab pos="5378450" algn="l"/>
                <a:tab pos="5835650" algn="l"/>
                <a:tab pos="6292850" algn="l"/>
                <a:tab pos="6750050" algn="l"/>
                <a:tab pos="7207250" algn="l"/>
                <a:tab pos="7664450" algn="l"/>
                <a:tab pos="8121650" algn="l"/>
                <a:tab pos="8578850" algn="l"/>
                <a:tab pos="9036050" algn="l"/>
                <a:tab pos="949325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900">
                <a:latin typeface="Adobe Caslon Pro" charset="0"/>
                <a:ea typeface="Adobe Caslon Pro" charset="0"/>
                <a:cs typeface="Adobe Caslon Pro" charset="0"/>
              </a:rPr>
              <a:t>$http({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900">
                <a:latin typeface="Adobe Caslon Pro" charset="0"/>
                <a:ea typeface="Adobe Caslon Pro" charset="0"/>
                <a:cs typeface="Adobe Caslon Pro" charset="0"/>
              </a:rPr>
              <a:t>  method: 'GET',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900">
                <a:latin typeface="Adobe Caslon Pro" charset="0"/>
                <a:ea typeface="Adobe Caslon Pro" charset="0"/>
                <a:cs typeface="Adobe Caslon Pro" charset="0"/>
              </a:rPr>
              <a:t>  url: 'url'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900">
                <a:latin typeface="Adobe Caslon Pro" charset="0"/>
                <a:ea typeface="Adobe Caslon Pro" charset="0"/>
                <a:cs typeface="Adobe Caslon Pro" charset="0"/>
              </a:rPr>
              <a:t>}).then(function successCallback(response) {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900">
                <a:latin typeface="Adobe Caslon Pro" charset="0"/>
                <a:ea typeface="Adobe Caslon Pro" charset="0"/>
                <a:cs typeface="Adobe Caslon Pro" charset="0"/>
              </a:rPr>
              <a:t>    // asynchronous callback  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900">
                <a:latin typeface="Adobe Caslon Pro" charset="0"/>
                <a:ea typeface="Adobe Caslon Pro" charset="0"/>
                <a:cs typeface="Adobe Caslon Pro" charset="0"/>
              </a:rPr>
              <a:t>}, function errorCallback(response) {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900">
                <a:latin typeface="Adobe Caslon Pro" charset="0"/>
                <a:ea typeface="Adobe Caslon Pro" charset="0"/>
                <a:cs typeface="Adobe Caslon Pro" charset="0"/>
              </a:rPr>
              <a:t>    // asynchronous callback if error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900">
                <a:latin typeface="Adobe Caslon Pro" charset="0"/>
                <a:ea typeface="Adobe Caslon Pro" charset="0"/>
                <a:cs typeface="Adobe Caslon Pro" charset="0"/>
              </a:rPr>
              <a:t>  });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1900"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900">
                <a:latin typeface="Adobe Caslon Pro" charset="0"/>
                <a:ea typeface="Adobe Caslon Pro" charset="0"/>
                <a:cs typeface="Adobe Caslon Pro" charset="0"/>
              </a:rPr>
              <a:t>//shortcut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900">
                <a:latin typeface="Adobe Caslon Pro" charset="0"/>
                <a:ea typeface="Adobe Caslon Pro" charset="0"/>
                <a:cs typeface="Adobe Caslon Pro" charset="0"/>
              </a:rPr>
              <a:t>$http.get('/url).then(successCallback, errorCallback);</a:t>
            </a:r>
          </a:p>
        </p:txBody>
      </p:sp>
    </p:spTree>
    <p:extLst>
      <p:ext uri="{BB962C8B-B14F-4D97-AF65-F5344CB8AC3E}">
        <p14:creationId xmlns:p14="http://schemas.microsoft.com/office/powerpoint/2010/main" val="5176588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-1587" y="1235002"/>
            <a:ext cx="91440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2-way data binding</a:t>
            </a:r>
          </a:p>
          <a:p>
            <a:r>
              <a:rPr lang="en-US" dirty="0" smtClean="0"/>
              <a:t>Binding a property (</a:t>
            </a:r>
            <a:r>
              <a:rPr lang="en-US" dirty="0" err="1" smtClean="0"/>
              <a:t>eg</a:t>
            </a:r>
            <a:r>
              <a:rPr lang="en-US" dirty="0" smtClean="0"/>
              <a:t> event) to something</a:t>
            </a:r>
          </a:p>
          <a:p>
            <a:pPr lvl="1"/>
            <a:r>
              <a:rPr lang="en-US" dirty="0" smtClean="0"/>
              <a:t>Expression is then re-evaluated when property changes</a:t>
            </a:r>
          </a:p>
          <a:p>
            <a:pPr lvl="1"/>
            <a:r>
              <a:rPr lang="en-US" dirty="0" smtClean="0"/>
              <a:t>think ‘</a:t>
            </a:r>
            <a:r>
              <a:rPr lang="en-US" dirty="0" err="1" smtClean="0"/>
              <a:t>onclick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ng-click</a:t>
            </a:r>
          </a:p>
          <a:p>
            <a:pPr lvl="1"/>
            <a:r>
              <a:rPr lang="en-US" dirty="0" smtClean="0"/>
              <a:t>ng-</a:t>
            </a:r>
            <a:r>
              <a:rPr lang="en-US" dirty="0" err="1" smtClean="0"/>
              <a:t>init</a:t>
            </a:r>
            <a:endParaRPr lang="en-US" dirty="0" smtClean="0"/>
          </a:p>
          <a:p>
            <a:pPr lvl="1"/>
            <a:r>
              <a:rPr lang="en-US" dirty="0" smtClean="0"/>
              <a:t>ng-show</a:t>
            </a:r>
          </a:p>
          <a:p>
            <a:pPr marL="349250" lvl="1" indent="0">
              <a:buNone/>
            </a:pPr>
            <a:endParaRPr lang="en-US" sz="2800" dirty="0" smtClean="0">
              <a:latin typeface="Adobe Caslon Pro" charset="0"/>
              <a:ea typeface="Adobe Caslon Pro" charset="0"/>
              <a:cs typeface="Adobe Caslon Pro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06824"/>
          </a:xfrm>
        </p:spPr>
        <p:txBody>
          <a:bodyPr/>
          <a:lstStyle/>
          <a:p>
            <a:r>
              <a:rPr lang="en-US" smtClean="0"/>
              <a:t>ng-directives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6680" y="914400"/>
            <a:ext cx="3387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docs.angularjs.org/guide/directive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76680" y="2672239"/>
            <a:ext cx="5909511" cy="418576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9250" lvl="1"/>
            <a:r>
              <a:rPr lang="en-US" sz="1900" dirty="0">
                <a:latin typeface="Adobe Caslon Pro" charset="0"/>
                <a:ea typeface="Adobe Caslon Pro" charset="0"/>
                <a:cs typeface="Adobe Caslon Pro" charset="0"/>
              </a:rPr>
              <a:t>&lt;</a:t>
            </a:r>
            <a:r>
              <a:rPr lang="en-US" sz="1900" dirty="0" smtClean="0">
                <a:latin typeface="Adobe Caslon Pro" charset="0"/>
                <a:ea typeface="Adobe Caslon Pro" charset="0"/>
                <a:cs typeface="Adobe Caslon Pro" charset="0"/>
              </a:rPr>
              <a:t>section ng-</a:t>
            </a:r>
            <a:r>
              <a:rPr lang="en-US" sz="1900" dirty="0" err="1" smtClean="0">
                <a:latin typeface="Adobe Caslon Pro" charset="0"/>
                <a:ea typeface="Adobe Caslon Pro" charset="0"/>
                <a:cs typeface="Adobe Caslon Pro" charset="0"/>
              </a:rPr>
              <a:t>init</a:t>
            </a:r>
            <a:r>
              <a:rPr lang="en-US" sz="1900" dirty="0" smtClean="0">
                <a:latin typeface="Adobe Caslon Pro" charset="0"/>
                <a:ea typeface="Adobe Caslon Pro" charset="0"/>
                <a:cs typeface="Adobe Caslon Pro" charset="0"/>
              </a:rPr>
              <a:t>=“tab=1”&gt;</a:t>
            </a:r>
          </a:p>
          <a:p>
            <a:pPr marL="349250" lvl="1"/>
            <a:r>
              <a:rPr lang="en-US" sz="1900" dirty="0">
                <a:latin typeface="Adobe Caslon Pro" charset="0"/>
                <a:ea typeface="Adobe Caslon Pro" charset="0"/>
                <a:cs typeface="Adobe Caslon Pro" charset="0"/>
              </a:rPr>
              <a:t> </a:t>
            </a:r>
            <a:r>
              <a:rPr lang="en-US" sz="1900" dirty="0" smtClean="0">
                <a:latin typeface="Adobe Caslon Pro" charset="0"/>
                <a:ea typeface="Adobe Caslon Pro" charset="0"/>
                <a:cs typeface="Adobe Caslon Pro" charset="0"/>
              </a:rPr>
              <a:t> &lt;</a:t>
            </a:r>
            <a:r>
              <a:rPr lang="en-US" sz="1900" dirty="0" err="1">
                <a:latin typeface="Adobe Caslon Pro" charset="0"/>
                <a:ea typeface="Adobe Caslon Pro" charset="0"/>
                <a:cs typeface="Adobe Caslon Pro" charset="0"/>
              </a:rPr>
              <a:t>ul</a:t>
            </a:r>
            <a:r>
              <a:rPr lang="en-US" sz="1900" dirty="0">
                <a:latin typeface="Adobe Caslon Pro" charset="0"/>
                <a:ea typeface="Adobe Caslon Pro" charset="0"/>
                <a:cs typeface="Adobe Caslon Pro" charset="0"/>
              </a:rPr>
              <a:t>&gt;</a:t>
            </a:r>
          </a:p>
          <a:p>
            <a:pPr marL="349250" lvl="1"/>
            <a:r>
              <a:rPr lang="en-US" sz="1900" dirty="0">
                <a:latin typeface="Adobe Caslon Pro" charset="0"/>
                <a:ea typeface="Adobe Caslon Pro" charset="0"/>
                <a:cs typeface="Adobe Caslon Pro" charset="0"/>
              </a:rPr>
              <a:t>   &lt;li</a:t>
            </a:r>
            <a:r>
              <a:rPr lang="en-US" sz="1900" dirty="0" smtClean="0">
                <a:latin typeface="Adobe Caslon Pro" charset="0"/>
                <a:ea typeface="Adobe Caslon Pro" charset="0"/>
                <a:cs typeface="Adobe Caslon Pro" charset="0"/>
              </a:rPr>
              <a:t>&gt;</a:t>
            </a:r>
          </a:p>
          <a:p>
            <a:pPr marL="349250" lvl="1"/>
            <a:r>
              <a:rPr lang="en-US" sz="1900" dirty="0">
                <a:latin typeface="Adobe Caslon Pro" charset="0"/>
                <a:ea typeface="Adobe Caslon Pro" charset="0"/>
                <a:cs typeface="Adobe Caslon Pro" charset="0"/>
              </a:rPr>
              <a:t> </a:t>
            </a:r>
            <a:r>
              <a:rPr lang="en-US" sz="1900" dirty="0" smtClean="0">
                <a:latin typeface="Adobe Caslon Pro" charset="0"/>
                <a:ea typeface="Adobe Caslon Pro" charset="0"/>
                <a:cs typeface="Adobe Caslon Pro" charset="0"/>
              </a:rPr>
              <a:t>     &lt;</a:t>
            </a:r>
            <a:r>
              <a:rPr lang="en-US" sz="1900" dirty="0">
                <a:latin typeface="Adobe Caslon Pro" charset="0"/>
                <a:ea typeface="Adobe Caslon Pro" charset="0"/>
                <a:cs typeface="Adobe Caslon Pro" charset="0"/>
              </a:rPr>
              <a:t>a </a:t>
            </a:r>
            <a:r>
              <a:rPr lang="en-US" sz="1900" dirty="0" err="1">
                <a:latin typeface="Adobe Caslon Pro" charset="0"/>
                <a:ea typeface="Adobe Caslon Pro" charset="0"/>
                <a:cs typeface="Adobe Caslon Pro" charset="0"/>
              </a:rPr>
              <a:t>href</a:t>
            </a:r>
            <a:r>
              <a:rPr lang="en-US" sz="1900" dirty="0">
                <a:latin typeface="Adobe Caslon Pro" charset="0"/>
                <a:ea typeface="Adobe Caslon Pro" charset="0"/>
                <a:cs typeface="Adobe Caslon Pro" charset="0"/>
              </a:rPr>
              <a:t> ng-click=“tab=1”&gt;About Us&lt;/a&gt; &lt;/li&gt;</a:t>
            </a:r>
          </a:p>
          <a:p>
            <a:pPr marL="349250" lvl="1"/>
            <a:r>
              <a:rPr lang="en-US" sz="1900" dirty="0">
                <a:latin typeface="Adobe Caslon Pro" charset="0"/>
                <a:ea typeface="Adobe Caslon Pro" charset="0"/>
                <a:cs typeface="Adobe Caslon Pro" charset="0"/>
              </a:rPr>
              <a:t>   &lt;li</a:t>
            </a:r>
            <a:r>
              <a:rPr lang="en-US" sz="1900" dirty="0" smtClean="0">
                <a:latin typeface="Adobe Caslon Pro" charset="0"/>
                <a:ea typeface="Adobe Caslon Pro" charset="0"/>
                <a:cs typeface="Adobe Caslon Pro" charset="0"/>
              </a:rPr>
              <a:t>&gt;</a:t>
            </a:r>
          </a:p>
          <a:p>
            <a:pPr marL="349250" lvl="1"/>
            <a:r>
              <a:rPr lang="en-US" sz="1900" dirty="0">
                <a:latin typeface="Adobe Caslon Pro" charset="0"/>
                <a:ea typeface="Adobe Caslon Pro" charset="0"/>
                <a:cs typeface="Adobe Caslon Pro" charset="0"/>
              </a:rPr>
              <a:t> </a:t>
            </a:r>
            <a:r>
              <a:rPr lang="en-US" sz="1900" dirty="0" smtClean="0">
                <a:latin typeface="Adobe Caslon Pro" charset="0"/>
                <a:ea typeface="Adobe Caslon Pro" charset="0"/>
                <a:cs typeface="Adobe Caslon Pro" charset="0"/>
              </a:rPr>
              <a:t>     &lt;</a:t>
            </a:r>
            <a:r>
              <a:rPr lang="en-US" sz="1900" dirty="0">
                <a:latin typeface="Adobe Caslon Pro" charset="0"/>
                <a:ea typeface="Adobe Caslon Pro" charset="0"/>
                <a:cs typeface="Adobe Caslon Pro" charset="0"/>
              </a:rPr>
              <a:t>a </a:t>
            </a:r>
            <a:r>
              <a:rPr lang="en-US" sz="1900" dirty="0" err="1">
                <a:latin typeface="Adobe Caslon Pro" charset="0"/>
                <a:ea typeface="Adobe Caslon Pro" charset="0"/>
                <a:cs typeface="Adobe Caslon Pro" charset="0"/>
              </a:rPr>
              <a:t>href</a:t>
            </a:r>
            <a:r>
              <a:rPr lang="en-US" sz="1900" dirty="0">
                <a:latin typeface="Adobe Caslon Pro" charset="0"/>
                <a:ea typeface="Adobe Caslon Pro" charset="0"/>
                <a:cs typeface="Adobe Caslon Pro" charset="0"/>
              </a:rPr>
              <a:t> ng-click=“tab=2”&gt;Contact Us&lt;/a&gt; &lt;/li&gt;</a:t>
            </a:r>
          </a:p>
          <a:p>
            <a:pPr marL="349250" lvl="1"/>
            <a:r>
              <a:rPr lang="en-US" sz="1900" dirty="0">
                <a:latin typeface="Adobe Caslon Pro" charset="0"/>
                <a:ea typeface="Adobe Caslon Pro" charset="0"/>
                <a:cs typeface="Adobe Caslon Pro" charset="0"/>
              </a:rPr>
              <a:t>&lt;/</a:t>
            </a:r>
            <a:r>
              <a:rPr lang="en-US" sz="1900" dirty="0" err="1">
                <a:latin typeface="Adobe Caslon Pro" charset="0"/>
                <a:ea typeface="Adobe Caslon Pro" charset="0"/>
                <a:cs typeface="Adobe Caslon Pro" charset="0"/>
              </a:rPr>
              <a:t>ul</a:t>
            </a:r>
            <a:r>
              <a:rPr lang="en-US" sz="1900" dirty="0">
                <a:latin typeface="Adobe Caslon Pro" charset="0"/>
                <a:ea typeface="Adobe Caslon Pro" charset="0"/>
                <a:cs typeface="Adobe Caslon Pro" charset="0"/>
              </a:rPr>
              <a:t>&gt;</a:t>
            </a:r>
          </a:p>
          <a:p>
            <a:pPr marL="349250" lvl="1"/>
            <a:r>
              <a:rPr lang="en-US" sz="1900" dirty="0">
                <a:latin typeface="Adobe Caslon Pro" charset="0"/>
                <a:ea typeface="Adobe Caslon Pro" charset="0"/>
                <a:cs typeface="Adobe Caslon Pro" charset="0"/>
              </a:rPr>
              <a:t>{{tab}}</a:t>
            </a:r>
          </a:p>
          <a:p>
            <a:pPr marL="349250" lvl="1"/>
            <a:r>
              <a:rPr lang="en-US" sz="1900" dirty="0">
                <a:latin typeface="Adobe Caslon Pro" charset="0"/>
                <a:ea typeface="Adobe Caslon Pro" charset="0"/>
                <a:cs typeface="Adobe Caslon Pro" charset="0"/>
              </a:rPr>
              <a:t>&lt;/section&gt;</a:t>
            </a:r>
          </a:p>
          <a:p>
            <a:pPr marL="349250" lvl="1"/>
            <a:r>
              <a:rPr lang="is-IS" sz="1900" dirty="0">
                <a:latin typeface="Adobe Caslon Pro" charset="0"/>
                <a:ea typeface="Adobe Caslon Pro" charset="0"/>
                <a:cs typeface="Adobe Caslon Pro" charset="0"/>
              </a:rPr>
              <a:t>…</a:t>
            </a:r>
          </a:p>
          <a:p>
            <a:pPr marL="349250" lvl="1"/>
            <a:r>
              <a:rPr lang="is-IS" sz="1900" dirty="0">
                <a:latin typeface="Adobe Caslon Pro" charset="0"/>
                <a:ea typeface="Adobe Caslon Pro" charset="0"/>
                <a:cs typeface="Adobe Caslon Pro" charset="0"/>
              </a:rPr>
              <a:t>&lt;div class=“panel” ng-show=“tab===1”&gt;</a:t>
            </a:r>
          </a:p>
          <a:p>
            <a:pPr marL="349250" lvl="1"/>
            <a:r>
              <a:rPr lang="is-IS" sz="1900" dirty="0">
                <a:latin typeface="Adobe Caslon Pro" charset="0"/>
                <a:ea typeface="Adobe Caslon Pro" charset="0"/>
                <a:cs typeface="Adobe Caslon Pro" charset="0"/>
              </a:rPr>
              <a:t>  &lt;h4&gt;About us&lt;/h4&gt;</a:t>
            </a:r>
          </a:p>
          <a:p>
            <a:pPr marL="349250" lvl="1"/>
            <a:r>
              <a:rPr lang="is-IS" sz="1900" dirty="0">
                <a:latin typeface="Adobe Caslon Pro" charset="0"/>
                <a:ea typeface="Adobe Caslon Pro" charset="0"/>
                <a:cs typeface="Adobe Caslon Pro" charset="0"/>
              </a:rPr>
              <a:t>...</a:t>
            </a:r>
          </a:p>
          <a:p>
            <a:pPr marL="349250" lvl="1"/>
            <a:r>
              <a:rPr lang="is-IS" sz="1900" dirty="0">
                <a:latin typeface="Adobe Caslon Pro" charset="0"/>
                <a:ea typeface="Adobe Caslon Pro" charset="0"/>
                <a:cs typeface="Adobe Caslon Pro" charset="0"/>
              </a:rPr>
              <a:t>&lt;/div&gt;</a:t>
            </a:r>
            <a:endParaRPr lang="en-US" sz="1900" dirty="0">
              <a:latin typeface="Adobe Caslon Pro" charset="0"/>
              <a:ea typeface="Adobe Caslon Pro" charset="0"/>
              <a:cs typeface="Adobe Caslon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596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176010"/>
            <a:ext cx="91440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Adding/removing classes from elements</a:t>
            </a:r>
          </a:p>
          <a:p>
            <a:r>
              <a:rPr lang="en-US" dirty="0" smtClean="0"/>
              <a:t>ng-class</a:t>
            </a:r>
          </a:p>
          <a:p>
            <a:pPr lvl="1"/>
            <a:r>
              <a:rPr lang="en-US" dirty="0" smtClean="0"/>
              <a:t>Format: ng-class=“</a:t>
            </a:r>
            <a:r>
              <a:rPr lang="en-US" dirty="0" err="1" smtClean="0"/>
              <a:t>classToSet:BoolExpression</a:t>
            </a:r>
            <a:r>
              <a:rPr lang="en-US" dirty="0" smtClean="0"/>
              <a:t>”</a:t>
            </a:r>
          </a:p>
          <a:p>
            <a:pPr marL="349250" lvl="1" indent="0">
              <a:buNone/>
            </a:pPr>
            <a:endParaRPr lang="en-US" sz="2800" dirty="0" smtClean="0">
              <a:latin typeface="Adobe Caslon Pro" charset="0"/>
              <a:ea typeface="Adobe Caslon Pro" charset="0"/>
              <a:cs typeface="Adobe Caslon Pro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06824"/>
          </a:xfrm>
        </p:spPr>
        <p:txBody>
          <a:bodyPr/>
          <a:lstStyle/>
          <a:p>
            <a:r>
              <a:rPr lang="en-US" sz="2800" dirty="0" smtClean="0"/>
              <a:t>Using </a:t>
            </a:r>
            <a:br>
              <a:rPr lang="en-US" sz="2800" dirty="0" smtClean="0"/>
            </a:br>
            <a:r>
              <a:rPr lang="en-US" sz="2800" dirty="0" smtClean="0"/>
              <a:t>ng-directives &amp; expressions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876680" y="914400"/>
            <a:ext cx="3387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docs.angularjs.org/guide/directive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76680" y="2672239"/>
            <a:ext cx="5909511" cy="418576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9250" lvl="1"/>
            <a:r>
              <a:rPr lang="en-US" sz="1900" dirty="0">
                <a:latin typeface="Adobe Caslon Pro" charset="0"/>
                <a:ea typeface="Adobe Caslon Pro" charset="0"/>
                <a:cs typeface="Adobe Caslon Pro" charset="0"/>
              </a:rPr>
              <a:t>&lt;</a:t>
            </a:r>
            <a:r>
              <a:rPr lang="en-US" sz="1900" dirty="0" smtClean="0">
                <a:latin typeface="Adobe Caslon Pro" charset="0"/>
                <a:ea typeface="Adobe Caslon Pro" charset="0"/>
                <a:cs typeface="Adobe Caslon Pro" charset="0"/>
              </a:rPr>
              <a:t>section ng-</a:t>
            </a:r>
            <a:r>
              <a:rPr lang="en-US" sz="1900" dirty="0" err="1" smtClean="0">
                <a:latin typeface="Adobe Caslon Pro" charset="0"/>
                <a:ea typeface="Adobe Caslon Pro" charset="0"/>
                <a:cs typeface="Adobe Caslon Pro" charset="0"/>
              </a:rPr>
              <a:t>init</a:t>
            </a:r>
            <a:r>
              <a:rPr lang="en-US" sz="1900" dirty="0" smtClean="0">
                <a:latin typeface="Adobe Caslon Pro" charset="0"/>
                <a:ea typeface="Adobe Caslon Pro" charset="0"/>
                <a:cs typeface="Adobe Caslon Pro" charset="0"/>
              </a:rPr>
              <a:t>=“tab=1”&gt;</a:t>
            </a:r>
          </a:p>
          <a:p>
            <a:pPr marL="349250" lvl="1"/>
            <a:r>
              <a:rPr lang="en-US" sz="1900" dirty="0">
                <a:latin typeface="Adobe Caslon Pro" charset="0"/>
                <a:ea typeface="Adobe Caslon Pro" charset="0"/>
                <a:cs typeface="Adobe Caslon Pro" charset="0"/>
              </a:rPr>
              <a:t> </a:t>
            </a:r>
            <a:r>
              <a:rPr lang="en-US" sz="1900" dirty="0" smtClean="0">
                <a:latin typeface="Adobe Caslon Pro" charset="0"/>
                <a:ea typeface="Adobe Caslon Pro" charset="0"/>
                <a:cs typeface="Adobe Caslon Pro" charset="0"/>
              </a:rPr>
              <a:t> &lt;</a:t>
            </a:r>
            <a:r>
              <a:rPr lang="en-US" sz="1900" dirty="0" err="1">
                <a:latin typeface="Adobe Caslon Pro" charset="0"/>
                <a:ea typeface="Adobe Caslon Pro" charset="0"/>
                <a:cs typeface="Adobe Caslon Pro" charset="0"/>
              </a:rPr>
              <a:t>ul</a:t>
            </a:r>
            <a:r>
              <a:rPr lang="en-US" sz="1900" dirty="0">
                <a:latin typeface="Adobe Caslon Pro" charset="0"/>
                <a:ea typeface="Adobe Caslon Pro" charset="0"/>
                <a:cs typeface="Adobe Caslon Pro" charset="0"/>
              </a:rPr>
              <a:t>&gt;</a:t>
            </a:r>
          </a:p>
          <a:p>
            <a:pPr marL="349250" lvl="1"/>
            <a:r>
              <a:rPr lang="en-US" sz="1900" dirty="0">
                <a:latin typeface="Adobe Caslon Pro" charset="0"/>
                <a:ea typeface="Adobe Caslon Pro" charset="0"/>
                <a:cs typeface="Adobe Caslon Pro" charset="0"/>
              </a:rPr>
              <a:t>   &lt;</a:t>
            </a:r>
            <a:r>
              <a:rPr lang="en-US" sz="1900" dirty="0" smtClean="0">
                <a:latin typeface="Adobe Caslon Pro" charset="0"/>
                <a:ea typeface="Adobe Caslon Pro" charset="0"/>
                <a:cs typeface="Adobe Caslon Pro" charset="0"/>
              </a:rPr>
              <a:t>li ng-class=“{</a:t>
            </a:r>
            <a:r>
              <a:rPr lang="en-US" sz="1900" dirty="0" err="1" smtClean="0">
                <a:latin typeface="Adobe Caslon Pro" charset="0"/>
                <a:ea typeface="Adobe Caslon Pro" charset="0"/>
                <a:cs typeface="Adobe Caslon Pro" charset="0"/>
              </a:rPr>
              <a:t>active:tab</a:t>
            </a:r>
            <a:r>
              <a:rPr lang="en-US" sz="1900" dirty="0" smtClean="0">
                <a:latin typeface="Adobe Caslon Pro" charset="0"/>
                <a:ea typeface="Adobe Caslon Pro" charset="0"/>
                <a:cs typeface="Adobe Caslon Pro" charset="0"/>
              </a:rPr>
              <a:t>===1}”&gt;</a:t>
            </a:r>
          </a:p>
          <a:p>
            <a:pPr marL="349250" lvl="1"/>
            <a:r>
              <a:rPr lang="en-US" sz="1900" dirty="0">
                <a:latin typeface="Adobe Caslon Pro" charset="0"/>
                <a:ea typeface="Adobe Caslon Pro" charset="0"/>
                <a:cs typeface="Adobe Caslon Pro" charset="0"/>
              </a:rPr>
              <a:t> </a:t>
            </a:r>
            <a:r>
              <a:rPr lang="en-US" sz="1900" dirty="0" smtClean="0">
                <a:latin typeface="Adobe Caslon Pro" charset="0"/>
                <a:ea typeface="Adobe Caslon Pro" charset="0"/>
                <a:cs typeface="Adobe Caslon Pro" charset="0"/>
              </a:rPr>
              <a:t>     &lt;</a:t>
            </a:r>
            <a:r>
              <a:rPr lang="en-US" sz="1900" dirty="0">
                <a:latin typeface="Adobe Caslon Pro" charset="0"/>
                <a:ea typeface="Adobe Caslon Pro" charset="0"/>
                <a:cs typeface="Adobe Caslon Pro" charset="0"/>
              </a:rPr>
              <a:t>a </a:t>
            </a:r>
            <a:r>
              <a:rPr lang="en-US" sz="1900" dirty="0" err="1">
                <a:latin typeface="Adobe Caslon Pro" charset="0"/>
                <a:ea typeface="Adobe Caslon Pro" charset="0"/>
                <a:cs typeface="Adobe Caslon Pro" charset="0"/>
              </a:rPr>
              <a:t>href</a:t>
            </a:r>
            <a:r>
              <a:rPr lang="en-US" sz="1900" dirty="0">
                <a:latin typeface="Adobe Caslon Pro" charset="0"/>
                <a:ea typeface="Adobe Caslon Pro" charset="0"/>
                <a:cs typeface="Adobe Caslon Pro" charset="0"/>
              </a:rPr>
              <a:t> ng-click=“tab=1”&gt;About Us&lt;/a&gt; &lt;/li&gt;</a:t>
            </a:r>
          </a:p>
          <a:p>
            <a:pPr marL="349250" lvl="1"/>
            <a:r>
              <a:rPr lang="en-US" sz="1900" dirty="0">
                <a:latin typeface="Adobe Caslon Pro" charset="0"/>
                <a:ea typeface="Adobe Caslon Pro" charset="0"/>
                <a:cs typeface="Adobe Caslon Pro" charset="0"/>
              </a:rPr>
              <a:t>   &lt;</a:t>
            </a:r>
            <a:r>
              <a:rPr lang="en-US" sz="1900" dirty="0" smtClean="0">
                <a:latin typeface="Adobe Caslon Pro" charset="0"/>
                <a:ea typeface="Adobe Caslon Pro" charset="0"/>
                <a:cs typeface="Adobe Caslon Pro" charset="0"/>
              </a:rPr>
              <a:t>li ng-class=“{</a:t>
            </a:r>
            <a:r>
              <a:rPr lang="en-US" sz="1900" dirty="0" err="1" smtClean="0">
                <a:latin typeface="Adobe Caslon Pro" charset="0"/>
                <a:ea typeface="Adobe Caslon Pro" charset="0"/>
                <a:cs typeface="Adobe Caslon Pro" charset="0"/>
              </a:rPr>
              <a:t>active:tab</a:t>
            </a:r>
            <a:r>
              <a:rPr lang="en-US" sz="1900" dirty="0" smtClean="0">
                <a:latin typeface="Adobe Caslon Pro" charset="0"/>
                <a:ea typeface="Adobe Caslon Pro" charset="0"/>
                <a:cs typeface="Adobe Caslon Pro" charset="0"/>
              </a:rPr>
              <a:t>===2}”&gt;</a:t>
            </a:r>
          </a:p>
          <a:p>
            <a:pPr marL="349250" lvl="1"/>
            <a:r>
              <a:rPr lang="en-US" sz="1900" dirty="0">
                <a:latin typeface="Adobe Caslon Pro" charset="0"/>
                <a:ea typeface="Adobe Caslon Pro" charset="0"/>
                <a:cs typeface="Adobe Caslon Pro" charset="0"/>
              </a:rPr>
              <a:t> </a:t>
            </a:r>
            <a:r>
              <a:rPr lang="en-US" sz="1900" dirty="0" smtClean="0">
                <a:latin typeface="Adobe Caslon Pro" charset="0"/>
                <a:ea typeface="Adobe Caslon Pro" charset="0"/>
                <a:cs typeface="Adobe Caslon Pro" charset="0"/>
              </a:rPr>
              <a:t>     &lt;</a:t>
            </a:r>
            <a:r>
              <a:rPr lang="en-US" sz="1900" dirty="0">
                <a:latin typeface="Adobe Caslon Pro" charset="0"/>
                <a:ea typeface="Adobe Caslon Pro" charset="0"/>
                <a:cs typeface="Adobe Caslon Pro" charset="0"/>
              </a:rPr>
              <a:t>a </a:t>
            </a:r>
            <a:r>
              <a:rPr lang="en-US" sz="1900" dirty="0" err="1">
                <a:latin typeface="Adobe Caslon Pro" charset="0"/>
                <a:ea typeface="Adobe Caslon Pro" charset="0"/>
                <a:cs typeface="Adobe Caslon Pro" charset="0"/>
              </a:rPr>
              <a:t>href</a:t>
            </a:r>
            <a:r>
              <a:rPr lang="en-US" sz="1900" dirty="0">
                <a:latin typeface="Adobe Caslon Pro" charset="0"/>
                <a:ea typeface="Adobe Caslon Pro" charset="0"/>
                <a:cs typeface="Adobe Caslon Pro" charset="0"/>
              </a:rPr>
              <a:t> ng-click=“tab=2”&gt;Contact Us&lt;/a&gt; &lt;/li&gt;</a:t>
            </a:r>
          </a:p>
          <a:p>
            <a:pPr marL="349250" lvl="1"/>
            <a:r>
              <a:rPr lang="en-US" sz="1900" dirty="0">
                <a:latin typeface="Adobe Caslon Pro" charset="0"/>
                <a:ea typeface="Adobe Caslon Pro" charset="0"/>
                <a:cs typeface="Adobe Caslon Pro" charset="0"/>
              </a:rPr>
              <a:t>&lt;/</a:t>
            </a:r>
            <a:r>
              <a:rPr lang="en-US" sz="1900" dirty="0" err="1">
                <a:latin typeface="Adobe Caslon Pro" charset="0"/>
                <a:ea typeface="Adobe Caslon Pro" charset="0"/>
                <a:cs typeface="Adobe Caslon Pro" charset="0"/>
              </a:rPr>
              <a:t>ul</a:t>
            </a:r>
            <a:r>
              <a:rPr lang="en-US" sz="1900" dirty="0">
                <a:latin typeface="Adobe Caslon Pro" charset="0"/>
                <a:ea typeface="Adobe Caslon Pro" charset="0"/>
                <a:cs typeface="Adobe Caslon Pro" charset="0"/>
              </a:rPr>
              <a:t>&gt;</a:t>
            </a:r>
          </a:p>
          <a:p>
            <a:pPr marL="349250" lvl="1"/>
            <a:r>
              <a:rPr lang="en-US" sz="1900" dirty="0">
                <a:latin typeface="Adobe Caslon Pro" charset="0"/>
                <a:ea typeface="Adobe Caslon Pro" charset="0"/>
                <a:cs typeface="Adobe Caslon Pro" charset="0"/>
              </a:rPr>
              <a:t>{{tab}}</a:t>
            </a:r>
          </a:p>
          <a:p>
            <a:pPr marL="349250" lvl="1"/>
            <a:r>
              <a:rPr lang="en-US" sz="1900" dirty="0">
                <a:latin typeface="Adobe Caslon Pro" charset="0"/>
                <a:ea typeface="Adobe Caslon Pro" charset="0"/>
                <a:cs typeface="Adobe Caslon Pro" charset="0"/>
              </a:rPr>
              <a:t>&lt;/section&gt;</a:t>
            </a:r>
          </a:p>
          <a:p>
            <a:pPr marL="349250" lvl="1"/>
            <a:r>
              <a:rPr lang="is-IS" sz="1900" dirty="0">
                <a:latin typeface="Adobe Caslon Pro" charset="0"/>
                <a:ea typeface="Adobe Caslon Pro" charset="0"/>
                <a:cs typeface="Adobe Caslon Pro" charset="0"/>
              </a:rPr>
              <a:t>…</a:t>
            </a:r>
          </a:p>
          <a:p>
            <a:pPr marL="349250" lvl="1"/>
            <a:r>
              <a:rPr lang="is-IS" sz="1900" dirty="0">
                <a:latin typeface="Adobe Caslon Pro" charset="0"/>
                <a:ea typeface="Adobe Caslon Pro" charset="0"/>
                <a:cs typeface="Adobe Caslon Pro" charset="0"/>
              </a:rPr>
              <a:t>&lt;div class=“panel” ng-show=“tab===1”&gt;</a:t>
            </a:r>
          </a:p>
          <a:p>
            <a:pPr marL="349250" lvl="1"/>
            <a:r>
              <a:rPr lang="is-IS" sz="1900" dirty="0">
                <a:latin typeface="Adobe Caslon Pro" charset="0"/>
                <a:ea typeface="Adobe Caslon Pro" charset="0"/>
                <a:cs typeface="Adobe Caslon Pro" charset="0"/>
              </a:rPr>
              <a:t>  &lt;h4&gt;About us&lt;/h4&gt;</a:t>
            </a:r>
          </a:p>
          <a:p>
            <a:pPr marL="349250" lvl="1"/>
            <a:r>
              <a:rPr lang="is-IS" sz="1900" dirty="0">
                <a:latin typeface="Adobe Caslon Pro" charset="0"/>
                <a:ea typeface="Adobe Caslon Pro" charset="0"/>
                <a:cs typeface="Adobe Caslon Pro" charset="0"/>
              </a:rPr>
              <a:t>...</a:t>
            </a:r>
          </a:p>
          <a:p>
            <a:pPr marL="349250" lvl="1"/>
            <a:r>
              <a:rPr lang="is-IS" sz="1900" dirty="0">
                <a:latin typeface="Adobe Caslon Pro" charset="0"/>
                <a:ea typeface="Adobe Caslon Pro" charset="0"/>
                <a:cs typeface="Adobe Caslon Pro" charset="0"/>
              </a:rPr>
              <a:t>&lt;/div&gt;</a:t>
            </a:r>
            <a:endParaRPr lang="en-US" sz="1900" dirty="0">
              <a:latin typeface="Adobe Caslon Pro" charset="0"/>
              <a:ea typeface="Adobe Caslon Pro" charset="0"/>
              <a:cs typeface="Adobe Caslon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1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549275" y="107950"/>
            <a:ext cx="8042275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4600">
                <a:solidFill>
                  <a:srgbClr val="2C7C9F"/>
                </a:solidFill>
                <a:latin typeface="News Gothic MT" charset="0"/>
              </a:rPr>
              <a:t>Angular JS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4488" indent="-344488"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1pPr>
            <a:lvl2pPr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2pPr>
            <a:lvl3pPr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3pPr>
            <a:lvl4pPr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4pPr>
            <a:lvl5pPr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9pPr>
          </a:lstStyle>
          <a:p>
            <a:pPr>
              <a:lnSpc>
                <a:spcPct val="100000"/>
              </a:lnSpc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sz="2400" dirty="0">
                <a:solidFill>
                  <a:srgbClr val="595959"/>
                </a:solidFill>
                <a:latin typeface="News Gothic MT" charset="0"/>
              </a:rPr>
              <a:t>Client-side web application framework (</a:t>
            </a:r>
            <a:r>
              <a:rPr lang="en-US" altLang="en-US" sz="2400" dirty="0" smtClean="0">
                <a:solidFill>
                  <a:srgbClr val="595959"/>
                </a:solidFill>
                <a:latin typeface="News Gothic MT" charset="0"/>
              </a:rPr>
              <a:t>MVC)</a:t>
            </a:r>
            <a:endParaRPr lang="en-US" altLang="en-US" sz="2400" dirty="0">
              <a:solidFill>
                <a:srgbClr val="595959"/>
              </a:solidFill>
              <a:latin typeface="News Gothic MT" charset="0"/>
            </a:endParaRPr>
          </a:p>
          <a:p>
            <a:pPr>
              <a:lnSpc>
                <a:spcPct val="100000"/>
              </a:lnSpc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sz="2400" dirty="0">
                <a:solidFill>
                  <a:srgbClr val="595959"/>
                </a:solidFill>
                <a:latin typeface="News Gothic MT" charset="0"/>
              </a:rPr>
              <a:t>Mainly for Single-page Applications</a:t>
            </a:r>
          </a:p>
          <a:p>
            <a:pPr>
              <a:lnSpc>
                <a:spcPct val="100000"/>
              </a:lnSpc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sz="2400" dirty="0">
                <a:solidFill>
                  <a:srgbClr val="595959"/>
                </a:solidFill>
                <a:latin typeface="News Gothic MT" charset="0"/>
              </a:rPr>
              <a:t>Extends HTML through the use of directives</a:t>
            </a:r>
          </a:p>
          <a:p>
            <a:pPr>
              <a:lnSpc>
                <a:spcPct val="100000"/>
              </a:lnSpc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sz="2400" dirty="0">
                <a:solidFill>
                  <a:srgbClr val="595959"/>
                </a:solidFill>
                <a:latin typeface="News Gothic MT" charset="0"/>
              </a:rPr>
              <a:t>A companion </a:t>
            </a:r>
            <a:r>
              <a:rPr lang="en-US" altLang="en-US" sz="2400" dirty="0" err="1">
                <a:solidFill>
                  <a:srgbClr val="595959"/>
                </a:solidFill>
                <a:latin typeface="News Gothic MT" charset="0"/>
              </a:rPr>
              <a:t>javascript</a:t>
            </a:r>
            <a:r>
              <a:rPr lang="en-US" altLang="en-US" sz="2400" dirty="0">
                <a:solidFill>
                  <a:srgbClr val="595959"/>
                </a:solidFill>
                <a:latin typeface="News Gothic MT" charset="0"/>
              </a:rPr>
              <a:t> contains the application's business logic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2400" dirty="0">
              <a:solidFill>
                <a:srgbClr val="595959"/>
              </a:solidFill>
              <a:latin typeface="News Gothic MT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789238" y="982663"/>
            <a:ext cx="3560762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 u="sng">
                <a:solidFill>
                  <a:srgbClr val="7030A0"/>
                </a:solidFill>
                <a:ea typeface="Arial" charset="0"/>
                <a:cs typeface="Arial" charset="0"/>
              </a:rPr>
              <a:t>https://docs.angularjs.org/guide/expression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1400" u="sng">
              <a:solidFill>
                <a:srgbClr val="7030A0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4112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549275" y="107950"/>
            <a:ext cx="8042275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4600">
                <a:solidFill>
                  <a:srgbClr val="2C7C9F"/>
                </a:solidFill>
                <a:latin typeface="News Gothic MT" charset="0"/>
              </a:rPr>
              <a:t>Angular JS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4488" indent="-344488"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1pPr>
            <a:lvl2pPr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2pPr>
            <a:lvl3pPr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3pPr>
            <a:lvl4pPr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4pPr>
            <a:lvl5pPr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9pPr>
          </a:lstStyle>
          <a:p>
            <a:pPr>
              <a:lnSpc>
                <a:spcPct val="100000"/>
              </a:lnSpc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sz="2400">
                <a:solidFill>
                  <a:srgbClr val="595959"/>
                </a:solidFill>
                <a:latin typeface="News Gothic MT" charset="0"/>
              </a:rPr>
              <a:t>HTML acts as template containing Angular directives and expressions</a:t>
            </a:r>
          </a:p>
          <a:p>
            <a:pPr>
              <a:lnSpc>
                <a:spcPct val="100000"/>
              </a:lnSpc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sz="2400">
                <a:solidFill>
                  <a:srgbClr val="595959"/>
                </a:solidFill>
                <a:latin typeface="News Gothic MT" charset="0"/>
              </a:rPr>
              <a:t>Javascript contains controller definitions to interact with model</a:t>
            </a:r>
          </a:p>
          <a:p>
            <a:pPr>
              <a:lnSpc>
                <a:spcPct val="100000"/>
              </a:lnSpc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sz="2400">
                <a:solidFill>
                  <a:srgbClr val="595959"/>
                </a:solidFill>
                <a:latin typeface="News Gothic MT" charset="0"/>
              </a:rPr>
              <a:t>Angular maintains context in the form of scope objects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2400">
              <a:solidFill>
                <a:srgbClr val="595959"/>
              </a:solidFill>
              <a:latin typeface="News Gothic MT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789238" y="982663"/>
            <a:ext cx="3560762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 u="sng">
                <a:solidFill>
                  <a:srgbClr val="7030A0"/>
                </a:solidFill>
                <a:ea typeface="Arial" charset="0"/>
                <a:cs typeface="Arial" charset="0"/>
              </a:rPr>
              <a:t>https://docs.angularjs.org/guide/expression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1400" u="sng">
              <a:solidFill>
                <a:srgbClr val="7030A0"/>
              </a:solidFill>
              <a:ea typeface="Arial" charset="0"/>
              <a:cs typeface="Arial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38" y="3749675"/>
            <a:ext cx="3890962" cy="282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6688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80320"/>
          </a:xfrm>
        </p:spPr>
        <p:txBody>
          <a:bodyPr/>
          <a:lstStyle/>
          <a:p>
            <a:r>
              <a:rPr lang="en-US" altLang="en-US" dirty="0">
                <a:solidFill>
                  <a:srgbClr val="2C7C9F"/>
                </a:solidFill>
                <a:latin typeface="News Gothic MT" charset="0"/>
              </a:rPr>
              <a:t>Angular </a:t>
            </a:r>
            <a:r>
              <a:rPr lang="en-US" altLang="en-US" dirty="0" smtClean="0">
                <a:solidFill>
                  <a:srgbClr val="2C7C9F"/>
                </a:solidFill>
                <a:latin typeface="News Gothic MT" charset="0"/>
              </a:rPr>
              <a:t>JS – </a:t>
            </a:r>
            <a:r>
              <a:rPr lang="en-US" altLang="en-US" sz="2400" dirty="0" smtClean="0">
                <a:solidFill>
                  <a:srgbClr val="2C7C9F"/>
                </a:solidFill>
                <a:latin typeface="News Gothic MT" charset="0"/>
              </a:rPr>
              <a:t>basic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2" y="887896"/>
            <a:ext cx="8468139" cy="505570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Expressions</a:t>
            </a:r>
          </a:p>
          <a:p>
            <a:pPr lvl="1"/>
            <a:r>
              <a:rPr lang="en-US" altLang="en-US" dirty="0" smtClean="0"/>
              <a:t>A way of using variables in HTML</a:t>
            </a:r>
          </a:p>
          <a:p>
            <a:pPr lvl="1"/>
            <a:r>
              <a:rPr lang="en-US" altLang="en-US" dirty="0" err="1" smtClean="0"/>
              <a:t>Ie</a:t>
            </a:r>
            <a:r>
              <a:rPr lang="en-US" altLang="en-US" dirty="0" smtClean="0"/>
              <a:t> code/instructions</a:t>
            </a:r>
          </a:p>
          <a:p>
            <a:r>
              <a:rPr lang="en-US" altLang="en-US" dirty="0" smtClean="0"/>
              <a:t>Directives</a:t>
            </a:r>
          </a:p>
          <a:p>
            <a:pPr lvl="1"/>
            <a:r>
              <a:rPr lang="en-US" altLang="en-US" dirty="0" smtClean="0"/>
              <a:t>Adding attributes to HTML tags</a:t>
            </a:r>
          </a:p>
          <a:p>
            <a:pPr lvl="1"/>
            <a:r>
              <a:rPr lang="en-US" altLang="en-US" dirty="0" smtClean="0"/>
              <a:t>Tell JS where in the HTML to act</a:t>
            </a:r>
          </a:p>
          <a:p>
            <a:r>
              <a:rPr lang="en-US" altLang="en-US" dirty="0" smtClean="0"/>
              <a:t>Controllers</a:t>
            </a:r>
          </a:p>
          <a:p>
            <a:pPr lvl="1"/>
            <a:r>
              <a:rPr lang="en-US" altLang="en-US" dirty="0" smtClean="0"/>
              <a:t>Adding functionality using JS to provide the functionality to the HTML</a:t>
            </a:r>
          </a:p>
          <a:p>
            <a:pPr lvl="1"/>
            <a:r>
              <a:rPr lang="en-US" altLang="en-US" dirty="0" smtClean="0"/>
              <a:t>Do the acting</a:t>
            </a:r>
          </a:p>
          <a:p>
            <a:r>
              <a:rPr lang="en-US" altLang="en-US" dirty="0" smtClean="0"/>
              <a:t>Services</a:t>
            </a:r>
          </a:p>
          <a:p>
            <a:pPr lvl="1"/>
            <a:r>
              <a:rPr lang="en-US" altLang="en-US" dirty="0" smtClean="0"/>
              <a:t>Reusable objects – basically a class library of functions</a:t>
            </a:r>
          </a:p>
          <a:p>
            <a:r>
              <a:rPr lang="en-US" altLang="en-US" dirty="0" smtClean="0"/>
              <a:t>Scope</a:t>
            </a:r>
          </a:p>
          <a:p>
            <a:pPr lvl="1"/>
            <a:r>
              <a:rPr lang="en-US" altLang="en-US" dirty="0" smtClean="0"/>
              <a:t>Allows to maintain context within our HTML ‘app’</a:t>
            </a:r>
          </a:p>
          <a:p>
            <a:pPr lvl="1"/>
            <a:r>
              <a:rPr lang="en-US" altLang="en-US" dirty="0" err="1" smtClean="0"/>
              <a:t>Ie</a:t>
            </a:r>
            <a:r>
              <a:rPr lang="en-US" altLang="en-US" dirty="0" smtClean="0"/>
              <a:t> we define the app using a directive which a controller will use to execute expressions that it finds in the tag with a specific attribute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1503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549275" y="107950"/>
            <a:ext cx="8042275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4600">
                <a:solidFill>
                  <a:srgbClr val="2C7C9F"/>
                </a:solidFill>
                <a:latin typeface="News Gothic MT" charset="0"/>
              </a:rPr>
              <a:t>ng-directives</a:t>
            </a: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4488" indent="-344488"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1pPr>
            <a:lvl2pPr marL="685800" indent="-334963"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2pPr>
            <a:lvl3pPr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3pPr>
            <a:lvl4pPr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4pPr>
            <a:lvl5pPr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4488" algn="l"/>
                <a:tab pos="801688" algn="l"/>
                <a:tab pos="1258888" algn="l"/>
                <a:tab pos="1716088" algn="l"/>
                <a:tab pos="2173288" algn="l"/>
                <a:tab pos="2630488" algn="l"/>
                <a:tab pos="3087688" algn="l"/>
                <a:tab pos="3544888" algn="l"/>
                <a:tab pos="4002088" algn="l"/>
                <a:tab pos="4459288" algn="l"/>
                <a:tab pos="4916488" algn="l"/>
                <a:tab pos="5373688" algn="l"/>
                <a:tab pos="5830888" algn="l"/>
                <a:tab pos="6288088" algn="l"/>
                <a:tab pos="6745288" algn="l"/>
                <a:tab pos="7202488" algn="l"/>
                <a:tab pos="7659688" algn="l"/>
                <a:tab pos="8116888" algn="l"/>
                <a:tab pos="8574088" algn="l"/>
                <a:tab pos="9031288" algn="l"/>
                <a:tab pos="9488488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9pPr>
          </a:lstStyle>
          <a:p>
            <a:pPr>
              <a:lnSpc>
                <a:spcPct val="100000"/>
              </a:lnSpc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sz="2400">
                <a:solidFill>
                  <a:srgbClr val="595959"/>
                </a:solidFill>
                <a:latin typeface="News Gothic MT" charset="0"/>
              </a:rPr>
              <a:t>Application </a:t>
            </a:r>
          </a:p>
          <a:p>
            <a:pPr lvl="1">
              <a:lnSpc>
                <a:spcPct val="100000"/>
              </a:lnSpc>
              <a:buClr>
                <a:srgbClr val="215D77"/>
              </a:buClr>
              <a:buSzPct val="110000"/>
              <a:buFont typeface="Wingdings 2" charset="2"/>
              <a:buChar char=""/>
            </a:pPr>
            <a:r>
              <a:rPr lang="en-US" altLang="en-US" sz="2200">
                <a:solidFill>
                  <a:srgbClr val="595959"/>
                </a:solidFill>
                <a:latin typeface="News Gothic MT" charset="0"/>
              </a:rPr>
              <a:t>Attach the application module to the page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2200">
              <a:solidFill>
                <a:srgbClr val="595959"/>
              </a:solidFill>
              <a:latin typeface="News Gothic MT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595959"/>
                </a:solidFill>
                <a:latin typeface="Adobe Caslon Pro" charset="0"/>
                <a:ea typeface="Adobe Caslon Pro" charset="0"/>
                <a:cs typeface="Adobe Caslon Pro" charset="0"/>
              </a:rPr>
              <a:t>&lt;html ng-app=“songApp”&gt;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595959"/>
                </a:solidFill>
                <a:latin typeface="Adobe Caslon Pro" charset="0"/>
                <a:ea typeface="Adobe Caslon Pro" charset="0"/>
                <a:cs typeface="Adobe Caslon Pro" charset="0"/>
              </a:rPr>
              <a:t>...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595959"/>
                </a:solidFill>
                <a:latin typeface="Adobe Caslon Pro" charset="0"/>
                <a:ea typeface="Adobe Caslon Pro" charset="0"/>
                <a:cs typeface="Adobe Caslon Pro" charset="0"/>
              </a:rPr>
              <a:t>&lt;script&gt;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595959"/>
                </a:solidFill>
                <a:latin typeface="Adobe Caslon Pro" charset="0"/>
                <a:ea typeface="Adobe Caslon Pro" charset="0"/>
                <a:cs typeface="Adobe Caslon Pro" charset="0"/>
              </a:rPr>
              <a:t>    var songApp = angular.module('songApp',[]);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595959"/>
                </a:solidFill>
                <a:latin typeface="Adobe Caslon Pro" charset="0"/>
                <a:ea typeface="Adobe Caslon Pro" charset="0"/>
                <a:cs typeface="Adobe Caslon Pro" charset="0"/>
              </a:rPr>
              <a:t>&lt;/script&gt;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2800">
              <a:solidFill>
                <a:srgbClr val="595959"/>
              </a:solidFill>
              <a:latin typeface="Adobe Caslon Pro" charset="0"/>
              <a:ea typeface="Adobe Caslon Pro" charset="0"/>
              <a:cs typeface="Adobe Caslon Pro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2800">
              <a:solidFill>
                <a:srgbClr val="595959"/>
              </a:solidFill>
              <a:latin typeface="Adobe Caslon Pro" charset="0"/>
              <a:ea typeface="Adobe Caslon Pro" charset="0"/>
              <a:cs typeface="Adobe Caslon Pro" charset="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889250" y="914400"/>
            <a:ext cx="33639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  <a:cs typeface="SimSun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400" u="sng">
                <a:solidFill>
                  <a:srgbClr val="7030A0"/>
                </a:solidFill>
                <a:ea typeface="Arial" charset="0"/>
                <a:cs typeface="Arial" charset="0"/>
              </a:rPr>
              <a:t>https://docs.angularjs.org/guide/directive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1400" u="sng">
              <a:solidFill>
                <a:srgbClr val="7030A0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112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80320"/>
          </a:xfrm>
        </p:spPr>
        <p:txBody>
          <a:bodyPr/>
          <a:lstStyle/>
          <a:p>
            <a:r>
              <a:rPr lang="en-US" dirty="0" smtClean="0"/>
              <a:t>{{expressions}}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{{ 1 + 2}}</a:t>
            </a:r>
          </a:p>
          <a:p>
            <a:r>
              <a:rPr lang="en-US" dirty="0" smtClean="0"/>
              <a:t>{{ a + b }}</a:t>
            </a:r>
          </a:p>
          <a:p>
            <a:r>
              <a:rPr lang="en-US" dirty="0" smtClean="0"/>
              <a:t>{{ </a:t>
            </a:r>
            <a:r>
              <a:rPr lang="en-US" dirty="0" err="1" smtClean="0"/>
              <a:t>item.cost</a:t>
            </a:r>
            <a:r>
              <a:rPr lang="en-US" dirty="0" smtClean="0"/>
              <a:t> }}</a:t>
            </a:r>
          </a:p>
          <a:p>
            <a:r>
              <a:rPr lang="en-US" dirty="0" smtClean="0"/>
              <a:t>{{ items[</a:t>
            </a:r>
            <a:r>
              <a:rPr lang="en-US" dirty="0" err="1" smtClean="0"/>
              <a:t>indx</a:t>
            </a:r>
            <a:r>
              <a:rPr lang="en-US" dirty="0" smtClean="0"/>
              <a:t>] }}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&lt;li&gt;{{1 = 2}}&lt;/li&gt;</a:t>
            </a:r>
          </a:p>
          <a:p>
            <a:pPr lvl="1"/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777294" y="982438"/>
            <a:ext cx="3586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docs.angularjs.org/guide/expression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0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g-show, ng-hide</a:t>
            </a:r>
          </a:p>
          <a:p>
            <a:pPr lvl="1"/>
            <a:r>
              <a:rPr lang="en-US" dirty="0" smtClean="0"/>
              <a:t>Display a section based on an expression</a:t>
            </a:r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r>
              <a:rPr lang="en-US" sz="2800" dirty="0" smtClean="0">
                <a:latin typeface="Adobe Caslon Pro" charset="0"/>
                <a:ea typeface="Adobe Caslon Pro" charset="0"/>
                <a:cs typeface="Adobe Caslon Pro" charset="0"/>
              </a:rPr>
              <a:t>&lt;h1 ng-show=“</a:t>
            </a:r>
            <a:r>
              <a:rPr lang="en-US" sz="2800" dirty="0" err="1" smtClean="0">
                <a:latin typeface="Adobe Caslon Pro" charset="0"/>
                <a:ea typeface="Adobe Caslon Pro" charset="0"/>
                <a:cs typeface="Adobe Caslon Pro" charset="0"/>
              </a:rPr>
              <a:t>song.name</a:t>
            </a:r>
            <a:r>
              <a:rPr lang="en-US" sz="2800" dirty="0" smtClean="0">
                <a:latin typeface="Adobe Caslon Pro" charset="0"/>
                <a:ea typeface="Adobe Caslon Pro" charset="0"/>
                <a:cs typeface="Adobe Caslon Pro" charset="0"/>
              </a:rPr>
              <a:t>”&gt;{{</a:t>
            </a:r>
            <a:r>
              <a:rPr lang="en-US" sz="2800" dirty="0" err="1" smtClean="0">
                <a:latin typeface="Adobe Caslon Pro" charset="0"/>
                <a:ea typeface="Adobe Caslon Pro" charset="0"/>
                <a:cs typeface="Adobe Caslon Pro" charset="0"/>
              </a:rPr>
              <a:t>song.name</a:t>
            </a:r>
            <a:r>
              <a:rPr lang="en-US" sz="2800" dirty="0" smtClean="0">
                <a:latin typeface="Adobe Caslon Pro" charset="0"/>
                <a:ea typeface="Adobe Caslon Pro" charset="0"/>
                <a:cs typeface="Adobe Caslon Pro" charset="0"/>
              </a:rPr>
              <a:t>}}!&lt;/h1&gt;</a:t>
            </a:r>
          </a:p>
          <a:p>
            <a:pPr marL="349250" lvl="1" indent="0" algn="ctr">
              <a:buNone/>
            </a:pPr>
            <a:endParaRPr lang="en-US" sz="2800" dirty="0" smtClean="0">
              <a:latin typeface="Adobe Caslon Pro" charset="0"/>
              <a:ea typeface="Adobe Caslon Pro" charset="0"/>
              <a:cs typeface="Adobe Caslon Pro" charset="0"/>
            </a:endParaRPr>
          </a:p>
          <a:p>
            <a:pPr lvl="1"/>
            <a:r>
              <a:rPr lang="en-US" dirty="0" smtClean="0"/>
              <a:t>If ‘name’ is defined then this h1 will be shown</a:t>
            </a:r>
          </a:p>
          <a:p>
            <a:pPr lvl="1"/>
            <a:r>
              <a:rPr lang="en-US" dirty="0" smtClean="0"/>
              <a:t>Else it will not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06824"/>
          </a:xfrm>
        </p:spPr>
        <p:txBody>
          <a:bodyPr/>
          <a:lstStyle/>
          <a:p>
            <a:r>
              <a:rPr lang="en-US" smtClean="0"/>
              <a:t>ng-directives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6680" y="914400"/>
            <a:ext cx="3387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docs.angularjs.org/guide/directive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4343400"/>
          </a:xfrm>
        </p:spPr>
        <p:txBody>
          <a:bodyPr/>
          <a:lstStyle/>
          <a:p>
            <a:r>
              <a:rPr lang="en-US" dirty="0" smtClean="0"/>
              <a:t>Repeat</a:t>
            </a:r>
          </a:p>
          <a:p>
            <a:pPr lvl="1"/>
            <a:r>
              <a:rPr lang="en-US" dirty="0" smtClean="0"/>
              <a:t>Repeat a section for each item in an array</a:t>
            </a:r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r>
              <a:rPr lang="en-US" sz="2800" dirty="0" smtClean="0">
                <a:latin typeface="Adobe Caslon Pro" charset="0"/>
                <a:ea typeface="Adobe Caslon Pro" charset="0"/>
                <a:cs typeface="Adobe Caslon Pro" charset="0"/>
              </a:rPr>
              <a:t>&lt;li ng-repeat=“genre in </a:t>
            </a:r>
            <a:r>
              <a:rPr lang="en-US" sz="2800" dirty="0" err="1" smtClean="0">
                <a:latin typeface="Adobe Caslon Pro" charset="0"/>
                <a:ea typeface="Adobe Caslon Pro" charset="0"/>
                <a:cs typeface="Adobe Caslon Pro" charset="0"/>
              </a:rPr>
              <a:t>song.genres</a:t>
            </a:r>
            <a:r>
              <a:rPr lang="en-US" sz="2800" dirty="0" smtClean="0">
                <a:latin typeface="Adobe Caslon Pro" charset="0"/>
                <a:ea typeface="Adobe Caslon Pro" charset="0"/>
                <a:cs typeface="Adobe Caslon Pro" charset="0"/>
              </a:rPr>
              <a:t>”&gt; {{</a:t>
            </a:r>
            <a:r>
              <a:rPr lang="en-US" sz="2800" dirty="0" err="1" smtClean="0">
                <a:latin typeface="Adobe Caslon Pro" charset="0"/>
                <a:ea typeface="Adobe Caslon Pro" charset="0"/>
                <a:cs typeface="Adobe Caslon Pro" charset="0"/>
              </a:rPr>
              <a:t>genre.name</a:t>
            </a:r>
            <a:r>
              <a:rPr lang="en-US" sz="2800" dirty="0" smtClean="0">
                <a:latin typeface="Adobe Caslon Pro" charset="0"/>
                <a:ea typeface="Adobe Caslon Pro" charset="0"/>
                <a:cs typeface="Adobe Caslon Pro" charset="0"/>
              </a:rPr>
              <a:t>}} &lt;/li&gt;</a:t>
            </a:r>
          </a:p>
          <a:p>
            <a:pPr marL="349250" lvl="1" indent="0">
              <a:buNone/>
            </a:pPr>
            <a:endParaRPr lang="en-US" sz="2800" dirty="0" smtClean="0">
              <a:latin typeface="Adobe Caslon Pro" charset="0"/>
              <a:ea typeface="Adobe Caslon Pro" charset="0"/>
              <a:cs typeface="Adobe Caslon Pro" charset="0"/>
            </a:endParaRPr>
          </a:p>
          <a:p>
            <a:pPr lvl="1"/>
            <a:r>
              <a:rPr lang="en-US" dirty="0" smtClean="0"/>
              <a:t>Similar to ‘</a:t>
            </a:r>
            <a:r>
              <a:rPr lang="en-US" dirty="0" err="1" smtClean="0"/>
              <a:t>foreach</a:t>
            </a:r>
            <a:r>
              <a:rPr lang="en-US" dirty="0" smtClean="0"/>
              <a:t>’ and other methods we have used for iterating through an array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06824"/>
          </a:xfrm>
        </p:spPr>
        <p:txBody>
          <a:bodyPr/>
          <a:lstStyle/>
          <a:p>
            <a:r>
              <a:rPr lang="en-US" smtClean="0"/>
              <a:t>ng-directives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6680" y="914400"/>
            <a:ext cx="3387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docs.angularjs.org/guide/directive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4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4343400"/>
          </a:xfrm>
        </p:spPr>
        <p:txBody>
          <a:bodyPr/>
          <a:lstStyle/>
          <a:p>
            <a:r>
              <a:rPr lang="en-US" dirty="0" err="1" smtClean="0"/>
              <a:t>src</a:t>
            </a:r>
            <a:endParaRPr lang="en-US" dirty="0" smtClean="0"/>
          </a:p>
          <a:p>
            <a:pPr lvl="1"/>
            <a:r>
              <a:rPr lang="en-US" dirty="0" smtClean="0"/>
              <a:t>Force evaluation of data at runtime</a:t>
            </a:r>
          </a:p>
          <a:p>
            <a:pPr marL="349250" lvl="1" indent="0">
              <a:buNone/>
            </a:pPr>
            <a:endParaRPr lang="en-US" dirty="0" smtClean="0"/>
          </a:p>
          <a:p>
            <a:pPr marL="349250" lvl="1" indent="0">
              <a:buNone/>
            </a:pPr>
            <a:r>
              <a:rPr lang="en-US" sz="2800" dirty="0" smtClean="0">
                <a:latin typeface="Adobe Caslon Pro" charset="0"/>
                <a:ea typeface="Adobe Caslon Pro" charset="0"/>
                <a:cs typeface="Adobe Caslon Pro" charset="0"/>
              </a:rPr>
              <a:t>&lt;</a:t>
            </a:r>
            <a:r>
              <a:rPr lang="en-US" sz="2800" dirty="0" err="1" smtClean="0">
                <a:latin typeface="Adobe Caslon Pro" charset="0"/>
                <a:ea typeface="Adobe Caslon Pro" charset="0"/>
                <a:cs typeface="Adobe Caslon Pro" charset="0"/>
              </a:rPr>
              <a:t>img</a:t>
            </a:r>
            <a:r>
              <a:rPr lang="en-US" sz="2800" dirty="0" smtClean="0">
                <a:latin typeface="Adobe Caslon Pro" charset="0"/>
                <a:ea typeface="Adobe Caslon Pro" charset="0"/>
                <a:cs typeface="Adobe Caslon Pro" charset="0"/>
              </a:rPr>
              <a:t> ng-</a:t>
            </a:r>
            <a:r>
              <a:rPr lang="en-US" sz="2800" dirty="0" err="1" smtClean="0">
                <a:latin typeface="Adobe Caslon Pro" charset="0"/>
                <a:ea typeface="Adobe Caslon Pro" charset="0"/>
                <a:cs typeface="Adobe Caslon Pro" charset="0"/>
              </a:rPr>
              <a:t>src</a:t>
            </a:r>
            <a:r>
              <a:rPr lang="en-US" sz="2800" dirty="0" smtClean="0">
                <a:latin typeface="Adobe Caslon Pro" charset="0"/>
                <a:ea typeface="Adobe Caslon Pro" charset="0"/>
                <a:cs typeface="Adobe Caslon Pro" charset="0"/>
              </a:rPr>
              <a:t>={{</a:t>
            </a:r>
            <a:r>
              <a:rPr lang="en-US" sz="2800" dirty="0" err="1" smtClean="0">
                <a:latin typeface="Adobe Caslon Pro" charset="0"/>
                <a:ea typeface="Adobe Caslon Pro" charset="0"/>
                <a:cs typeface="Adobe Caslon Pro" charset="0"/>
              </a:rPr>
              <a:t>song.coverImg</a:t>
            </a:r>
            <a:r>
              <a:rPr lang="en-US" sz="2800" dirty="0" smtClean="0">
                <a:latin typeface="Adobe Caslon Pro" charset="0"/>
                <a:ea typeface="Adobe Caslon Pro" charset="0"/>
                <a:cs typeface="Adobe Caslon Pro" charset="0"/>
              </a:rPr>
              <a:t>[0].full}}”/&gt; </a:t>
            </a:r>
          </a:p>
          <a:p>
            <a:pPr marL="349250" lvl="1" indent="0">
              <a:buNone/>
            </a:pPr>
            <a:endParaRPr lang="en-US" sz="2800" dirty="0" smtClean="0">
              <a:latin typeface="Adobe Caslon Pro" charset="0"/>
              <a:ea typeface="Adobe Caslon Pro" charset="0"/>
              <a:cs typeface="Adobe Caslon Pro" charset="0"/>
            </a:endParaRPr>
          </a:p>
          <a:p>
            <a:pPr lvl="1"/>
            <a:r>
              <a:rPr lang="en-US" dirty="0" smtClean="0"/>
              <a:t>Forces evaluation of image URL prior to rendering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06824"/>
          </a:xfrm>
        </p:spPr>
        <p:txBody>
          <a:bodyPr/>
          <a:lstStyle/>
          <a:p>
            <a:r>
              <a:rPr lang="en-US" smtClean="0"/>
              <a:t>ng-directives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6680" y="914400"/>
            <a:ext cx="3387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docs.angularjs.org/guide/directive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5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5429</TotalTime>
  <Words>979</Words>
  <Application>Microsoft Macintosh PowerPoint</Application>
  <PresentationFormat>On-screen Show (4:3)</PresentationFormat>
  <Paragraphs>224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Adobe Caslon Pro</vt:lpstr>
      <vt:lpstr>DejaVu Sans</vt:lpstr>
      <vt:lpstr>News Gothic MT</vt:lpstr>
      <vt:lpstr>SimSun</vt:lpstr>
      <vt:lpstr>Tahoma</vt:lpstr>
      <vt:lpstr>Times New Roman</vt:lpstr>
      <vt:lpstr>Wingdings 2</vt:lpstr>
      <vt:lpstr>Arial</vt:lpstr>
      <vt:lpstr>Breeze</vt:lpstr>
      <vt:lpstr>Angular JS</vt:lpstr>
      <vt:lpstr>PowerPoint Presentation</vt:lpstr>
      <vt:lpstr>PowerPoint Presentation</vt:lpstr>
      <vt:lpstr>Angular JS – basic structure</vt:lpstr>
      <vt:lpstr>PowerPoint Presentation</vt:lpstr>
      <vt:lpstr>{{expressions}}</vt:lpstr>
      <vt:lpstr>ng-directives</vt:lpstr>
      <vt:lpstr>ng-directives</vt:lpstr>
      <vt:lpstr>ng-directives</vt:lpstr>
      <vt:lpstr>expression| filter:options</vt:lpstr>
      <vt:lpstr>expression| filter:options</vt:lpstr>
      <vt:lpstr>PowerPoint Presentation</vt:lpstr>
      <vt:lpstr>PowerPoint Presentation</vt:lpstr>
      <vt:lpstr>PowerPoint Presentation</vt:lpstr>
      <vt:lpstr>PowerPoint Presentation</vt:lpstr>
      <vt:lpstr>ng-directives</vt:lpstr>
      <vt:lpstr>Using  ng-directives &amp; expressions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Frameworks</dc:title>
  <cp:lastModifiedBy>rplotka@tsi400.com</cp:lastModifiedBy>
  <cp:revision>81</cp:revision>
  <dcterms:modified xsi:type="dcterms:W3CDTF">2016-02-22T19:36:37Z</dcterms:modified>
</cp:coreProperties>
</file>