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19"/>
    <p:restoredTop sz="76853" autoAdjust="0"/>
  </p:normalViewPr>
  <p:slideViewPr>
    <p:cSldViewPr snapToGrid="0" snapToObjects="1">
      <p:cViewPr>
        <p:scale>
          <a:sx n="80" d="100"/>
          <a:sy n="80" d="100"/>
        </p:scale>
        <p:origin x="2784"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71002504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NUL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ics.uci.edu/~fielding/pubs/dissertation/rest_arch_style.htm"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ics.uci.edu/~fielding/pubs/dissertation/rest_arch_style.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ics.uci.edu/~fielding/pubs/dissertation/rest_arch_style.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4" Type="http://schemas.openxmlformats.org/officeDocument/2006/relationships/hyperlink" Target="http://en.wikipedia.org/wiki/Representational_State_Transfer"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09" name="Shape 1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522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 client cannot ordinarily tell whether it is connected directly to the end server, or to an intermediary along the way. Intermediary servers may improve system scalability by enabling load-balancing and by providing shared caches. Layers may also enforce security policies.</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67163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dirty="0">
                <a:solidFill>
                  <a:schemeClr val="dk1"/>
                </a:solidFill>
                <a:latin typeface="Calibri"/>
                <a:ea typeface="Calibri"/>
                <a:cs typeface="Calibri"/>
                <a:sym typeface="Calibri"/>
              </a:rPr>
              <a:t>Servers are able to temporarily extend or customize the functionality of a client by transferring logic to it that it can execute. Examples of this may include compiled components such as Java applets and client-side scripts such as JavaScript.</a:t>
            </a:r>
          </a:p>
          <a:p>
            <a:pPr>
              <a:buNone/>
            </a:pPr>
            <a:r>
              <a:rPr lang="en-US" sz="1200" b="0" i="0" u="none" strike="noStrike" cap="none" baseline="0" dirty="0">
                <a:solidFill>
                  <a:schemeClr val="dk1"/>
                </a:solidFill>
                <a:latin typeface="Calibri"/>
                <a:ea typeface="Calibri"/>
                <a:cs typeface="Calibri"/>
                <a:sym typeface="Calibri"/>
              </a:rPr>
              <a:t>Complying with these constraints, and thus conforming to the REST architectural style, will enable any kind of distributed hypermedia system to have desirable emergent properties, such as performance, scalability, simplicity, modifiability, visibility, portability and reliability.</a:t>
            </a:r>
          </a:p>
          <a:p>
            <a:pPr>
              <a:buNone/>
            </a:pPr>
            <a:endParaRPr lang="en-US" sz="1200" b="1" i="0" u="none" strike="noStrike" cap="none" baseline="0" dirty="0" smtClean="0">
              <a:solidFill>
                <a:schemeClr val="dk1"/>
              </a:solidFill>
              <a:latin typeface="Calibri"/>
              <a:ea typeface="Calibri"/>
              <a:cs typeface="Calibri"/>
              <a:sym typeface="Calibri"/>
            </a:endParaRPr>
          </a:p>
          <a:p>
            <a:pPr>
              <a:buNone/>
            </a:pPr>
            <a:r>
              <a:rPr lang="en-US" sz="1200" b="1" i="0" u="none" strike="noStrike" cap="none" baseline="0" dirty="0" smtClean="0">
                <a:solidFill>
                  <a:schemeClr val="dk1"/>
                </a:solidFill>
                <a:latin typeface="Calibri"/>
                <a:ea typeface="Calibri"/>
                <a:cs typeface="Calibri"/>
                <a:sym typeface="Calibri"/>
              </a:rPr>
              <a:t>NOTE</a:t>
            </a:r>
            <a:r>
              <a:rPr lang="en-US" sz="1200" b="1" i="0" u="none" strike="noStrike" cap="none" baseline="0" dirty="0">
                <a:solidFill>
                  <a:schemeClr val="dk1"/>
                </a:solidFill>
                <a:latin typeface="Calibri"/>
                <a:ea typeface="Calibri"/>
                <a:cs typeface="Calibri"/>
                <a:sym typeface="Calibri"/>
              </a:rPr>
              <a:t>:</a:t>
            </a:r>
            <a:r>
              <a:rPr lang="en-US" sz="1200" b="0" i="0" u="none" strike="noStrike" cap="none" baseline="0" dirty="0">
                <a:solidFill>
                  <a:schemeClr val="dk1"/>
                </a:solidFill>
                <a:latin typeface="Calibri"/>
                <a:ea typeface="Calibri"/>
                <a:cs typeface="Calibri"/>
                <a:sym typeface="Calibri"/>
              </a:rPr>
              <a:t> The only optional constraint of REST architecture is code on demand. If a service violates any other constraint, it cannot strictly be referred to as RESTful.</a:t>
            </a:r>
          </a:p>
          <a:p>
            <a:endParaRPr lang="en-US" sz="1200" b="0" i="0" u="none" strike="noStrike" cap="none" baseline="0" dirty="0">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00956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84" name="Shape 18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279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http://</a:t>
            </a:r>
            <a:r>
              <a:rPr lang="en-US" dirty="0" err="1" smtClean="0"/>
              <a:t>www.youtube.com</a:t>
            </a:r>
            <a:r>
              <a:rPr lang="en-US" dirty="0" smtClean="0"/>
              <a:t>/</a:t>
            </a:r>
            <a:r>
              <a:rPr lang="en-US" dirty="0" err="1" smtClean="0"/>
              <a:t>watch?v</a:t>
            </a:r>
            <a:r>
              <a:rPr lang="en-US" dirty="0" smtClean="0"/>
              <a:t>=WteK95AppF4</a:t>
            </a:r>
          </a:p>
          <a:p>
            <a:endParaRPr dirty="0"/>
          </a:p>
        </p:txBody>
      </p:sp>
      <p:sp>
        <p:nvSpPr>
          <p:cNvPr id="190" name="Shape 1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89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https://</a:t>
            </a:r>
            <a:r>
              <a:rPr lang="en-US" dirty="0" err="1" smtClean="0"/>
              <a:t>dev.twitter.com</a:t>
            </a:r>
            <a:r>
              <a:rPr lang="en-US" dirty="0" smtClean="0"/>
              <a:t>/rest/public</a:t>
            </a:r>
            <a:endParaRPr dirty="0"/>
          </a:p>
        </p:txBody>
      </p:sp>
      <p:sp>
        <p:nvSpPr>
          <p:cNvPr id="196" name="Shape 1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956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3" invalidUrl="http://info.apigee.com/Portals/62317/docs/web api.pdf"/>
              </a:rPr>
              <a:t>http://info.apigee.com/Portals/62317/docs/web%20api.pdf</a:t>
            </a:r>
          </a:p>
        </p:txBody>
      </p:sp>
      <p:sp>
        <p:nvSpPr>
          <p:cNvPr id="203" name="Shape 20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486189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09" name="Shape 2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947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6" name="Shape 2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214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2" name="Shape 2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72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07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What are they?</a:t>
            </a:r>
          </a:p>
          <a:p>
            <a:r>
              <a:rPr lang="en-US" dirty="0" smtClean="0"/>
              <a:t>What do</a:t>
            </a:r>
            <a:r>
              <a:rPr lang="en-US" baseline="0" dirty="0" smtClean="0"/>
              <a:t> they do?</a:t>
            </a:r>
            <a:endParaRPr dirty="0"/>
          </a:p>
        </p:txBody>
      </p:sp>
      <p:sp>
        <p:nvSpPr>
          <p:cNvPr id="115" name="Shape 1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678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6" name="Shape 2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0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42" name="Shape 24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84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
</a:t>
            </a:r>
          </a:p>
        </p:txBody>
      </p:sp>
      <p:sp>
        <p:nvSpPr>
          <p:cNvPr id="249" name="Shape 24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58906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55" name="Shape 2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055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1" name="Shape 2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960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8" name="Shape 2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04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dirty="0"/>
          </a:p>
        </p:txBody>
      </p:sp>
      <p:sp>
        <p:nvSpPr>
          <p:cNvPr id="274" name="Shape 27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456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81" name="Shape 2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837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87" name="Shape 2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389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3" name="Shape 29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769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dirty="0">
                <a:solidFill>
                  <a:schemeClr val="dk1"/>
                </a:solidFill>
                <a:latin typeface="Calibri"/>
                <a:ea typeface="Calibri"/>
                <a:cs typeface="Calibri"/>
                <a:sym typeface="Calibri"/>
              </a:rPr>
              <a:t>Roy Fielding, doctoral dissertation - </a:t>
            </a:r>
            <a:r>
              <a:rPr lang="en-US" sz="1800" b="0" i="0" u="sng" strike="noStrike" cap="none" baseline="0" dirty="0">
                <a:solidFill>
                  <a:schemeClr val="hlink"/>
                </a:solidFill>
                <a:hlinkClick r:id="rId3"/>
              </a:rPr>
              <a:t>http://www.ics.uci.edu/~fielding/pubs/dissertation/rest_arch_style.htm</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004296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9" name="Shape 29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642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73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1" name="Shape 3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99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7" name="Shape 3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1900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3" name="Shape 3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563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9" name="Shape 3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850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http://www.ics.uci.edu/~fielding/pubs/dissertation/rest_arch_style.htm</a:t>
            </a:r>
            <a:r>
              <a:rPr lang="en-US" sz="1800" b="0" i="0" u="none" strike="noStrike" cap="none" baseline="0" dirty="0"/>
              <a:t> - Section 5.2.1.1</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13868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3"/>
              </a:rPr>
              <a:t>http://www.ics.uci.edu/~fielding/pubs/dissertation/rest_arch_style.htm</a:t>
            </a:r>
            <a:r>
              <a:rPr lang="en-US" sz="1800" b="0" i="0" u="none" strike="noStrike" cap="none" baseline="0" dirty="0"/>
              <a:t> - Section 5.2.1.2</a:t>
            </a:r>
          </a:p>
          <a:p>
            <a:endParaRPr lang="en-US" sz="1800" b="0" i="0" u="none" strike="noStrike" cap="none" baseline="0" dirty="0"/>
          </a:p>
          <a:p>
            <a:pPr>
              <a:buNone/>
            </a:pPr>
            <a:r>
              <a:rPr lang="en-US" sz="1800" b="0" i="0" u="none" strike="noStrike" cap="none" baseline="0" dirty="0"/>
              <a:t>Example:</a:t>
            </a:r>
          </a:p>
          <a:p>
            <a:pPr>
              <a:buNone/>
            </a:pPr>
            <a:r>
              <a:rPr lang="en-US" sz="1800" b="0" i="0" u="none" strike="noStrike" cap="none" baseline="0" dirty="0"/>
              <a:t>Resource : Person (John Doe)</a:t>
            </a:r>
          </a:p>
          <a:p>
            <a:pPr>
              <a:buNone/>
            </a:pPr>
            <a:r>
              <a:rPr lang="en-US" sz="1800" b="0" i="0" u="none" strike="noStrike" cap="none" baseline="0" dirty="0"/>
              <a:t>Service: Contact Information (GET)</a:t>
            </a:r>
          </a:p>
          <a:p>
            <a:pPr>
              <a:buNone/>
            </a:pPr>
            <a:r>
              <a:rPr lang="en-US" sz="1800" b="0" i="0" u="none" strike="noStrike" cap="none" baseline="0" dirty="0"/>
              <a:t>Representation:</a:t>
            </a:r>
          </a:p>
          <a:p>
            <a:pPr>
              <a:buNone/>
            </a:pPr>
            <a:r>
              <a:rPr lang="en-US" sz="1800" b="0" i="0" u="none" strike="noStrike" cap="none" baseline="0" dirty="0"/>
              <a:t>	name, address, phone number</a:t>
            </a:r>
          </a:p>
          <a:p>
            <a:pPr>
              <a:buNone/>
            </a:pPr>
            <a:r>
              <a:rPr lang="en-US" sz="1800" b="0" i="0" u="none" strike="noStrike" cap="none" baseline="0" dirty="0"/>
              <a:t>	JSON or XML format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5983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3"/>
              </a:rPr>
              <a:t>http://www.ics.uci.edu/~fielding/pubs/dissertation/rest_arch_style.htm</a:t>
            </a:r>
            <a:r>
              <a:rPr lang="en-US" sz="1800" b="0" i="0" u="none" strike="noStrike" cap="none" baseline="0" dirty="0"/>
              <a:t> - Section 5.2.1.2</a:t>
            </a:r>
          </a:p>
          <a:p>
            <a:endParaRPr lang="en-US" sz="1800" b="0" i="0" u="none" strike="noStrike" cap="none" baseline="0" dirty="0"/>
          </a:p>
          <a:p>
            <a:pPr marL="0" marR="0" lvl="0" indent="0" algn="l" rtl="0">
              <a:lnSpc>
                <a:spcPct val="100000"/>
              </a:lnSpc>
              <a:spcBef>
                <a:spcPts val="0"/>
              </a:spcBef>
              <a:spcAft>
                <a:spcPts val="0"/>
              </a:spcAft>
              <a:buSzPct val="25000"/>
              <a:buFont typeface="Arial"/>
              <a:buNone/>
            </a:pPr>
            <a:r>
              <a:rPr lang="en-US" sz="1800" b="0" i="0" u="sng" strike="noStrike" cap="none" baseline="0" dirty="0">
                <a:solidFill>
                  <a:schemeClr val="hlink"/>
                </a:solidFill>
                <a:hlinkClick r:id="rId4"/>
              </a:rPr>
              <a:t>http://en.wikipedia.org/wiki/Representational_State_Transfer</a:t>
            </a:r>
          </a:p>
          <a:p>
            <a:endParaRPr lang="en-US" sz="1800" b="0" i="0" u="sng" strike="noStrike" cap="none" baseline="0" dirty="0">
              <a:solidFill>
                <a:schemeClr val="hlink"/>
              </a:solidFill>
              <a:hlinkClick r:id="rId4"/>
            </a:endParaRPr>
          </a:p>
          <a:p>
            <a:pPr>
              <a:buNone/>
            </a:pPr>
            <a:r>
              <a:rPr lang="en-US" sz="1200" b="0" i="0" u="none" strike="noStrike" cap="none" baseline="0" dirty="0">
                <a:solidFill>
                  <a:schemeClr val="dk1"/>
                </a:solidFill>
                <a:latin typeface="Calibri"/>
                <a:ea typeface="Calibri"/>
                <a:cs typeface="Calibri"/>
                <a:sym typeface="Calibri"/>
              </a:rPr>
              <a:t>The uniform interface constraint defines the interface between clients and servers. It simplifies and decouples the architecture, which enables each part to evolve independently. The four guiding principles of the uniform interface are:</a:t>
            </a:r>
          </a:p>
          <a:p>
            <a:pPr>
              <a:buNone/>
            </a:pPr>
            <a:r>
              <a:rPr lang="en-US" sz="1200" b="1" i="0" u="none" strike="noStrike" cap="none" baseline="0" dirty="0">
                <a:solidFill>
                  <a:schemeClr val="dk1"/>
                </a:solidFill>
                <a:latin typeface="Calibri"/>
                <a:ea typeface="Calibri"/>
                <a:cs typeface="Calibri"/>
                <a:sym typeface="Calibri"/>
              </a:rPr>
              <a:t>Resource-Based</a:t>
            </a:r>
          </a:p>
          <a:p>
            <a:pPr>
              <a:buNone/>
            </a:pPr>
            <a:r>
              <a:rPr lang="en-US" sz="1200" b="0" i="0" u="none" strike="noStrike" cap="none" baseline="0" dirty="0">
                <a:solidFill>
                  <a:schemeClr val="dk1"/>
                </a:solidFill>
                <a:latin typeface="Calibri"/>
                <a:ea typeface="Calibri"/>
                <a:cs typeface="Calibri"/>
                <a:sym typeface="Calibri"/>
              </a:rPr>
              <a:t>Individual resources are identified in requests using URIs as resource identifiers. The resources themselves are conceptually separate from the representations that are returned to the client. For example, the server does not send its database, but rather, some HTML, XML or JSON that represents some database records expressed, for instance, in Finnish and encoded in UTF-8, depending on the details of the request and the server implementation.</a:t>
            </a:r>
          </a:p>
          <a:p>
            <a:pPr>
              <a:buNone/>
            </a:pPr>
            <a:r>
              <a:rPr lang="en-US" sz="1200" b="1" i="0" u="none" strike="noStrike" cap="none" baseline="0" dirty="0">
                <a:solidFill>
                  <a:schemeClr val="dk1"/>
                </a:solidFill>
                <a:latin typeface="Calibri"/>
                <a:ea typeface="Calibri"/>
                <a:cs typeface="Calibri"/>
                <a:sym typeface="Calibri"/>
              </a:rPr>
              <a:t>Manipulation of Resources Through Representations</a:t>
            </a:r>
          </a:p>
          <a:p>
            <a:pPr>
              <a:buNone/>
            </a:pPr>
            <a:r>
              <a:rPr lang="en-US" sz="1200" b="0" i="0" u="none" strike="noStrike" cap="none" baseline="0" dirty="0">
                <a:solidFill>
                  <a:schemeClr val="dk1"/>
                </a:solidFill>
                <a:latin typeface="Calibri"/>
                <a:ea typeface="Calibri"/>
                <a:cs typeface="Calibri"/>
                <a:sym typeface="Calibri"/>
              </a:rPr>
              <a:t>When a client holds a representation of a resource, including any metadata attached, it has enough information to modify or delete the resource on the server, provided it has permission to do so.</a:t>
            </a:r>
          </a:p>
          <a:p>
            <a:pPr>
              <a:buNone/>
            </a:pPr>
            <a:r>
              <a:rPr lang="en-US" sz="1200" b="1" i="0" u="none" strike="noStrike" cap="none" baseline="0" dirty="0">
                <a:solidFill>
                  <a:schemeClr val="dk1"/>
                </a:solidFill>
                <a:latin typeface="Calibri"/>
                <a:ea typeface="Calibri"/>
                <a:cs typeface="Calibri"/>
                <a:sym typeface="Calibri"/>
              </a:rPr>
              <a:t>Self-descriptive Messages</a:t>
            </a:r>
          </a:p>
          <a:p>
            <a:pPr>
              <a:buNone/>
            </a:pPr>
            <a:r>
              <a:rPr lang="en-US" sz="1200" b="0" i="0" u="none" strike="noStrike" cap="none" baseline="0" dirty="0">
                <a:solidFill>
                  <a:schemeClr val="dk1"/>
                </a:solidFill>
                <a:latin typeface="Calibri"/>
                <a:ea typeface="Calibri"/>
                <a:cs typeface="Calibri"/>
                <a:sym typeface="Calibri"/>
              </a:rPr>
              <a:t>Each message includes enough information to describe how to process the message. For example, which parser to invoke may be specified by an Internet media type (previously known as a MIME type). Responses also explicitly indicate their cache-ability.</a:t>
            </a:r>
          </a:p>
          <a:p>
            <a:endParaRPr lang="en-US" sz="1200" b="0" i="0" u="none" strike="noStrike" cap="none" baseline="0" dirty="0">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80289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600" b="0" i="0" u="none" strike="noStrike" cap="none" baseline="0" dirty="0">
                <a:solidFill>
                  <a:schemeClr val="dk1"/>
                </a:solidFill>
                <a:latin typeface="Calibri"/>
                <a:ea typeface="Calibri"/>
                <a:cs typeface="Calibri"/>
                <a:sym typeface="Calibri"/>
              </a:rPr>
              <a:t>statelessness is key. </a:t>
            </a:r>
          </a:p>
          <a:p>
            <a:pPr>
              <a:buNone/>
            </a:pPr>
            <a:r>
              <a:rPr lang="en-US" sz="1600" b="0" i="0" u="none" strike="noStrike" cap="none" baseline="0" dirty="0">
                <a:solidFill>
                  <a:schemeClr val="dk1"/>
                </a:solidFill>
                <a:latin typeface="Calibri"/>
                <a:ea typeface="Calibri"/>
                <a:cs typeface="Calibri"/>
                <a:sym typeface="Calibri"/>
              </a:rPr>
              <a:t>The necessary state to handle the request is contained within the request itself, whether as part of the URI, query-string parameters, body, or headers. </a:t>
            </a:r>
          </a:p>
          <a:p>
            <a:pPr>
              <a:buNone/>
            </a:pPr>
            <a:r>
              <a:rPr lang="en-US" sz="1600" b="0" i="0" u="none" strike="noStrike" cap="none" baseline="0" dirty="0">
                <a:solidFill>
                  <a:schemeClr val="dk1"/>
                </a:solidFill>
                <a:latin typeface="Calibri"/>
                <a:ea typeface="Calibri"/>
                <a:cs typeface="Calibri"/>
                <a:sym typeface="Calibri"/>
              </a:rPr>
              <a:t>The URI uniquely identifies the resource and the body contains the state (or state change) of that resource. Then after the server does it's processing, the appropriate state, or the piece(s) of state that matter, are communicated back to the client via headers, status and response body.</a:t>
            </a:r>
          </a:p>
          <a:p>
            <a:pPr>
              <a:buNone/>
            </a:pPr>
            <a:r>
              <a:rPr lang="en-US" sz="1600" b="0" i="0" u="none" strike="noStrike" cap="none" baseline="0" dirty="0">
                <a:solidFill>
                  <a:schemeClr val="dk1"/>
                </a:solidFill>
                <a:latin typeface="Calibri"/>
                <a:ea typeface="Calibri"/>
                <a:cs typeface="Calibri"/>
                <a:sym typeface="Calibri"/>
              </a:rPr>
              <a:t>In REST, the client must include all information for the server to fulfill the request, resending state as necessary if that state must span multiple requests. </a:t>
            </a:r>
          </a:p>
          <a:p>
            <a:pPr>
              <a:buNone/>
            </a:pPr>
            <a:r>
              <a:rPr lang="en-US" sz="1600" b="0" i="0" u="none" strike="noStrike" cap="none" baseline="0" dirty="0">
                <a:solidFill>
                  <a:schemeClr val="dk1"/>
                </a:solidFill>
                <a:latin typeface="Calibri"/>
                <a:ea typeface="Calibri"/>
                <a:cs typeface="Calibri"/>
                <a:sym typeface="Calibri"/>
              </a:rPr>
              <a:t>Statelessness enables greater scalability since the server does not have to maintain, update or communicate that session state. Additionally, load balancers don't have to worry about session affinity for stateless systems.</a:t>
            </a:r>
          </a:p>
          <a:p>
            <a:pPr>
              <a:buNone/>
            </a:pPr>
            <a:r>
              <a:rPr lang="en-US" sz="1600" b="0" i="0" u="none" strike="noStrike" cap="none" baseline="0" dirty="0">
                <a:solidFill>
                  <a:schemeClr val="dk1"/>
                </a:solidFill>
                <a:latin typeface="Calibri"/>
                <a:ea typeface="Calibri"/>
                <a:cs typeface="Calibri"/>
                <a:sym typeface="Calibri"/>
              </a:rPr>
              <a:t>So what's the difference between state and a resource? State, or application state, is that which the server cares about to fulfill a request—data necessary for the current session or request. A resource, or resource state, is the data that defines the resource representation—the data stored in the database, for instance. Consider application state to be data that could vary by client, and per request. Resource state, on the other hand, is constant across every client who requests it.</a:t>
            </a:r>
          </a:p>
          <a:p>
            <a:pPr>
              <a:buNone/>
            </a:pPr>
            <a:r>
              <a:rPr lang="en-US" sz="1600" b="0" i="0" u="none" strike="noStrike" cap="none" baseline="0" dirty="0">
                <a:solidFill>
                  <a:schemeClr val="dk1"/>
                </a:solidFill>
                <a:latin typeface="Calibri"/>
                <a:ea typeface="Calibri"/>
                <a:cs typeface="Calibri"/>
                <a:sym typeface="Calibri"/>
              </a:rPr>
              <a:t>Ever had back-button issues with a web application where it went AWOL at a certain point because it expected you to do things in a certain order? That's because it violated the statelessness principle. There are cases that don't honor the statelessness principle, such as three-legged </a:t>
            </a:r>
            <a:r>
              <a:rPr lang="en-US" sz="1600" b="0" i="0" u="none" strike="noStrike" cap="none" baseline="0" dirty="0" err="1">
                <a:solidFill>
                  <a:schemeClr val="dk1"/>
                </a:solidFill>
                <a:latin typeface="Calibri"/>
                <a:ea typeface="Calibri"/>
                <a:cs typeface="Calibri"/>
                <a:sym typeface="Calibri"/>
              </a:rPr>
              <a:t>OAuth</a:t>
            </a:r>
            <a:r>
              <a:rPr lang="en-US" sz="1600" b="0" i="0" u="none" strike="noStrike" cap="none" baseline="0" dirty="0">
                <a:solidFill>
                  <a:schemeClr val="dk1"/>
                </a:solidFill>
                <a:latin typeface="Calibri"/>
                <a:ea typeface="Calibri"/>
                <a:cs typeface="Calibri"/>
                <a:sym typeface="Calibri"/>
              </a:rPr>
              <a:t>, API call rate limiting, etc. However, make every effort to ensure that application state doesn't span multiple requests of your service(s).</a:t>
            </a:r>
          </a:p>
          <a:p>
            <a:endParaRPr lang="en-US" sz="1200" b="0" i="0" u="none" strike="noStrike" cap="none" baseline="0" dirty="0">
              <a:solidFill>
                <a:schemeClr val="dk1"/>
              </a:solidFill>
              <a:latin typeface="Calibri"/>
              <a:ea typeface="Calibri"/>
              <a:cs typeface="Calibri"/>
              <a:sym typeface="Calibri"/>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608208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dirty="0">
                <a:solidFill>
                  <a:schemeClr val="dk1"/>
                </a:solidFill>
                <a:latin typeface="Calibri"/>
                <a:ea typeface="Calibri"/>
                <a:cs typeface="Calibri"/>
                <a:sym typeface="Calibri"/>
              </a:rPr>
              <a:t>The uniform interface separates clients from servers. </a:t>
            </a:r>
          </a:p>
          <a:p>
            <a:pPr>
              <a:buNone/>
            </a:pPr>
            <a:r>
              <a:rPr lang="en-US" sz="1200" b="0" i="0" u="none" strike="noStrike" cap="none" baseline="0" dirty="0">
                <a:solidFill>
                  <a:schemeClr val="dk1"/>
                </a:solidFill>
                <a:latin typeface="Calibri"/>
                <a:ea typeface="Calibri"/>
                <a:cs typeface="Calibri"/>
                <a:sym typeface="Calibri"/>
              </a:rPr>
              <a:t>This separation of concerns means that, for example, clients are not concerned with data storage, which remains internal to each server, so that the portability of client code is improved. </a:t>
            </a:r>
            <a:endParaRPr lang="en-US" sz="1200" b="0" i="0" u="none" strike="noStrike" cap="none" baseline="0" dirty="0" smtClean="0">
              <a:solidFill>
                <a:schemeClr val="dk1"/>
              </a:solidFill>
              <a:latin typeface="Calibri"/>
              <a:ea typeface="Calibri"/>
              <a:cs typeface="Calibri"/>
              <a:sym typeface="Calibri"/>
            </a:endParaRPr>
          </a:p>
          <a:p>
            <a:pPr>
              <a:buNone/>
            </a:pPr>
            <a:r>
              <a:rPr lang="en-US" sz="1200" b="0" i="0" u="none" strike="noStrike" cap="none" baseline="0" dirty="0" smtClean="0">
                <a:solidFill>
                  <a:schemeClr val="dk1"/>
                </a:solidFill>
                <a:latin typeface="Calibri"/>
                <a:ea typeface="Calibri"/>
                <a:cs typeface="Calibri"/>
                <a:sym typeface="Calibri"/>
              </a:rPr>
              <a:t>Also: Data structure internal to the application may remain private – only data required for action needs to be sent – </a:t>
            </a:r>
            <a:r>
              <a:rPr lang="en-US" sz="1200" b="0" i="0" u="none" strike="noStrike" cap="none" baseline="0" dirty="0" err="1" smtClean="0">
                <a:solidFill>
                  <a:schemeClr val="dk1"/>
                </a:solidFill>
                <a:latin typeface="Calibri"/>
                <a:ea typeface="Calibri"/>
                <a:cs typeface="Calibri"/>
                <a:sym typeface="Calibri"/>
              </a:rPr>
              <a:t>ie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baseline="0" dirty="0" err="1" smtClean="0">
                <a:solidFill>
                  <a:schemeClr val="dk1"/>
                </a:solidFill>
                <a:latin typeface="Calibri"/>
                <a:ea typeface="Calibri"/>
                <a:cs typeface="Calibri"/>
                <a:sym typeface="Calibri"/>
              </a:rPr>
              <a:t>DocuBuilderXML</a:t>
            </a:r>
            <a:r>
              <a:rPr lang="en-US" sz="1200" b="0" i="0" u="none" strike="noStrike" cap="none" baseline="0" dirty="0" smtClean="0">
                <a:solidFill>
                  <a:schemeClr val="dk1"/>
                </a:solidFill>
                <a:latin typeface="Calibri"/>
                <a:ea typeface="Calibri"/>
                <a:cs typeface="Calibri"/>
                <a:sym typeface="Calibri"/>
              </a:rPr>
              <a:t> and a content package for a </a:t>
            </a:r>
            <a:r>
              <a:rPr lang="en-US" sz="1200" b="0" i="0" u="none" strike="noStrike" cap="none" baseline="0" dirty="0" err="1" smtClean="0">
                <a:solidFill>
                  <a:schemeClr val="dk1"/>
                </a:solidFill>
                <a:latin typeface="Calibri"/>
                <a:ea typeface="Calibri"/>
                <a:cs typeface="Calibri"/>
                <a:sym typeface="Calibri"/>
              </a:rPr>
              <a:t>componenet</a:t>
            </a:r>
            <a:r>
              <a:rPr lang="en-US" sz="1200" b="0" i="0" u="none" strike="noStrike" cap="none" baseline="0" dirty="0" smtClean="0">
                <a:solidFill>
                  <a:schemeClr val="dk1"/>
                </a:solidFill>
                <a:latin typeface="Calibri"/>
                <a:ea typeface="Calibri"/>
                <a:cs typeface="Calibri"/>
                <a:sym typeface="Calibri"/>
              </a:rPr>
              <a:t> with document location, and styling but no proprietary info as it is not necessary for the transaction</a:t>
            </a:r>
            <a:endParaRPr lang="en-US" sz="1200" b="0" i="0" u="none" strike="noStrike" cap="none" baseline="0" dirty="0">
              <a:solidFill>
                <a:schemeClr val="dk1"/>
              </a:solidFill>
              <a:latin typeface="Calibri"/>
              <a:ea typeface="Calibri"/>
              <a:cs typeface="Calibri"/>
              <a:sym typeface="Calibri"/>
            </a:endParaRPr>
          </a:p>
          <a:p>
            <a:pPr>
              <a:buNone/>
            </a:pPr>
            <a:r>
              <a:rPr lang="en-US" sz="1200" b="0" i="0" u="none" strike="noStrike" cap="none" baseline="0" dirty="0">
                <a:solidFill>
                  <a:schemeClr val="dk1"/>
                </a:solidFill>
                <a:latin typeface="Calibri"/>
                <a:ea typeface="Calibri"/>
                <a:cs typeface="Calibri"/>
                <a:sym typeface="Calibri"/>
              </a:rPr>
              <a:t>Servers are not concerned with the user interface or user state, so that servers can be simpler and more scalable. </a:t>
            </a:r>
          </a:p>
          <a:p>
            <a:pPr>
              <a:buNone/>
            </a:pPr>
            <a:r>
              <a:rPr lang="en-US" sz="1200" b="0" i="0" u="none" strike="noStrike" cap="none" baseline="0" dirty="0">
                <a:solidFill>
                  <a:schemeClr val="dk1"/>
                </a:solidFill>
                <a:latin typeface="Calibri"/>
                <a:ea typeface="Calibri"/>
                <a:cs typeface="Calibri"/>
                <a:sym typeface="Calibri"/>
              </a:rPr>
              <a:t>Servers and clients may also be replaced and developed independently, as long as the interface is not altered.</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44721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As on the World Wide Web, clients can cache responses. Responses must therefore, implicitly or explicitly, define themselves as cacheable, or not, to prevent clients reusing stale or inappropriate data in response to further requests. Well-managed caching partially or completely eliminates some client–server interactions, further improving scalability and performance.</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38676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1/30/17</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s.facebook.com/blog/post/517/" TargetMode="External"/><Relationship Id="rId4" Type="http://schemas.openxmlformats.org/officeDocument/2006/relationships/hyperlink" Target="https://developers.facebook.com/docs/getting-started/graphapi/" TargetMode="External"/><Relationship Id="rId5" Type="http://schemas.openxmlformats.org/officeDocument/2006/relationships/hyperlink" Target="https://developers.facebook.com/tools/explorer"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dev.twitter.com/rest/public" TargetMode="External"/><Relationship Id="rId4" Type="http://schemas.openxmlformats.org/officeDocument/2006/relationships/hyperlink" Target="https://dev.twitter.com/rest/tools/console" TargetMode="External"/><Relationship Id="rId5" Type="http://schemas.openxmlformats.org/officeDocument/2006/relationships/hyperlink" Target="http://net.tutsplus.com/tutorials/other/diving-into-the-twitter-api/"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w3.org/Protocols/rfc2616/rfc2616-sec6.html" TargetMode="External"/><Relationship Id="rId4" Type="http://schemas.openxmlformats.org/officeDocument/2006/relationships/hyperlink" Target="https://dev.twitter.com/docs/error-codes-responses"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w3.org/Protocols/rfc2616/rfc2616-sec6.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6" Type="http://schemas.openxmlformats.org/officeDocument/2006/relationships/hyperlink" Target="http://www.w3.org/Protocols/rfc2616/rfc2616-sec10.html" TargetMode="External"/><Relationship Id="rId7" Type="http://schemas.openxmlformats.org/officeDocument/2006/relationships/hyperlink" Target="http://net.tutsplus.com/tutorials/other/diving-into-the-twitter-api/" TargetMode="External"/><Relationship Id="rId8" Type="http://schemas.openxmlformats.org/officeDocument/2006/relationships/hyperlink" Target="http://www.youtube.com/watch?v=WteK95AppF4" TargetMode="External"/><Relationship Id="rId9" Type="http://schemas.openxmlformats.org/officeDocument/2006/relationships/hyperlink" Target="https://developers.google.com/accounts/docs/OAuth2"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API</a:t>
            </a:r>
          </a:p>
        </p:txBody>
      </p:sp>
      <p:sp>
        <p:nvSpPr>
          <p:cNvPr id="106" name="Shape 106"/>
          <p:cNvSpPr txBox="1">
            <a:spLocks noGrp="1"/>
          </p:cNvSpPr>
          <p:nvPr>
            <p:ph type="subTitle"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208547" y="107576"/>
            <a:ext cx="8383004" cy="967245"/>
          </a:xfrm>
        </p:spPr>
        <p:txBody>
          <a:bodyPr/>
          <a:lstStyle/>
          <a:p>
            <a:pPr lvl="0"/>
            <a:r>
              <a:rPr lang="en-US" smtClean="0">
                <a:sym typeface="Calibri"/>
              </a:rPr>
              <a:t>Constraint 5: Layered system</a:t>
            </a:r>
            <a:endParaRPr lang="en-US">
              <a:sym typeface="Calibri"/>
            </a:endParaRPr>
          </a:p>
        </p:txBody>
      </p:sp>
      <p:sp>
        <p:nvSpPr>
          <p:cNvPr id="167" name="Shape 167"/>
          <p:cNvSpPr txBox="1">
            <a:spLocks noGrp="1"/>
          </p:cNvSpPr>
          <p:nvPr>
            <p:ph idx="1"/>
          </p:nvPr>
        </p:nvSpPr>
        <p:spPr/>
        <p:txBody>
          <a:bodyPr/>
          <a:lstStyle/>
          <a:p>
            <a:pPr lvl="0"/>
            <a:r>
              <a:rPr lang="en-US" dirty="0" smtClean="0">
                <a:sym typeface="Calibri"/>
              </a:rPr>
              <a:t>Client can’t assume direct connection to server</a:t>
            </a:r>
          </a:p>
          <a:p>
            <a:pPr lvl="0"/>
            <a:r>
              <a:rPr lang="en-US" dirty="0" smtClean="0">
                <a:sym typeface="Calibri"/>
              </a:rPr>
              <a:t>Software or Hardware layers between client and Servers</a:t>
            </a:r>
          </a:p>
          <a:p>
            <a:pPr lvl="0"/>
            <a:r>
              <a:rPr lang="en-US" dirty="0" smtClean="0">
                <a:sym typeface="Calibri"/>
              </a:rPr>
              <a:t>Improves scalability</a:t>
            </a:r>
            <a:endParaRPr lang="en-US" dirty="0">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0" y="107576"/>
            <a:ext cx="9144000" cy="967245"/>
          </a:xfrm>
        </p:spPr>
        <p:txBody>
          <a:bodyPr/>
          <a:lstStyle/>
          <a:p>
            <a:pPr lvl="0"/>
            <a:r>
              <a:rPr lang="en-US" smtClean="0">
                <a:sym typeface="Calibri"/>
              </a:rPr>
              <a:t>Constraint 6: Code on Demand</a:t>
            </a:r>
            <a:endParaRPr lang="en-US">
              <a:sym typeface="Calibri"/>
            </a:endParaRPr>
          </a:p>
        </p:txBody>
      </p:sp>
      <p:sp>
        <p:nvSpPr>
          <p:cNvPr id="174" name="Shape 174"/>
          <p:cNvSpPr txBox="1">
            <a:spLocks noGrp="1"/>
          </p:cNvSpPr>
          <p:nvPr>
            <p:ph idx="1"/>
          </p:nvPr>
        </p:nvSpPr>
        <p:spPr/>
        <p:txBody>
          <a:bodyPr/>
          <a:lstStyle/>
          <a:p>
            <a:pPr lvl="0"/>
            <a:r>
              <a:rPr lang="en-US" dirty="0" smtClean="0">
                <a:sym typeface="Calibri"/>
              </a:rPr>
              <a:t>Optional constraint</a:t>
            </a:r>
          </a:p>
          <a:p>
            <a:pPr lvl="0"/>
            <a:r>
              <a:rPr lang="en-US" dirty="0" smtClean="0">
                <a:sym typeface="Calibri"/>
              </a:rPr>
              <a:t>Transfer of logic to client in the form of code</a:t>
            </a:r>
          </a:p>
          <a:p>
            <a:pPr lvl="0"/>
            <a:r>
              <a:rPr lang="en-US" dirty="0" smtClean="0">
                <a:sym typeface="Calibri"/>
              </a:rPr>
              <a:t>Client executes transferred logic</a:t>
            </a:r>
          </a:p>
          <a:p>
            <a:pPr lvl="0"/>
            <a:r>
              <a:rPr lang="en-US" dirty="0" smtClean="0">
                <a:sym typeface="Calibri"/>
              </a:rPr>
              <a:t>Example</a:t>
            </a:r>
          </a:p>
          <a:p>
            <a:pPr lvl="1"/>
            <a:r>
              <a:rPr lang="en-US" dirty="0" smtClean="0">
                <a:sym typeface="Calibri"/>
              </a:rPr>
              <a:t>Java applets</a:t>
            </a:r>
          </a:p>
          <a:p>
            <a:pPr lvl="1"/>
            <a:r>
              <a:rPr lang="en-US" dirty="0" smtClean="0">
                <a:sym typeface="Calibri"/>
              </a:rPr>
              <a:t>Executable </a:t>
            </a:r>
            <a:r>
              <a:rPr lang="en-US" dirty="0" err="1" smtClean="0">
                <a:sym typeface="Calibri"/>
              </a:rPr>
              <a:t>Javascript</a:t>
            </a:r>
            <a:r>
              <a:rPr lang="en-US" dirty="0" smtClean="0">
                <a:sym typeface="Calibri"/>
              </a:rPr>
              <a:t> snippets</a:t>
            </a:r>
            <a:endParaRPr lang="en-US" dirty="0">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p:txBody>
          <a:bodyPr/>
          <a:lstStyle/>
          <a:p>
            <a:pPr lvl="0"/>
            <a:r>
              <a:rPr lang="en-US" smtClean="0">
                <a:sym typeface="Calibri"/>
              </a:rPr>
              <a:t>API Examples</a:t>
            </a:r>
            <a:endParaRPr lang="en-US">
              <a:sym typeface="Calibri"/>
            </a:endParaRPr>
          </a:p>
        </p:txBody>
      </p:sp>
      <p:sp>
        <p:nvSpPr>
          <p:cNvPr id="3" name="Text Placeholder 2"/>
          <p:cNvSpPr>
            <a:spLocks noGrp="1"/>
          </p:cNvSpPr>
          <p:nvPr>
            <p:ph type="body" idx="1"/>
          </p:nvPr>
        </p:nvSpPr>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p:txBody>
          <a:bodyPr/>
          <a:lstStyle/>
          <a:p>
            <a:pPr lvl="0"/>
            <a:r>
              <a:rPr lang="en-US" smtClean="0">
                <a:sym typeface="Calibri"/>
              </a:rPr>
              <a:t>Facebook Graph API</a:t>
            </a:r>
            <a:endParaRPr lang="en-US">
              <a:sym typeface="Calibri"/>
            </a:endParaRPr>
          </a:p>
        </p:txBody>
      </p:sp>
      <p:sp>
        <p:nvSpPr>
          <p:cNvPr id="187" name="Shape 187"/>
          <p:cNvSpPr txBox="1">
            <a:spLocks noGrp="1"/>
          </p:cNvSpPr>
          <p:nvPr>
            <p:ph idx="1"/>
          </p:nvPr>
        </p:nvSpPr>
        <p:spPr/>
        <p:txBody>
          <a:bodyPr>
            <a:normAutofit lnSpcReduction="10000"/>
          </a:bodyPr>
          <a:lstStyle/>
          <a:p>
            <a:pPr lvl="0"/>
            <a:r>
              <a:rPr lang="en-US" dirty="0" smtClean="0">
                <a:sym typeface="Calibri"/>
              </a:rPr>
              <a:t>Overview of the Facebook API Explorer</a:t>
            </a:r>
          </a:p>
          <a:p>
            <a:pPr lvl="0"/>
            <a:r>
              <a:rPr lang="en-US" dirty="0" smtClean="0">
                <a:sym typeface="Calibri"/>
                <a:hlinkClick r:id="rId3"/>
              </a:rPr>
              <a:t>https://developers.facebook.com/blog/post/517/</a:t>
            </a:r>
          </a:p>
          <a:p>
            <a:endParaRPr lang="en-US" dirty="0" smtClean="0">
              <a:sym typeface="Calibri"/>
              <a:hlinkClick r:id="rId3"/>
            </a:endParaRPr>
          </a:p>
          <a:p>
            <a:pPr lvl="0"/>
            <a:r>
              <a:rPr lang="en-US" dirty="0" smtClean="0">
                <a:sym typeface="Calibri"/>
              </a:rPr>
              <a:t>Getting started guide and Video</a:t>
            </a:r>
          </a:p>
          <a:p>
            <a:pPr lvl="0"/>
            <a:r>
              <a:rPr lang="en-US" dirty="0" smtClean="0">
                <a:sym typeface="Calibri"/>
                <a:hlinkClick r:id="rId4"/>
              </a:rPr>
              <a:t>https://developers.facebook.com/docs/getting-started/graphapi/</a:t>
            </a:r>
          </a:p>
          <a:p>
            <a:r>
              <a:rPr lang="en-US" dirty="0">
                <a:sym typeface="Calibri"/>
                <a:hlinkClick r:id="rId4"/>
              </a:rPr>
              <a:t>https://www.youtube.com/watch?v=WteK95AppF4</a:t>
            </a:r>
            <a:endParaRPr lang="en-US" dirty="0" smtClean="0">
              <a:sym typeface="Calibri"/>
              <a:hlinkClick r:id="rId4"/>
            </a:endParaRPr>
          </a:p>
          <a:p>
            <a:pPr lvl="0"/>
            <a:r>
              <a:rPr lang="en-US" dirty="0" smtClean="0">
                <a:sym typeface="Calibri"/>
              </a:rPr>
              <a:t>Try a few queries in the </a:t>
            </a:r>
            <a:r>
              <a:rPr lang="en-US" dirty="0" smtClean="0">
                <a:sym typeface="Calibri"/>
                <a:hlinkClick r:id="rId5"/>
              </a:rPr>
              <a:t>Graph API explorer</a:t>
            </a:r>
            <a:r>
              <a:rPr lang="en-US" dirty="0" smtClean="0">
                <a:sym typeface="Calibri"/>
              </a:rPr>
              <a:t>. </a:t>
            </a:r>
            <a:endParaRPr lang="en-US" dirty="0">
              <a:sym typeface="Calibri"/>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p:txBody>
          <a:bodyPr/>
          <a:lstStyle/>
          <a:p>
            <a:pPr lvl="0"/>
            <a:r>
              <a:rPr lang="en-US" smtClean="0">
                <a:sym typeface="Calibri"/>
              </a:rPr>
              <a:t>Twitter API</a:t>
            </a:r>
            <a:endParaRPr lang="en-US">
              <a:sym typeface="Calibri"/>
            </a:endParaRPr>
          </a:p>
        </p:txBody>
      </p:sp>
      <p:sp>
        <p:nvSpPr>
          <p:cNvPr id="193" name="Shape 193"/>
          <p:cNvSpPr txBox="1">
            <a:spLocks noGrp="1"/>
          </p:cNvSpPr>
          <p:nvPr>
            <p:ph idx="1"/>
          </p:nvPr>
        </p:nvSpPr>
        <p:spPr/>
        <p:txBody>
          <a:bodyPr>
            <a:normAutofit/>
          </a:bodyPr>
          <a:lstStyle/>
          <a:p>
            <a:pPr lvl="0"/>
            <a:r>
              <a:rPr lang="en-US" dirty="0" smtClean="0">
                <a:sym typeface="Calibri"/>
              </a:rPr>
              <a:t>Use the Twitter console explorer to explore the variety of data that can be pulled from Twitter. </a:t>
            </a:r>
          </a:p>
          <a:p>
            <a:pPr lvl="0"/>
            <a:r>
              <a:rPr lang="en-US" dirty="0" smtClean="0">
                <a:sym typeface="Calibri"/>
                <a:hlinkClick r:id="rId3"/>
              </a:rPr>
              <a:t>https://dev.twitter.com/rest/public</a:t>
            </a:r>
            <a:r>
              <a:rPr lang="en-US" dirty="0" smtClean="0">
                <a:sym typeface="Calibri"/>
              </a:rPr>
              <a:t> </a:t>
            </a:r>
          </a:p>
          <a:p>
            <a:endParaRPr lang="en-US" dirty="0" smtClean="0">
              <a:sym typeface="Calibri"/>
            </a:endParaRPr>
          </a:p>
          <a:p>
            <a:pPr lvl="0"/>
            <a:r>
              <a:rPr lang="en-US" dirty="0" smtClean="0">
                <a:sym typeface="Calibri"/>
              </a:rPr>
              <a:t>Explore the API.  </a:t>
            </a:r>
          </a:p>
          <a:p>
            <a:pPr lvl="0"/>
            <a:r>
              <a:rPr lang="en-US" dirty="0" smtClean="0">
                <a:sym typeface="Calibri"/>
                <a:hlinkClick r:id="rId4"/>
              </a:rPr>
              <a:t>https://dev.twitter.com/rest/tools/console</a:t>
            </a:r>
            <a:r>
              <a:rPr lang="en-US" dirty="0" smtClean="0">
                <a:sym typeface="Calibri"/>
              </a:rPr>
              <a:t> </a:t>
            </a:r>
          </a:p>
          <a:p>
            <a:pPr lvl="0"/>
            <a:r>
              <a:rPr lang="en-US" dirty="0" smtClean="0">
                <a:hlinkClick r:id="rId5"/>
              </a:rPr>
              <a:t>http://net.tutsplus.com/tutorials/other/diving-into-the-twitter-api/</a:t>
            </a:r>
            <a:endParaRPr lang="en-US" dirty="0" smtClean="0"/>
          </a:p>
          <a:p>
            <a:pPr lvl="0"/>
            <a:endParaRPr lang="en-US" dirty="0">
              <a:sym typeface="Calibri"/>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p:txBody>
          <a:bodyPr/>
          <a:lstStyle/>
          <a:p>
            <a:pPr lvl="0"/>
            <a:r>
              <a:rPr lang="en-US" smtClean="0">
                <a:sym typeface="Calibri"/>
              </a:rPr>
              <a:t>Web API design</a:t>
            </a:r>
            <a:endParaRPr lang="en-US">
              <a:sym typeface="Calibri"/>
            </a:endParaRPr>
          </a:p>
        </p:txBody>
      </p:sp>
      <p:sp>
        <p:nvSpPr>
          <p:cNvPr id="3" name="Text Placeholder 2"/>
          <p:cNvSpPr>
            <a:spLocks noGrp="1"/>
          </p:cNvSpPr>
          <p:nvPr>
            <p:ph type="body" idx="1"/>
          </p:nvPr>
        </p:nvSpPr>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p:txBody>
          <a:bodyPr/>
          <a:lstStyle/>
          <a:p>
            <a:pPr lvl="0"/>
            <a:r>
              <a:rPr lang="en-US" smtClean="0">
                <a:sym typeface="Calibri"/>
              </a:rPr>
              <a:t>"pragmatic" REST</a:t>
            </a:r>
            <a:endParaRPr lang="en-US">
              <a:sym typeface="Calibri"/>
            </a:endParaRPr>
          </a:p>
        </p:txBody>
      </p:sp>
      <p:sp>
        <p:nvSpPr>
          <p:cNvPr id="206" name="Shape 206"/>
          <p:cNvSpPr txBox="1">
            <a:spLocks noGrp="1"/>
          </p:cNvSpPr>
          <p:nvPr>
            <p:ph idx="1"/>
          </p:nvPr>
        </p:nvSpPr>
        <p:spPr/>
        <p:txBody>
          <a:bodyPr>
            <a:normAutofit fontScale="92500"/>
          </a:bodyPr>
          <a:lstStyle/>
          <a:p>
            <a:pPr lvl="0"/>
            <a:r>
              <a:rPr lang="en-US" smtClean="0">
                <a:sym typeface="Calibri"/>
              </a:rPr>
              <a:t>"pragmatic" definition:</a:t>
            </a:r>
          </a:p>
          <a:p>
            <a:pPr lvl="1"/>
            <a:r>
              <a:rPr lang="en-US" smtClean="0">
                <a:sym typeface="Calibri"/>
              </a:rPr>
              <a:t>Dealing with things sensibly and realistically in a way that is based on practical rather than theoretical considerations.</a:t>
            </a:r>
          </a:p>
          <a:p>
            <a:pPr lvl="0"/>
            <a:r>
              <a:rPr lang="en-US" smtClean="0">
                <a:sym typeface="Calibri"/>
              </a:rPr>
              <a:t>"Outside-in" approach</a:t>
            </a:r>
          </a:p>
          <a:p>
            <a:pPr lvl="1"/>
            <a:r>
              <a:rPr lang="en-US" smtClean="0">
                <a:sym typeface="Calibri"/>
              </a:rPr>
              <a:t>`What are we trying to achieve with an API?</a:t>
            </a:r>
          </a:p>
          <a:p>
            <a:endParaRPr lang="en-US" smtClean="0">
              <a:sym typeface="Calibri"/>
            </a:endParaRPr>
          </a:p>
          <a:p>
            <a:pPr lvl="0"/>
            <a:r>
              <a:rPr lang="en-US" smtClean="0">
                <a:sym typeface="Calibri"/>
              </a:rPr>
              <a:t>The API's job is to make the developer as successful as possible. The orientation for APIs is to think about design choices from the application developer's point of view.</a:t>
            </a:r>
          </a:p>
          <a:p>
            <a:endParaRPr lang="en-US">
              <a:sym typeface="Calibri"/>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p:txBody>
          <a:bodyPr/>
          <a:lstStyle/>
          <a:p>
            <a:pPr lvl="0"/>
            <a:r>
              <a:rPr lang="en-US" smtClean="0">
                <a:sym typeface="Calibri"/>
              </a:rPr>
              <a:t>API ~ WiFi </a:t>
            </a:r>
            <a:endParaRPr lang="en-US">
              <a:sym typeface="Calibri"/>
            </a:endParaRPr>
          </a:p>
        </p:txBody>
      </p:sp>
      <p:sp>
        <p:nvSpPr>
          <p:cNvPr id="212" name="Shape 212"/>
          <p:cNvSpPr txBox="1">
            <a:spLocks noGrp="1"/>
          </p:cNvSpPr>
          <p:nvPr>
            <p:ph idx="1"/>
          </p:nvPr>
        </p:nvSpPr>
        <p:spPr/>
        <p:txBody>
          <a:bodyPr/>
          <a:lstStyle/>
          <a:p>
            <a:pPr lvl="0"/>
            <a:r>
              <a:rPr lang="en-US" smtClean="0">
                <a:sym typeface="Calibri"/>
              </a:rPr>
              <a:t>APIs should be like the wifi. Any device can connect to it and use all the functionalities.</a:t>
            </a:r>
          </a:p>
          <a:p>
            <a:endParaRPr lang="en-US" smtClean="0">
              <a:sym typeface="Calibri"/>
            </a:endParaRPr>
          </a:p>
          <a:p>
            <a:endParaRPr lang="en-US" smtClean="0">
              <a:sym typeface="Calibri"/>
            </a:endParaRPr>
          </a:p>
          <a:p>
            <a:endParaRPr lang="en-US" smtClean="0">
              <a:sym typeface="Calibri"/>
            </a:endParaRPr>
          </a:p>
          <a:p>
            <a:endParaRPr lang="en-US" smtClean="0">
              <a:sym typeface="Calibri"/>
            </a:endParaRPr>
          </a:p>
          <a:p>
            <a:pPr lvl="0"/>
            <a:r>
              <a:rPr lang="en-US" smtClean="0">
                <a:sym typeface="Calibri"/>
              </a:rPr>
              <a:t>What is the design with optimal benefit for the app developer?</a:t>
            </a:r>
          </a:p>
          <a:p>
            <a:endParaRPr lang="en-US" smtClean="0">
              <a:sym typeface="Calibri"/>
            </a:endParaRPr>
          </a:p>
          <a:p>
            <a:endParaRPr lang="en-US">
              <a:sym typeface="Calibri"/>
            </a:endParaRPr>
          </a:p>
        </p:txBody>
      </p:sp>
      <p:pic>
        <p:nvPicPr>
          <p:cNvPr id="213" name="Shape 213"/>
          <p:cNvPicPr preferRelativeResize="0"/>
          <p:nvPr/>
        </p:nvPicPr>
        <p:blipFill>
          <a:blip r:embed="rId3"/>
          <a:stretch>
            <a:fillRect/>
          </a:stretch>
        </p:blipFill>
        <p:spPr>
          <a:xfrm>
            <a:off x="628650" y="2769946"/>
            <a:ext cx="8023225" cy="1506855"/>
          </a:xfrm>
          <a:prstGeom prst="rect">
            <a:avLst/>
          </a:prstGeom>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p:txBody>
          <a:bodyPr/>
          <a:lstStyle/>
          <a:p>
            <a:pPr lvl="0"/>
            <a:r>
              <a:rPr lang="en-US" smtClean="0">
                <a:sym typeface="Calibri"/>
              </a:rPr>
              <a:t>Nouns are good</a:t>
            </a:r>
            <a:endParaRPr lang="en-US">
              <a:sym typeface="Calibri"/>
            </a:endParaRPr>
          </a:p>
        </p:txBody>
      </p:sp>
      <p:sp>
        <p:nvSpPr>
          <p:cNvPr id="219" name="Shape 219"/>
          <p:cNvSpPr txBox="1">
            <a:spLocks noGrp="1"/>
          </p:cNvSpPr>
          <p:nvPr>
            <p:ph idx="1"/>
          </p:nvPr>
        </p:nvSpPr>
        <p:spPr/>
        <p:txBody>
          <a:bodyPr/>
          <a:lstStyle/>
          <a:p>
            <a:pPr lvl="0"/>
            <a:r>
              <a:rPr lang="en-US" smtClean="0">
                <a:sym typeface="Calibri"/>
              </a:rPr>
              <a:t>Simple and intuitive base URL</a:t>
            </a:r>
          </a:p>
          <a:p>
            <a:pPr lvl="0"/>
            <a:r>
              <a:rPr lang="en-US" smtClean="0">
                <a:sym typeface="Calibri"/>
              </a:rPr>
              <a:t>Affordance is a design property that communicates how something should be used without requiring document.</a:t>
            </a:r>
          </a:p>
          <a:p>
            <a:pPr lvl="0"/>
            <a:r>
              <a:rPr lang="en-US" smtClean="0">
                <a:sym typeface="Calibri"/>
              </a:rPr>
              <a:t>There should be only 2 base URLs per resource.</a:t>
            </a:r>
          </a:p>
          <a:p>
            <a:pPr lvl="2"/>
            <a:r>
              <a:rPr lang="en-US" smtClean="0">
                <a:sym typeface="Calibri"/>
              </a:rPr>
              <a:t>Example: /dogs	/dogs/1234</a:t>
            </a:r>
          </a:p>
          <a:p>
            <a:endParaRPr lang="en-US">
              <a:sym typeface="Calibri"/>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p:txBody>
          <a:bodyPr/>
          <a:lstStyle/>
          <a:p>
            <a:pPr lvl="0"/>
            <a:r>
              <a:rPr lang="en-US" dirty="0" smtClean="0">
                <a:sym typeface="Calibri"/>
              </a:rPr>
              <a:t>Nouns - good; verbs - bad</a:t>
            </a:r>
            <a:endParaRPr lang="en-US" dirty="0">
              <a:sym typeface="Calibri"/>
            </a:endParaRPr>
          </a:p>
        </p:txBody>
      </p:sp>
      <p:sp>
        <p:nvSpPr>
          <p:cNvPr id="225" name="Shape 225"/>
          <p:cNvSpPr txBox="1">
            <a:spLocks noGrp="1"/>
          </p:cNvSpPr>
          <p:nvPr>
            <p:ph idx="1"/>
          </p:nvPr>
        </p:nvSpPr>
        <p:spPr/>
        <p:txBody>
          <a:bodyPr>
            <a:normAutofit fontScale="77500" lnSpcReduction="20000"/>
          </a:bodyPr>
          <a:lstStyle/>
          <a:p>
            <a:pPr lvl="0"/>
            <a:r>
              <a:rPr lang="en-US" smtClean="0">
                <a:sym typeface="Calibri"/>
              </a:rPr>
              <a:t>Keep verbs out of base URLs</a:t>
            </a:r>
          </a:p>
          <a:p>
            <a:endParaRPr lang="en-US" smtClean="0">
              <a:sym typeface="Calibri"/>
            </a:endParaRPr>
          </a:p>
          <a:p>
            <a:endParaRPr lang="en-US" smtClean="0">
              <a:sym typeface="Calibri"/>
            </a:endParaRPr>
          </a:p>
          <a:p>
            <a:endParaRPr lang="en-US" smtClean="0">
              <a:sym typeface="Calibri"/>
            </a:endParaRPr>
          </a:p>
          <a:p>
            <a:endParaRPr lang="en-US" smtClean="0">
              <a:sym typeface="Calibri"/>
            </a:endParaRPr>
          </a:p>
          <a:p>
            <a:endParaRPr lang="en-US" smtClean="0">
              <a:sym typeface="Calibri"/>
            </a:endParaRPr>
          </a:p>
          <a:p>
            <a:pPr lvl="0"/>
            <a:r>
              <a:rPr lang="en-US" smtClean="0">
                <a:sym typeface="Calibri"/>
              </a:rPr>
              <a:t>This will lead to:</a:t>
            </a:r>
          </a:p>
          <a:p>
            <a:pPr lvl="1"/>
            <a:r>
              <a:rPr lang="en-US" smtClean="0">
                <a:sym typeface="Calibri"/>
              </a:rPr>
              <a:t>Long list of URLs</a:t>
            </a:r>
          </a:p>
          <a:p>
            <a:pPr lvl="1"/>
            <a:r>
              <a:rPr lang="en-US" smtClean="0">
                <a:sym typeface="Calibri"/>
              </a:rPr>
              <a:t>No consistent pattern</a:t>
            </a:r>
          </a:p>
          <a:p>
            <a:pPr lvl="0"/>
            <a:r>
              <a:rPr lang="en-US" smtClean="0">
                <a:sym typeface="Calibri"/>
              </a:rPr>
              <a:t>Which will make it difficult for developers to learn and use.</a:t>
            </a:r>
          </a:p>
          <a:p>
            <a:endParaRPr lang="en-US" smtClean="0">
              <a:sym typeface="Calibri"/>
            </a:endParaRPr>
          </a:p>
          <a:p>
            <a:endParaRPr lang="en-US">
              <a:sym typeface="Calibri"/>
            </a:endParaRPr>
          </a:p>
        </p:txBody>
      </p:sp>
      <p:pic>
        <p:nvPicPr>
          <p:cNvPr id="226" name="Shape 226"/>
          <p:cNvPicPr preferRelativeResize="0"/>
          <p:nvPr/>
        </p:nvPicPr>
        <p:blipFill>
          <a:blip r:embed="rId3"/>
          <a:stretch>
            <a:fillRect/>
          </a:stretch>
        </p:blipFill>
        <p:spPr>
          <a:xfrm>
            <a:off x="523875" y="2268213"/>
            <a:ext cx="8096250" cy="1628139"/>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p:txBody>
          <a:bodyPr/>
          <a:lstStyle/>
          <a:p>
            <a:pPr lvl="0"/>
            <a:r>
              <a:rPr lang="en-US" smtClean="0">
                <a:sym typeface="Calibri"/>
              </a:rPr>
              <a:t>Application Programming Interfaces (APIs)</a:t>
            </a:r>
            <a:endParaRPr lang="en-US">
              <a:sym typeface="Calibri"/>
            </a:endParaRPr>
          </a:p>
        </p:txBody>
      </p:sp>
      <p:sp>
        <p:nvSpPr>
          <p:cNvPr id="112" name="Shape 112"/>
          <p:cNvSpPr txBox="1">
            <a:spLocks noGrp="1"/>
          </p:cNvSpPr>
          <p:nvPr>
            <p:ph idx="1"/>
          </p:nvPr>
        </p:nvSpPr>
        <p:spPr/>
        <p:txBody>
          <a:bodyPr/>
          <a:lstStyle/>
          <a:p>
            <a:pPr lvl="0"/>
            <a:r>
              <a:rPr lang="en-US" smtClean="0">
                <a:sym typeface="Calibri"/>
              </a:rPr>
              <a:t>Programming hooks, specifications, or guidelines published by firms that tell other programs how to get a service to perform a task such as send or receive data</a:t>
            </a:r>
          </a:p>
          <a:p>
            <a:pPr lvl="0"/>
            <a:r>
              <a:rPr lang="en-US" smtClean="0">
                <a:sym typeface="Calibri"/>
              </a:rPr>
              <a:t>Empowering developers to build against your platform doesn’t just create value for partners; the API provider wins as well by expanding the ecosystem, increasing retention, and driving up the value of the platform.</a:t>
            </a:r>
          </a:p>
          <a:p>
            <a:endParaRPr lang="en-US" dirty="0">
              <a:sym typeface="Calibr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 calcmode="lin" valueType="num">
                                      <p:cBhvr additive="base">
                                        <p:cTn id="7" dur="500" fill="hold"/>
                                        <p:tgtEl>
                                          <p:spTgt spid="1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2">
                                            <p:txEl>
                                              <p:pRg st="1" end="1"/>
                                            </p:txEl>
                                          </p:spTgt>
                                        </p:tgtEl>
                                        <p:attrNameLst>
                                          <p:attrName>style.visibility</p:attrName>
                                        </p:attrNameLst>
                                      </p:cBhvr>
                                      <p:to>
                                        <p:strVal val="visible"/>
                                      </p:to>
                                    </p:set>
                                    <p:anim calcmode="lin" valueType="num">
                                      <p:cBhvr additive="base">
                                        <p:cTn id="13" dur="500" fill="hold"/>
                                        <p:tgtEl>
                                          <p:spTgt spid="11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p:txBody>
          <a:bodyPr/>
          <a:lstStyle/>
          <a:p>
            <a:pPr lvl="0"/>
            <a:r>
              <a:rPr lang="en-US" smtClean="0">
                <a:sym typeface="Calibri"/>
              </a:rPr>
              <a:t>Nouns - good; verbs - bad</a:t>
            </a:r>
            <a:endParaRPr lang="en-US">
              <a:sym typeface="Calibri"/>
            </a:endParaRPr>
          </a:p>
        </p:txBody>
      </p:sp>
      <p:sp>
        <p:nvSpPr>
          <p:cNvPr id="3" name="Content Placeholder 2"/>
          <p:cNvSpPr>
            <a:spLocks noGrp="1"/>
          </p:cNvSpPr>
          <p:nvPr>
            <p:ph idx="1"/>
          </p:nvPr>
        </p:nvSpPr>
        <p:spPr/>
        <p:txBody>
          <a:bodyPr/>
          <a:lstStyle/>
          <a:p>
            <a:endParaRPr lang="en-US"/>
          </a:p>
        </p:txBody>
      </p:sp>
      <p:pic>
        <p:nvPicPr>
          <p:cNvPr id="232" name="Shape 232"/>
          <p:cNvPicPr preferRelativeResize="0"/>
          <p:nvPr/>
        </p:nvPicPr>
        <p:blipFill>
          <a:blip r:embed="rId3"/>
          <a:stretch>
            <a:fillRect/>
          </a:stretch>
        </p:blipFill>
        <p:spPr>
          <a:xfrm>
            <a:off x="628650" y="2183816"/>
            <a:ext cx="7886700" cy="3064457"/>
          </a:xfrm>
          <a:prstGeom prst="rect">
            <a:avLst/>
          </a:prstGeom>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p:txBody>
          <a:bodyPr/>
          <a:lstStyle/>
          <a:p>
            <a:pPr lvl="0"/>
            <a:r>
              <a:rPr lang="en-US" smtClean="0">
                <a:sym typeface="Calibri"/>
              </a:rPr>
              <a:t>Plural &amp; concrete nouns</a:t>
            </a:r>
            <a:endParaRPr lang="en-US">
              <a:sym typeface="Calibri"/>
            </a:endParaRPr>
          </a:p>
        </p:txBody>
      </p:sp>
      <p:sp>
        <p:nvSpPr>
          <p:cNvPr id="239" name="Shape 239"/>
          <p:cNvSpPr txBox="1">
            <a:spLocks noGrp="1"/>
          </p:cNvSpPr>
          <p:nvPr>
            <p:ph idx="1"/>
          </p:nvPr>
        </p:nvSpPr>
        <p:spPr/>
        <p:txBody>
          <a:bodyPr>
            <a:normAutofit lnSpcReduction="10000"/>
          </a:bodyPr>
          <a:lstStyle/>
          <a:p>
            <a:pPr lvl="0"/>
            <a:r>
              <a:rPr lang="en-US" dirty="0" smtClean="0">
                <a:sym typeface="Calibri"/>
              </a:rPr>
              <a:t>Use either plural or singular names but be consistent.</a:t>
            </a:r>
          </a:p>
          <a:p>
            <a:pPr lvl="1"/>
            <a:r>
              <a:rPr lang="en-US" dirty="0" smtClean="0">
                <a:sym typeface="Calibri"/>
              </a:rPr>
              <a:t>Foursquare: /</a:t>
            </a:r>
            <a:r>
              <a:rPr lang="en-US" dirty="0" err="1" smtClean="0">
                <a:sym typeface="Calibri"/>
              </a:rPr>
              <a:t>checkins</a:t>
            </a:r>
            <a:r>
              <a:rPr lang="en-US" dirty="0" smtClean="0">
                <a:sym typeface="Calibri"/>
              </a:rPr>
              <a:t>	</a:t>
            </a:r>
          </a:p>
          <a:p>
            <a:pPr lvl="1"/>
            <a:r>
              <a:rPr lang="en-US" dirty="0" err="1" smtClean="0">
                <a:sym typeface="Calibri"/>
              </a:rPr>
              <a:t>GroupOn</a:t>
            </a:r>
            <a:r>
              <a:rPr lang="en-US" dirty="0" smtClean="0">
                <a:sym typeface="Calibri"/>
              </a:rPr>
              <a:t>: /deals	</a:t>
            </a:r>
          </a:p>
          <a:p>
            <a:pPr lvl="1"/>
            <a:r>
              <a:rPr lang="en-US" dirty="0" smtClean="0">
                <a:sym typeface="Calibri"/>
              </a:rPr>
              <a:t>Zappos: /product</a:t>
            </a:r>
          </a:p>
          <a:p>
            <a:pPr lvl="0"/>
            <a:r>
              <a:rPr lang="en-US" dirty="0" smtClean="0">
                <a:sym typeface="Calibri"/>
              </a:rPr>
              <a:t>Concrete names are better than abstract</a:t>
            </a:r>
          </a:p>
          <a:p>
            <a:pPr lvl="1"/>
            <a:r>
              <a:rPr lang="en-US" dirty="0" smtClean="0">
                <a:sym typeface="Calibri"/>
              </a:rPr>
              <a:t>Ex: API that access content in various form - blogs, videos, news articles and so on.</a:t>
            </a:r>
          </a:p>
          <a:p>
            <a:pPr lvl="0"/>
            <a:r>
              <a:rPr lang="en-US" dirty="0" smtClean="0">
                <a:sym typeface="Calibri"/>
              </a:rPr>
              <a:t>Abstract names: /items or /assets</a:t>
            </a:r>
          </a:p>
          <a:p>
            <a:pPr lvl="0"/>
            <a:r>
              <a:rPr lang="en-US" dirty="0" smtClean="0">
                <a:sym typeface="Calibri"/>
              </a:rPr>
              <a:t>Concrete names: /blogs, /videos, /news</a:t>
            </a:r>
          </a:p>
          <a:p>
            <a:endParaRPr lang="en-US" dirty="0">
              <a:sym typeface="Calibri"/>
            </a:endParaRP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p:txBody>
          <a:bodyPr/>
          <a:lstStyle/>
          <a:p>
            <a:pPr lvl="0"/>
            <a:r>
              <a:rPr lang="en-US" smtClean="0">
                <a:sym typeface="Calibri"/>
              </a:rPr>
              <a:t>Simplify associations</a:t>
            </a:r>
            <a:endParaRPr lang="en-US">
              <a:sym typeface="Calibri"/>
            </a:endParaRPr>
          </a:p>
        </p:txBody>
      </p:sp>
      <p:sp>
        <p:nvSpPr>
          <p:cNvPr id="245" name="Shape 245"/>
          <p:cNvSpPr txBox="1">
            <a:spLocks noGrp="1"/>
          </p:cNvSpPr>
          <p:nvPr>
            <p:ph idx="1"/>
          </p:nvPr>
        </p:nvSpPr>
        <p:spPr/>
        <p:txBody>
          <a:bodyPr>
            <a:normAutofit fontScale="92500" lnSpcReduction="10000"/>
          </a:bodyPr>
          <a:lstStyle/>
          <a:p>
            <a:pPr lvl="0"/>
            <a:r>
              <a:rPr lang="en-US" dirty="0" smtClean="0">
                <a:sym typeface="Calibri"/>
              </a:rPr>
              <a:t>Problem</a:t>
            </a:r>
          </a:p>
          <a:p>
            <a:pPr lvl="0"/>
            <a:r>
              <a:rPr lang="en-US" dirty="0" smtClean="0">
                <a:sym typeface="Calibri"/>
              </a:rPr>
              <a:t>Resources always have association relationships to other resources.</a:t>
            </a:r>
          </a:p>
          <a:p>
            <a:pPr lvl="1"/>
            <a:r>
              <a:rPr lang="en-US" dirty="0" smtClean="0">
                <a:sym typeface="Calibri"/>
              </a:rPr>
              <a:t>Ex: Get all the dogs who belong to owner 13.</a:t>
            </a:r>
          </a:p>
          <a:p>
            <a:pPr lvl="0"/>
            <a:r>
              <a:rPr lang="en-US" dirty="0" smtClean="0">
                <a:sym typeface="Calibri"/>
              </a:rPr>
              <a:t>The relationships can be more complex which leads to URLs with multi-level depth.</a:t>
            </a:r>
          </a:p>
          <a:p>
            <a:pPr lvl="1"/>
            <a:r>
              <a:rPr lang="en-US" dirty="0" smtClean="0">
                <a:sym typeface="Calibri"/>
              </a:rPr>
              <a:t>Ex: /resource/identifier/resource/identifier/resource</a:t>
            </a:r>
          </a:p>
          <a:p>
            <a:pPr lvl="1"/>
            <a:r>
              <a:rPr lang="en-US" dirty="0" smtClean="0">
                <a:sym typeface="Calibri"/>
              </a:rPr>
              <a:t>In this case: /owner/13/dogs</a:t>
            </a:r>
          </a:p>
          <a:p>
            <a:pPr lvl="0"/>
            <a:r>
              <a:rPr lang="en-US" dirty="0" smtClean="0">
                <a:sym typeface="Calibri"/>
              </a:rPr>
              <a:t>Solution: sweep complexity behind HTTP "?"</a:t>
            </a:r>
          </a:p>
          <a:p>
            <a:pPr lvl="1"/>
            <a:r>
              <a:rPr lang="en-US" dirty="0" smtClean="0">
                <a:sym typeface="Calibri"/>
              </a:rPr>
              <a:t>Ex: /</a:t>
            </a:r>
            <a:r>
              <a:rPr lang="en-US" dirty="0" err="1" smtClean="0">
                <a:sym typeface="Calibri"/>
              </a:rPr>
              <a:t>dogs?owner</a:t>
            </a:r>
            <a:r>
              <a:rPr lang="en-US" dirty="0" smtClean="0">
                <a:sym typeface="Calibri"/>
              </a:rPr>
              <a:t>=13&amp;color=merle</a:t>
            </a:r>
          </a:p>
          <a:p>
            <a:endParaRPr lang="en-US" dirty="0">
              <a:sym typeface="Calibri"/>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p:txBody>
          <a:bodyPr/>
          <a:lstStyle/>
          <a:p>
            <a:pPr lvl="0"/>
            <a:r>
              <a:rPr lang="en-US" smtClean="0">
                <a:sym typeface="Calibri"/>
              </a:rPr>
              <a:t>Error handling </a:t>
            </a:r>
            <a:endParaRPr lang="en-US">
              <a:sym typeface="Calibri"/>
            </a:endParaRPr>
          </a:p>
        </p:txBody>
      </p:sp>
      <p:sp>
        <p:nvSpPr>
          <p:cNvPr id="252" name="Shape 252"/>
          <p:cNvSpPr txBox="1">
            <a:spLocks noGrp="1"/>
          </p:cNvSpPr>
          <p:nvPr>
            <p:ph idx="1"/>
          </p:nvPr>
        </p:nvSpPr>
        <p:spPr/>
        <p:txBody>
          <a:bodyPr/>
          <a:lstStyle/>
          <a:p>
            <a:pPr lvl="0"/>
            <a:r>
              <a:rPr lang="en-US" smtClean="0">
                <a:sym typeface="Calibri"/>
              </a:rPr>
              <a:t>Web API is a black box for developer</a:t>
            </a:r>
          </a:p>
          <a:p>
            <a:pPr lvl="0"/>
            <a:r>
              <a:rPr lang="en-US" smtClean="0">
                <a:sym typeface="Calibri"/>
              </a:rPr>
              <a:t>error codes become a key tool to provide context and visibility to use APIs</a:t>
            </a:r>
          </a:p>
          <a:p>
            <a:endParaRPr lang="en-US" smtClean="0">
              <a:sym typeface="Calibri"/>
            </a:endParaRPr>
          </a:p>
          <a:p>
            <a:pPr lvl="0"/>
            <a:r>
              <a:rPr lang="en-US" smtClean="0">
                <a:sym typeface="Calibri"/>
              </a:rPr>
              <a:t>Best practices for designing error codes:</a:t>
            </a:r>
          </a:p>
          <a:p>
            <a:pPr lvl="1"/>
            <a:r>
              <a:rPr lang="en-US" smtClean="0">
                <a:sym typeface="Calibri"/>
              </a:rPr>
              <a:t>Use HTTP status codes</a:t>
            </a:r>
          </a:p>
          <a:p>
            <a:pPr lvl="1"/>
            <a:r>
              <a:rPr lang="en-US" smtClean="0">
                <a:sym typeface="Calibri"/>
              </a:rPr>
              <a:t>Make the messages you return in the payload as verbose as possible</a:t>
            </a:r>
          </a:p>
          <a:p>
            <a:endParaRPr lang="en-US" dirty="0">
              <a:sym typeface="Calibri"/>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p:txBody>
          <a:bodyPr/>
          <a:lstStyle/>
          <a:p>
            <a:pPr lvl="0"/>
            <a:r>
              <a:rPr lang="en-US" smtClean="0">
                <a:sym typeface="Calibri"/>
              </a:rPr>
              <a:t>Error handling </a:t>
            </a:r>
            <a:endParaRPr lang="en-US">
              <a:sym typeface="Calibri"/>
            </a:endParaRPr>
          </a:p>
        </p:txBody>
      </p:sp>
      <p:sp>
        <p:nvSpPr>
          <p:cNvPr id="258" name="Shape 258"/>
          <p:cNvSpPr txBox="1">
            <a:spLocks noGrp="1"/>
          </p:cNvSpPr>
          <p:nvPr>
            <p:ph idx="1"/>
          </p:nvPr>
        </p:nvSpPr>
        <p:spPr/>
        <p:txBody>
          <a:bodyPr/>
          <a:lstStyle/>
          <a:p>
            <a:pPr lvl="0"/>
            <a:r>
              <a:rPr lang="en-US" dirty="0" smtClean="0">
                <a:sym typeface="Calibri"/>
              </a:rPr>
              <a:t>Use HTTP status code</a:t>
            </a:r>
          </a:p>
          <a:p>
            <a:pPr lvl="1"/>
            <a:r>
              <a:rPr lang="en-US" dirty="0" smtClean="0">
                <a:sym typeface="Calibri"/>
              </a:rPr>
              <a:t>Try and map the status codes to relevant standards-based codes</a:t>
            </a:r>
          </a:p>
          <a:p>
            <a:pPr lvl="1"/>
            <a:r>
              <a:rPr lang="en-US" dirty="0" smtClean="0">
                <a:sym typeface="Calibri"/>
              </a:rPr>
              <a:t>The are around 70 HTTP status codes. Use only those which are very common</a:t>
            </a:r>
          </a:p>
          <a:p>
            <a:pPr lvl="1"/>
            <a:endParaRPr lang="en-US" dirty="0" smtClean="0">
              <a:sym typeface="Calibri"/>
            </a:endParaRPr>
          </a:p>
          <a:p>
            <a:pPr lvl="1"/>
            <a:r>
              <a:rPr lang="en-US" dirty="0" smtClean="0">
                <a:hlinkClick r:id="rId3"/>
              </a:rPr>
              <a:t>http://www.w3.org/Protocols/rfc2616/rfc2616-sec6.html</a:t>
            </a:r>
            <a:endParaRPr lang="en-US" dirty="0" smtClean="0"/>
          </a:p>
          <a:p>
            <a:pPr lvl="1"/>
            <a:r>
              <a:rPr lang="en-US" dirty="0" smtClean="0">
                <a:hlinkClick r:id="rId4"/>
              </a:rPr>
              <a:t>https://dev.twitter.com/docs/error-codes-responses</a:t>
            </a:r>
            <a:endParaRPr lang="en-US" dirty="0" smtClean="0"/>
          </a:p>
          <a:p>
            <a:pPr lvl="1"/>
            <a:endParaRPr lang="en-US" dirty="0" smtClean="0">
              <a:sym typeface="Calibri"/>
            </a:endParaRPr>
          </a:p>
          <a:p>
            <a:endParaRPr lang="en-US" dirty="0">
              <a:sym typeface="Calibri"/>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p:txBody>
          <a:bodyPr/>
          <a:lstStyle/>
          <a:p>
            <a:pPr lvl="0"/>
            <a:r>
              <a:rPr lang="en-US" smtClean="0">
                <a:sym typeface="Calibri"/>
              </a:rPr>
              <a:t>Error handling </a:t>
            </a:r>
            <a:endParaRPr lang="en-US">
              <a:sym typeface="Calibri"/>
            </a:endParaRPr>
          </a:p>
        </p:txBody>
      </p:sp>
      <p:sp>
        <p:nvSpPr>
          <p:cNvPr id="264" name="Shape 264"/>
          <p:cNvSpPr txBox="1">
            <a:spLocks noGrp="1"/>
          </p:cNvSpPr>
          <p:nvPr>
            <p:ph idx="1"/>
          </p:nvPr>
        </p:nvSpPr>
        <p:spPr/>
        <p:txBody>
          <a:bodyPr/>
          <a:lstStyle/>
          <a:p>
            <a:pPr lvl="0"/>
            <a:r>
              <a:rPr lang="en-US" smtClean="0">
                <a:sym typeface="Calibri"/>
              </a:rPr>
              <a:t>How many status codes should we use? The are only 3 real outcomes:</a:t>
            </a:r>
          </a:p>
          <a:p>
            <a:pPr lvl="1"/>
            <a:r>
              <a:rPr lang="en-US" smtClean="0">
                <a:sym typeface="Calibri"/>
              </a:rPr>
              <a:t>Everything worked - success</a:t>
            </a:r>
          </a:p>
          <a:p>
            <a:pPr lvl="1"/>
            <a:r>
              <a:rPr lang="en-US" smtClean="0">
                <a:sym typeface="Calibri"/>
              </a:rPr>
              <a:t>The application did something wrong - client error</a:t>
            </a:r>
          </a:p>
          <a:p>
            <a:pPr lvl="1"/>
            <a:r>
              <a:rPr lang="en-US" smtClean="0">
                <a:sym typeface="Calibri"/>
              </a:rPr>
              <a:t>The API did something wrong - server error</a:t>
            </a:r>
          </a:p>
          <a:p>
            <a:endParaRPr lang="en-US">
              <a:sym typeface="Calibri"/>
            </a:endParaRPr>
          </a:p>
        </p:txBody>
      </p:sp>
      <p:pic>
        <p:nvPicPr>
          <p:cNvPr id="265" name="Shape 265"/>
          <p:cNvPicPr preferRelativeResize="0"/>
          <p:nvPr/>
        </p:nvPicPr>
        <p:blipFill>
          <a:blip r:embed="rId3"/>
          <a:stretch>
            <a:fillRect/>
          </a:stretch>
        </p:blipFill>
        <p:spPr>
          <a:xfrm>
            <a:off x="1099133" y="3896353"/>
            <a:ext cx="6753225" cy="2152650"/>
          </a:xfrm>
          <a:prstGeom prst="rect">
            <a:avLst/>
          </a:prstGeom>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p:txBody>
          <a:bodyPr/>
          <a:lstStyle/>
          <a:p>
            <a:pPr lvl="0"/>
            <a:r>
              <a:rPr lang="en-US" smtClean="0">
                <a:sym typeface="Calibri"/>
              </a:rPr>
              <a:t>Error handling </a:t>
            </a:r>
            <a:endParaRPr lang="en-US">
              <a:sym typeface="Calibri"/>
            </a:endParaRPr>
          </a:p>
        </p:txBody>
      </p:sp>
      <p:sp>
        <p:nvSpPr>
          <p:cNvPr id="271" name="Shape 271"/>
          <p:cNvSpPr txBox="1">
            <a:spLocks noGrp="1"/>
          </p:cNvSpPr>
          <p:nvPr>
            <p:ph idx="1"/>
          </p:nvPr>
        </p:nvSpPr>
        <p:spPr/>
        <p:txBody>
          <a:bodyPr>
            <a:normAutofit fontScale="92500" lnSpcReduction="20000"/>
          </a:bodyPr>
          <a:lstStyle/>
          <a:p>
            <a:pPr lvl="0"/>
            <a:r>
              <a:rPr lang="en-US" dirty="0" smtClean="0">
                <a:sym typeface="Calibri"/>
              </a:rPr>
              <a:t>Start using with few (say 3) codes and add as per the requirement. But should not be more than 8.</a:t>
            </a:r>
          </a:p>
          <a:p>
            <a:pPr lvl="0"/>
            <a:r>
              <a:rPr lang="en-US" dirty="0" smtClean="0">
                <a:sym typeface="Calibri"/>
              </a:rPr>
              <a:t>Sample codes:</a:t>
            </a:r>
          </a:p>
          <a:p>
            <a:pPr lvl="1"/>
            <a:r>
              <a:rPr lang="en-US" dirty="0" smtClean="0">
                <a:sym typeface="Calibri"/>
              </a:rPr>
              <a:t>201 - Created</a:t>
            </a:r>
          </a:p>
          <a:p>
            <a:pPr lvl="1"/>
            <a:r>
              <a:rPr lang="en-US" dirty="0" smtClean="0">
                <a:sym typeface="Calibri"/>
              </a:rPr>
              <a:t>304 - Not Modified</a:t>
            </a:r>
          </a:p>
          <a:p>
            <a:pPr lvl="1"/>
            <a:r>
              <a:rPr lang="en-US" dirty="0" smtClean="0">
                <a:sym typeface="Calibri"/>
              </a:rPr>
              <a:t>404 - Not Found</a:t>
            </a:r>
          </a:p>
          <a:p>
            <a:pPr lvl="1"/>
            <a:r>
              <a:rPr lang="en-US" dirty="0" smtClean="0">
                <a:sym typeface="Calibri"/>
              </a:rPr>
              <a:t>403 - Forbidden</a:t>
            </a:r>
          </a:p>
          <a:p>
            <a:pPr lvl="1"/>
            <a:r>
              <a:rPr lang="en-US" dirty="0" smtClean="0">
                <a:sym typeface="Calibri"/>
              </a:rPr>
              <a:t>401 - Unauthorized</a:t>
            </a:r>
          </a:p>
          <a:p>
            <a:pPr lvl="0"/>
            <a:r>
              <a:rPr lang="en-US" dirty="0" smtClean="0">
                <a:sym typeface="Calibri"/>
              </a:rPr>
              <a:t>It is important that the code that is returned is something that can be consumed and acted upon by the developer.</a:t>
            </a:r>
          </a:p>
          <a:p>
            <a:pPr lvl="0"/>
            <a:r>
              <a:rPr lang="en-US" dirty="0" smtClean="0">
                <a:sym typeface="Calibri"/>
                <a:hlinkClick r:id="rId3"/>
              </a:rPr>
              <a:t>Click here </a:t>
            </a:r>
            <a:r>
              <a:rPr lang="en-US" dirty="0" smtClean="0">
                <a:sym typeface="Calibri"/>
              </a:rPr>
              <a:t>to get the complete list of HTTP error codes.</a:t>
            </a:r>
          </a:p>
          <a:p>
            <a:endParaRPr lang="en-US" dirty="0">
              <a:sym typeface="Calibri"/>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p:txBody>
          <a:bodyPr/>
          <a:lstStyle/>
          <a:p>
            <a:pPr lvl="0"/>
            <a:r>
              <a:rPr lang="en-US" smtClean="0">
                <a:sym typeface="Calibri"/>
              </a:rPr>
              <a:t>Error handling </a:t>
            </a:r>
            <a:endParaRPr lang="en-US">
              <a:sym typeface="Calibri"/>
            </a:endParaRPr>
          </a:p>
        </p:txBody>
      </p:sp>
      <p:sp>
        <p:nvSpPr>
          <p:cNvPr id="277" name="Shape 277"/>
          <p:cNvSpPr txBox="1">
            <a:spLocks noGrp="1"/>
          </p:cNvSpPr>
          <p:nvPr>
            <p:ph idx="1"/>
          </p:nvPr>
        </p:nvSpPr>
        <p:spPr/>
        <p:txBody>
          <a:bodyPr/>
          <a:lstStyle/>
          <a:p>
            <a:pPr lvl="0"/>
            <a:r>
              <a:rPr lang="en-US" smtClean="0">
                <a:sym typeface="Calibri"/>
              </a:rPr>
              <a:t>Additional information in response message</a:t>
            </a:r>
          </a:p>
          <a:p>
            <a:pPr lvl="1"/>
            <a:r>
              <a:rPr lang="en-US" smtClean="0">
                <a:sym typeface="Calibri"/>
              </a:rPr>
              <a:t>Use plain language to describe the error</a:t>
            </a:r>
          </a:p>
          <a:p>
            <a:pPr lvl="1"/>
            <a:r>
              <a:rPr lang="en-US" smtClean="0">
                <a:sym typeface="Calibri"/>
              </a:rPr>
              <a:t>Link to more information page related to the error in the description is highly recommended</a:t>
            </a:r>
          </a:p>
          <a:p>
            <a:endParaRPr lang="en-US" smtClean="0">
              <a:sym typeface="Calibri"/>
            </a:endParaRPr>
          </a:p>
          <a:p>
            <a:endParaRPr lang="en-US">
              <a:sym typeface="Calibri"/>
            </a:endParaRPr>
          </a:p>
        </p:txBody>
      </p:sp>
      <p:pic>
        <p:nvPicPr>
          <p:cNvPr id="278" name="Shape 278"/>
          <p:cNvPicPr preferRelativeResize="0"/>
          <p:nvPr/>
        </p:nvPicPr>
        <p:blipFill>
          <a:blip r:embed="rId3"/>
          <a:stretch>
            <a:fillRect/>
          </a:stretch>
        </p:blipFill>
        <p:spPr>
          <a:xfrm>
            <a:off x="444181" y="3535260"/>
            <a:ext cx="8255634" cy="1231265"/>
          </a:xfrm>
          <a:prstGeom prst="rect">
            <a:avLst/>
          </a:prstGeom>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p:txBody>
          <a:bodyPr/>
          <a:lstStyle/>
          <a:p>
            <a:pPr lvl="0"/>
            <a:r>
              <a:rPr lang="en-US" smtClean="0">
                <a:sym typeface="Calibri"/>
              </a:rPr>
              <a:t>Versioning</a:t>
            </a:r>
            <a:endParaRPr lang="en-US">
              <a:sym typeface="Calibri"/>
            </a:endParaRPr>
          </a:p>
        </p:txBody>
      </p:sp>
      <p:sp>
        <p:nvSpPr>
          <p:cNvPr id="284" name="Shape 284"/>
          <p:cNvSpPr txBox="1">
            <a:spLocks noGrp="1"/>
          </p:cNvSpPr>
          <p:nvPr>
            <p:ph idx="1"/>
          </p:nvPr>
        </p:nvSpPr>
        <p:spPr/>
        <p:txBody>
          <a:bodyPr/>
          <a:lstStyle/>
          <a:p>
            <a:pPr lvl="0"/>
            <a:r>
              <a:rPr lang="en-US" dirty="0" smtClean="0">
                <a:sym typeface="Calibri"/>
              </a:rPr>
              <a:t>Never release an API without a version and make the version mandatory. </a:t>
            </a:r>
          </a:p>
          <a:p>
            <a:pPr lvl="1"/>
            <a:r>
              <a:rPr lang="en-US" dirty="0" smtClean="0">
                <a:sym typeface="Calibri"/>
              </a:rPr>
              <a:t>Facebook: ?v=1.0</a:t>
            </a:r>
          </a:p>
          <a:p>
            <a:endParaRPr lang="en-US" dirty="0" smtClean="0">
              <a:sym typeface="Calibri"/>
            </a:endParaRPr>
          </a:p>
          <a:p>
            <a:pPr lvl="0"/>
            <a:r>
              <a:rPr lang="en-US" dirty="0" smtClean="0">
                <a:sym typeface="Calibri"/>
              </a:rPr>
              <a:t>How to think about versioning?</a:t>
            </a:r>
          </a:p>
          <a:p>
            <a:pPr lvl="1"/>
            <a:r>
              <a:rPr lang="en-US" dirty="0" smtClean="0">
                <a:sym typeface="Calibri"/>
              </a:rPr>
              <a:t>Specify the version with a 'v' prefix</a:t>
            </a:r>
          </a:p>
          <a:p>
            <a:pPr lvl="1"/>
            <a:r>
              <a:rPr lang="en-US" dirty="0" smtClean="0">
                <a:sym typeface="Calibri"/>
              </a:rPr>
              <a:t>'v' tag should have the highest scope: (ex: /v1/dogs)</a:t>
            </a:r>
          </a:p>
          <a:p>
            <a:pPr lvl="1"/>
            <a:r>
              <a:rPr lang="en-US" dirty="0" smtClean="0">
                <a:sym typeface="Calibri"/>
              </a:rPr>
              <a:t>Avoid dot notation in versions (ex: v1, v2)</a:t>
            </a:r>
          </a:p>
          <a:p>
            <a:endParaRPr lang="en-US" dirty="0">
              <a:sym typeface="Calibri"/>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p:txBody>
          <a:bodyPr/>
          <a:lstStyle/>
          <a:p>
            <a:pPr lvl="0"/>
            <a:r>
              <a:rPr lang="en-US" smtClean="0">
                <a:sym typeface="Calibri"/>
              </a:rPr>
              <a:t>Pagination</a:t>
            </a:r>
            <a:endParaRPr lang="en-US">
              <a:sym typeface="Calibri"/>
            </a:endParaRPr>
          </a:p>
        </p:txBody>
      </p:sp>
      <p:sp>
        <p:nvSpPr>
          <p:cNvPr id="290" name="Shape 290"/>
          <p:cNvSpPr txBox="1">
            <a:spLocks noGrp="1"/>
          </p:cNvSpPr>
          <p:nvPr>
            <p:ph idx="1"/>
          </p:nvPr>
        </p:nvSpPr>
        <p:spPr/>
        <p:txBody>
          <a:bodyPr>
            <a:normAutofit/>
          </a:bodyPr>
          <a:lstStyle/>
          <a:p>
            <a:pPr lvl="0"/>
            <a:r>
              <a:rPr lang="en-US" dirty="0" smtClean="0">
                <a:sym typeface="Calibri"/>
              </a:rPr>
              <a:t>Support partial response by adding optional fields in a comma delimited list</a:t>
            </a:r>
          </a:p>
          <a:p>
            <a:pPr lvl="1"/>
            <a:r>
              <a:rPr lang="en-US" dirty="0" err="1" smtClean="0">
                <a:sym typeface="Calibri"/>
              </a:rPr>
              <a:t>Linkedin</a:t>
            </a:r>
            <a:r>
              <a:rPr lang="en-US" dirty="0" smtClean="0">
                <a:sym typeface="Calibri"/>
              </a:rPr>
              <a:t>: /people:(</a:t>
            </a:r>
            <a:r>
              <a:rPr lang="en-US" dirty="0" err="1" smtClean="0">
                <a:sym typeface="Calibri"/>
              </a:rPr>
              <a:t>id,first-name,last-name,industry</a:t>
            </a:r>
            <a:r>
              <a:rPr lang="en-US" dirty="0" smtClean="0">
                <a:sym typeface="Calibri"/>
              </a:rPr>
              <a:t>)</a:t>
            </a:r>
          </a:p>
          <a:p>
            <a:pPr lvl="1"/>
            <a:r>
              <a:rPr lang="en-US" dirty="0" smtClean="0">
                <a:sym typeface="Calibri"/>
              </a:rPr>
              <a:t>Facebook: /</a:t>
            </a:r>
            <a:r>
              <a:rPr lang="en-US" dirty="0" err="1" smtClean="0">
                <a:sym typeface="Calibri"/>
              </a:rPr>
              <a:t>joe.smith</a:t>
            </a:r>
            <a:r>
              <a:rPr lang="en-US" dirty="0" smtClean="0">
                <a:sym typeface="Calibri"/>
              </a:rPr>
              <a:t>/</a:t>
            </a:r>
            <a:r>
              <a:rPr lang="en-US" dirty="0" err="1" smtClean="0">
                <a:sym typeface="Calibri"/>
              </a:rPr>
              <a:t>friends?fields</a:t>
            </a:r>
            <a:r>
              <a:rPr lang="en-US" dirty="0" smtClean="0">
                <a:sym typeface="Calibri"/>
              </a:rPr>
              <a:t>=</a:t>
            </a:r>
            <a:r>
              <a:rPr lang="en-US" dirty="0" err="1" smtClean="0">
                <a:sym typeface="Calibri"/>
              </a:rPr>
              <a:t>id,name,picture</a:t>
            </a:r>
            <a:endParaRPr lang="en-US" dirty="0" smtClean="0">
              <a:sym typeface="Calibri"/>
            </a:endParaRPr>
          </a:p>
          <a:p>
            <a:pPr lvl="1"/>
            <a:r>
              <a:rPr lang="en-US" dirty="0" smtClean="0">
                <a:sym typeface="Calibri"/>
              </a:rPr>
              <a:t>Google: ?fields=</a:t>
            </a:r>
            <a:r>
              <a:rPr lang="en-US" dirty="0" err="1" smtClean="0">
                <a:sym typeface="Calibri"/>
              </a:rPr>
              <a:t>title,media:group</a:t>
            </a:r>
            <a:r>
              <a:rPr lang="en-US" dirty="0" smtClean="0">
                <a:sym typeface="Calibri"/>
              </a:rPr>
              <a:t>(</a:t>
            </a:r>
            <a:r>
              <a:rPr lang="en-US" dirty="0" err="1" smtClean="0">
                <a:sym typeface="Calibri"/>
              </a:rPr>
              <a:t>media:thumbnail</a:t>
            </a:r>
            <a:r>
              <a:rPr lang="en-US" dirty="0" smtClean="0">
                <a:sym typeface="Calibri"/>
              </a:rPr>
              <a:t>)</a:t>
            </a:r>
          </a:p>
          <a:p>
            <a:pPr lvl="0"/>
            <a:r>
              <a:rPr lang="en-US" dirty="0" smtClean="0">
                <a:sym typeface="Calibri"/>
              </a:rPr>
              <a:t>Use limit and offset to make it easy for developers to paginate objects</a:t>
            </a:r>
          </a:p>
          <a:p>
            <a:pPr lvl="1"/>
            <a:r>
              <a:rPr lang="en-US" dirty="0" smtClean="0">
                <a:sym typeface="Calibri"/>
              </a:rPr>
              <a:t>Facebook: offset 50 and limit 25</a:t>
            </a:r>
          </a:p>
          <a:p>
            <a:pPr lvl="1"/>
            <a:r>
              <a:rPr lang="en-US" dirty="0" err="1" smtClean="0">
                <a:sym typeface="Calibri"/>
              </a:rPr>
              <a:t>Linkedin</a:t>
            </a:r>
            <a:r>
              <a:rPr lang="en-US" dirty="0" smtClean="0">
                <a:sym typeface="Calibri"/>
              </a:rPr>
              <a:t>: start 50 and count 25</a:t>
            </a:r>
          </a:p>
          <a:p>
            <a:pPr lvl="1"/>
            <a:r>
              <a:rPr lang="en-US" dirty="0" smtClean="0">
                <a:sym typeface="Calibri"/>
              </a:rPr>
              <a:t>Twitter: page 3 and </a:t>
            </a:r>
            <a:r>
              <a:rPr lang="en-US" dirty="0" err="1" smtClean="0">
                <a:sym typeface="Calibri"/>
              </a:rPr>
              <a:t>rpp</a:t>
            </a:r>
            <a:r>
              <a:rPr lang="en-US" dirty="0" smtClean="0">
                <a:sym typeface="Calibri"/>
              </a:rPr>
              <a:t> 25 (records per page)</a:t>
            </a:r>
          </a:p>
          <a:p>
            <a:endParaRPr lang="en-US" dirty="0">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p:txBody>
          <a:bodyPr/>
          <a:lstStyle/>
          <a:p>
            <a:pPr lvl="0"/>
            <a:r>
              <a:rPr lang="en-US" smtClean="0">
                <a:sym typeface="Calibri"/>
              </a:rPr>
              <a:t>ReST</a:t>
            </a:r>
            <a:endParaRPr lang="en-US" dirty="0">
              <a:sym typeface="Calibri"/>
            </a:endParaRPr>
          </a:p>
        </p:txBody>
      </p:sp>
      <p:sp>
        <p:nvSpPr>
          <p:cNvPr id="118" name="Shape 118"/>
          <p:cNvSpPr txBox="1">
            <a:spLocks noGrp="1"/>
          </p:cNvSpPr>
          <p:nvPr>
            <p:ph idx="1"/>
          </p:nvPr>
        </p:nvSpPr>
        <p:spPr/>
        <p:txBody>
          <a:bodyPr>
            <a:normAutofit fontScale="70000" lnSpcReduction="20000"/>
          </a:bodyPr>
          <a:lstStyle/>
          <a:p>
            <a:pPr lvl="0"/>
            <a:r>
              <a:rPr lang="en-US" dirty="0" smtClean="0">
                <a:sym typeface="Calibri"/>
              </a:rPr>
              <a:t>Representational State Transfer (</a:t>
            </a:r>
            <a:r>
              <a:rPr lang="en-US" dirty="0" err="1" smtClean="0">
                <a:sym typeface="Calibri"/>
              </a:rPr>
              <a:t>ReST</a:t>
            </a:r>
            <a:r>
              <a:rPr lang="en-US" dirty="0" smtClean="0">
                <a:sym typeface="Calibri"/>
              </a:rPr>
              <a:t>)</a:t>
            </a:r>
          </a:p>
          <a:p>
            <a:pPr lvl="0"/>
            <a:r>
              <a:rPr lang="en-US" dirty="0" smtClean="0">
                <a:sym typeface="Calibri"/>
              </a:rPr>
              <a:t>Architectural style for distributed hypermedia systems</a:t>
            </a:r>
          </a:p>
          <a:p>
            <a:pPr lvl="0"/>
            <a:r>
              <a:rPr lang="en-US" dirty="0" smtClean="0">
                <a:sym typeface="Calibri"/>
              </a:rPr>
              <a:t>Resource Based</a:t>
            </a:r>
          </a:p>
          <a:p>
            <a:pPr lvl="0"/>
            <a:r>
              <a:rPr lang="en-US" dirty="0" smtClean="0">
                <a:sym typeface="Calibri"/>
              </a:rPr>
              <a:t>Representations</a:t>
            </a:r>
          </a:p>
          <a:p>
            <a:pPr lvl="0"/>
            <a:r>
              <a:rPr lang="en-US" dirty="0" smtClean="0">
                <a:sym typeface="Calibri"/>
              </a:rPr>
              <a:t>Six Constraints</a:t>
            </a:r>
          </a:p>
          <a:p>
            <a:pPr lvl="1"/>
            <a:r>
              <a:rPr lang="en-US" dirty="0" smtClean="0">
                <a:sym typeface="Calibri"/>
              </a:rPr>
              <a:t>Uniform Interface</a:t>
            </a:r>
          </a:p>
          <a:p>
            <a:pPr lvl="1"/>
            <a:r>
              <a:rPr lang="en-US" dirty="0" smtClean="0"/>
              <a:t>Stateless – “each request from client to server must contain all of the information necessary to understand the request, and cannot take advantage of any stored context on the server”</a:t>
            </a:r>
            <a:endParaRPr lang="en-US" dirty="0" smtClean="0">
              <a:sym typeface="Calibri"/>
            </a:endParaRPr>
          </a:p>
          <a:p>
            <a:pPr lvl="1"/>
            <a:r>
              <a:rPr lang="en-US" dirty="0" smtClean="0">
                <a:sym typeface="Calibri"/>
              </a:rPr>
              <a:t>Cacheable</a:t>
            </a:r>
          </a:p>
          <a:p>
            <a:pPr lvl="1"/>
            <a:r>
              <a:rPr lang="en-US" dirty="0" smtClean="0">
                <a:sym typeface="Calibri"/>
              </a:rPr>
              <a:t>Client-Server</a:t>
            </a:r>
          </a:p>
          <a:p>
            <a:pPr lvl="1"/>
            <a:r>
              <a:rPr lang="en-US" dirty="0" smtClean="0">
                <a:sym typeface="Calibri"/>
              </a:rPr>
              <a:t>Layered System</a:t>
            </a:r>
          </a:p>
          <a:p>
            <a:pPr lvl="1"/>
            <a:r>
              <a:rPr lang="en-US" dirty="0" smtClean="0">
                <a:sym typeface="Calibri"/>
              </a:rPr>
              <a:t>Code on Demand (optional)</a:t>
            </a:r>
            <a:endParaRPr lang="en-US" dirty="0">
              <a:sym typeface="Calibri"/>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p:txBody>
          <a:bodyPr/>
          <a:lstStyle/>
          <a:p>
            <a:pPr lvl="0"/>
            <a:r>
              <a:rPr lang="en-US" smtClean="0">
                <a:sym typeface="Calibri"/>
              </a:rPr>
              <a:t>Non resource responses</a:t>
            </a:r>
            <a:endParaRPr lang="en-US">
              <a:sym typeface="Calibri"/>
            </a:endParaRPr>
          </a:p>
        </p:txBody>
      </p:sp>
      <p:sp>
        <p:nvSpPr>
          <p:cNvPr id="296" name="Shape 296"/>
          <p:cNvSpPr txBox="1">
            <a:spLocks noGrp="1"/>
          </p:cNvSpPr>
          <p:nvPr>
            <p:ph idx="1"/>
          </p:nvPr>
        </p:nvSpPr>
        <p:spPr/>
        <p:txBody>
          <a:bodyPr/>
          <a:lstStyle/>
          <a:p>
            <a:pPr lvl="0"/>
            <a:r>
              <a:rPr lang="en-US" dirty="0" smtClean="0">
                <a:sym typeface="Calibri"/>
              </a:rPr>
              <a:t>Use verbs </a:t>
            </a:r>
            <a:r>
              <a:rPr lang="en-US" b="1" dirty="0" smtClean="0">
                <a:sym typeface="Calibri"/>
              </a:rPr>
              <a:t>not</a:t>
            </a:r>
            <a:r>
              <a:rPr lang="en-US" dirty="0" smtClean="0">
                <a:sym typeface="Calibri"/>
              </a:rPr>
              <a:t> nouns for all the APIs that do not return a resource. For example:</a:t>
            </a:r>
          </a:p>
          <a:p>
            <a:pPr lvl="1"/>
            <a:r>
              <a:rPr lang="en-US" dirty="0" smtClean="0">
                <a:sym typeface="Calibri"/>
              </a:rPr>
              <a:t>Calculate </a:t>
            </a:r>
          </a:p>
          <a:p>
            <a:pPr lvl="1"/>
            <a:r>
              <a:rPr lang="en-US" dirty="0" smtClean="0">
                <a:sym typeface="Calibri"/>
              </a:rPr>
              <a:t>Translate</a:t>
            </a:r>
          </a:p>
          <a:p>
            <a:pPr lvl="1"/>
            <a:r>
              <a:rPr lang="en-US" dirty="0" smtClean="0">
                <a:sym typeface="Calibri"/>
              </a:rPr>
              <a:t>Convert</a:t>
            </a:r>
          </a:p>
          <a:p>
            <a:pPr lvl="1"/>
            <a:r>
              <a:rPr lang="en-US" dirty="0" smtClean="0">
                <a:sym typeface="Calibri"/>
              </a:rPr>
              <a:t>/</a:t>
            </a:r>
            <a:r>
              <a:rPr lang="en-US" dirty="0" err="1" smtClean="0">
                <a:sym typeface="Calibri"/>
              </a:rPr>
              <a:t>convert?from</a:t>
            </a:r>
            <a:r>
              <a:rPr lang="en-US" dirty="0" smtClean="0">
                <a:sym typeface="Calibri"/>
              </a:rPr>
              <a:t>=</a:t>
            </a:r>
            <a:r>
              <a:rPr lang="en-US" dirty="0" err="1" smtClean="0">
                <a:sym typeface="Calibri"/>
              </a:rPr>
              <a:t>EURO&amp;to</a:t>
            </a:r>
            <a:r>
              <a:rPr lang="en-US" dirty="0" smtClean="0">
                <a:sym typeface="Calibri"/>
              </a:rPr>
              <a:t>=</a:t>
            </a:r>
            <a:r>
              <a:rPr lang="en-US" dirty="0" err="1" smtClean="0">
                <a:sym typeface="Calibri"/>
              </a:rPr>
              <a:t>USD&amp;amount</a:t>
            </a:r>
            <a:r>
              <a:rPr lang="en-US" dirty="0" smtClean="0">
                <a:sym typeface="Calibri"/>
              </a:rPr>
              <a:t>=100</a:t>
            </a:r>
          </a:p>
          <a:p>
            <a:pPr lvl="0"/>
            <a:r>
              <a:rPr lang="en-US" dirty="0" smtClean="0">
                <a:sym typeface="Calibri"/>
              </a:rPr>
              <a:t>Separate out a section of documentation for all the non resource returning requests.</a:t>
            </a:r>
          </a:p>
          <a:p>
            <a:endParaRPr lang="en-US" dirty="0">
              <a:sym typeface="Calibri"/>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p:txBody>
          <a:bodyPr/>
          <a:lstStyle/>
          <a:p>
            <a:pPr lvl="0"/>
            <a:r>
              <a:rPr lang="en-US" smtClean="0">
                <a:sym typeface="Calibri"/>
              </a:rPr>
              <a:t>Multiple formats</a:t>
            </a:r>
            <a:endParaRPr lang="en-US">
              <a:sym typeface="Calibri"/>
            </a:endParaRPr>
          </a:p>
        </p:txBody>
      </p:sp>
      <p:sp>
        <p:nvSpPr>
          <p:cNvPr id="302" name="Shape 302"/>
          <p:cNvSpPr txBox="1">
            <a:spLocks noGrp="1"/>
          </p:cNvSpPr>
          <p:nvPr>
            <p:ph idx="1"/>
          </p:nvPr>
        </p:nvSpPr>
        <p:spPr/>
        <p:txBody>
          <a:bodyPr/>
          <a:lstStyle/>
          <a:p>
            <a:pPr lvl="0"/>
            <a:r>
              <a:rPr lang="en-US" dirty="0" smtClean="0">
                <a:sym typeface="Calibri"/>
              </a:rPr>
              <a:t>Support </a:t>
            </a:r>
            <a:r>
              <a:rPr lang="en-US" b="1" dirty="0" smtClean="0">
                <a:sym typeface="Calibri"/>
              </a:rPr>
              <a:t>more than </a:t>
            </a:r>
            <a:r>
              <a:rPr lang="en-US" dirty="0" smtClean="0">
                <a:sym typeface="Calibri"/>
              </a:rPr>
              <a:t>one format for returning resources.</a:t>
            </a:r>
          </a:p>
          <a:p>
            <a:pPr lvl="1"/>
            <a:r>
              <a:rPr lang="en-US" dirty="0" smtClean="0">
                <a:sym typeface="Calibri"/>
              </a:rPr>
              <a:t>Google data: ?alt=</a:t>
            </a:r>
            <a:r>
              <a:rPr lang="en-US" dirty="0" err="1" smtClean="0">
                <a:sym typeface="Calibri"/>
              </a:rPr>
              <a:t>json</a:t>
            </a:r>
            <a:endParaRPr lang="en-US" dirty="0" smtClean="0">
              <a:sym typeface="Calibri"/>
            </a:endParaRPr>
          </a:p>
          <a:p>
            <a:pPr lvl="1"/>
            <a:r>
              <a:rPr lang="en-US" dirty="0" err="1" smtClean="0">
                <a:sym typeface="Calibri"/>
              </a:rPr>
              <a:t>FourSquare</a:t>
            </a:r>
            <a:r>
              <a:rPr lang="en-US" dirty="0" smtClean="0">
                <a:sym typeface="Calibri"/>
              </a:rPr>
              <a:t>: /</a:t>
            </a:r>
            <a:r>
              <a:rPr lang="en-US" dirty="0" err="1" smtClean="0">
                <a:sym typeface="Calibri"/>
              </a:rPr>
              <a:t>venue.json</a:t>
            </a:r>
            <a:r>
              <a:rPr lang="en-US" dirty="0" smtClean="0">
                <a:sym typeface="Calibri"/>
              </a:rPr>
              <a:t> (recommended)</a:t>
            </a:r>
          </a:p>
          <a:p>
            <a:pPr lvl="0"/>
            <a:r>
              <a:rPr lang="en-US" dirty="0" smtClean="0">
                <a:sym typeface="Calibri"/>
              </a:rPr>
              <a:t>Recommendations:</a:t>
            </a:r>
          </a:p>
          <a:p>
            <a:pPr lvl="1"/>
            <a:r>
              <a:rPr lang="en-US" dirty="0" smtClean="0">
                <a:sym typeface="Calibri"/>
              </a:rPr>
              <a:t>Use </a:t>
            </a:r>
            <a:r>
              <a:rPr lang="en-US" b="1" dirty="0" smtClean="0">
                <a:sym typeface="Calibri"/>
              </a:rPr>
              <a:t>JSON</a:t>
            </a:r>
            <a:r>
              <a:rPr lang="en-US" dirty="0" smtClean="0">
                <a:sym typeface="Calibri"/>
              </a:rPr>
              <a:t> as default format</a:t>
            </a:r>
          </a:p>
          <a:p>
            <a:pPr lvl="1"/>
            <a:r>
              <a:rPr lang="en-US" dirty="0" smtClean="0">
                <a:sym typeface="Calibri"/>
              </a:rPr>
              <a:t>Follow JavaScript conventions for naming attributes: </a:t>
            </a:r>
          </a:p>
          <a:p>
            <a:pPr lvl="2"/>
            <a:r>
              <a:rPr lang="en-US" dirty="0" smtClean="0">
                <a:sym typeface="Calibri"/>
              </a:rPr>
              <a:t>Use medial capitalization (aka </a:t>
            </a:r>
            <a:r>
              <a:rPr lang="en-US" dirty="0" err="1" smtClean="0">
                <a:sym typeface="Calibri"/>
              </a:rPr>
              <a:t>CamelCase</a:t>
            </a:r>
            <a:r>
              <a:rPr lang="en-US" dirty="0" smtClean="0">
                <a:sym typeface="Calibri"/>
              </a:rPr>
              <a:t>)</a:t>
            </a:r>
          </a:p>
          <a:p>
            <a:pPr lvl="2"/>
            <a:r>
              <a:rPr lang="en-US" dirty="0" smtClean="0">
                <a:sym typeface="Calibri"/>
              </a:rPr>
              <a:t>Use uppercase or lowercase depending on the object.</a:t>
            </a:r>
            <a:endParaRPr lang="en-US" dirty="0">
              <a:sym typeface="Calibri"/>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p:txBody>
          <a:bodyPr/>
          <a:lstStyle/>
          <a:p>
            <a:pPr lvl="0"/>
            <a:r>
              <a:rPr lang="en-US" smtClean="0">
                <a:sym typeface="Calibri"/>
              </a:rPr>
              <a:t>Tips for search</a:t>
            </a:r>
            <a:endParaRPr lang="en-US">
              <a:sym typeface="Calibri"/>
            </a:endParaRPr>
          </a:p>
        </p:txBody>
      </p:sp>
      <p:sp>
        <p:nvSpPr>
          <p:cNvPr id="308" name="Shape 308"/>
          <p:cNvSpPr txBox="1">
            <a:spLocks noGrp="1"/>
          </p:cNvSpPr>
          <p:nvPr>
            <p:ph idx="1"/>
          </p:nvPr>
        </p:nvSpPr>
        <p:spPr/>
        <p:txBody>
          <a:bodyPr/>
          <a:lstStyle/>
          <a:p>
            <a:pPr lvl="0"/>
            <a:r>
              <a:rPr lang="en-US" smtClean="0">
                <a:sym typeface="Calibri"/>
              </a:rPr>
              <a:t>Global search</a:t>
            </a:r>
          </a:p>
          <a:p>
            <a:pPr lvl="1"/>
            <a:r>
              <a:rPr lang="en-US" smtClean="0">
                <a:sym typeface="Calibri"/>
              </a:rPr>
              <a:t>/search?q=foo+bar (Google approach)</a:t>
            </a:r>
          </a:p>
          <a:p>
            <a:pPr lvl="0"/>
            <a:r>
              <a:rPr lang="en-US" smtClean="0">
                <a:sym typeface="Calibri"/>
              </a:rPr>
              <a:t>Scoped search</a:t>
            </a:r>
          </a:p>
          <a:p>
            <a:pPr lvl="1"/>
            <a:r>
              <a:rPr lang="en-US" smtClean="0">
                <a:sym typeface="Calibri"/>
              </a:rPr>
              <a:t>/owners/5283/dogs?q=foo+bar</a:t>
            </a:r>
          </a:p>
          <a:p>
            <a:pPr lvl="0"/>
            <a:r>
              <a:rPr lang="en-US" smtClean="0">
                <a:sym typeface="Calibri"/>
              </a:rPr>
              <a:t>Note: Parameter 'q' indicates a search query.</a:t>
            </a:r>
          </a:p>
          <a:p>
            <a:endParaRPr lang="en-US">
              <a:sym typeface="Calibri"/>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p:txBody>
          <a:bodyPr/>
          <a:lstStyle/>
          <a:p>
            <a:pPr lvl="0"/>
            <a:r>
              <a:rPr lang="en-US" smtClean="0">
                <a:sym typeface="Calibri"/>
              </a:rPr>
              <a:t>Subdomain for APIs</a:t>
            </a:r>
            <a:endParaRPr lang="en-US">
              <a:sym typeface="Calibri"/>
            </a:endParaRPr>
          </a:p>
        </p:txBody>
      </p:sp>
      <p:sp>
        <p:nvSpPr>
          <p:cNvPr id="314" name="Shape 314"/>
          <p:cNvSpPr txBox="1">
            <a:spLocks noGrp="1"/>
          </p:cNvSpPr>
          <p:nvPr>
            <p:ph idx="1"/>
          </p:nvPr>
        </p:nvSpPr>
        <p:spPr/>
        <p:txBody>
          <a:bodyPr/>
          <a:lstStyle/>
          <a:p>
            <a:pPr lvl="0"/>
            <a:r>
              <a:rPr lang="en-US" dirty="0" smtClean="0">
                <a:sym typeface="Calibri"/>
              </a:rPr>
              <a:t>Consolidate all API requests in a single subdomain.</a:t>
            </a:r>
          </a:p>
          <a:p>
            <a:pPr lvl="1"/>
            <a:r>
              <a:rPr lang="en-US" dirty="0" err="1" smtClean="0">
                <a:sym typeface="Calibri"/>
              </a:rPr>
              <a:t>api.facebook.com</a:t>
            </a:r>
            <a:endParaRPr lang="en-US" dirty="0" smtClean="0">
              <a:sym typeface="Calibri"/>
            </a:endParaRPr>
          </a:p>
          <a:p>
            <a:pPr lvl="1"/>
            <a:r>
              <a:rPr lang="en-US" dirty="0" err="1" smtClean="0">
                <a:sym typeface="Calibri"/>
              </a:rPr>
              <a:t>graph.facebook.com</a:t>
            </a:r>
            <a:r>
              <a:rPr lang="en-US" dirty="0" smtClean="0">
                <a:sym typeface="Calibri"/>
              </a:rPr>
              <a:t> </a:t>
            </a:r>
          </a:p>
          <a:p>
            <a:pPr lvl="1"/>
            <a:r>
              <a:rPr lang="en-US" dirty="0" err="1" smtClean="0">
                <a:sym typeface="Calibri"/>
              </a:rPr>
              <a:t>api.foursquare.com</a:t>
            </a:r>
            <a:endParaRPr lang="en-US" dirty="0" smtClean="0">
              <a:sym typeface="Calibri"/>
            </a:endParaRPr>
          </a:p>
          <a:p>
            <a:pPr lvl="1"/>
            <a:r>
              <a:rPr lang="en-US" dirty="0" err="1" smtClean="0">
                <a:sym typeface="Calibri"/>
              </a:rPr>
              <a:t>api.twitter.com</a:t>
            </a:r>
            <a:r>
              <a:rPr lang="en-US" dirty="0" smtClean="0">
                <a:sym typeface="Calibri"/>
              </a:rPr>
              <a:t> </a:t>
            </a:r>
          </a:p>
          <a:p>
            <a:pPr lvl="1"/>
            <a:r>
              <a:rPr lang="en-US" dirty="0" err="1" smtClean="0">
                <a:sym typeface="Calibri"/>
              </a:rPr>
              <a:t>stream.twitter.com</a:t>
            </a:r>
            <a:r>
              <a:rPr lang="en-US" dirty="0" smtClean="0">
                <a:sym typeface="Calibri"/>
              </a:rPr>
              <a:t> </a:t>
            </a:r>
            <a:endParaRPr lang="en-US" dirty="0" smtClean="0">
              <a:sym typeface="Calibri"/>
            </a:endParaRPr>
          </a:p>
          <a:p>
            <a:pPr lvl="1"/>
            <a:r>
              <a:rPr lang="en-US" dirty="0" err="1" smtClean="0">
                <a:sym typeface="Calibri"/>
              </a:rPr>
              <a:t>search.twitter.com</a:t>
            </a:r>
            <a:endParaRPr lang="en-US" dirty="0" smtClean="0">
              <a:sym typeface="Calibri"/>
            </a:endParaRPr>
          </a:p>
          <a:p>
            <a:endParaRPr lang="en-US" dirty="0">
              <a:sym typeface="Calibri"/>
            </a:endParaRP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p:txBody>
          <a:bodyPr/>
          <a:lstStyle/>
          <a:p>
            <a:pPr lvl="0"/>
            <a:r>
              <a:rPr lang="en-US" smtClean="0">
                <a:sym typeface="Calibri"/>
              </a:rPr>
              <a:t>Authentication</a:t>
            </a:r>
            <a:endParaRPr lang="en-US">
              <a:sym typeface="Calibri"/>
            </a:endParaRPr>
          </a:p>
        </p:txBody>
      </p:sp>
      <p:sp>
        <p:nvSpPr>
          <p:cNvPr id="320" name="Shape 320"/>
          <p:cNvSpPr txBox="1">
            <a:spLocks noGrp="1"/>
          </p:cNvSpPr>
          <p:nvPr>
            <p:ph idx="1"/>
          </p:nvPr>
        </p:nvSpPr>
        <p:spPr/>
        <p:txBody>
          <a:bodyPr/>
          <a:lstStyle/>
          <a:p>
            <a:pPr lvl="0"/>
            <a:r>
              <a:rPr lang="en-US" smtClean="0">
                <a:sym typeface="Calibri"/>
              </a:rPr>
              <a:t>Recommendation: Use the latest OAuth</a:t>
            </a:r>
          </a:p>
          <a:p>
            <a:pPr lvl="1"/>
            <a:r>
              <a:rPr lang="en-US" smtClean="0">
                <a:sym typeface="Calibri"/>
              </a:rPr>
              <a:t>Google &amp; Facebook: OAuth 2.0</a:t>
            </a:r>
          </a:p>
          <a:p>
            <a:pPr lvl="1"/>
            <a:r>
              <a:rPr lang="en-US" smtClean="0">
                <a:sym typeface="Calibri"/>
              </a:rPr>
              <a:t>Twitter: OAuth 1.0a</a:t>
            </a:r>
          </a:p>
          <a:p>
            <a:pPr lvl="1"/>
            <a:r>
              <a:rPr lang="en-US" smtClean="0">
                <a:sym typeface="Calibri"/>
              </a:rPr>
              <a:t>PayPal: Permission service API</a:t>
            </a:r>
          </a:p>
          <a:p>
            <a:endParaRPr lang="en-US" dirty="0">
              <a:sym typeface="Calibri"/>
            </a:endParaRP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p:txBody>
          <a:bodyPr/>
          <a:lstStyle/>
          <a:p>
            <a:pPr lvl="0"/>
            <a:r>
              <a:rPr lang="en-US" smtClean="0">
                <a:sym typeface="Calibri"/>
              </a:rPr>
              <a:t>References</a:t>
            </a:r>
            <a:endParaRPr lang="en-US">
              <a:sym typeface="Calibri"/>
            </a:endParaRPr>
          </a:p>
        </p:txBody>
      </p:sp>
      <p:sp>
        <p:nvSpPr>
          <p:cNvPr id="326" name="Shape 326"/>
          <p:cNvSpPr txBox="1">
            <a:spLocks noGrp="1"/>
          </p:cNvSpPr>
          <p:nvPr>
            <p:ph idx="1"/>
          </p:nvPr>
        </p:nvSpPr>
        <p:spPr/>
        <p:txBody>
          <a:bodyPr>
            <a:normAutofit fontScale="70000" lnSpcReduction="20000"/>
          </a:bodyPr>
          <a:lstStyle/>
          <a:p>
            <a:r>
              <a:rPr lang="en-US" smtClean="0">
                <a:hlinkClick r:id="rId3"/>
              </a:rPr>
              <a:t>http://www.ics.uci.edu/~fielding/pubs/dissertation/rest_arch_style.htm</a:t>
            </a:r>
            <a:endParaRPr lang="en-US" smtClean="0"/>
          </a:p>
          <a:p>
            <a:r>
              <a:rPr lang="en-US" smtClean="0">
                <a:hlinkClick r:id="rId4" invalidUrl="http://info.apigee.com/Portals/62317/docs/web api.pdf"/>
              </a:rPr>
              <a:t>http://info.apigee.com/Portals/62317/docs/web%</a:t>
            </a:r>
            <a:r>
              <a:rPr lang="en-US" smtClean="0">
                <a:hlinkClick r:id="rId5" invalidUrl="http://info.apigee.com/Portals/62317/docs/web api.pdf"/>
              </a:rPr>
              <a:t>20api.pdf</a:t>
            </a:r>
            <a:endParaRPr lang="en-US" smtClean="0"/>
          </a:p>
          <a:p>
            <a:r>
              <a:rPr lang="en-US" smtClean="0">
                <a:hlinkClick r:id="rId6"/>
              </a:rPr>
              <a:t>http://www.w3.org/Protocols/rfc2616/rfc2616-sec10.html</a:t>
            </a:r>
            <a:endParaRPr lang="en-US" smtClean="0"/>
          </a:p>
          <a:p>
            <a:pPr lvl="0"/>
            <a:r>
              <a:rPr lang="en-US" smtClean="0">
                <a:hlinkClick r:id="rId7"/>
              </a:rPr>
              <a:t>http://net.tutsplus.com/tutorials/other/diving-into-the-twitter-api/</a:t>
            </a:r>
            <a:endParaRPr lang="en-US" smtClean="0"/>
          </a:p>
          <a:p>
            <a:r>
              <a:rPr lang="en-US" smtClean="0">
                <a:hlinkClick r:id="rId8"/>
              </a:rPr>
              <a:t>http://www.youtube.com/watch?v=WteK95AppF4</a:t>
            </a:r>
            <a:endParaRPr lang="en-US" smtClean="0"/>
          </a:p>
          <a:p>
            <a:r>
              <a:rPr lang="en-US" smtClean="0"/>
              <a:t> </a:t>
            </a:r>
            <a:r>
              <a:rPr lang="en-US" smtClean="0">
                <a:hlinkClick r:id="rId9"/>
              </a:rPr>
              <a:t>https://developers.google.com/accounts/docs/OAuth2</a:t>
            </a:r>
            <a:endParaRPr lang="en-US" smtClean="0"/>
          </a:p>
          <a:p>
            <a:endParaRPr lang="en-US" smtClean="0"/>
          </a:p>
          <a:p>
            <a:endParaRPr lang="en-US" smtClean="0"/>
          </a:p>
          <a:p>
            <a:r>
              <a:rPr lang="en-US" smtClean="0"/>
              <a:t>- also contained within the presentation notes</a:t>
            </a:r>
          </a:p>
          <a:p>
            <a:endParaRPr lang="en-US"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p:txBody>
          <a:bodyPr/>
          <a:lstStyle/>
          <a:p>
            <a:pPr lvl="0"/>
            <a:r>
              <a:rPr lang="en-US" smtClean="0">
                <a:sym typeface="Calibri"/>
              </a:rPr>
              <a:t>Resource Based</a:t>
            </a:r>
            <a:endParaRPr lang="en-US" dirty="0">
              <a:sym typeface="Calibri"/>
            </a:endParaRPr>
          </a:p>
        </p:txBody>
      </p:sp>
      <p:sp>
        <p:nvSpPr>
          <p:cNvPr id="125" name="Shape 125"/>
          <p:cNvSpPr txBox="1">
            <a:spLocks noGrp="1"/>
          </p:cNvSpPr>
          <p:nvPr>
            <p:ph idx="1"/>
          </p:nvPr>
        </p:nvSpPr>
        <p:spPr/>
        <p:txBody>
          <a:bodyPr/>
          <a:lstStyle/>
          <a:p>
            <a:pPr lvl="0"/>
            <a:r>
              <a:rPr lang="en-US" smtClean="0">
                <a:sym typeface="Calibri"/>
              </a:rPr>
              <a:t>Things vs Actions</a:t>
            </a:r>
          </a:p>
          <a:p>
            <a:pPr lvl="0"/>
            <a:r>
              <a:rPr lang="en-US" smtClean="0">
                <a:sym typeface="Calibri"/>
              </a:rPr>
              <a:t>Nouns are good</a:t>
            </a:r>
          </a:p>
          <a:p>
            <a:pPr lvl="0"/>
            <a:r>
              <a:rPr lang="en-US" smtClean="0">
                <a:sym typeface="Calibri"/>
              </a:rPr>
              <a:t>Resources are identified by URIs</a:t>
            </a:r>
          </a:p>
          <a:p>
            <a:pPr lvl="0"/>
            <a:r>
              <a:rPr lang="en-US" smtClean="0">
                <a:sym typeface="Calibri"/>
              </a:rPr>
              <a:t>A same resource can have multiple URIs</a:t>
            </a:r>
          </a:p>
          <a:p>
            <a:pPr lvl="0"/>
            <a:r>
              <a:rPr lang="en-US" smtClean="0"/>
              <a:t>Conceptual mapping of resource (ie)</a:t>
            </a:r>
          </a:p>
          <a:p>
            <a:pPr lvl="1"/>
            <a:r>
              <a:rPr lang="en-US" smtClean="0">
                <a:sym typeface="Calibri"/>
              </a:rPr>
              <a:t>Most recent manual version</a:t>
            </a:r>
          </a:p>
          <a:p>
            <a:pPr lvl="1"/>
            <a:r>
              <a:rPr lang="en-US" smtClean="0"/>
              <a:t>Manual for version number 1.2.3</a:t>
            </a:r>
            <a:endParaRPr lang="en-US" smtClean="0">
              <a:sym typeface="Calibri"/>
            </a:endParaRPr>
          </a:p>
          <a:p>
            <a:endParaRPr lang="en-US" dirty="0">
              <a:sym typeface="Calibri"/>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p:txBody>
          <a:bodyPr/>
          <a:lstStyle/>
          <a:p>
            <a:pPr lvl="0"/>
            <a:r>
              <a:rPr lang="en-US" smtClean="0">
                <a:sym typeface="Calibri"/>
              </a:rPr>
              <a:t>Representations</a:t>
            </a:r>
            <a:endParaRPr lang="en-US">
              <a:sym typeface="Calibri"/>
            </a:endParaRPr>
          </a:p>
        </p:txBody>
      </p:sp>
      <p:sp>
        <p:nvSpPr>
          <p:cNvPr id="132" name="Shape 132"/>
          <p:cNvSpPr txBox="1">
            <a:spLocks noGrp="1"/>
          </p:cNvSpPr>
          <p:nvPr>
            <p:ph idx="1"/>
          </p:nvPr>
        </p:nvSpPr>
        <p:spPr/>
        <p:txBody>
          <a:bodyPr/>
          <a:lstStyle/>
          <a:p>
            <a:pPr lvl="0"/>
            <a:r>
              <a:rPr lang="en-US" smtClean="0">
                <a:sym typeface="Calibri"/>
              </a:rPr>
              <a:t>A document that captures the current or intended state of a resource.</a:t>
            </a:r>
          </a:p>
          <a:p>
            <a:pPr lvl="0"/>
            <a:r>
              <a:rPr lang="en-US" smtClean="0">
                <a:sym typeface="Calibri"/>
              </a:rPr>
              <a:t>A representation is a sequence of bytes, plus representation metadata to describe those bytes.</a:t>
            </a:r>
          </a:p>
          <a:p>
            <a:pPr lvl="0"/>
            <a:r>
              <a:rPr lang="en-US" smtClean="0">
                <a:sym typeface="Calibri"/>
              </a:rPr>
              <a:t>Part of the resource state </a:t>
            </a:r>
          </a:p>
          <a:p>
            <a:pPr lvl="1"/>
            <a:r>
              <a:rPr lang="en-US" smtClean="0">
                <a:sym typeface="Calibri"/>
              </a:rPr>
              <a:t>Transferred between client and Server</a:t>
            </a:r>
          </a:p>
          <a:p>
            <a:pPr lvl="0"/>
            <a:r>
              <a:rPr lang="en-US" smtClean="0">
                <a:sym typeface="Calibri"/>
              </a:rPr>
              <a:t>Typically JSON or XML</a:t>
            </a:r>
            <a:endParaRPr lang="en-US" dirty="0">
              <a:sym typeface="Calibri"/>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192505" y="107576"/>
            <a:ext cx="8839200" cy="999329"/>
          </a:xfrm>
        </p:spPr>
        <p:txBody>
          <a:bodyPr/>
          <a:lstStyle/>
          <a:p>
            <a:pPr lvl="0"/>
            <a:r>
              <a:rPr lang="en-US" dirty="0" smtClean="0">
                <a:sym typeface="Calibri"/>
              </a:rPr>
              <a:t>Constraint 1: Uniform Interface</a:t>
            </a:r>
            <a:endParaRPr lang="en-US" dirty="0">
              <a:sym typeface="Calibri"/>
            </a:endParaRPr>
          </a:p>
        </p:txBody>
      </p:sp>
      <p:sp>
        <p:nvSpPr>
          <p:cNvPr id="139" name="Shape 139"/>
          <p:cNvSpPr txBox="1">
            <a:spLocks noGrp="1"/>
          </p:cNvSpPr>
          <p:nvPr>
            <p:ph idx="1"/>
          </p:nvPr>
        </p:nvSpPr>
        <p:spPr>
          <a:xfrm>
            <a:off x="549274" y="1315453"/>
            <a:ext cx="8273883" cy="4628148"/>
          </a:xfrm>
        </p:spPr>
        <p:txBody>
          <a:bodyPr/>
          <a:lstStyle/>
          <a:p>
            <a:pPr lvl="0"/>
            <a:r>
              <a:rPr lang="en-US" dirty="0" smtClean="0">
                <a:sym typeface="Calibri"/>
              </a:rPr>
              <a:t>Uniform Interface between Client and Servers</a:t>
            </a:r>
          </a:p>
          <a:p>
            <a:pPr lvl="1"/>
            <a:r>
              <a:rPr lang="en-US" dirty="0" smtClean="0">
                <a:sym typeface="Calibri"/>
              </a:rPr>
              <a:t>simplifies and decouples the architecture</a:t>
            </a:r>
          </a:p>
          <a:p>
            <a:pPr lvl="0"/>
            <a:r>
              <a:rPr lang="en-US" dirty="0" smtClean="0">
                <a:sym typeface="Calibri"/>
              </a:rPr>
              <a:t>Resource-Based</a:t>
            </a:r>
          </a:p>
          <a:p>
            <a:pPr lvl="1"/>
            <a:r>
              <a:rPr lang="en-US" dirty="0" err="1">
                <a:sym typeface="Calibri"/>
              </a:rPr>
              <a:t>i</a:t>
            </a:r>
            <a:r>
              <a:rPr lang="en-US" dirty="0" err="1" smtClean="0">
                <a:sym typeface="Calibri"/>
              </a:rPr>
              <a:t>e</a:t>
            </a:r>
            <a:r>
              <a:rPr lang="en-US" dirty="0" smtClean="0">
                <a:sym typeface="Calibri"/>
              </a:rPr>
              <a:t> requested resource is returned rather than entire DB</a:t>
            </a:r>
            <a:endParaRPr lang="en-US" dirty="0" smtClean="0">
              <a:sym typeface="Calibri"/>
            </a:endParaRPr>
          </a:p>
          <a:p>
            <a:pPr lvl="0"/>
            <a:r>
              <a:rPr lang="en-US" dirty="0" smtClean="0">
                <a:sym typeface="Calibri"/>
              </a:rPr>
              <a:t>Manipulation of Resources through </a:t>
            </a:r>
            <a:r>
              <a:rPr lang="en-US" dirty="0" smtClean="0">
                <a:sym typeface="Calibri"/>
              </a:rPr>
              <a:t>representations</a:t>
            </a:r>
          </a:p>
          <a:p>
            <a:pPr lvl="1"/>
            <a:r>
              <a:rPr lang="en-US" dirty="0" smtClean="0">
                <a:sym typeface="Calibri"/>
              </a:rPr>
              <a:t>Client holds data as well as identifying metadata</a:t>
            </a:r>
            <a:endParaRPr lang="en-US" dirty="0" smtClean="0">
              <a:sym typeface="Calibri"/>
            </a:endParaRPr>
          </a:p>
          <a:p>
            <a:pPr lvl="0"/>
            <a:r>
              <a:rPr lang="en-US" dirty="0" smtClean="0">
                <a:sym typeface="Calibri"/>
              </a:rPr>
              <a:t>Self-descriptive </a:t>
            </a:r>
            <a:r>
              <a:rPr lang="en-US" dirty="0" smtClean="0">
                <a:sym typeface="Calibri"/>
              </a:rPr>
              <a:t>messages</a:t>
            </a:r>
          </a:p>
          <a:p>
            <a:pPr lvl="1"/>
            <a:r>
              <a:rPr lang="en-US" dirty="0" smtClean="0">
                <a:sym typeface="Calibri"/>
              </a:rPr>
              <a:t>All data necessary to understand request or response is included in HTTP Headers</a:t>
            </a:r>
            <a:endParaRPr lang="en-US" dirty="0">
              <a:sym typeface="Calibri"/>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p:txBody>
          <a:bodyPr/>
          <a:lstStyle/>
          <a:p>
            <a:pPr lvl="0"/>
            <a:r>
              <a:rPr lang="en-US" smtClean="0">
                <a:sym typeface="Calibri"/>
              </a:rPr>
              <a:t>Constraint 2: Stateless</a:t>
            </a:r>
            <a:endParaRPr lang="en-US">
              <a:sym typeface="Calibri"/>
            </a:endParaRPr>
          </a:p>
        </p:txBody>
      </p:sp>
      <p:sp>
        <p:nvSpPr>
          <p:cNvPr id="146" name="Shape 146"/>
          <p:cNvSpPr txBox="1">
            <a:spLocks noGrp="1"/>
          </p:cNvSpPr>
          <p:nvPr>
            <p:ph idx="1"/>
          </p:nvPr>
        </p:nvSpPr>
        <p:spPr/>
        <p:txBody>
          <a:bodyPr/>
          <a:lstStyle/>
          <a:p>
            <a:pPr lvl="0"/>
            <a:r>
              <a:rPr lang="en-US" smtClean="0">
                <a:sym typeface="Calibri"/>
              </a:rPr>
              <a:t>No client context is stored on the server between requests.</a:t>
            </a:r>
          </a:p>
          <a:p>
            <a:pPr lvl="0"/>
            <a:r>
              <a:rPr lang="en-US" smtClean="0">
                <a:sym typeface="Calibri"/>
              </a:rPr>
              <a:t>Each request from any client contains all of the information necessary to service the request, and session state is held in the client.</a:t>
            </a:r>
          </a:p>
          <a:p>
            <a:pPr lvl="0"/>
            <a:r>
              <a:rPr lang="en-US" smtClean="0">
                <a:sym typeface="Calibri"/>
              </a:rPr>
              <a:t>Session state can be transferred by the server to another service such as a database to maintain a persistent state for a period of time and allow authentication.</a:t>
            </a:r>
            <a:endParaRPr lang="en-US">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p:txBody>
          <a:bodyPr/>
          <a:lstStyle/>
          <a:p>
            <a:pPr lvl="0"/>
            <a:r>
              <a:rPr lang="en-US" smtClean="0">
                <a:sym typeface="Calibri"/>
              </a:rPr>
              <a:t>Constraint 3: Client - Server</a:t>
            </a:r>
            <a:endParaRPr lang="en-US">
              <a:sym typeface="Calibri"/>
            </a:endParaRPr>
          </a:p>
        </p:txBody>
      </p:sp>
      <p:sp>
        <p:nvSpPr>
          <p:cNvPr id="153" name="Shape 153"/>
          <p:cNvSpPr txBox="1">
            <a:spLocks noGrp="1"/>
          </p:cNvSpPr>
          <p:nvPr>
            <p:ph idx="1"/>
          </p:nvPr>
        </p:nvSpPr>
        <p:spPr/>
        <p:txBody>
          <a:bodyPr>
            <a:normAutofit/>
          </a:bodyPr>
          <a:lstStyle/>
          <a:p>
            <a:pPr lvl="0"/>
            <a:r>
              <a:rPr lang="en-US" dirty="0" smtClean="0">
                <a:sym typeface="Calibri"/>
              </a:rPr>
              <a:t>Representations are transferred between client and server</a:t>
            </a:r>
          </a:p>
          <a:p>
            <a:pPr lvl="0"/>
            <a:r>
              <a:rPr lang="en-US" dirty="0" smtClean="0">
                <a:sym typeface="Calibri"/>
              </a:rPr>
              <a:t>A uniform interface separates clients from servers</a:t>
            </a:r>
          </a:p>
          <a:p>
            <a:pPr lvl="0"/>
            <a:r>
              <a:rPr lang="en-US" dirty="0" smtClean="0">
                <a:sym typeface="Calibri"/>
              </a:rPr>
              <a:t>Separation of </a:t>
            </a:r>
            <a:r>
              <a:rPr lang="en-US" dirty="0" smtClean="0">
                <a:sym typeface="Calibri"/>
              </a:rPr>
              <a:t>concerns</a:t>
            </a:r>
            <a:endParaRPr lang="en-US" dirty="0" smtClean="0">
              <a:sym typeface="Calibri"/>
            </a:endParaRPr>
          </a:p>
          <a:p>
            <a:pPr lvl="2"/>
            <a:r>
              <a:rPr lang="en-US" dirty="0">
                <a:sym typeface="Calibri"/>
              </a:rPr>
              <a:t>C</a:t>
            </a:r>
            <a:r>
              <a:rPr lang="en-US" dirty="0" smtClean="0">
                <a:sym typeface="Calibri"/>
              </a:rPr>
              <a:t>lients </a:t>
            </a:r>
            <a:r>
              <a:rPr lang="en-US" dirty="0" smtClean="0">
                <a:sym typeface="Calibri"/>
              </a:rPr>
              <a:t>are not concerned with data storage, which remains internal to each server, so that the portability of client code is improved. </a:t>
            </a:r>
          </a:p>
          <a:p>
            <a:pPr lvl="2"/>
            <a:r>
              <a:rPr lang="en-US" dirty="0" smtClean="0">
                <a:sym typeface="Calibri"/>
              </a:rPr>
              <a:t>Servers are not concerned with the user interface or user state, so that servers can be simpler and more scalable. </a:t>
            </a:r>
            <a:endParaRPr lang="en-US" dirty="0">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p:txBody>
          <a:bodyPr/>
          <a:lstStyle/>
          <a:p>
            <a:pPr lvl="0"/>
            <a:r>
              <a:rPr lang="en-US" smtClean="0">
                <a:sym typeface="Calibri"/>
              </a:rPr>
              <a:t>Constraint 4: Cacheable</a:t>
            </a:r>
            <a:endParaRPr lang="en-US">
              <a:sym typeface="Calibri"/>
            </a:endParaRPr>
          </a:p>
        </p:txBody>
      </p:sp>
      <p:sp>
        <p:nvSpPr>
          <p:cNvPr id="160" name="Shape 160"/>
          <p:cNvSpPr txBox="1">
            <a:spLocks noGrp="1"/>
          </p:cNvSpPr>
          <p:nvPr>
            <p:ph idx="1"/>
          </p:nvPr>
        </p:nvSpPr>
        <p:spPr/>
        <p:txBody>
          <a:bodyPr/>
          <a:lstStyle/>
          <a:p>
            <a:pPr lvl="0"/>
            <a:r>
              <a:rPr lang="en-US" smtClean="0">
                <a:sym typeface="Calibri"/>
              </a:rPr>
              <a:t>Server responses (representations) are Cacheable</a:t>
            </a:r>
          </a:p>
          <a:p>
            <a:pPr lvl="1"/>
            <a:r>
              <a:rPr lang="en-US" smtClean="0">
                <a:sym typeface="Calibri"/>
              </a:rPr>
              <a:t>Implicitly</a:t>
            </a:r>
          </a:p>
          <a:p>
            <a:pPr lvl="2"/>
            <a:r>
              <a:rPr lang="en-US" smtClean="0">
                <a:sym typeface="Calibri"/>
              </a:rPr>
              <a:t>If its not denoted and the client caches something</a:t>
            </a:r>
          </a:p>
          <a:p>
            <a:pPr lvl="1"/>
            <a:r>
              <a:rPr lang="en-US" smtClean="0">
                <a:sym typeface="Calibri"/>
              </a:rPr>
              <a:t>Explicitly</a:t>
            </a:r>
          </a:p>
          <a:p>
            <a:pPr lvl="2"/>
            <a:r>
              <a:rPr lang="en-US" smtClean="0">
                <a:sym typeface="Calibri"/>
              </a:rPr>
              <a:t>Server specifies what to cache</a:t>
            </a:r>
          </a:p>
          <a:p>
            <a:pPr lvl="1"/>
            <a:r>
              <a:rPr lang="en-US" smtClean="0">
                <a:sym typeface="Calibri"/>
              </a:rPr>
              <a:t>Negotiated</a:t>
            </a:r>
          </a:p>
          <a:p>
            <a:pPr lvl="2"/>
            <a:r>
              <a:rPr lang="en-US" smtClean="0">
                <a:sym typeface="Calibri"/>
              </a:rPr>
              <a:t>Server, clients negotiates the terms of caching</a:t>
            </a:r>
            <a:endParaRPr lang="en-US">
              <a:sym typeface="Calibri"/>
            </a:endParaRPr>
          </a:p>
        </p:txBody>
      </p:sp>
    </p:spTree>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2327</TotalTime>
  <Words>2299</Words>
  <Application>Microsoft Macintosh PowerPoint</Application>
  <PresentationFormat>On-screen Show (4:3)</PresentationFormat>
  <Paragraphs>285</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News Gothic MT</vt:lpstr>
      <vt:lpstr>Wingdings 2</vt:lpstr>
      <vt:lpstr>Arial</vt:lpstr>
      <vt:lpstr>Breeze</vt:lpstr>
      <vt:lpstr>API</vt:lpstr>
      <vt:lpstr>Application Programming Interfaces (APIs)</vt:lpstr>
      <vt:lpstr>ReST</vt:lpstr>
      <vt:lpstr>Resource Based</vt:lpstr>
      <vt:lpstr>Representations</vt:lpstr>
      <vt:lpstr>Constraint 1: Uniform Interface</vt:lpstr>
      <vt:lpstr>Constraint 2: Stateless</vt:lpstr>
      <vt:lpstr>Constraint 3: Client - Server</vt:lpstr>
      <vt:lpstr>Constraint 4: Cacheable</vt:lpstr>
      <vt:lpstr>Constraint 5: Layered system</vt:lpstr>
      <vt:lpstr>Constraint 6: Code on Demand</vt:lpstr>
      <vt:lpstr>API Examples</vt:lpstr>
      <vt:lpstr>Facebook Graph API</vt:lpstr>
      <vt:lpstr>Twitter API</vt:lpstr>
      <vt:lpstr>Web API design</vt:lpstr>
      <vt:lpstr>"pragmatic" REST</vt:lpstr>
      <vt:lpstr>API ~ WiFi </vt:lpstr>
      <vt:lpstr>Nouns are good</vt:lpstr>
      <vt:lpstr>Nouns - good; verbs - bad</vt:lpstr>
      <vt:lpstr>Nouns - good; verbs - bad</vt:lpstr>
      <vt:lpstr>Plural &amp; concrete nouns</vt:lpstr>
      <vt:lpstr>Simplify associations</vt:lpstr>
      <vt:lpstr>Error handling </vt:lpstr>
      <vt:lpstr>Error handling </vt:lpstr>
      <vt:lpstr>Error handling </vt:lpstr>
      <vt:lpstr>Error handling </vt:lpstr>
      <vt:lpstr>Error handling </vt:lpstr>
      <vt:lpstr>Versioning</vt:lpstr>
      <vt:lpstr>Pagination</vt:lpstr>
      <vt:lpstr>Non resource responses</vt:lpstr>
      <vt:lpstr>Multiple formats</vt:lpstr>
      <vt:lpstr>Tips for search</vt:lpstr>
      <vt:lpstr>Subdomain for APIs</vt:lpstr>
      <vt:lpstr>Authentication</vt:lpstr>
      <vt:lpstr>References</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cp:lastModifiedBy>Richard Plotka</cp:lastModifiedBy>
  <cp:revision>67</cp:revision>
  <dcterms:modified xsi:type="dcterms:W3CDTF">2017-01-30T20:14:37Z</dcterms:modified>
</cp:coreProperties>
</file>