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0" r:id="rId4"/>
    <p:sldId id="264" r:id="rId5"/>
    <p:sldId id="259" r:id="rId6"/>
    <p:sldId id="261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7"/>
    <p:restoredTop sz="94584"/>
  </p:normalViewPr>
  <p:slideViewPr>
    <p:cSldViewPr snapToGrid="0" snapToObjects="1">
      <p:cViewPr varScale="1">
        <p:scale>
          <a:sx n="101" d="100"/>
          <a:sy n="101" d="100"/>
        </p:scale>
        <p:origin x="20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AC7F4-16D9-9341-A81E-8A38A4EE422E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134B4-A3EF-CF4B-9D94-6940985B0B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70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E98BA-A078-B441-BCF2-BFBE1C8FB72C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54964-C6A7-1542-A814-F1DCC3623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3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54964-C6A7-1542-A814-F1DCC36232E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1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54964-C6A7-1542-A814-F1DCC36232E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69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54964-C6A7-1542-A814-F1DCC36232E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10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54964-C6A7-1542-A814-F1DCC36232E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55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54964-C6A7-1542-A814-F1DCC36232E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57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54964-C6A7-1542-A814-F1DCC36232E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54964-C6A7-1542-A814-F1DCC36232E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94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5F84-0495-524C-B722-BE014DD4A93F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3C61-B588-7740-A5F3-E8685CDD85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5F84-0495-524C-B722-BE014DD4A93F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3C61-B588-7740-A5F3-E8685CDD85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5F84-0495-524C-B722-BE014DD4A93F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3C61-B588-7740-A5F3-E8685CDD85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5F84-0495-524C-B722-BE014DD4A93F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3C61-B588-7740-A5F3-E8685CDD85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5F84-0495-524C-B722-BE014DD4A93F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3C61-B588-7740-A5F3-E8685CDD85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5F84-0495-524C-B722-BE014DD4A93F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3C61-B588-7740-A5F3-E8685CDD85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5F84-0495-524C-B722-BE014DD4A93F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3C61-B588-7740-A5F3-E8685CDD85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5F84-0495-524C-B722-BE014DD4A93F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3C61-B588-7740-A5F3-E8685CDD85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5F84-0495-524C-B722-BE014DD4A93F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3C61-B588-7740-A5F3-E8685CDD85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5F84-0495-524C-B722-BE014DD4A93F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3C61-B588-7740-A5F3-E8685CDD85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5F84-0495-524C-B722-BE014DD4A93F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3C61-B588-7740-A5F3-E8685CDD85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45F84-0495-524C-B722-BE014DD4A93F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23C61-B588-7740-A5F3-E8685CDD8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6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" TargetMode="External"/><Relationship Id="rId4" Type="http://schemas.openxmlformats.org/officeDocument/2006/relationships/hyperlink" Target="http://scikit-learn.org/stable/modules/neural_networks_supervised.html" TargetMode="External"/><Relationship Id="rId5" Type="http://schemas.openxmlformats.org/officeDocument/2006/relationships/hyperlink" Target="http://www.dataschool.io/roc-curves-and-auc-explained/" TargetMode="External"/><Relationship Id="rId6" Type="http://schemas.openxmlformats.org/officeDocument/2006/relationships/hyperlink" Target="https://github.com/jsisaacs/Q320-Final-Project" TargetMode="External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Titanic Survival Rates with a Multi-Layer Perceptron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Q320 Final Project</a:t>
            </a:r>
          </a:p>
          <a:p>
            <a:r>
              <a:rPr lang="en-US" dirty="0" smtClean="0"/>
              <a:t>Josh Isaacson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012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Helvetica" charset="0"/>
                <a:cs typeface="Helvetica" charset="0"/>
              </a:rPr>
              <a:t>Broad Motivation</a:t>
            </a:r>
            <a:endParaRPr lang="en-US" b="1" dirty="0">
              <a:solidFill>
                <a:schemeClr val="bg1"/>
              </a:solidFill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83767" cy="4351338"/>
          </a:xfrm>
        </p:spPr>
        <p:txBody>
          <a:bodyPr/>
          <a:lstStyle/>
          <a:p>
            <a:r>
              <a:rPr lang="en-US" dirty="0" smtClean="0"/>
              <a:t>Goal: learn how to implement a neural network on a relatively large dataset and validate its performance</a:t>
            </a:r>
            <a:endParaRPr lang="en-US" dirty="0" smtClean="0"/>
          </a:p>
          <a:p>
            <a:r>
              <a:rPr lang="en-US" dirty="0" smtClean="0"/>
              <a:t>Dataset</a:t>
            </a:r>
            <a:r>
              <a:rPr lang="en-US" dirty="0" smtClean="0"/>
              <a:t>: Titanic: Machine Learning from Disaster</a:t>
            </a:r>
          </a:p>
          <a:p>
            <a:r>
              <a:rPr lang="en-US" dirty="0" smtClean="0"/>
              <a:t>Predict if a passenger survived the Titanic or not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01" y="4656811"/>
            <a:ext cx="3874031" cy="17609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967" y="1825625"/>
            <a:ext cx="5096933" cy="254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2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9321" y="0"/>
            <a:ext cx="12192000" cy="13012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a typeface="Helvetica" charset="0"/>
                <a:cs typeface="Helvetica" charset="0"/>
              </a:rPr>
              <a:t>Multi-Layer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87286" cy="4351338"/>
          </a:xfrm>
        </p:spPr>
        <p:txBody>
          <a:bodyPr/>
          <a:lstStyle/>
          <a:p>
            <a:r>
              <a:rPr lang="en-US" dirty="0" smtClean="0"/>
              <a:t>Supervised learning model </a:t>
            </a:r>
          </a:p>
          <a:p>
            <a:r>
              <a:rPr lang="en-US" dirty="0" smtClean="0"/>
              <a:t>Model makes a guess, then evaluates the error, then makes changes to minimize it</a:t>
            </a:r>
          </a:p>
          <a:p>
            <a:pPr lvl="1"/>
            <a:r>
              <a:rPr lang="en-US" dirty="0" smtClean="0"/>
              <a:t>Backpropagation</a:t>
            </a:r>
          </a:p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Problem of IDing where a new instance belongs </a:t>
            </a:r>
          </a:p>
          <a:p>
            <a:pPr lvl="1"/>
            <a:r>
              <a:rPr lang="en-US" dirty="0" smtClean="0"/>
              <a:t>Basis of a training set of data with known membership</a:t>
            </a:r>
          </a:p>
        </p:txBody>
      </p:sp>
      <p:sp>
        <p:nvSpPr>
          <p:cNvPr id="9" name="Oval 8"/>
          <p:cNvSpPr/>
          <p:nvPr/>
        </p:nvSpPr>
        <p:spPr>
          <a:xfrm>
            <a:off x="9286142" y="2427013"/>
            <a:ext cx="433754" cy="41030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080131" y="4052155"/>
            <a:ext cx="433754" cy="41030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080131" y="2825261"/>
            <a:ext cx="433754" cy="41030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0492154" y="4052155"/>
            <a:ext cx="433754" cy="41030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0492154" y="2825261"/>
            <a:ext cx="433754" cy="41030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286142" y="4450403"/>
            <a:ext cx="433754" cy="41030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286142" y="3438708"/>
            <a:ext cx="433754" cy="41030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>
            <a:stCxn id="11" idx="6"/>
            <a:endCxn id="9" idx="2"/>
          </p:cNvCxnSpPr>
          <p:nvPr/>
        </p:nvCxnSpPr>
        <p:spPr>
          <a:xfrm flipV="1">
            <a:off x="8513885" y="2632167"/>
            <a:ext cx="772257" cy="398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4" idx="2"/>
          </p:cNvCxnSpPr>
          <p:nvPr/>
        </p:nvCxnSpPr>
        <p:spPr>
          <a:xfrm>
            <a:off x="8526818" y="4275784"/>
            <a:ext cx="759324" cy="379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6"/>
            <a:endCxn id="15" idx="3"/>
          </p:cNvCxnSpPr>
          <p:nvPr/>
        </p:nvCxnSpPr>
        <p:spPr>
          <a:xfrm flipV="1">
            <a:off x="8513885" y="3788928"/>
            <a:ext cx="835779" cy="468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6"/>
            <a:endCxn id="15" idx="1"/>
          </p:cNvCxnSpPr>
          <p:nvPr/>
        </p:nvCxnSpPr>
        <p:spPr>
          <a:xfrm>
            <a:off x="8513885" y="3030415"/>
            <a:ext cx="835779" cy="468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3" idx="2"/>
          </p:cNvCxnSpPr>
          <p:nvPr/>
        </p:nvCxnSpPr>
        <p:spPr>
          <a:xfrm>
            <a:off x="9719896" y="2632167"/>
            <a:ext cx="772258" cy="398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7"/>
            <a:endCxn id="13" idx="2"/>
          </p:cNvCxnSpPr>
          <p:nvPr/>
        </p:nvCxnSpPr>
        <p:spPr>
          <a:xfrm flipV="1">
            <a:off x="9656374" y="3030415"/>
            <a:ext cx="835780" cy="468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2" idx="2"/>
          </p:cNvCxnSpPr>
          <p:nvPr/>
        </p:nvCxnSpPr>
        <p:spPr>
          <a:xfrm flipV="1">
            <a:off x="9719897" y="4257309"/>
            <a:ext cx="772257" cy="419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5"/>
            <a:endCxn id="12" idx="2"/>
          </p:cNvCxnSpPr>
          <p:nvPr/>
        </p:nvCxnSpPr>
        <p:spPr>
          <a:xfrm>
            <a:off x="9656374" y="3788928"/>
            <a:ext cx="835780" cy="468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526818" y="3042475"/>
            <a:ext cx="759324" cy="1633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9" idx="2"/>
          </p:cNvCxnSpPr>
          <p:nvPr/>
        </p:nvCxnSpPr>
        <p:spPr>
          <a:xfrm flipV="1">
            <a:off x="8513885" y="2632167"/>
            <a:ext cx="772257" cy="1625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6"/>
            <a:endCxn id="12" idx="2"/>
          </p:cNvCxnSpPr>
          <p:nvPr/>
        </p:nvCxnSpPr>
        <p:spPr>
          <a:xfrm>
            <a:off x="9719896" y="2632167"/>
            <a:ext cx="772258" cy="1625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3" idx="2"/>
            <a:endCxn id="14" idx="6"/>
          </p:cNvCxnSpPr>
          <p:nvPr/>
        </p:nvCxnSpPr>
        <p:spPr>
          <a:xfrm flipH="1">
            <a:off x="9719896" y="3030415"/>
            <a:ext cx="772258" cy="1625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ight Arrow 67"/>
          <p:cNvSpPr/>
          <p:nvPr/>
        </p:nvSpPr>
        <p:spPr>
          <a:xfrm>
            <a:off x="7469576" y="2943242"/>
            <a:ext cx="457200" cy="193094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ight Arrow 68"/>
          <p:cNvSpPr/>
          <p:nvPr/>
        </p:nvSpPr>
        <p:spPr>
          <a:xfrm>
            <a:off x="11080983" y="2933868"/>
            <a:ext cx="457200" cy="193094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ight Arrow 69"/>
          <p:cNvSpPr/>
          <p:nvPr/>
        </p:nvSpPr>
        <p:spPr>
          <a:xfrm>
            <a:off x="7469576" y="4179237"/>
            <a:ext cx="457200" cy="193094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ight Arrow 70"/>
          <p:cNvSpPr/>
          <p:nvPr/>
        </p:nvSpPr>
        <p:spPr>
          <a:xfrm>
            <a:off x="11049955" y="4160762"/>
            <a:ext cx="457200" cy="193094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904620" y="2564536"/>
            <a:ext cx="85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1135712" y="2559011"/>
            <a:ext cx="10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9097481" y="2048444"/>
            <a:ext cx="98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6989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012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Helvetica" charset="0"/>
                <a:cs typeface="Helvetica" charset="0"/>
              </a:rPr>
              <a:t>Data Exploration</a:t>
            </a:r>
            <a:endParaRPr lang="en-US" b="1" dirty="0">
              <a:solidFill>
                <a:schemeClr val="bg1"/>
              </a:solidFill>
              <a:ea typeface="Helvetica" charset="0"/>
              <a:cs typeface="Helvetica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3030879"/>
            <a:ext cx="10515600" cy="2441575"/>
          </a:xfrm>
        </p:spPr>
        <p:txBody>
          <a:bodyPr/>
          <a:lstStyle/>
          <a:p>
            <a:r>
              <a:rPr lang="en-US" dirty="0" smtClean="0"/>
              <a:t>Data is split into:</a:t>
            </a:r>
          </a:p>
          <a:p>
            <a:pPr lvl="1"/>
            <a:r>
              <a:rPr lang="en-US" dirty="0" err="1" smtClean="0"/>
              <a:t>Train.csv</a:t>
            </a:r>
            <a:endParaRPr lang="en-US" dirty="0" smtClean="0"/>
          </a:p>
          <a:p>
            <a:pPr lvl="2"/>
            <a:r>
              <a:rPr lang="en-US" dirty="0" smtClean="0"/>
              <a:t>Trains the model and is used to choose features</a:t>
            </a:r>
          </a:p>
          <a:p>
            <a:pPr lvl="1"/>
            <a:r>
              <a:rPr lang="en-US" dirty="0" err="1" smtClean="0"/>
              <a:t>Test.csv</a:t>
            </a:r>
            <a:endParaRPr lang="en-US" dirty="0" smtClean="0"/>
          </a:p>
          <a:p>
            <a:pPr lvl="2"/>
            <a:r>
              <a:rPr lang="en-US" dirty="0" smtClean="0"/>
              <a:t>Validates the model’s performance on new data</a:t>
            </a:r>
          </a:p>
          <a:p>
            <a:pPr lvl="3"/>
            <a:r>
              <a:rPr lang="en-US" dirty="0" smtClean="0"/>
              <a:t>Predict whether or not each passenger survives the Titanic</a:t>
            </a:r>
          </a:p>
          <a:p>
            <a:pPr lvl="3"/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599758"/>
            <a:ext cx="11506200" cy="113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012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Helvetica" charset="0"/>
                <a:cs typeface="Helvetica" charset="0"/>
              </a:rPr>
              <a:t>Data </a:t>
            </a:r>
            <a:r>
              <a:rPr lang="en-US" b="1" dirty="0" smtClean="0">
                <a:solidFill>
                  <a:schemeClr val="bg1"/>
                </a:solidFill>
                <a:ea typeface="Helvetica" charset="0"/>
                <a:cs typeface="Helvetica" charset="0"/>
              </a:rPr>
              <a:t>Exploration </a:t>
            </a:r>
            <a:r>
              <a:rPr lang="mr-IN" b="1" dirty="0" smtClean="0">
                <a:solidFill>
                  <a:schemeClr val="bg1"/>
                </a:solidFill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solidFill>
                  <a:schemeClr val="bg1"/>
                </a:solidFill>
                <a:ea typeface="Helvetica" charset="0"/>
                <a:cs typeface="Helvetica" charset="0"/>
              </a:rPr>
              <a:t> Cont.</a:t>
            </a:r>
            <a:endParaRPr lang="en-US" b="1" dirty="0">
              <a:solidFill>
                <a:schemeClr val="bg1"/>
              </a:solidFill>
              <a:ea typeface="Helvetica" charset="0"/>
              <a:cs typeface="Helvetica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0515"/>
            <a:ext cx="5801784" cy="4351338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84" y="2011566"/>
            <a:ext cx="6205489" cy="413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5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012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Helvetica" charset="0"/>
                <a:cs typeface="Helvetica" charset="0"/>
              </a:rPr>
              <a:t>Pre-Processing</a:t>
            </a:r>
            <a:endParaRPr lang="en-US" b="1" dirty="0">
              <a:solidFill>
                <a:schemeClr val="bg1"/>
              </a:solidFill>
              <a:ea typeface="Helvetica" charset="0"/>
              <a:cs typeface="Helvetica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Dropped PassengerId, Name, Ticket, and Cabin Columns</a:t>
            </a:r>
          </a:p>
          <a:p>
            <a:pPr lvl="1"/>
            <a:r>
              <a:rPr lang="en-US" dirty="0" smtClean="0"/>
              <a:t>Not useful to analysis</a:t>
            </a:r>
          </a:p>
          <a:p>
            <a:r>
              <a:rPr lang="en-US" dirty="0" smtClean="0"/>
              <a:t>Set 0 = female, 1 = male in Sex Column</a:t>
            </a:r>
          </a:p>
          <a:p>
            <a:r>
              <a:rPr lang="en-US" dirty="0" smtClean="0"/>
              <a:t>Set variables to the 3 types of Class</a:t>
            </a:r>
          </a:p>
          <a:p>
            <a:r>
              <a:rPr lang="en-US" dirty="0" smtClean="0"/>
              <a:t>Filled NaN spaces in Ages by:</a:t>
            </a:r>
          </a:p>
          <a:p>
            <a:pPr lvl="1"/>
            <a:r>
              <a:rPr lang="en-US" dirty="0" smtClean="0"/>
              <a:t>Created random generator based on avg, standard dev, and sum of null instances</a:t>
            </a:r>
          </a:p>
          <a:p>
            <a:r>
              <a:rPr lang="en-US" dirty="0" smtClean="0"/>
              <a:t>Filled NaN space in Fare </a:t>
            </a:r>
          </a:p>
        </p:txBody>
      </p:sp>
    </p:spTree>
    <p:extLst>
      <p:ext uri="{BB962C8B-B14F-4D97-AF65-F5344CB8AC3E}">
        <p14:creationId xmlns:p14="http://schemas.microsoft.com/office/powerpoint/2010/main" val="167584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21185"/>
            <a:ext cx="5181600" cy="4048702"/>
          </a:xfrm>
        </p:spPr>
        <p:txBody>
          <a:bodyPr/>
          <a:lstStyle/>
          <a:p>
            <a:r>
              <a:rPr lang="en-US" dirty="0" smtClean="0"/>
              <a:t>features used to train:</a:t>
            </a:r>
          </a:p>
          <a:p>
            <a:pPr lvl="1"/>
            <a:r>
              <a:rPr lang="en-US" dirty="0" smtClean="0"/>
              <a:t>Pclass</a:t>
            </a:r>
            <a:endParaRPr lang="en-US" dirty="0"/>
          </a:p>
          <a:p>
            <a:pPr lvl="1"/>
            <a:r>
              <a:rPr lang="en-US" dirty="0" smtClean="0"/>
              <a:t>Fare</a:t>
            </a:r>
          </a:p>
          <a:p>
            <a:pPr lvl="1"/>
            <a:r>
              <a:rPr lang="en-US" dirty="0" smtClean="0"/>
              <a:t>Sex -&gt; male</a:t>
            </a:r>
          </a:p>
          <a:p>
            <a:pPr lvl="1"/>
            <a:r>
              <a:rPr lang="en-US" dirty="0" smtClean="0"/>
              <a:t>Age</a:t>
            </a:r>
          </a:p>
          <a:p>
            <a:r>
              <a:rPr lang="en-US" dirty="0" smtClean="0"/>
              <a:t>label used to train:</a:t>
            </a:r>
          </a:p>
          <a:p>
            <a:pPr lvl="1"/>
            <a:r>
              <a:rPr lang="en-US" dirty="0" smtClean="0"/>
              <a:t>Survived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301" y="2121185"/>
            <a:ext cx="6095499" cy="3466815"/>
          </a:xfrm>
        </p:spPr>
      </p:pic>
      <p:sp>
        <p:nvSpPr>
          <p:cNvPr id="5" name="Rectangle 4"/>
          <p:cNvSpPr/>
          <p:nvPr/>
        </p:nvSpPr>
        <p:spPr>
          <a:xfrm>
            <a:off x="0" y="-14552"/>
            <a:ext cx="12192000" cy="13012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 dirty="0"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ea typeface="Helvetica" charset="0"/>
                <a:cs typeface="Helvetica" charset="0"/>
              </a:rPr>
              <a:t>Classifier Implementation</a:t>
            </a:r>
            <a:endParaRPr lang="en-US" b="1" dirty="0">
              <a:solidFill>
                <a:schemeClr val="bg1"/>
              </a:solidFill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5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117" y="5860225"/>
            <a:ext cx="5181600" cy="302185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4" y="1705282"/>
            <a:ext cx="4867766" cy="3716767"/>
          </a:xfrm>
        </p:spPr>
      </p:pic>
      <p:sp>
        <p:nvSpPr>
          <p:cNvPr id="5" name="Rectangle 4"/>
          <p:cNvSpPr/>
          <p:nvPr/>
        </p:nvSpPr>
        <p:spPr>
          <a:xfrm>
            <a:off x="0" y="-14552"/>
            <a:ext cx="12192000" cy="13012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 dirty="0"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ea typeface="Helvetica" charset="0"/>
                <a:cs typeface="Helvetica" charset="0"/>
              </a:rPr>
              <a:t>Interpretation of Results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0034" y="1902013"/>
            <a:ext cx="6096000" cy="44832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ROC </a:t>
            </a:r>
            <a:r>
              <a:rPr lang="en-US" sz="2800" dirty="0" smtClean="0">
                <a:solidFill>
                  <a:prstClr val="black"/>
                </a:solidFill>
              </a:rPr>
              <a:t>Curve (Receiver Operating Characteristic)</a:t>
            </a:r>
            <a:endParaRPr lang="en-US" sz="2800" dirty="0" smtClean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Accuracy measured by area under the curve </a:t>
            </a: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(Greater area is better)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The area really measures discrimination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Ability of the test to correctly classify those who survived and those who didn’t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65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9321" y="0"/>
            <a:ext cx="12192000" cy="13012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Helvetica" charset="0"/>
                <a:cs typeface="Helvetica" charset="0"/>
              </a:rPr>
              <a:t>Sources</a:t>
            </a:r>
            <a:endParaRPr lang="en-US" b="1" dirty="0">
              <a:solidFill>
                <a:schemeClr val="bg1"/>
              </a:solidFill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3708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www.kaggle.com/c/titanic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scikit-learn.org/stable/modules/neural_networks_supervised.html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www.dataschool.io/roc-curves-and-auc-explained/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69733" y="5659005"/>
            <a:ext cx="54525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6"/>
              </a:rPr>
              <a:t>https://github.com/jsisaacs/Q320-Final-Project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7" y="3979333"/>
            <a:ext cx="5232400" cy="173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6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276</Words>
  <Application>Microsoft Macintosh PowerPoint</Application>
  <PresentationFormat>Widescreen</PresentationFormat>
  <Paragraphs>60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Helvetica</vt:lpstr>
      <vt:lpstr>Arial</vt:lpstr>
      <vt:lpstr>Office Theme</vt:lpstr>
      <vt:lpstr>Predicting Titanic Survival Rates with a Multi-Layer Perceptron</vt:lpstr>
      <vt:lpstr>Broad Motivation</vt:lpstr>
      <vt:lpstr>Multi-Layer Perceptron</vt:lpstr>
      <vt:lpstr>Data Exploration</vt:lpstr>
      <vt:lpstr>Data Exploration – Cont.</vt:lpstr>
      <vt:lpstr>Pre-Processing</vt:lpstr>
      <vt:lpstr>PowerPoint Presentation</vt:lpstr>
      <vt:lpstr>PowerPoint Presentation</vt:lpstr>
      <vt:lpstr>Sources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Titanic Survival Rates with a Multi-Layer Perceptron</dc:title>
  <dc:creator>Isaacson, Joshua Samuel</dc:creator>
  <cp:lastModifiedBy>Isaacson, Joshua Samuel</cp:lastModifiedBy>
  <cp:revision>23</cp:revision>
  <dcterms:created xsi:type="dcterms:W3CDTF">2017-04-28T08:41:28Z</dcterms:created>
  <dcterms:modified xsi:type="dcterms:W3CDTF">2017-04-28T11:55:29Z</dcterms:modified>
</cp:coreProperties>
</file>