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3" r:id="rId9"/>
    <p:sldId id="264" r:id="rId10"/>
    <p:sldId id="265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9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4176-5698-2B4C-8C2E-71BE9FF10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71224-B072-4549-B120-F54757259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637F-B630-9B40-9F7A-DD1B8BB9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A7D41-B02D-354C-ACAE-4DC14878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37F0-2E5B-D143-9E14-CE2C583F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0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4045-D632-0B48-86C9-FB5A00E6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F01A1-DB6C-0845-91D6-C0DC2A52C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5A2F-FCBD-684F-9DB5-2FB03CF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4005-FBD9-C34C-ACB1-778CDCB6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41FCE-6A2D-934C-AC19-F7735638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5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80068-6B73-3748-934A-550487C4A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66944-EBFB-D547-B4E4-ED7F326C5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736-566A-C044-8591-7FC910C5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5866-44FF-7F43-9796-AA0903AE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454F-7963-724D-B073-2A2D26A0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1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242B-7547-C944-999D-0B42CC88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B9C6-C9D2-6A42-8717-91697EE1A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FE69-030C-C94F-8796-99F15EE6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11469-F7BB-0143-9D22-95A86610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499F-60DE-9E44-BE49-DCBB6ADD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1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838F-7771-2643-ABB9-F8C55E07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0BD2F-F88D-9D49-A8F3-03B00BA8D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AA031-08B6-5A44-BA7B-7B4BC3C5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FDF0-4729-C843-9771-5FCE04CD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A41BC-A336-2949-8603-B452F66A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7542-58BC-084E-A035-45AF3523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F36ED-ABF3-DF4C-990E-1C63B98BF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ADCF-589F-2844-AF52-4A15B7981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50238-FE9C-6847-AA58-58909B83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E433-6AB6-6347-86C8-CC2CC66E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E87EB-63B4-F446-8B8A-8AC48DC5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0725-ACF1-4B46-9F83-1CAF8427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AB313-9D77-E146-9D55-84B8514CD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76F12-5DBC-B949-9A1A-114931057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25FFB-9D9B-1540-9D0B-DFD1F1F3D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C6336-5C12-7B45-9861-1CF72CF8B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B80F6-788E-0A4C-B03C-5B0DCF9C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662E0-EBA7-EF44-949C-B770F68C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3B191-F2A0-974C-81B8-EBA9364E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2EE8-AF26-D049-9696-B1B01EF9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3F995-0A51-C24F-B0CF-5A3ADCD5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3B6C-9449-5F4B-9B8E-0E7B5E5D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3A624-1BC1-1949-A075-EDDE7730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F5E22-3F73-5F41-B4EE-B747B00B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0C86D-EAEE-2346-A96F-C8EDDDEB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3F706-D281-B142-B482-B49DBC46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4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4985-86BD-CD40-A933-1E7C5FEA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CA3B-126E-BA4B-8DE4-3F49F6A6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2FE85-DEDE-6043-8299-F285BA1E4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C1BF3-5346-404B-9479-C8132021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A3E69-F1F5-9C4D-8929-FF5B2085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FF6F1-AF83-1A48-86E2-AA8D9855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976B-920D-7E46-853E-837172A9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451A-3241-6A4D-8B80-3C1C7DD78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D04F2-EF67-1C48-A093-34F7A4F2D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0A8A-DE03-8146-890D-F95D805C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C587A-84A9-4A41-AC1E-5E656F40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E4120-B2E9-2548-980D-57DA83CD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A85FE-1D3E-5744-941C-5E5A951D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2E9B2-C76C-D543-97AA-B872E3E9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61DC4-01E6-5247-90D5-E5D29B7D3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DFBB0-A98A-F548-BB90-A5BF8641B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B248-3BDD-2E48-A5A5-CCB49F49C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4B755-67B8-6A45-BBAB-8F49547F1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8326"/>
            <a:ext cx="9144000" cy="8793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br>
              <a:rPr lang="en-US" sz="3100" cap="none" dirty="0">
                <a:solidFill>
                  <a:schemeClr val="bg2"/>
                </a:solidFill>
                <a:latin typeface="Times" pitchFamily="2" charset="0"/>
              </a:rPr>
            </a:br>
            <a:r>
              <a:rPr lang="en-US" sz="3100" cap="none" dirty="0">
                <a:solidFill>
                  <a:schemeClr val="bg2"/>
                </a:solidFill>
                <a:latin typeface="Times" pitchFamily="2" charset="0"/>
              </a:rPr>
              <a:t>Feature Selection and Classification for </a:t>
            </a:r>
            <a:br>
              <a:rPr lang="en-US" sz="3100" cap="none" dirty="0">
                <a:solidFill>
                  <a:schemeClr val="bg2"/>
                </a:solidFill>
                <a:latin typeface="Times" pitchFamily="2" charset="0"/>
              </a:rPr>
            </a:br>
            <a:r>
              <a:rPr lang="en-US" sz="3100" cap="none" dirty="0">
                <a:solidFill>
                  <a:schemeClr val="bg2"/>
                </a:solidFill>
                <a:latin typeface="Times" pitchFamily="2" charset="0"/>
              </a:rPr>
              <a:t> Simulated Data Set</a:t>
            </a:r>
            <a:r>
              <a:rPr lang="en-US" sz="3100" dirty="0">
                <a:solidFill>
                  <a:schemeClr val="bg2"/>
                </a:solidFill>
                <a:latin typeface="Times" pitchFamily="2" charset="0"/>
              </a:rPr>
              <a:t> </a:t>
            </a:r>
            <a:br>
              <a:rPr lang="en-US" sz="3100" dirty="0">
                <a:solidFill>
                  <a:schemeClr val="bg2"/>
                </a:solidFill>
                <a:latin typeface="Times" pitchFamily="2" charset="0"/>
              </a:rPr>
            </a:br>
            <a:endParaRPr lang="en-US" sz="31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27CAA-E1C6-114C-9DE2-6727FB84F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1400"/>
            <a:ext cx="9144000" cy="76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cap="none">
                <a:latin typeface="Times" pitchFamily="2" charset="0"/>
              </a:rPr>
              <a:t>Name : Jayanth Sivakumar</a:t>
            </a:r>
          </a:p>
          <a:p>
            <a:r>
              <a:rPr lang="en-US" sz="1800" cap="none">
                <a:latin typeface="Times" pitchFamily="2" charset="0"/>
              </a:rPr>
              <a:t>Kaggle Team Name : RandomForest</a:t>
            </a:r>
          </a:p>
        </p:txBody>
      </p:sp>
    </p:spTree>
    <p:extLst>
      <p:ext uri="{BB962C8B-B14F-4D97-AF65-F5344CB8AC3E}">
        <p14:creationId xmlns:p14="http://schemas.microsoft.com/office/powerpoint/2010/main" val="187979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04DB57-F81D-E044-8630-3184A8896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523"/>
            <a:ext cx="8106103" cy="6756477"/>
          </a:xfrm>
        </p:spPr>
      </p:pic>
    </p:spTree>
    <p:extLst>
      <p:ext uri="{BB962C8B-B14F-4D97-AF65-F5344CB8AC3E}">
        <p14:creationId xmlns:p14="http://schemas.microsoft.com/office/powerpoint/2010/main" val="398386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2C9E-A88F-FC48-9E4B-08A458CD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59" y="291553"/>
            <a:ext cx="10515600" cy="843565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4A99-F90D-284F-B1E2-E2F5F9C3A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51339" y="6514278"/>
            <a:ext cx="6032938" cy="34372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1400" dirty="0">
                <a:latin typeface="Times" pitchFamily="2" charset="0"/>
              </a:rPr>
              <a:t>*Without variable selection – stack overflow error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CCE7FB-1C92-9D42-944F-E75C1CB11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56766"/>
              </p:ext>
            </p:extLst>
          </p:nvPr>
        </p:nvGraphicFramePr>
        <p:xfrm>
          <a:off x="1369849" y="1996967"/>
          <a:ext cx="9368220" cy="27905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94455">
                  <a:extLst>
                    <a:ext uri="{9D8B030D-6E8A-4147-A177-3AD203B41FA5}">
                      <a16:colId xmlns:a16="http://schemas.microsoft.com/office/drawing/2014/main" val="1586556785"/>
                    </a:ext>
                  </a:extLst>
                </a:gridCol>
                <a:gridCol w="1252833">
                  <a:extLst>
                    <a:ext uri="{9D8B030D-6E8A-4147-A177-3AD203B41FA5}">
                      <a16:colId xmlns:a16="http://schemas.microsoft.com/office/drawing/2014/main" val="2467240504"/>
                    </a:ext>
                  </a:extLst>
                </a:gridCol>
                <a:gridCol w="1873644">
                  <a:extLst>
                    <a:ext uri="{9D8B030D-6E8A-4147-A177-3AD203B41FA5}">
                      <a16:colId xmlns:a16="http://schemas.microsoft.com/office/drawing/2014/main" val="4105503596"/>
                    </a:ext>
                  </a:extLst>
                </a:gridCol>
                <a:gridCol w="1873644">
                  <a:extLst>
                    <a:ext uri="{9D8B030D-6E8A-4147-A177-3AD203B41FA5}">
                      <a16:colId xmlns:a16="http://schemas.microsoft.com/office/drawing/2014/main" val="2558332555"/>
                    </a:ext>
                  </a:extLst>
                </a:gridCol>
                <a:gridCol w="1873644">
                  <a:extLst>
                    <a:ext uri="{9D8B030D-6E8A-4147-A177-3AD203B41FA5}">
                      <a16:colId xmlns:a16="http://schemas.microsoft.com/office/drawing/2014/main" val="2355848863"/>
                    </a:ext>
                  </a:extLst>
                </a:gridCol>
              </a:tblGrid>
              <a:tr h="646333">
                <a:tc>
                  <a:txBody>
                    <a:bodyPr/>
                    <a:lstStyle/>
                    <a:p>
                      <a:r>
                        <a:rPr lang="en-US" dirty="0"/>
                        <a:t>Learners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Selection?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Kaggle 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57399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201893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r>
                        <a:rPr lang="en-US" dirty="0"/>
                        <a:t>SVM*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25570"/>
                  </a:ext>
                </a:extLst>
              </a:tr>
              <a:tr h="646333">
                <a:tc>
                  <a:txBody>
                    <a:bodyPr/>
                    <a:lstStyle/>
                    <a:p>
                      <a:r>
                        <a:rPr lang="en-US" dirty="0"/>
                        <a:t>Logistic Regression*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31921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r>
                        <a:rPr lang="en-US" dirty="0" err="1"/>
                        <a:t>Biglasso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97640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r>
                        <a:rPr lang="en-US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14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80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9A8A-88F5-DE4A-A5BF-2D95CF68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		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>
                <a:latin typeface="Times" pitchFamily="2" charset="0"/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08302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>
            <a:extLst>
              <a:ext uri="{FF2B5EF4-FFF2-40B4-BE49-F238E27FC236}">
                <a16:creationId xmlns:a16="http://schemas.microsoft.com/office/drawing/2014/main" id="{CF73200B-DAE8-4A94-B56F-1D71010FF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7EEC02-89C9-3540-8A6C-6C318DD2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39" y="627564"/>
            <a:ext cx="806406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" pitchFamily="2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D4FE-B970-CD4A-B7C2-A3F6DC11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9" y="2278173"/>
            <a:ext cx="7057758" cy="3450613"/>
          </a:xfrm>
        </p:spPr>
        <p:txBody>
          <a:bodyPr anchor="ctr">
            <a:noAutofit/>
          </a:bodyPr>
          <a:lstStyle/>
          <a:p>
            <a:r>
              <a:rPr lang="en-US" sz="2000" dirty="0">
                <a:latin typeface="Times" pitchFamily="2" charset="0"/>
              </a:rPr>
              <a:t>The dataset is very big (n = 600,p = 40000)</a:t>
            </a:r>
          </a:p>
          <a:p>
            <a:r>
              <a:rPr lang="en-US" sz="2000" dirty="0">
                <a:latin typeface="Times" pitchFamily="2" charset="0"/>
              </a:rPr>
              <a:t>Loading the dataset is very time consuming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" pitchFamily="2" charset="0"/>
              </a:rPr>
              <a:t>Train Set = 187.241s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" pitchFamily="2" charset="0"/>
              </a:rPr>
              <a:t>Test Set = 291.925s</a:t>
            </a:r>
          </a:p>
          <a:p>
            <a:r>
              <a:rPr lang="en-US" sz="2000" dirty="0">
                <a:latin typeface="Times" pitchFamily="2" charset="0"/>
              </a:rPr>
              <a:t>It takes </a:t>
            </a:r>
            <a:r>
              <a:rPr lang="en-US" sz="2000" b="1" dirty="0">
                <a:latin typeface="Times" pitchFamily="2" charset="0"/>
              </a:rPr>
              <a:t>~</a:t>
            </a:r>
            <a:r>
              <a:rPr lang="en-US" sz="2000" dirty="0">
                <a:latin typeface="Times" pitchFamily="2" charset="0"/>
              </a:rPr>
              <a:t> </a:t>
            </a:r>
            <a:r>
              <a:rPr lang="en-US" sz="2000" b="1" dirty="0">
                <a:latin typeface="Times" pitchFamily="2" charset="0"/>
              </a:rPr>
              <a:t>8 minutes </a:t>
            </a:r>
            <a:r>
              <a:rPr lang="en-US" sz="2000" dirty="0">
                <a:latin typeface="Times" pitchFamily="2" charset="0"/>
              </a:rPr>
              <a:t>to load both the datasets</a:t>
            </a:r>
          </a:p>
          <a:p>
            <a:r>
              <a:rPr lang="en-US" sz="2000" b="1" dirty="0">
                <a:latin typeface="Times" pitchFamily="2" charset="0"/>
              </a:rPr>
              <a:t>Parallel Computing </a:t>
            </a:r>
            <a:r>
              <a:rPr lang="en-US" sz="2000" dirty="0">
                <a:latin typeface="Times" pitchFamily="2" charset="0"/>
              </a:rPr>
              <a:t>helps overcome these challenges and improves the running time </a:t>
            </a:r>
          </a:p>
          <a:p>
            <a:r>
              <a:rPr lang="en-US" sz="2000" dirty="0">
                <a:latin typeface="Times" pitchFamily="2" charset="0"/>
              </a:rPr>
              <a:t>Using the R package’s </a:t>
            </a:r>
            <a:r>
              <a:rPr lang="en-US" sz="2000" b="1" i="1" dirty="0" err="1">
                <a:latin typeface="Times" pitchFamily="2" charset="0"/>
              </a:rPr>
              <a:t>bigmemory</a:t>
            </a:r>
            <a:r>
              <a:rPr lang="en-US" sz="2000" i="1" dirty="0">
                <a:latin typeface="Times" pitchFamily="2" charset="0"/>
              </a:rPr>
              <a:t>, </a:t>
            </a:r>
            <a:r>
              <a:rPr lang="en-US" sz="2000" dirty="0">
                <a:latin typeface="Times" pitchFamily="2" charset="0"/>
              </a:rPr>
              <a:t>It has the support for loading very huge datasets</a:t>
            </a:r>
          </a:p>
          <a:p>
            <a:r>
              <a:rPr lang="en-US" sz="2000" dirty="0">
                <a:latin typeface="Times" pitchFamily="2" charset="0"/>
              </a:rPr>
              <a:t>It loads the dataset as </a:t>
            </a:r>
            <a:r>
              <a:rPr lang="en-US" sz="2000" b="1" i="1" dirty="0" err="1">
                <a:latin typeface="Times" pitchFamily="2" charset="0"/>
              </a:rPr>
              <a:t>big.matrix</a:t>
            </a:r>
            <a:r>
              <a:rPr lang="en-US" sz="2000" i="1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type</a:t>
            </a:r>
          </a:p>
          <a:p>
            <a:r>
              <a:rPr lang="en-US" sz="2000" dirty="0">
                <a:latin typeface="Times" pitchFamily="2" charset="0"/>
              </a:rPr>
              <a:t>Loading both the datasets using </a:t>
            </a:r>
            <a:r>
              <a:rPr lang="en-US" sz="2000" i="1" dirty="0" err="1">
                <a:latin typeface="Times" pitchFamily="2" charset="0"/>
              </a:rPr>
              <a:t>bigmemory</a:t>
            </a:r>
            <a:r>
              <a:rPr lang="en-US" sz="2000" dirty="0">
                <a:latin typeface="Times" pitchFamily="2" charset="0"/>
              </a:rPr>
              <a:t> has been substantially reduced to </a:t>
            </a:r>
            <a:r>
              <a:rPr lang="en-US" sz="2000" b="1" dirty="0">
                <a:latin typeface="Times" pitchFamily="2" charset="0"/>
              </a:rPr>
              <a:t>1.4 Minutes</a:t>
            </a:r>
            <a:endParaRPr lang="en-US" sz="2000" dirty="0">
              <a:latin typeface="Times" pitchFamily="2" charset="0"/>
            </a:endParaRPr>
          </a:p>
          <a:p>
            <a:r>
              <a:rPr lang="en-US" sz="2000" dirty="0">
                <a:latin typeface="Times" pitchFamily="2" charset="0"/>
              </a:rPr>
              <a:t>It is very fast and efficient.  </a:t>
            </a:r>
          </a:p>
        </p:txBody>
      </p:sp>
    </p:spTree>
    <p:extLst>
      <p:ext uri="{BB962C8B-B14F-4D97-AF65-F5344CB8AC3E}">
        <p14:creationId xmlns:p14="http://schemas.microsoft.com/office/powerpoint/2010/main" val="339965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C20A-F4DC-374B-A729-3C6BA44B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" pitchFamily="2" charset="0"/>
              </a:rPr>
            </a:br>
            <a:r>
              <a:rPr lang="en-US" dirty="0">
                <a:latin typeface="Times" pitchFamily="2" charset="0"/>
              </a:rPr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4193-4EDD-F948-A35D-92EA62D0B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792"/>
            <a:ext cx="10515600" cy="5044967"/>
          </a:xfrm>
        </p:spPr>
        <p:txBody>
          <a:bodyPr>
            <a:normAutofit/>
          </a:bodyPr>
          <a:lstStyle/>
          <a:p>
            <a:r>
              <a:rPr lang="en-US" dirty="0">
                <a:latin typeface="Times" pitchFamily="2" charset="0"/>
              </a:rPr>
              <a:t>R package’s </a:t>
            </a:r>
            <a:r>
              <a:rPr lang="en-US" b="1" i="1" dirty="0" err="1">
                <a:latin typeface="Times" pitchFamily="2" charset="0"/>
              </a:rPr>
              <a:t>bigstep</a:t>
            </a:r>
            <a:r>
              <a:rPr lang="en-US" dirty="0">
                <a:latin typeface="Times" pitchFamily="2" charset="0"/>
              </a:rPr>
              <a:t> that supports parallel computing, performs </a:t>
            </a:r>
            <a:r>
              <a:rPr lang="en-US" b="1" dirty="0">
                <a:latin typeface="Times" pitchFamily="2" charset="0"/>
              </a:rPr>
              <a:t>modified stepwise selection procedure </a:t>
            </a:r>
          </a:p>
          <a:p>
            <a:r>
              <a:rPr lang="en-US" dirty="0">
                <a:latin typeface="Times" pitchFamily="2" charset="0"/>
              </a:rPr>
              <a:t>  In the first step the likelihood ratio tests between two regression models are performed: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" pitchFamily="2" charset="0"/>
              </a:rPr>
              <a:t> with only the intercept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" pitchFamily="2" charset="0"/>
              </a:rPr>
              <a:t> with the intercept and every single variable from the matrix X .</a:t>
            </a:r>
          </a:p>
          <a:p>
            <a:r>
              <a:rPr lang="en-US" dirty="0">
                <a:latin typeface="Times" pitchFamily="2" charset="0"/>
              </a:rPr>
              <a:t> P-values are calculated and variables with </a:t>
            </a:r>
            <a:r>
              <a:rPr lang="en-US" i="1" dirty="0">
                <a:latin typeface="Times" pitchFamily="2" charset="0"/>
              </a:rPr>
              <a:t>p &gt; </a:t>
            </a:r>
            <a:r>
              <a:rPr lang="en-US" i="1" dirty="0" err="1">
                <a:latin typeface="Times" pitchFamily="2" charset="0"/>
              </a:rPr>
              <a:t>minpv</a:t>
            </a:r>
            <a:r>
              <a:rPr lang="en-US" i="1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(threshold)  are </a:t>
            </a:r>
            <a:r>
              <a:rPr lang="en-US" b="1" dirty="0">
                <a:latin typeface="Times" pitchFamily="2" charset="0"/>
              </a:rPr>
              <a:t>excluded</a:t>
            </a:r>
            <a:r>
              <a:rPr lang="en-US" dirty="0">
                <a:latin typeface="Times" pitchFamily="2" charset="0"/>
              </a:rPr>
              <a:t> from the model selection procedure. </a:t>
            </a:r>
          </a:p>
          <a:p>
            <a:r>
              <a:rPr lang="en-US" dirty="0">
                <a:latin typeface="Times" pitchFamily="2" charset="0"/>
              </a:rPr>
              <a:t>In the second step (</a:t>
            </a:r>
            <a:r>
              <a:rPr lang="en-US" b="1" dirty="0">
                <a:latin typeface="Times" pitchFamily="2" charset="0"/>
              </a:rPr>
              <a:t>multi-forward</a:t>
            </a:r>
            <a:r>
              <a:rPr lang="en-US" dirty="0">
                <a:latin typeface="Times" pitchFamily="2" charset="0"/>
              </a:rPr>
              <a:t>) we start with the null model and add variables which decrease </a:t>
            </a:r>
            <a:r>
              <a:rPr lang="en-US" i="1" dirty="0" err="1">
                <a:latin typeface="Times" pitchFamily="2" charset="0"/>
              </a:rPr>
              <a:t>crit.multif</a:t>
            </a:r>
            <a:r>
              <a:rPr lang="en-US" dirty="0">
                <a:latin typeface="Times" pitchFamily="2" charset="0"/>
              </a:rPr>
              <a:t>  (in order from the smallest p-value). </a:t>
            </a: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807-A603-9748-AA4D-1F5979AD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83D9-21EC-4A4F-BDA2-8E60346A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The step is finished after we add </a:t>
            </a:r>
            <a:r>
              <a:rPr lang="en-US" i="1" dirty="0" err="1">
                <a:latin typeface="Times" pitchFamily="2" charset="0"/>
              </a:rPr>
              <a:t>maxf</a:t>
            </a:r>
            <a:r>
              <a:rPr lang="en-US" dirty="0">
                <a:latin typeface="Times" pitchFamily="2" charset="0"/>
              </a:rPr>
              <a:t>  variables or none of remaining variables improve </a:t>
            </a:r>
            <a:r>
              <a:rPr lang="en-US" i="1" dirty="0" err="1">
                <a:latin typeface="Times" pitchFamily="2" charset="0"/>
              </a:rPr>
              <a:t>crit.multif</a:t>
            </a:r>
            <a:r>
              <a:rPr lang="en-US" dirty="0">
                <a:latin typeface="Times" pitchFamily="2" charset="0"/>
              </a:rPr>
              <a:t>. </a:t>
            </a:r>
          </a:p>
          <a:p>
            <a:r>
              <a:rPr lang="en-US" dirty="0">
                <a:latin typeface="Times" pitchFamily="2" charset="0"/>
              </a:rPr>
              <a:t>Then the classical </a:t>
            </a:r>
            <a:r>
              <a:rPr lang="en-US" b="1" dirty="0">
                <a:latin typeface="Times" pitchFamily="2" charset="0"/>
              </a:rPr>
              <a:t>backward selection </a:t>
            </a:r>
            <a:r>
              <a:rPr lang="en-US" dirty="0">
                <a:latin typeface="Times" pitchFamily="2" charset="0"/>
              </a:rPr>
              <a:t>is performed (with </a:t>
            </a:r>
            <a:r>
              <a:rPr lang="en-US" dirty="0" err="1">
                <a:latin typeface="Times" pitchFamily="2" charset="0"/>
              </a:rPr>
              <a:t>crit</a:t>
            </a:r>
            <a:r>
              <a:rPr lang="en-US" dirty="0">
                <a:latin typeface="Times" pitchFamily="2" charset="0"/>
              </a:rPr>
              <a:t> ). </a:t>
            </a:r>
          </a:p>
          <a:p>
            <a:r>
              <a:rPr lang="en-US" dirty="0">
                <a:latin typeface="Times" pitchFamily="2" charset="0"/>
              </a:rPr>
              <a:t>When there is no variables to remove, the last step, the classical </a:t>
            </a:r>
            <a:r>
              <a:rPr lang="en-US" b="1" dirty="0">
                <a:latin typeface="Times" pitchFamily="2" charset="0"/>
              </a:rPr>
              <a:t>stepwise procedure</a:t>
            </a:r>
            <a:r>
              <a:rPr lang="en-US" dirty="0">
                <a:latin typeface="Times" pitchFamily="2" charset="0"/>
              </a:rPr>
              <a:t>, is performed (with </a:t>
            </a:r>
            <a:r>
              <a:rPr lang="en-US" dirty="0" err="1">
                <a:latin typeface="Times" pitchFamily="2" charset="0"/>
              </a:rPr>
              <a:t>crit</a:t>
            </a:r>
            <a:r>
              <a:rPr lang="en-US" dirty="0">
                <a:latin typeface="Times" pitchFamily="2" charset="0"/>
              </a:rPr>
              <a:t> 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8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9DF2-7C6D-7940-A590-EA7ECD02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Variable</a:t>
            </a:r>
            <a:r>
              <a:rPr lang="en-US" dirty="0"/>
              <a:t> </a:t>
            </a:r>
            <a:r>
              <a:rPr lang="en-US" dirty="0">
                <a:latin typeface="Times" pitchFamily="2" charset="0"/>
              </a:rPr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48BB-7B80-E442-9771-E1207253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atin typeface="Times" pitchFamily="2" charset="0"/>
              </a:rPr>
              <a:t>SelectModel</a:t>
            </a:r>
            <a:r>
              <a:rPr lang="en-US" dirty="0">
                <a:latin typeface="Times" pitchFamily="2" charset="0"/>
              </a:rPr>
              <a:t> is the function from </a:t>
            </a:r>
            <a:r>
              <a:rPr lang="en-US" b="1" i="1" dirty="0" err="1">
                <a:latin typeface="Times" pitchFamily="2" charset="0"/>
              </a:rPr>
              <a:t>bigstep</a:t>
            </a:r>
            <a:r>
              <a:rPr lang="en-US" dirty="0">
                <a:latin typeface="Times" pitchFamily="2" charset="0"/>
              </a:rPr>
              <a:t> which does the variable selection</a:t>
            </a:r>
          </a:p>
          <a:p>
            <a:r>
              <a:rPr lang="en-US" dirty="0">
                <a:latin typeface="Times" pitchFamily="2" charset="0"/>
              </a:rPr>
              <a:t>It takes the matrix of type </a:t>
            </a:r>
            <a:r>
              <a:rPr lang="en-US" b="1" dirty="0" err="1">
                <a:latin typeface="Times" pitchFamily="2" charset="0"/>
              </a:rPr>
              <a:t>big.matrix</a:t>
            </a:r>
            <a:r>
              <a:rPr lang="en-US" dirty="0">
                <a:latin typeface="Times" pitchFamily="2" charset="0"/>
              </a:rPr>
              <a:t> and normal matrix type</a:t>
            </a:r>
          </a:p>
          <a:p>
            <a:r>
              <a:rPr lang="en-US" dirty="0">
                <a:latin typeface="Times" pitchFamily="2" charset="0"/>
              </a:rPr>
              <a:t>Dataset was loaded as </a:t>
            </a:r>
            <a:r>
              <a:rPr lang="en-US" b="1" dirty="0" err="1">
                <a:latin typeface="Times" pitchFamily="2" charset="0"/>
              </a:rPr>
              <a:t>big.matrix</a:t>
            </a:r>
            <a:r>
              <a:rPr lang="en-US" dirty="0">
                <a:latin typeface="Times" pitchFamily="2" charset="0"/>
              </a:rPr>
              <a:t> because of the high dimensionality</a:t>
            </a:r>
          </a:p>
          <a:p>
            <a:r>
              <a:rPr lang="en-US" b="1" dirty="0" err="1">
                <a:latin typeface="Times" pitchFamily="2" charset="0"/>
              </a:rPr>
              <a:t>fitLogistic</a:t>
            </a:r>
            <a:r>
              <a:rPr lang="en-US" dirty="0">
                <a:latin typeface="Times" pitchFamily="2" charset="0"/>
              </a:rPr>
              <a:t> option in the function fits the logistic model and calculate the log likelihood. </a:t>
            </a:r>
          </a:p>
          <a:p>
            <a:r>
              <a:rPr lang="en-US" dirty="0">
                <a:latin typeface="Times" pitchFamily="2" charset="0"/>
              </a:rPr>
              <a:t>It returns the names of the variable in the final model. </a:t>
            </a:r>
          </a:p>
          <a:p>
            <a:r>
              <a:rPr lang="en-US" dirty="0">
                <a:latin typeface="Times" pitchFamily="2" charset="0"/>
              </a:rPr>
              <a:t>Finally, the datasets have been filtered with these variables in both training and test set. </a:t>
            </a:r>
          </a:p>
          <a:p>
            <a:r>
              <a:rPr lang="en-US" dirty="0">
                <a:latin typeface="Times" pitchFamily="2" charset="0"/>
              </a:rPr>
              <a:t>Using these filtered datasets, the models have been created.</a:t>
            </a:r>
          </a:p>
          <a:p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6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4836-3B35-FF4B-AAA8-8887BAD8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Model Creation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AFAB-8A86-0349-B943-48ADA764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" pitchFamily="2" charset="0"/>
              </a:rPr>
              <a:t>Before variable selection, Lasso for classification was trained on the whole dataset.</a:t>
            </a:r>
          </a:p>
          <a:p>
            <a:r>
              <a:rPr lang="en-US" dirty="0">
                <a:latin typeface="Times" pitchFamily="2" charset="0"/>
              </a:rPr>
              <a:t>It took a long time and the </a:t>
            </a:r>
            <a:r>
              <a:rPr lang="en-US" b="1" dirty="0">
                <a:latin typeface="Times" pitchFamily="2" charset="0"/>
              </a:rPr>
              <a:t>accuracy was 75% </a:t>
            </a:r>
            <a:r>
              <a:rPr lang="en-US" dirty="0">
                <a:latin typeface="Times" pitchFamily="2" charset="0"/>
              </a:rPr>
              <a:t>in Kaggle. </a:t>
            </a:r>
          </a:p>
          <a:p>
            <a:r>
              <a:rPr lang="en-US" dirty="0">
                <a:latin typeface="Times" pitchFamily="2" charset="0"/>
              </a:rPr>
              <a:t>After selecting the variables using </a:t>
            </a:r>
            <a:r>
              <a:rPr lang="en-US" i="1" dirty="0" err="1">
                <a:latin typeface="Times" pitchFamily="2" charset="0"/>
              </a:rPr>
              <a:t>bigstep</a:t>
            </a:r>
            <a:r>
              <a:rPr lang="en-US" dirty="0">
                <a:latin typeface="Times" pitchFamily="2" charset="0"/>
              </a:rPr>
              <a:t>, the accuracy </a:t>
            </a:r>
            <a:r>
              <a:rPr lang="en-US" b="1" dirty="0">
                <a:latin typeface="Times" pitchFamily="2" charset="0"/>
              </a:rPr>
              <a:t>improved to 96%</a:t>
            </a:r>
          </a:p>
          <a:p>
            <a:r>
              <a:rPr lang="en-US" dirty="0">
                <a:latin typeface="Times" pitchFamily="2" charset="0"/>
              </a:rPr>
              <a:t>After the variable selection, the training and test set was filtered with these selected from </a:t>
            </a:r>
            <a:r>
              <a:rPr lang="en-US" b="1" dirty="0" err="1">
                <a:latin typeface="Times" pitchFamily="2" charset="0"/>
              </a:rPr>
              <a:t>selectModel</a:t>
            </a:r>
            <a:endParaRPr lang="en-US" b="1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</a:rPr>
              <a:t>The original dataset is split into training set and validation set (70 – 30) using this filtered dataset</a:t>
            </a:r>
          </a:p>
          <a:p>
            <a:r>
              <a:rPr lang="en-US" dirty="0">
                <a:latin typeface="Times" pitchFamily="2" charset="0"/>
              </a:rPr>
              <a:t>Split dataset is used for training on </a:t>
            </a:r>
            <a:r>
              <a:rPr lang="en-US" b="1" dirty="0">
                <a:latin typeface="Times" pitchFamily="2" charset="0"/>
              </a:rPr>
              <a:t>Lasso using repeated CV</a:t>
            </a:r>
            <a:r>
              <a:rPr lang="en-US" dirty="0">
                <a:latin typeface="Times" pitchFamily="2" charset="0"/>
              </a:rPr>
              <a:t>. </a:t>
            </a:r>
          </a:p>
          <a:p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1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D256-A736-9042-A455-DC52C4C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Model Creation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2853-CC7E-AC40-8079-DA786040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For the best performing model, the error on the validation set for each repeats was saved </a:t>
            </a:r>
          </a:p>
          <a:p>
            <a:r>
              <a:rPr lang="en-US" dirty="0">
                <a:latin typeface="Times" pitchFamily="2" charset="0"/>
              </a:rPr>
              <a:t>Based on the less validation error, the respective tuning parameters and the model was selected</a:t>
            </a:r>
          </a:p>
          <a:p>
            <a:r>
              <a:rPr lang="en-US" dirty="0">
                <a:latin typeface="Times" pitchFamily="2" charset="0"/>
              </a:rPr>
              <a:t>Apart from training the filtered dataset on Lasso, several other algorithms were used </a:t>
            </a:r>
          </a:p>
          <a:p>
            <a:r>
              <a:rPr lang="en-US" dirty="0">
                <a:latin typeface="Times" pitchFamily="2" charset="0"/>
              </a:rPr>
              <a:t>SVM was used to fit on the filtered dataset and it performed equally well like Lasso</a:t>
            </a:r>
          </a:p>
        </p:txBody>
      </p:sp>
    </p:spTree>
    <p:extLst>
      <p:ext uri="{BB962C8B-B14F-4D97-AF65-F5344CB8AC3E}">
        <p14:creationId xmlns:p14="http://schemas.microsoft.com/office/powerpoint/2010/main" val="399149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6AAF-C2F8-C44E-B5BE-EEA8AE40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Selected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F7D8-B9F4-CD40-92CB-8D7364B8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Only </a:t>
            </a:r>
            <a:r>
              <a:rPr lang="en-US" b="1" dirty="0">
                <a:latin typeface="Times" pitchFamily="2" charset="0"/>
              </a:rPr>
              <a:t>20 variables </a:t>
            </a:r>
            <a:r>
              <a:rPr lang="en-US" dirty="0">
                <a:latin typeface="Times" pitchFamily="2" charset="0"/>
              </a:rPr>
              <a:t>were used to find the best performing model</a:t>
            </a:r>
          </a:p>
          <a:p>
            <a:r>
              <a:rPr lang="en-US" dirty="0">
                <a:latin typeface="Times" pitchFamily="2" charset="0"/>
              </a:rPr>
              <a:t>Using Lasso, the filtered dataset with these 20 variables gave the highest accuracy on the validation set as well as on Kaggle Entry. </a:t>
            </a:r>
          </a:p>
          <a:p>
            <a:r>
              <a:rPr lang="en-US" dirty="0">
                <a:latin typeface="Times" pitchFamily="2" charset="0"/>
              </a:rPr>
              <a:t>The Variables are</a:t>
            </a: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30CD6-3D57-164F-BA18-3C2898D0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2" y="3648621"/>
            <a:ext cx="11456276" cy="15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176A-8533-2B43-8853-2A2EA058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Variable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3217B-873B-B346-9D26-CD593397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8"/>
            <a:ext cx="10515600" cy="50323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" pitchFamily="2" charset="0"/>
              </a:rPr>
              <a:t>The plot shows the variable importance, </a:t>
            </a:r>
          </a:p>
          <a:p>
            <a:r>
              <a:rPr lang="en-US" sz="2000" dirty="0">
                <a:latin typeface="Times" pitchFamily="2" charset="0"/>
              </a:rPr>
              <a:t>To check if the variables selected outperformed, </a:t>
            </a:r>
            <a:r>
              <a:rPr lang="en-US" sz="2000" b="1" dirty="0">
                <a:latin typeface="Times" pitchFamily="2" charset="0"/>
              </a:rPr>
              <a:t>Recursive Feature Selection </a:t>
            </a:r>
            <a:r>
              <a:rPr lang="en-US" sz="2000" dirty="0">
                <a:latin typeface="Times" pitchFamily="2" charset="0"/>
              </a:rPr>
              <a:t>has been used </a:t>
            </a:r>
          </a:p>
          <a:p>
            <a:r>
              <a:rPr lang="en-US" sz="2000" dirty="0">
                <a:latin typeface="Times" pitchFamily="2" charset="0"/>
              </a:rPr>
              <a:t>As you can see the selected model </a:t>
            </a:r>
            <a:r>
              <a:rPr lang="en-US" sz="2000">
                <a:latin typeface="Times" pitchFamily="2" charset="0"/>
              </a:rPr>
              <a:t>from RFS </a:t>
            </a:r>
            <a:r>
              <a:rPr lang="en-US" sz="2000" dirty="0">
                <a:latin typeface="Times" pitchFamily="2" charset="0"/>
              </a:rPr>
              <a:t>is with 20 variables. </a:t>
            </a:r>
          </a:p>
          <a:p>
            <a:r>
              <a:rPr lang="en-US" sz="2000" dirty="0">
                <a:latin typeface="Times" pitchFamily="2" charset="0"/>
              </a:rPr>
              <a:t>All these 20 variables have very less P-value.</a:t>
            </a:r>
          </a:p>
          <a:p>
            <a:r>
              <a:rPr lang="en-US" sz="2000" dirty="0">
                <a:latin typeface="Times" pitchFamily="2" charset="0"/>
              </a:rPr>
              <a:t>On the other hand, the correlation between these variables and the outcome is high showing that these variables are the strong predictors.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467EC1-5D5F-B840-8863-4328AAB1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3660775"/>
            <a:ext cx="9156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541</Words>
  <Application>Microsoft Macintosh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</vt:lpstr>
      <vt:lpstr>Office Theme</vt:lpstr>
      <vt:lpstr> Feature Selection and Classification for   Simulated Data Set  </vt:lpstr>
      <vt:lpstr>Challenges</vt:lpstr>
      <vt:lpstr> Variable Selection</vt:lpstr>
      <vt:lpstr>Variable Selection</vt:lpstr>
      <vt:lpstr>Variable Selection</vt:lpstr>
      <vt:lpstr>Model Creation and Assessment</vt:lpstr>
      <vt:lpstr>Model Creation and Assessment</vt:lpstr>
      <vt:lpstr>Selected Variables </vt:lpstr>
      <vt:lpstr>Variable Importance</vt:lpstr>
      <vt:lpstr>PowerPoint Presentation</vt:lpstr>
      <vt:lpstr>Learners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and Classification for   Simulated Data Set  </dc:title>
  <dc:creator>Microsoft Office User</dc:creator>
  <cp:lastModifiedBy>Microsoft Office User</cp:lastModifiedBy>
  <cp:revision>70</cp:revision>
  <dcterms:created xsi:type="dcterms:W3CDTF">2018-04-30T17:15:59Z</dcterms:created>
  <dcterms:modified xsi:type="dcterms:W3CDTF">2018-05-01T12:30:07Z</dcterms:modified>
</cp:coreProperties>
</file>