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70" r:id="rId13"/>
    <p:sldId id="266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4399D-B086-48D5-B7C1-FF669C1BCD69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52E8-FD53-482A-B41E-B26FAE24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/>
              <a:t>Game object</a:t>
            </a:r>
            <a:r>
              <a:rPr lang="ko-KR" altLang="en-US" dirty="0"/>
              <a:t>를 움직이게 하기 위해서는 컴포넌트가 필수적인데</a:t>
            </a:r>
            <a:r>
              <a:rPr lang="en-US" altLang="ko-KR" dirty="0"/>
              <a:t>, Mono </a:t>
            </a:r>
            <a:r>
              <a:rPr lang="en-US" altLang="ko-KR" dirty="0" err="1"/>
              <a:t>Behaviour</a:t>
            </a:r>
            <a:r>
              <a:rPr lang="ko-KR" altLang="en-US" dirty="0"/>
              <a:t>를 상속받아서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52E8-FD53-482A-B41E-B26FAE2472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Untiy</a:t>
            </a:r>
            <a:r>
              <a:rPr lang="en-US" altLang="ko-KR" dirty="0"/>
              <a:t> 6</a:t>
            </a:r>
            <a:r>
              <a:rPr lang="ko-KR" altLang="en-US" dirty="0"/>
              <a:t>부터 방식이 완전 </a:t>
            </a:r>
            <a:r>
              <a:rPr lang="ko-KR" altLang="en-US" dirty="0" err="1"/>
              <a:t>바껴서</a:t>
            </a:r>
            <a:r>
              <a:rPr lang="ko-KR" altLang="en-US" dirty="0"/>
              <a:t> 해당 옵션을 조정해줘서 이전 버전에서 쓰는 방식으로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52E8-FD53-482A-B41E-B26FAE2472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833CD9-799A-99E4-31E3-11227B14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6" y="1179343"/>
            <a:ext cx="4100418" cy="612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27476-A802-F42F-AB52-C91C6B164830}"/>
              </a:ext>
            </a:extLst>
          </p:cNvPr>
          <p:cNvSpPr txBox="1"/>
          <p:nvPr/>
        </p:nvSpPr>
        <p:spPr>
          <a:xfrm>
            <a:off x="616222" y="628073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SerializeField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76027-3022-47A7-6C81-64BA4558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6" y="2650117"/>
            <a:ext cx="3258005" cy="100979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0A4A46-86F4-EBC2-176F-18A5952DEC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337589" y="1791854"/>
            <a:ext cx="421206" cy="858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1D588D-E9EB-919E-2E3A-61D112D1A94A}"/>
              </a:ext>
            </a:extLst>
          </p:cNvPr>
          <p:cNvSpPr txBox="1"/>
          <p:nvPr/>
        </p:nvSpPr>
        <p:spPr>
          <a:xfrm>
            <a:off x="616222" y="3796024"/>
            <a:ext cx="11298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[Header(“</a:t>
            </a:r>
            <a:r>
              <a:rPr lang="ko-KR" altLang="en-US" dirty="0" err="1"/>
              <a:t>쓰고싶은</a:t>
            </a:r>
            <a:r>
              <a:rPr lang="ko-KR" altLang="en-US" dirty="0"/>
              <a:t> 말</a:t>
            </a:r>
            <a:r>
              <a:rPr lang="en-US" altLang="ko-KR" dirty="0"/>
              <a:t>”)] </a:t>
            </a:r>
            <a:r>
              <a:rPr lang="ko-KR" altLang="en-US" dirty="0"/>
              <a:t>위에 </a:t>
            </a:r>
            <a:r>
              <a:rPr lang="en-US" altLang="ko-KR" dirty="0"/>
              <a:t>“</a:t>
            </a:r>
            <a:r>
              <a:rPr lang="ko-KR" altLang="en-US" dirty="0"/>
              <a:t>예시</a:t>
            </a:r>
            <a:r>
              <a:rPr lang="en-US" altLang="ko-KR" dirty="0"/>
              <a:t>“ </a:t>
            </a:r>
            <a:r>
              <a:rPr lang="ko-KR" altLang="en-US" dirty="0"/>
              <a:t>처럼 쓰는 것이 가능하고 헤더 아래에 </a:t>
            </a:r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오류가 뜸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  <a:r>
              <a:rPr lang="ko-KR" altLang="en-US" dirty="0"/>
              <a:t>는 위처럼 </a:t>
            </a:r>
            <a:r>
              <a:rPr lang="en-US" altLang="ko-KR" dirty="0"/>
              <a:t>Inspector</a:t>
            </a:r>
            <a:r>
              <a:rPr lang="ko-KR" altLang="en-US" dirty="0"/>
              <a:t>에  나타나고 드래그 온 드랍 해서 컴포넌트를 연결할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F9DE4B-0B04-231F-69DB-7EB44915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649774"/>
            <a:ext cx="3734321" cy="28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4F81B-4C87-BA2B-559C-895C414C5D0B}"/>
              </a:ext>
            </a:extLst>
          </p:cNvPr>
          <p:cNvSpPr txBox="1"/>
          <p:nvPr/>
        </p:nvSpPr>
        <p:spPr>
          <a:xfrm>
            <a:off x="461180" y="656304"/>
            <a:ext cx="2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움직임 제어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07310-4ACC-81EE-DB42-D69770EB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0" y="5222432"/>
            <a:ext cx="3734321" cy="6149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6D1A0F-ACA2-330E-A47F-6F6A962895E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128124" y="2354521"/>
            <a:ext cx="2118672" cy="714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3C1A57-E12B-9FF3-D047-4405AE4D6455}"/>
              </a:ext>
            </a:extLst>
          </p:cNvPr>
          <p:cNvSpPr txBox="1"/>
          <p:nvPr/>
        </p:nvSpPr>
        <p:spPr>
          <a:xfrm>
            <a:off x="6406445" y="1521139"/>
            <a:ext cx="510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방식은 좌표를 움직여서 이동하는 것 같이 보이게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짧은 범위를 순간 이동한다고 생각하면 편함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46AFF-60BC-2204-A5CB-19F2B46B65B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95501" y="4854929"/>
            <a:ext cx="2118672" cy="674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A504F-6592-D0B9-CCDE-F6974FE05D64}"/>
              </a:ext>
            </a:extLst>
          </p:cNvPr>
          <p:cNvSpPr txBox="1"/>
          <p:nvPr/>
        </p:nvSpPr>
        <p:spPr>
          <a:xfrm>
            <a:off x="6314173" y="4022103"/>
            <a:ext cx="510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LinearVelocity</a:t>
            </a:r>
            <a:r>
              <a:rPr lang="en-US" altLang="ko-KR" dirty="0"/>
              <a:t>  =&gt; </a:t>
            </a:r>
            <a:r>
              <a:rPr lang="ko-KR" altLang="en-US" dirty="0"/>
              <a:t>선형속도</a:t>
            </a:r>
            <a:r>
              <a:rPr lang="en-US" altLang="ko-KR" dirty="0"/>
              <a:t>(</a:t>
            </a:r>
            <a:r>
              <a:rPr lang="ko-KR" altLang="en-US" dirty="0"/>
              <a:t>그냥 속도라고 생각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속도를 조절하여 이동하는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물체의 속도를 </a:t>
            </a:r>
            <a:r>
              <a:rPr lang="en-US" altLang="ko-KR" dirty="0"/>
              <a:t>10km/h</a:t>
            </a:r>
            <a:r>
              <a:rPr lang="ko-KR" altLang="en-US" dirty="0"/>
              <a:t>로 설정한다고 생각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77716-B4CE-DF93-D949-2BFD9072607A}"/>
              </a:ext>
            </a:extLst>
          </p:cNvPr>
          <p:cNvSpPr txBox="1"/>
          <p:nvPr/>
        </p:nvSpPr>
        <p:spPr>
          <a:xfrm>
            <a:off x="308841" y="1191244"/>
            <a:ext cx="341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en-US" altLang="ko-KR" dirty="0" err="1"/>
              <a:t>transform.position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29EA-9FE4-E205-FCFE-72677AEA82B0}"/>
              </a:ext>
            </a:extLst>
          </p:cNvPr>
          <p:cNvSpPr txBox="1"/>
          <p:nvPr/>
        </p:nvSpPr>
        <p:spPr>
          <a:xfrm>
            <a:off x="308841" y="48388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rb.linearvelocity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48032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DD808-9EAE-87DB-D043-19F7F273FD90}"/>
              </a:ext>
            </a:extLst>
          </p:cNvPr>
          <p:cNvSpPr txBox="1"/>
          <p:nvPr/>
        </p:nvSpPr>
        <p:spPr>
          <a:xfrm>
            <a:off x="529390" y="665929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2D09B-A5A3-F792-D549-7643FA42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808563"/>
            <a:ext cx="3286584" cy="12003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4BFCA8-847E-F6FB-DC31-D733414F39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15974" y="2408722"/>
            <a:ext cx="2430822" cy="4078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7218C-A9C1-5EFB-FDDE-026105A7D217}"/>
              </a:ext>
            </a:extLst>
          </p:cNvPr>
          <p:cNvSpPr txBox="1"/>
          <p:nvPr/>
        </p:nvSpPr>
        <p:spPr>
          <a:xfrm>
            <a:off x="397966" y="143155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en-US" altLang="ko-KR" dirty="0" err="1"/>
              <a:t>GetAxisRaw</a:t>
            </a:r>
            <a:r>
              <a:rPr lang="en-US" altLang="ko-KR" dirty="0"/>
              <a:t>()</a:t>
            </a:r>
            <a:r>
              <a:rPr lang="ko-KR" altLang="en-US" dirty="0"/>
              <a:t>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DCBE1-92F7-0872-8799-7FABE08BC3B5}"/>
              </a:ext>
            </a:extLst>
          </p:cNvPr>
          <p:cNvSpPr txBox="1"/>
          <p:nvPr/>
        </p:nvSpPr>
        <p:spPr>
          <a:xfrm>
            <a:off x="4572000" y="3008881"/>
            <a:ext cx="726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 =&gt; </a:t>
            </a:r>
            <a:r>
              <a:rPr lang="en-US" altLang="ko-KR" dirty="0" err="1"/>
              <a:t>a,d</a:t>
            </a:r>
            <a:r>
              <a:rPr lang="en-US" altLang="ko-KR" dirty="0"/>
              <a:t> </a:t>
            </a:r>
            <a:r>
              <a:rPr lang="ko-KR" altLang="en-US" dirty="0"/>
              <a:t>방향키로 조절 가능</a:t>
            </a:r>
            <a:endParaRPr lang="en-US" altLang="ko-KR" dirty="0"/>
          </a:p>
          <a:p>
            <a:r>
              <a:rPr lang="en-US" altLang="ko-KR" dirty="0"/>
              <a:t>Vertical =&gt;</a:t>
            </a:r>
            <a:r>
              <a:rPr lang="en-US" altLang="ko-KR" dirty="0" err="1"/>
              <a:t>w,s</a:t>
            </a:r>
            <a:r>
              <a:rPr lang="en-US" altLang="ko-KR" dirty="0"/>
              <a:t> </a:t>
            </a:r>
            <a:r>
              <a:rPr lang="ko-KR" altLang="en-US" dirty="0"/>
              <a:t>방향키로 조절 가능</a:t>
            </a:r>
          </a:p>
        </p:txBody>
      </p:sp>
    </p:spTree>
    <p:extLst>
      <p:ext uri="{BB962C8B-B14F-4D97-AF65-F5344CB8AC3E}">
        <p14:creationId xmlns:p14="http://schemas.microsoft.com/office/powerpoint/2010/main" val="77813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6BE3F2-A201-199B-E612-3740C60E5C85}"/>
              </a:ext>
            </a:extLst>
          </p:cNvPr>
          <p:cNvSpPr txBox="1"/>
          <p:nvPr/>
        </p:nvSpPr>
        <p:spPr>
          <a:xfrm>
            <a:off x="563418" y="641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충돌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D1A71-5011-22AE-95ED-B111195EC0BC}"/>
              </a:ext>
            </a:extLst>
          </p:cNvPr>
          <p:cNvSpPr txBox="1"/>
          <p:nvPr/>
        </p:nvSpPr>
        <p:spPr>
          <a:xfrm>
            <a:off x="563418" y="1191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일반 충돌 관련 메서드</a:t>
            </a:r>
            <a:r>
              <a:rPr lang="en-US" altLang="ko-KR" b="1" dirty="0"/>
              <a:t>(Collision) -&gt; </a:t>
            </a:r>
            <a:r>
              <a:rPr lang="ko-KR" altLang="en-US" b="1" dirty="0"/>
              <a:t>물리적 반응이 있을 때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E833FD-560C-ADA6-806C-1C14EF08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57127"/>
              </p:ext>
            </p:extLst>
          </p:nvPr>
        </p:nvGraphicFramePr>
        <p:xfrm>
          <a:off x="572654" y="1560884"/>
          <a:ext cx="10751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1">
                  <a:extLst>
                    <a:ext uri="{9D8B030D-6E8A-4147-A177-3AD203B41FA5}">
                      <a16:colId xmlns:a16="http://schemas.microsoft.com/office/drawing/2014/main" val="3313282872"/>
                    </a:ext>
                  </a:extLst>
                </a:gridCol>
                <a:gridCol w="4987637">
                  <a:extLst>
                    <a:ext uri="{9D8B030D-6E8A-4147-A177-3AD203B41FA5}">
                      <a16:colId xmlns:a16="http://schemas.microsoft.com/office/drawing/2014/main" val="326405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OnCollisionEnter2D(Collision2D collision)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충돌이 시작될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OnCollisionstay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(Collision2D collision)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충돌 중일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OnCollisionExit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(Collision2D collision)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충돌이 끝났을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512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D456A6-C1F0-8B5A-40B4-DC79FE3DFD36}"/>
              </a:ext>
            </a:extLst>
          </p:cNvPr>
          <p:cNvSpPr txBox="1"/>
          <p:nvPr/>
        </p:nvSpPr>
        <p:spPr>
          <a:xfrm>
            <a:off x="554181" y="3042736"/>
            <a:ext cx="713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트리거 관련 메서드</a:t>
            </a:r>
            <a:r>
              <a:rPr lang="en-US" altLang="ko-KR" b="1" dirty="0"/>
              <a:t>(Trigger) -&gt; </a:t>
            </a:r>
            <a:r>
              <a:rPr lang="ko-KR" altLang="en-US" b="1" dirty="0"/>
              <a:t>물리적 반응 없이 통과될 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1E0FBE-F0DC-64A7-9229-03DC33264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09639"/>
              </p:ext>
            </p:extLst>
          </p:nvPr>
        </p:nvGraphicFramePr>
        <p:xfrm>
          <a:off x="563418" y="3412068"/>
          <a:ext cx="10751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7">
                  <a:extLst>
                    <a:ext uri="{9D8B030D-6E8A-4147-A177-3AD203B41FA5}">
                      <a16:colId xmlns:a16="http://schemas.microsoft.com/office/drawing/2014/main" val="3313282872"/>
                    </a:ext>
                  </a:extLst>
                </a:gridCol>
                <a:gridCol w="4978401">
                  <a:extLst>
                    <a:ext uri="{9D8B030D-6E8A-4147-A177-3AD203B41FA5}">
                      <a16:colId xmlns:a16="http://schemas.microsoft.com/office/drawing/2014/main" val="326405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OnTriggerEnter2D (Collider2D other)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트리거 안에 들어갈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stay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(Collider2D other)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트리거 안에 있을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(Collider2D other)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트리거 밖으로 나갈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3BC36-ACF0-5070-C60D-48EE6F34416B}"/>
              </a:ext>
            </a:extLst>
          </p:cNvPr>
          <p:cNvSpPr txBox="1"/>
          <p:nvPr/>
        </p:nvSpPr>
        <p:spPr>
          <a:xfrm>
            <a:off x="640079" y="658368"/>
            <a:ext cx="50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충돌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6EF67-5437-ECCF-5E08-D7107520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74" y="155218"/>
            <a:ext cx="3218183" cy="135273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DDA9A8-838B-071C-B6F2-8A8B0269745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39301" y="1507957"/>
            <a:ext cx="1719665" cy="6905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91F82C-EB53-AE52-323B-9DF7FC493418}"/>
              </a:ext>
            </a:extLst>
          </p:cNvPr>
          <p:cNvSpPr txBox="1"/>
          <p:nvPr/>
        </p:nvSpPr>
        <p:spPr>
          <a:xfrm>
            <a:off x="6096000" y="2198468"/>
            <a:ext cx="528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CompareTag</a:t>
            </a:r>
            <a:r>
              <a:rPr lang="en-US" altLang="ko-KR" dirty="0"/>
              <a:t>()</a:t>
            </a:r>
            <a:r>
              <a:rPr lang="ko-KR" altLang="en-US" dirty="0"/>
              <a:t>를 사용해서 특정 </a:t>
            </a:r>
            <a:r>
              <a:rPr lang="en-US" altLang="ko-KR" dirty="0"/>
              <a:t>Tag</a:t>
            </a:r>
            <a:r>
              <a:rPr lang="ko-KR" altLang="en-US" dirty="0"/>
              <a:t>의 </a:t>
            </a:r>
            <a:r>
              <a:rPr lang="en-US" altLang="ko-KR" dirty="0" err="1"/>
              <a:t>GameObject</a:t>
            </a:r>
            <a:r>
              <a:rPr lang="ko-KR" altLang="en-US" dirty="0"/>
              <a:t>를 추출해낼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C1A1E4-FBC3-7273-644E-6E4ACF61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1331494"/>
            <a:ext cx="2014340" cy="52056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DDAE35-57E5-6708-7DF5-12327C8C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36" y="3124020"/>
            <a:ext cx="3053024" cy="205053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6C1D46-A5C4-463F-48DB-58499C9E17F6}"/>
              </a:ext>
            </a:extLst>
          </p:cNvPr>
          <p:cNvSpPr/>
          <p:nvPr/>
        </p:nvSpPr>
        <p:spPr>
          <a:xfrm>
            <a:off x="995556" y="2766060"/>
            <a:ext cx="1054224" cy="160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D8D16-7E8A-EA63-DCA7-75F370D3C127}"/>
              </a:ext>
            </a:extLst>
          </p:cNvPr>
          <p:cNvSpPr/>
          <p:nvPr/>
        </p:nvSpPr>
        <p:spPr>
          <a:xfrm>
            <a:off x="2761035" y="4149288"/>
            <a:ext cx="3053023" cy="369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995BA9-4881-AB1E-97F6-0A5EDD3F18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049780" y="2846070"/>
            <a:ext cx="711255" cy="14878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5F3626-BA89-A6A6-0758-A38D15BB23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4058" y="4333954"/>
            <a:ext cx="899162" cy="1161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74199C-3F03-F76F-8D18-2A50B2DDFDC6}"/>
              </a:ext>
            </a:extLst>
          </p:cNvPr>
          <p:cNvSpPr txBox="1"/>
          <p:nvPr/>
        </p:nvSpPr>
        <p:spPr>
          <a:xfrm>
            <a:off x="6926579" y="4450080"/>
            <a:ext cx="462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Tag </a:t>
            </a:r>
            <a:r>
              <a:rPr lang="ko-KR" altLang="en-US" dirty="0"/>
              <a:t>만드는 법 </a:t>
            </a:r>
            <a:endParaRPr lang="en-US" altLang="ko-KR" dirty="0"/>
          </a:p>
          <a:p>
            <a:r>
              <a:rPr lang="en-US" altLang="ko-KR" dirty="0"/>
              <a:t>Inspector -&gt; Tag -&gt;Add Tag -&gt; +</a:t>
            </a:r>
          </a:p>
          <a:p>
            <a:r>
              <a:rPr lang="ko-KR" altLang="en-US" dirty="0"/>
              <a:t>해서 이름 입력해서 제작</a:t>
            </a:r>
          </a:p>
        </p:txBody>
      </p:sp>
    </p:spTree>
    <p:extLst>
      <p:ext uri="{BB962C8B-B14F-4D97-AF65-F5344CB8AC3E}">
        <p14:creationId xmlns:p14="http://schemas.microsoft.com/office/powerpoint/2010/main" val="243329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31EB2-990C-D8D0-899E-4CF7D9685095}"/>
              </a:ext>
            </a:extLst>
          </p:cNvPr>
          <p:cNvSpPr txBox="1"/>
          <p:nvPr/>
        </p:nvSpPr>
        <p:spPr>
          <a:xfrm>
            <a:off x="729672" y="627951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F613D3-E4CC-B411-4BCB-0943C926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5" y="1151017"/>
            <a:ext cx="6442032" cy="5148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51507-4550-DCE0-9056-666C9E3AFAD0}"/>
              </a:ext>
            </a:extLst>
          </p:cNvPr>
          <p:cNvSpPr txBox="1"/>
          <p:nvPr/>
        </p:nvSpPr>
        <p:spPr>
          <a:xfrm>
            <a:off x="6756935" y="1151017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방향으로 움직이면서 중력의 영향을 받지 않고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벽에 박으면 </a:t>
            </a:r>
            <a:r>
              <a:rPr lang="en-US" altLang="ko-KR" b="1" dirty="0"/>
              <a:t>“</a:t>
            </a:r>
            <a:r>
              <a:rPr lang="ko-KR" altLang="en-US" b="1" dirty="0"/>
              <a:t>벽 충돌</a:t>
            </a:r>
            <a:r>
              <a:rPr lang="en-US" altLang="ko-KR" b="1" dirty="0"/>
              <a:t>!!!!“</a:t>
            </a:r>
            <a:r>
              <a:rPr lang="ko-KR" altLang="en-US" b="1" dirty="0"/>
              <a:t>이라는 문구가 뜨도록 단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다른 오브젝트에 박으면 안 뜸</a:t>
            </a:r>
            <a:r>
              <a:rPr lang="en-US" altLang="ko-KR" b="1" dirty="0"/>
              <a:t>(Tag</a:t>
            </a:r>
            <a:r>
              <a:rPr lang="ko-KR" altLang="en-US" b="1" dirty="0"/>
              <a:t>를 이용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8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F032C-3C6C-E9B3-ACE7-2EA1BB1209C5}"/>
              </a:ext>
            </a:extLst>
          </p:cNvPr>
          <p:cNvSpPr txBox="1"/>
          <p:nvPr/>
        </p:nvSpPr>
        <p:spPr>
          <a:xfrm>
            <a:off x="741145" y="686965"/>
            <a:ext cx="22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9BD7C-DDC1-3DEA-693D-86E6BE4C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1" y="1296379"/>
            <a:ext cx="6597130" cy="536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32636-AF47-9983-B2C2-994C31E29803}"/>
              </a:ext>
            </a:extLst>
          </p:cNvPr>
          <p:cNvSpPr txBox="1"/>
          <p:nvPr/>
        </p:nvSpPr>
        <p:spPr>
          <a:xfrm>
            <a:off x="6805061" y="1296379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방향으로 움직이면서 중력의 영향을 받고</a:t>
            </a:r>
            <a:r>
              <a:rPr lang="en-US" altLang="ko-KR" b="1" dirty="0"/>
              <a:t>, </a:t>
            </a:r>
            <a:r>
              <a:rPr lang="ko-KR" altLang="en-US" b="1" dirty="0"/>
              <a:t>바닥에</a:t>
            </a:r>
            <a:endParaRPr lang="en-US" altLang="ko-KR" b="1" dirty="0"/>
          </a:p>
          <a:p>
            <a:r>
              <a:rPr lang="ko-KR" altLang="en-US" b="1" dirty="0"/>
              <a:t>닿기 전에 한번만 점프할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다시 점프하려면</a:t>
            </a:r>
            <a:endParaRPr lang="en-US" altLang="ko-KR" b="1" dirty="0"/>
          </a:p>
          <a:p>
            <a:r>
              <a:rPr lang="ko-KR" altLang="en-US" b="1" dirty="0"/>
              <a:t>바닥에 </a:t>
            </a:r>
            <a:r>
              <a:rPr lang="ko-KR" altLang="en-US" b="1" dirty="0" err="1"/>
              <a:t>접촉해야됨</a:t>
            </a:r>
            <a:r>
              <a:rPr lang="en-US" altLang="ko-KR" b="1" dirty="0"/>
              <a:t>. </a:t>
            </a:r>
            <a:r>
              <a:rPr lang="ko-KR" altLang="en-US" b="1" dirty="0"/>
              <a:t>또한 적을 죽이면 제거</a:t>
            </a:r>
            <a:r>
              <a:rPr lang="en-US" altLang="ko-KR" b="1" dirty="0"/>
              <a:t>(destroy)</a:t>
            </a:r>
          </a:p>
          <a:p>
            <a:r>
              <a:rPr lang="ko-KR" altLang="en-US" b="1" dirty="0"/>
              <a:t>되게 </a:t>
            </a:r>
            <a:r>
              <a:rPr lang="ko-KR" altLang="en-US" b="1" dirty="0" err="1"/>
              <a:t>만드시오</a:t>
            </a:r>
            <a:r>
              <a:rPr lang="en-US" altLang="ko-KR" b="1"/>
              <a:t>.</a:t>
            </a:r>
            <a:r>
              <a:rPr lang="ko-KR" altLang="en-US" b="1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8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5ECF5-502C-878B-1F91-43EDBD2C3994}"/>
              </a:ext>
            </a:extLst>
          </p:cNvPr>
          <p:cNvSpPr txBox="1"/>
          <p:nvPr/>
        </p:nvSpPr>
        <p:spPr>
          <a:xfrm>
            <a:off x="711200" y="618836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Script </a:t>
            </a:r>
            <a:r>
              <a:rPr lang="ko-KR" altLang="en-US" b="1" dirty="0"/>
              <a:t>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59A30-B532-E8F2-589A-7DC15D11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" y="1147459"/>
            <a:ext cx="6143281" cy="5370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8113BE-98C1-43DA-09BB-C88026074E06}"/>
              </a:ext>
            </a:extLst>
          </p:cNvPr>
          <p:cNvSpPr/>
          <p:nvPr/>
        </p:nvSpPr>
        <p:spPr>
          <a:xfrm>
            <a:off x="423418" y="3832628"/>
            <a:ext cx="772922" cy="2669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B51179-5549-96F0-13B6-351496E92689}"/>
              </a:ext>
            </a:extLst>
          </p:cNvPr>
          <p:cNvSpPr/>
          <p:nvPr/>
        </p:nvSpPr>
        <p:spPr>
          <a:xfrm>
            <a:off x="2255520" y="3504968"/>
            <a:ext cx="1661160" cy="228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E05B9-764D-73AD-64F1-23EC63C80C3B}"/>
              </a:ext>
            </a:extLst>
          </p:cNvPr>
          <p:cNvSpPr/>
          <p:nvPr/>
        </p:nvSpPr>
        <p:spPr>
          <a:xfrm>
            <a:off x="4198620" y="3504968"/>
            <a:ext cx="1165860" cy="228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6E095D-D612-FE93-FB3A-0FFB9C42B5F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196340" y="3619384"/>
            <a:ext cx="1059180" cy="3467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0B9EEC-CEFE-FD1B-FF86-8A00997CD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16680" y="3619384"/>
            <a:ext cx="281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6BE384-2062-9948-272B-CB156C0FF0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64480" y="2598420"/>
            <a:ext cx="1722120" cy="1020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794F96-2EF0-2A60-B10E-BB8E43035944}"/>
              </a:ext>
            </a:extLst>
          </p:cNvPr>
          <p:cNvSpPr txBox="1"/>
          <p:nvPr/>
        </p:nvSpPr>
        <p:spPr>
          <a:xfrm>
            <a:off x="7033260" y="2057400"/>
            <a:ext cx="473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스크립트 제작</a:t>
            </a:r>
            <a:endParaRPr lang="en-US" altLang="ko-KR" b="1" dirty="0"/>
          </a:p>
          <a:p>
            <a:r>
              <a:rPr lang="en-US" altLang="ko-KR" sz="1400" dirty="0"/>
              <a:t>Project –&gt;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-&gt; Scripting -&gt;</a:t>
            </a:r>
            <a:r>
              <a:rPr lang="en-US" altLang="ko-KR" sz="1400" dirty="0" err="1"/>
              <a:t>MonoBehaviour</a:t>
            </a:r>
            <a:r>
              <a:rPr lang="en-US" altLang="ko-KR" sz="1400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371257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D37B5-DA32-ED0F-9ECD-18F345E2F014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6DFAB-9E7A-36F9-04A5-4C6A716D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1160899"/>
            <a:ext cx="9005224" cy="3735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C6D41-F16C-06EA-65FA-D9EB3B8675CF}"/>
              </a:ext>
            </a:extLst>
          </p:cNvPr>
          <p:cNvSpPr txBox="1"/>
          <p:nvPr/>
        </p:nvSpPr>
        <p:spPr>
          <a:xfrm>
            <a:off x="434340" y="5131329"/>
            <a:ext cx="867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상속 받는 스크립트 </a:t>
            </a:r>
            <a:r>
              <a:rPr lang="en-US" altLang="ko-KR" dirty="0"/>
              <a:t>=&gt; </a:t>
            </a:r>
            <a:r>
              <a:rPr lang="ko-KR" altLang="en-US" dirty="0"/>
              <a:t>컴포넌트</a:t>
            </a:r>
            <a:endParaRPr lang="en-US" altLang="ko-KR" dirty="0"/>
          </a:p>
          <a:p>
            <a:r>
              <a:rPr lang="ko-KR" altLang="en-US" dirty="0"/>
              <a:t>컴포넌트</a:t>
            </a:r>
            <a:r>
              <a:rPr lang="en-US" altLang="ko-KR" dirty="0"/>
              <a:t>:  Game object</a:t>
            </a:r>
            <a:r>
              <a:rPr lang="ko-KR" altLang="en-US" dirty="0"/>
              <a:t>에 기능을 </a:t>
            </a:r>
            <a:r>
              <a:rPr lang="ko-KR" altLang="en-US" dirty="0" err="1"/>
              <a:t>붙혀</a:t>
            </a:r>
            <a:r>
              <a:rPr lang="ko-KR" altLang="en-US" dirty="0"/>
              <a:t> 주는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55134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11F0A-BDEA-AC9B-7674-7D0D2FC5CD58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091EE6-A6B9-6822-2112-52DD647C3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684"/>
              </p:ext>
            </p:extLst>
          </p:nvPr>
        </p:nvGraphicFramePr>
        <p:xfrm>
          <a:off x="535708" y="1707956"/>
          <a:ext cx="10631056" cy="465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274">
                  <a:extLst>
                    <a:ext uri="{9D8B030D-6E8A-4147-A177-3AD203B41FA5}">
                      <a16:colId xmlns:a16="http://schemas.microsoft.com/office/drawing/2014/main" val="1893091644"/>
                    </a:ext>
                  </a:extLst>
                </a:gridCol>
                <a:gridCol w="7767782">
                  <a:extLst>
                    <a:ext uri="{9D8B030D-6E8A-4147-A177-3AD203B41FA5}">
                      <a16:colId xmlns:a16="http://schemas.microsoft.com/office/drawing/2014/main" val="1372448244"/>
                    </a:ext>
                  </a:extLst>
                </a:gridCol>
              </a:tblGrid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함수명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51773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Awake()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먼저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41239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첫번째 업데이트 전에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8451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매 프레임마다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159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FixedUpdate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연산 주기에 따라 호출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Rigidbody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47230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LateUpdate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Update()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후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67454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OnEnable() /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OnDisable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활성화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비활성화 시에 호출됨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74014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OnDestroy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오브젝트가 삭제 될 때 호출됨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249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16FE63-EF78-A669-1D12-387B7C134979}"/>
              </a:ext>
            </a:extLst>
          </p:cNvPr>
          <p:cNvSpPr txBox="1"/>
          <p:nvPr/>
        </p:nvSpPr>
        <p:spPr>
          <a:xfrm>
            <a:off x="535708" y="1136073"/>
            <a:ext cx="10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에서 자주 사용하는 함수</a:t>
            </a:r>
          </a:p>
        </p:txBody>
      </p:sp>
    </p:spTree>
    <p:extLst>
      <p:ext uri="{BB962C8B-B14F-4D97-AF65-F5344CB8AC3E}">
        <p14:creationId xmlns:p14="http://schemas.microsoft.com/office/powerpoint/2010/main" val="1549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756FF-F6EB-A425-A3D9-87E2746568B2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8CACC-38AF-0484-9F4B-91AFFFDB0F39}"/>
              </a:ext>
            </a:extLst>
          </p:cNvPr>
          <p:cNvSpPr txBox="1"/>
          <p:nvPr/>
        </p:nvSpPr>
        <p:spPr>
          <a:xfrm>
            <a:off x="434340" y="1228436"/>
            <a:ext cx="1108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즉</a:t>
            </a:r>
            <a:r>
              <a:rPr lang="en-US" altLang="ko-KR" sz="2000" b="1" dirty="0"/>
              <a:t>, Mono </a:t>
            </a:r>
            <a:r>
              <a:rPr lang="en-US" altLang="ko-KR" sz="2000" b="1" dirty="0" err="1"/>
              <a:t>Behaviour</a:t>
            </a:r>
            <a:r>
              <a:rPr lang="ko-KR" altLang="en-US" sz="2000" b="1" dirty="0"/>
              <a:t>가 있어야 게임 내에서 작용하는 동작들을 구현할 수 있음</a:t>
            </a:r>
            <a:endParaRPr lang="en-US" altLang="ko-KR" sz="2000" b="1" dirty="0"/>
          </a:p>
          <a:p>
            <a:r>
              <a:rPr lang="ko-KR" altLang="en-US" sz="2000" b="1" dirty="0"/>
              <a:t>예를 들어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충돌했을 때 어떤 행동을 할지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오브젝트가 소환되면 어떻게 </a:t>
            </a:r>
            <a:r>
              <a:rPr lang="ko-KR" altLang="en-US" sz="2000" b="1" dirty="0" err="1"/>
              <a:t>되어야하는지</a:t>
            </a:r>
            <a:r>
              <a:rPr lang="ko-KR" altLang="en-US" sz="2000" b="1" dirty="0"/>
              <a:t> 등등</a:t>
            </a:r>
            <a:r>
              <a:rPr lang="en-US" altLang="ko-KR" sz="2000" b="1" dirty="0"/>
              <a:t>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27F30-0525-802A-42A0-B23A026D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2056826"/>
            <a:ext cx="9005224" cy="37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07E884-50E6-6DA4-C9BC-0910B980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1" y="1155031"/>
            <a:ext cx="4500245" cy="545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E9A8C-EA33-8C65-86F2-0686E1848BEE}"/>
              </a:ext>
            </a:extLst>
          </p:cNvPr>
          <p:cNvSpPr txBox="1"/>
          <p:nvPr/>
        </p:nvSpPr>
        <p:spPr>
          <a:xfrm>
            <a:off x="202130" y="581088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Game Object </a:t>
            </a:r>
            <a:r>
              <a:rPr lang="ko-KR" altLang="en-US" b="1" dirty="0"/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AB5342-A062-FC78-BDFF-FD55D7251441}"/>
              </a:ext>
            </a:extLst>
          </p:cNvPr>
          <p:cNvSpPr/>
          <p:nvPr/>
        </p:nvSpPr>
        <p:spPr>
          <a:xfrm>
            <a:off x="794084" y="4381500"/>
            <a:ext cx="1537636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439AB-43B9-0866-2899-9AA05D68D73A}"/>
              </a:ext>
            </a:extLst>
          </p:cNvPr>
          <p:cNvSpPr/>
          <p:nvPr/>
        </p:nvSpPr>
        <p:spPr>
          <a:xfrm>
            <a:off x="2331720" y="4677551"/>
            <a:ext cx="1249680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C77E47-560C-73CF-6559-237B6A740589}"/>
              </a:ext>
            </a:extLst>
          </p:cNvPr>
          <p:cNvCxnSpPr>
            <a:cxnSpLocks/>
          </p:cNvCxnSpPr>
          <p:nvPr/>
        </p:nvCxnSpPr>
        <p:spPr>
          <a:xfrm flipH="1">
            <a:off x="1600200" y="1280160"/>
            <a:ext cx="228600" cy="3101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EECC7F-56F6-9E0E-1D74-572644CA69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31720" y="4472940"/>
            <a:ext cx="0" cy="2960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477A0C-9C5F-59EC-5F40-6D32CFFC08FC}"/>
              </a:ext>
            </a:extLst>
          </p:cNvPr>
          <p:cNvCxnSpPr>
            <a:cxnSpLocks/>
          </p:cNvCxnSpPr>
          <p:nvPr/>
        </p:nvCxnSpPr>
        <p:spPr>
          <a:xfrm flipV="1">
            <a:off x="3581400" y="2446020"/>
            <a:ext cx="1866900" cy="2322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FA1B-D2B7-A982-4C6B-4E958023AB37}"/>
              </a:ext>
            </a:extLst>
          </p:cNvPr>
          <p:cNvSpPr txBox="1"/>
          <p:nvPr/>
        </p:nvSpPr>
        <p:spPr>
          <a:xfrm>
            <a:off x="5029199" y="1683309"/>
            <a:ext cx="49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Hirerarchy</a:t>
            </a:r>
            <a:r>
              <a:rPr lang="en-US" altLang="ko-KR" dirty="0"/>
              <a:t> -&gt; 2D</a:t>
            </a:r>
            <a:r>
              <a:rPr lang="ko-KR" altLang="en-US" dirty="0"/>
              <a:t> </a:t>
            </a:r>
            <a:r>
              <a:rPr lang="en-US" altLang="ko-KR" dirty="0"/>
              <a:t>object -&gt; sprites -&gt; Circle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5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854826-9CEE-0A2F-5780-2F261157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1" y="1306450"/>
            <a:ext cx="7463042" cy="5037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66334-9E8C-2579-7954-1E438E6EC144}"/>
              </a:ext>
            </a:extLst>
          </p:cNvPr>
          <p:cNvSpPr txBox="1"/>
          <p:nvPr/>
        </p:nvSpPr>
        <p:spPr>
          <a:xfrm>
            <a:off x="445844" y="609964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움직임 관련 설정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A13D77-AAED-7498-AF3E-CF37CBFD3384}"/>
              </a:ext>
            </a:extLst>
          </p:cNvPr>
          <p:cNvCxnSpPr>
            <a:cxnSpLocks/>
          </p:cNvCxnSpPr>
          <p:nvPr/>
        </p:nvCxnSpPr>
        <p:spPr>
          <a:xfrm flipV="1">
            <a:off x="6863013" y="3341170"/>
            <a:ext cx="1866900" cy="2322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387109-2489-F959-333E-989A15D9F863}"/>
              </a:ext>
            </a:extLst>
          </p:cNvPr>
          <p:cNvSpPr/>
          <p:nvPr/>
        </p:nvSpPr>
        <p:spPr>
          <a:xfrm>
            <a:off x="3705726" y="5664141"/>
            <a:ext cx="3907856" cy="13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3892-F9AC-45C1-81FD-1B4798D8BC90}"/>
              </a:ext>
            </a:extLst>
          </p:cNvPr>
          <p:cNvSpPr txBox="1"/>
          <p:nvPr/>
        </p:nvSpPr>
        <p:spPr>
          <a:xfrm>
            <a:off x="8026401" y="255494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 -&gt; project setting -&gt; Player</a:t>
            </a:r>
            <a:r>
              <a:rPr lang="ko-KR" altLang="en-US" dirty="0"/>
              <a:t>에서  </a:t>
            </a:r>
            <a:r>
              <a:rPr lang="en-US" altLang="ko-KR" dirty="0"/>
              <a:t>Active input Handling</a:t>
            </a:r>
            <a:r>
              <a:rPr lang="ko-KR" altLang="en-US" dirty="0"/>
              <a:t>을  </a:t>
            </a:r>
            <a:r>
              <a:rPr lang="en-US" altLang="ko-KR" dirty="0"/>
              <a:t>Both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206106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B74B8-0F93-F649-29E1-022C915B97E8}"/>
              </a:ext>
            </a:extLst>
          </p:cNvPr>
          <p:cNvSpPr txBox="1"/>
          <p:nvPr/>
        </p:nvSpPr>
        <p:spPr>
          <a:xfrm>
            <a:off x="581891" y="600363"/>
            <a:ext cx="4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Rigidbody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159B8-4B16-FE1F-59CB-954C1F8B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4" y="1193215"/>
            <a:ext cx="3229426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13652-77DC-C62E-C5B8-B331C0A3D595}"/>
              </a:ext>
            </a:extLst>
          </p:cNvPr>
          <p:cNvSpPr txBox="1"/>
          <p:nvPr/>
        </p:nvSpPr>
        <p:spPr>
          <a:xfrm>
            <a:off x="3782738" y="1193215"/>
            <a:ext cx="819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Rigidbody2D</a:t>
            </a:r>
            <a:r>
              <a:rPr lang="ko-KR" altLang="en-US" dirty="0"/>
              <a:t>는 이차원에서 물리 기반 움직임을 처리하기 위한 물리 엔진 컴포넌트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E27131-E687-C61D-96A2-E90FC9E9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3" y="3681554"/>
            <a:ext cx="3200847" cy="20957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B2785-061F-5B3A-A76B-20CD8D175E0F}"/>
              </a:ext>
            </a:extLst>
          </p:cNvPr>
          <p:cNvSpPr/>
          <p:nvPr/>
        </p:nvSpPr>
        <p:spPr>
          <a:xfrm>
            <a:off x="1773139" y="4085936"/>
            <a:ext cx="1537636" cy="689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61BA99C-E60E-B3D1-02E5-F941FC6F0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81031"/>
              </p:ext>
            </p:extLst>
          </p:nvPr>
        </p:nvGraphicFramePr>
        <p:xfrm>
          <a:off x="3971257" y="2274453"/>
          <a:ext cx="7592669" cy="319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482">
                  <a:extLst>
                    <a:ext uri="{9D8B030D-6E8A-4147-A177-3AD203B41FA5}">
                      <a16:colId xmlns:a16="http://schemas.microsoft.com/office/drawing/2014/main" val="2375067570"/>
                    </a:ext>
                  </a:extLst>
                </a:gridCol>
                <a:gridCol w="6387187">
                  <a:extLst>
                    <a:ext uri="{9D8B030D-6E8A-4147-A177-3AD203B41FA5}">
                      <a16:colId xmlns:a16="http://schemas.microsoft.com/office/drawing/2014/main" val="3110616778"/>
                    </a:ext>
                  </a:extLst>
                </a:gridCol>
              </a:tblGrid>
              <a:tr h="459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86363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중력과 충돌 반응 둘 다 존재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06024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Kinematic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중력 반응은 없지만 충돌 반응은 존재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Dynamic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 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엘리베이터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밀리는 발판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01032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움직이지 못하는 객체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바닥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지형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2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03B1B-2B29-69AB-8944-CFB8E45FD2EE}"/>
              </a:ext>
            </a:extLst>
          </p:cNvPr>
          <p:cNvSpPr txBox="1"/>
          <p:nvPr/>
        </p:nvSpPr>
        <p:spPr>
          <a:xfrm>
            <a:off x="498764" y="591127"/>
            <a:ext cx="300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Collider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F0884-EA39-B213-5A42-D9E1EDB9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244294"/>
            <a:ext cx="3115110" cy="2562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4EBB8-B0A9-1CBD-C614-4CE81B63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6" y="4258228"/>
            <a:ext cx="3258005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66A8EE-0F4F-373D-6E35-52C8513F6252}"/>
              </a:ext>
            </a:extLst>
          </p:cNvPr>
          <p:cNvSpPr txBox="1"/>
          <p:nvPr/>
        </p:nvSpPr>
        <p:spPr>
          <a:xfrm>
            <a:off x="3917482" y="1244294"/>
            <a:ext cx="707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물리적인 충돌 범위를 정하는 컴포넌트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 Trigger</a:t>
            </a:r>
            <a:r>
              <a:rPr lang="ko-KR" altLang="en-US" dirty="0"/>
              <a:t>를 활성화하면 충돌하지 않음 </a:t>
            </a:r>
          </a:p>
        </p:txBody>
      </p:sp>
    </p:spTree>
    <p:extLst>
      <p:ext uri="{BB962C8B-B14F-4D97-AF65-F5344CB8AC3E}">
        <p14:creationId xmlns:p14="http://schemas.microsoft.com/office/powerpoint/2010/main" val="39951407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544</Words>
  <Application>Microsoft Office PowerPoint</Application>
  <PresentationFormat>와이드스크린</PresentationFormat>
  <Paragraphs>99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맑은 고딕</vt:lpstr>
      <vt:lpstr>맑은 고딕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전상진</cp:lastModifiedBy>
  <cp:revision>11</cp:revision>
  <dcterms:created xsi:type="dcterms:W3CDTF">2025-05-30T08:49:20Z</dcterms:created>
  <dcterms:modified xsi:type="dcterms:W3CDTF">2025-06-20T10:40:29Z</dcterms:modified>
</cp:coreProperties>
</file>