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4" r:id="rId5"/>
    <p:sldId id="265" r:id="rId6"/>
    <p:sldId id="258" r:id="rId7"/>
    <p:sldId id="260" r:id="rId8"/>
    <p:sldId id="259" r:id="rId9"/>
    <p:sldId id="261" r:id="rId10"/>
    <p:sldId id="262" r:id="rId11"/>
    <p:sldId id="270" r:id="rId12"/>
    <p:sldId id="268" r:id="rId13"/>
    <p:sldId id="271" r:id="rId14"/>
    <p:sldId id="272" r:id="rId15"/>
    <p:sldId id="273" r:id="rId16"/>
    <p:sldId id="26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25" d="100"/>
          <a:sy n="125" d="100"/>
        </p:scale>
        <p:origin x="1512"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1DB611-60E7-41E6-8A6A-2D2D87636B4B}"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0050E-2106-4863-8B59-D7163778B9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DB611-60E7-41E6-8A6A-2D2D87636B4B}"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426179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DB611-60E7-41E6-8A6A-2D2D87636B4B}"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262280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DB611-60E7-41E6-8A6A-2D2D87636B4B}"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334460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1DB611-60E7-41E6-8A6A-2D2D87636B4B}" type="datetimeFigureOut">
              <a:rPr lang="en-US" smtClean="0"/>
              <a:t>12/17/19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0050E-2106-4863-8B59-D7163778B98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8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DB611-60E7-41E6-8A6A-2D2D87636B4B}" type="datetimeFigureOut">
              <a:rPr lang="en-US" smtClean="0"/>
              <a:t>12/17/19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11510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DB611-60E7-41E6-8A6A-2D2D87636B4B}" type="datetimeFigureOut">
              <a:rPr lang="en-US" smtClean="0"/>
              <a:t>12/17/19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192825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DB611-60E7-41E6-8A6A-2D2D87636B4B}" type="datetimeFigureOut">
              <a:rPr lang="en-US" smtClean="0"/>
              <a:t>12/17/19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205305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1DB611-60E7-41E6-8A6A-2D2D87636B4B}" type="datetimeFigureOut">
              <a:rPr lang="en-US" smtClean="0"/>
              <a:t>12/17/19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151234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1DB611-60E7-41E6-8A6A-2D2D87636B4B}" type="datetimeFigureOut">
              <a:rPr lang="en-US" smtClean="0"/>
              <a:t>12/17/19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0050E-2106-4863-8B59-D7163778B987}" type="slidenum">
              <a:rPr lang="en-US" smtClean="0"/>
              <a:t>‹#›</a:t>
            </a:fld>
            <a:endParaRPr lang="en-US"/>
          </a:p>
        </p:txBody>
      </p:sp>
    </p:spTree>
    <p:extLst>
      <p:ext uri="{BB962C8B-B14F-4D97-AF65-F5344CB8AC3E}">
        <p14:creationId xmlns:p14="http://schemas.microsoft.com/office/powerpoint/2010/main" val="56322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DB611-60E7-41E6-8A6A-2D2D87636B4B}" type="datetimeFigureOut">
              <a:rPr lang="en-US" smtClean="0"/>
              <a:t>12/17/19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0050E-2106-4863-8B59-D7163778B987}" type="slidenum">
              <a:rPr lang="en-US" smtClean="0"/>
              <a:t>‹#›</a:t>
            </a:fld>
            <a:endParaRPr lang="en-US"/>
          </a:p>
        </p:txBody>
      </p:sp>
    </p:spTree>
    <p:extLst>
      <p:ext uri="{BB962C8B-B14F-4D97-AF65-F5344CB8AC3E}">
        <p14:creationId xmlns:p14="http://schemas.microsoft.com/office/powerpoint/2010/main" val="297871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1DB611-60E7-41E6-8A6A-2D2D87636B4B}" type="datetimeFigureOut">
              <a:rPr lang="en-US" smtClean="0"/>
              <a:t>12/17/19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C0050E-2106-4863-8B59-D7163778B98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1363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04EE-4BB2-4B27-A489-BA4C150968BE}"/>
              </a:ext>
            </a:extLst>
          </p:cNvPr>
          <p:cNvSpPr>
            <a:spLocks noGrp="1"/>
          </p:cNvSpPr>
          <p:nvPr>
            <p:ph type="ctrTitle"/>
          </p:nvPr>
        </p:nvSpPr>
        <p:spPr/>
        <p:txBody>
          <a:bodyPr/>
          <a:lstStyle/>
          <a:p>
            <a:r>
              <a:rPr lang="en-US" dirty="0"/>
              <a:t>DevOps</a:t>
            </a:r>
          </a:p>
        </p:txBody>
      </p:sp>
      <p:sp>
        <p:nvSpPr>
          <p:cNvPr id="3" name="Subtitle 2">
            <a:extLst>
              <a:ext uri="{FF2B5EF4-FFF2-40B4-BE49-F238E27FC236}">
                <a16:creationId xmlns:a16="http://schemas.microsoft.com/office/drawing/2014/main" id="{9B8C9F10-E0C7-4F97-AD91-61049621A7F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162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1471-B70E-4F22-9634-D26DA9778E90}"/>
              </a:ext>
            </a:extLst>
          </p:cNvPr>
          <p:cNvSpPr>
            <a:spLocks noGrp="1"/>
          </p:cNvSpPr>
          <p:nvPr>
            <p:ph type="title"/>
          </p:nvPr>
        </p:nvSpPr>
        <p:spPr/>
        <p:txBody>
          <a:bodyPr/>
          <a:lstStyle/>
          <a:p>
            <a:r>
              <a:rPr lang="en-US" dirty="0"/>
              <a:t>DevOps Culture: Patterns &amp; Anti-Patterns</a:t>
            </a:r>
          </a:p>
        </p:txBody>
      </p:sp>
      <p:pic>
        <p:nvPicPr>
          <p:cNvPr id="4" name="Content Placeholder 3">
            <a:extLst>
              <a:ext uri="{FF2B5EF4-FFF2-40B4-BE49-F238E27FC236}">
                <a16:creationId xmlns:a16="http://schemas.microsoft.com/office/drawing/2014/main" id="{3651E042-DC93-4DFE-A52B-54206876E39E}"/>
              </a:ext>
            </a:extLst>
          </p:cNvPr>
          <p:cNvPicPr>
            <a:picLocks noGrp="1" noChangeAspect="1"/>
          </p:cNvPicPr>
          <p:nvPr>
            <p:ph idx="1"/>
          </p:nvPr>
        </p:nvPicPr>
        <p:blipFill>
          <a:blip r:embed="rId2"/>
          <a:stretch>
            <a:fillRect/>
          </a:stretch>
        </p:blipFill>
        <p:spPr>
          <a:xfrm>
            <a:off x="1941138" y="1846263"/>
            <a:ext cx="8370049" cy="4022725"/>
          </a:xfrm>
          <a:prstGeom prst="rect">
            <a:avLst/>
          </a:prstGeom>
        </p:spPr>
      </p:pic>
    </p:spTree>
    <p:extLst>
      <p:ext uri="{BB962C8B-B14F-4D97-AF65-F5344CB8AC3E}">
        <p14:creationId xmlns:p14="http://schemas.microsoft.com/office/powerpoint/2010/main" val="336716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930D-9BE9-4FCB-953C-50D0D77F0620}"/>
              </a:ext>
            </a:extLst>
          </p:cNvPr>
          <p:cNvSpPr>
            <a:spLocks noGrp="1"/>
          </p:cNvSpPr>
          <p:nvPr>
            <p:ph type="title"/>
          </p:nvPr>
        </p:nvSpPr>
        <p:spPr/>
        <p:txBody>
          <a:bodyPr/>
          <a:lstStyle/>
          <a:p>
            <a:r>
              <a:rPr lang="en-US" dirty="0"/>
              <a:t>Continues Integration</a:t>
            </a:r>
          </a:p>
        </p:txBody>
      </p:sp>
      <p:pic>
        <p:nvPicPr>
          <p:cNvPr id="5" name="Content Placeholder 4">
            <a:extLst>
              <a:ext uri="{FF2B5EF4-FFF2-40B4-BE49-F238E27FC236}">
                <a16:creationId xmlns:a16="http://schemas.microsoft.com/office/drawing/2014/main" id="{5E88EAE2-2825-4E67-9309-3C6FFC1083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670" y="1846263"/>
            <a:ext cx="7472985" cy="4022725"/>
          </a:xfrm>
        </p:spPr>
      </p:pic>
    </p:spTree>
    <p:extLst>
      <p:ext uri="{BB962C8B-B14F-4D97-AF65-F5344CB8AC3E}">
        <p14:creationId xmlns:p14="http://schemas.microsoft.com/office/powerpoint/2010/main" val="16235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FA8122-29A2-49E3-BA5C-9613DDC775A9}"/>
              </a:ext>
            </a:extLst>
          </p:cNvPr>
          <p:cNvSpPr>
            <a:spLocks noGrp="1"/>
          </p:cNvSpPr>
          <p:nvPr>
            <p:ph type="title"/>
          </p:nvPr>
        </p:nvSpPr>
        <p:spPr/>
        <p:txBody>
          <a:bodyPr/>
          <a:lstStyle/>
          <a:p>
            <a:r>
              <a:rPr lang="en-US" dirty="0"/>
              <a:t>DevOps Market Trends</a:t>
            </a:r>
          </a:p>
        </p:txBody>
      </p:sp>
      <p:sp>
        <p:nvSpPr>
          <p:cNvPr id="5" name="Text Placeholder 4">
            <a:extLst>
              <a:ext uri="{FF2B5EF4-FFF2-40B4-BE49-F238E27FC236}">
                <a16:creationId xmlns:a16="http://schemas.microsoft.com/office/drawing/2014/main" id="{BA7C9BD7-9041-49D2-8B06-BD13EDBD67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4846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5246-776D-4109-8C0D-F5931448E348}"/>
              </a:ext>
            </a:extLst>
          </p:cNvPr>
          <p:cNvSpPr>
            <a:spLocks noGrp="1"/>
          </p:cNvSpPr>
          <p:nvPr>
            <p:ph type="title"/>
          </p:nvPr>
        </p:nvSpPr>
        <p:spPr/>
        <p:txBody>
          <a:bodyPr/>
          <a:lstStyle/>
          <a:p>
            <a:r>
              <a:rPr lang="en-US" b="1" dirty="0"/>
              <a:t>DevOps Trends 2020</a:t>
            </a:r>
            <a:endParaRPr lang="en-US" dirty="0"/>
          </a:p>
        </p:txBody>
      </p:sp>
      <p:sp>
        <p:nvSpPr>
          <p:cNvPr id="3" name="Content Placeholder 2">
            <a:extLst>
              <a:ext uri="{FF2B5EF4-FFF2-40B4-BE49-F238E27FC236}">
                <a16:creationId xmlns:a16="http://schemas.microsoft.com/office/drawing/2014/main" id="{1FF91F7A-02FE-4BCB-9035-A0BBE4ACD76B}"/>
              </a:ext>
            </a:extLst>
          </p:cNvPr>
          <p:cNvSpPr>
            <a:spLocks noGrp="1"/>
          </p:cNvSpPr>
          <p:nvPr>
            <p:ph idx="1"/>
          </p:nvPr>
        </p:nvSpPr>
        <p:spPr>
          <a:xfrm>
            <a:off x="1097280" y="1784774"/>
            <a:ext cx="10058400" cy="4023360"/>
          </a:xfrm>
        </p:spPr>
        <p:txBody>
          <a:bodyPr/>
          <a:lstStyle/>
          <a:p>
            <a:pPr lvl="1">
              <a:lnSpc>
                <a:spcPct val="150000"/>
              </a:lnSpc>
              <a:buFont typeface="Wingdings" panose="05000000000000000000" pitchFamily="2" charset="2"/>
              <a:buChar char="Ø"/>
            </a:pPr>
            <a:r>
              <a:rPr lang="en-GB" b="1" dirty="0"/>
              <a:t> Automation Will Become the Major Focus</a:t>
            </a:r>
          </a:p>
          <a:p>
            <a:pPr lvl="1">
              <a:lnSpc>
                <a:spcPct val="150000"/>
              </a:lnSpc>
              <a:buFont typeface="Wingdings" panose="05000000000000000000" pitchFamily="2" charset="2"/>
              <a:buChar char="Ø"/>
            </a:pPr>
            <a:r>
              <a:rPr lang="en-GB" b="1" dirty="0"/>
              <a:t>Shifting Attention from CI Pipelines to DevOps Assembly Lines</a:t>
            </a:r>
          </a:p>
          <a:p>
            <a:pPr lvl="1">
              <a:lnSpc>
                <a:spcPct val="150000"/>
              </a:lnSpc>
              <a:buFont typeface="Wingdings" panose="05000000000000000000" pitchFamily="2" charset="2"/>
              <a:buChar char="Ø"/>
            </a:pPr>
            <a:r>
              <a:rPr lang="en-US" b="1" dirty="0"/>
              <a:t>The Rise in Artificial Intelligence (AI), Data Science Boost</a:t>
            </a:r>
          </a:p>
          <a:p>
            <a:pPr lvl="1">
              <a:lnSpc>
                <a:spcPct val="150000"/>
              </a:lnSpc>
              <a:buFont typeface="Wingdings" panose="05000000000000000000" pitchFamily="2" charset="2"/>
              <a:buChar char="Ø"/>
            </a:pPr>
            <a:r>
              <a:rPr lang="en-GB" b="1" dirty="0"/>
              <a:t>Concept of “Everything as Code”</a:t>
            </a:r>
          </a:p>
          <a:p>
            <a:pPr lvl="1">
              <a:lnSpc>
                <a:spcPct val="150000"/>
              </a:lnSpc>
              <a:buFont typeface="Wingdings" panose="05000000000000000000" pitchFamily="2" charset="2"/>
              <a:buChar char="Ø"/>
            </a:pPr>
            <a:r>
              <a:rPr lang="en-GB" b="1" dirty="0"/>
              <a:t>Hype in Using Serverless Architecture</a:t>
            </a:r>
          </a:p>
          <a:p>
            <a:pPr lvl="1">
              <a:lnSpc>
                <a:spcPct val="150000"/>
              </a:lnSpc>
              <a:buFont typeface="Wingdings" panose="05000000000000000000" pitchFamily="2" charset="2"/>
              <a:buChar char="Ø"/>
            </a:pPr>
            <a:r>
              <a:rPr lang="en-GB" b="1" dirty="0"/>
              <a:t> Automation Through AI and Data Science</a:t>
            </a:r>
          </a:p>
          <a:p>
            <a:pPr lvl="1">
              <a:lnSpc>
                <a:spcPct val="150000"/>
              </a:lnSpc>
              <a:buFont typeface="Wingdings" panose="05000000000000000000" pitchFamily="2" charset="2"/>
              <a:buChar char="Ø"/>
            </a:pPr>
            <a:r>
              <a:rPr lang="en-US" b="1" dirty="0"/>
              <a:t>More Embedded Security</a:t>
            </a:r>
          </a:p>
          <a:p>
            <a:pPr lvl="1">
              <a:lnSpc>
                <a:spcPct val="150000"/>
              </a:lnSpc>
              <a:buFont typeface="Wingdings" panose="05000000000000000000" pitchFamily="2" charset="2"/>
              <a:buChar char="Ø"/>
            </a:pPr>
            <a:r>
              <a:rPr lang="en-US" b="1" dirty="0"/>
              <a:t>Kubernetes has evolved significantly</a:t>
            </a:r>
          </a:p>
          <a:p>
            <a:endParaRPr lang="en-US" dirty="0"/>
          </a:p>
        </p:txBody>
      </p:sp>
    </p:spTree>
    <p:extLst>
      <p:ext uri="{BB962C8B-B14F-4D97-AF65-F5344CB8AC3E}">
        <p14:creationId xmlns:p14="http://schemas.microsoft.com/office/powerpoint/2010/main" val="362514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6F11-AA85-4AC7-AC07-31447AB970C0}"/>
              </a:ext>
            </a:extLst>
          </p:cNvPr>
          <p:cNvSpPr>
            <a:spLocks noGrp="1"/>
          </p:cNvSpPr>
          <p:nvPr>
            <p:ph type="title"/>
          </p:nvPr>
        </p:nvSpPr>
        <p:spPr/>
        <p:txBody>
          <a:bodyPr/>
          <a:lstStyle/>
          <a:p>
            <a:r>
              <a:rPr lang="en-US" dirty="0"/>
              <a:t>DevOps Engineer Skills</a:t>
            </a:r>
          </a:p>
        </p:txBody>
      </p:sp>
      <p:sp>
        <p:nvSpPr>
          <p:cNvPr id="3" name="Content Placeholder 2">
            <a:extLst>
              <a:ext uri="{FF2B5EF4-FFF2-40B4-BE49-F238E27FC236}">
                <a16:creationId xmlns:a16="http://schemas.microsoft.com/office/drawing/2014/main" id="{D5810EEC-0EED-4A45-85E0-B090F8F00E55}"/>
              </a:ext>
            </a:extLst>
          </p:cNvPr>
          <p:cNvSpPr>
            <a:spLocks noGrp="1"/>
          </p:cNvSpPr>
          <p:nvPr>
            <p:ph idx="1"/>
          </p:nvPr>
        </p:nvSpPr>
        <p:spPr/>
        <p:txBody>
          <a:bodyPr>
            <a:normAutofit fontScale="85000" lnSpcReduction="20000"/>
          </a:bodyPr>
          <a:lstStyle/>
          <a:p>
            <a:pPr lvl="1">
              <a:lnSpc>
                <a:spcPct val="150000"/>
              </a:lnSpc>
              <a:buFont typeface="Courier New" panose="02070309020205020404" pitchFamily="49" charset="0"/>
              <a:buChar char="o"/>
            </a:pPr>
            <a:r>
              <a:rPr lang="en-GB" b="1" dirty="0"/>
              <a:t>Strong Communication and Collaboration Skills</a:t>
            </a:r>
          </a:p>
          <a:p>
            <a:pPr lvl="1">
              <a:lnSpc>
                <a:spcPct val="150000"/>
              </a:lnSpc>
              <a:buFont typeface="Courier New" panose="02070309020205020404" pitchFamily="49" charset="0"/>
              <a:buChar char="o"/>
            </a:pPr>
            <a:r>
              <a:rPr lang="en-US" b="1" dirty="0"/>
              <a:t>Empathy and Unselfishness</a:t>
            </a:r>
          </a:p>
          <a:p>
            <a:pPr lvl="1">
              <a:lnSpc>
                <a:spcPct val="150000"/>
              </a:lnSpc>
              <a:buFont typeface="Courier New" panose="02070309020205020404" pitchFamily="49" charset="0"/>
              <a:buChar char="o"/>
            </a:pPr>
            <a:r>
              <a:rPr lang="en-GB" b="1" dirty="0"/>
              <a:t>Understanding of Major DevOps Tools</a:t>
            </a:r>
          </a:p>
          <a:p>
            <a:pPr lvl="1">
              <a:lnSpc>
                <a:spcPct val="150000"/>
              </a:lnSpc>
              <a:buFont typeface="Courier New" panose="02070309020205020404" pitchFamily="49" charset="0"/>
              <a:buChar char="o"/>
            </a:pPr>
            <a:r>
              <a:rPr lang="en-US" b="1" dirty="0"/>
              <a:t>Software Security Skills</a:t>
            </a:r>
          </a:p>
          <a:p>
            <a:pPr lvl="1">
              <a:lnSpc>
                <a:spcPct val="150000"/>
              </a:lnSpc>
              <a:buFont typeface="Courier New" panose="02070309020205020404" pitchFamily="49" charset="0"/>
              <a:buChar char="o"/>
            </a:pPr>
            <a:r>
              <a:rPr lang="en-GB" b="1" dirty="0"/>
              <a:t>Command of Automation Technologies and Tools</a:t>
            </a:r>
          </a:p>
          <a:p>
            <a:pPr lvl="1">
              <a:lnSpc>
                <a:spcPct val="150000"/>
              </a:lnSpc>
              <a:buFont typeface="Courier New" panose="02070309020205020404" pitchFamily="49" charset="0"/>
              <a:buChar char="o"/>
            </a:pPr>
            <a:r>
              <a:rPr lang="en-US" b="1" dirty="0"/>
              <a:t>Coding and Scripting Skills</a:t>
            </a:r>
          </a:p>
          <a:p>
            <a:pPr lvl="1">
              <a:lnSpc>
                <a:spcPct val="150000"/>
              </a:lnSpc>
              <a:buFont typeface="Courier New" panose="02070309020205020404" pitchFamily="49" charset="0"/>
              <a:buChar char="o"/>
            </a:pPr>
            <a:r>
              <a:rPr lang="en-US" b="1" dirty="0"/>
              <a:t>Cloud Skills</a:t>
            </a:r>
          </a:p>
          <a:p>
            <a:pPr lvl="1">
              <a:lnSpc>
                <a:spcPct val="150000"/>
              </a:lnSpc>
              <a:buFont typeface="Courier New" panose="02070309020205020404" pitchFamily="49" charset="0"/>
              <a:buChar char="o"/>
            </a:pPr>
            <a:r>
              <a:rPr lang="en-US" b="1" dirty="0"/>
              <a:t>Testing Skills</a:t>
            </a:r>
          </a:p>
          <a:p>
            <a:pPr lvl="1">
              <a:lnSpc>
                <a:spcPct val="150000"/>
              </a:lnSpc>
              <a:buFont typeface="Courier New" panose="02070309020205020404" pitchFamily="49" charset="0"/>
              <a:buChar char="o"/>
            </a:pPr>
            <a:r>
              <a:rPr lang="en-US" b="1" dirty="0"/>
              <a:t>Customer-Centric Mindset / Product oriented mindset</a:t>
            </a:r>
          </a:p>
          <a:p>
            <a:pPr lvl="1">
              <a:lnSpc>
                <a:spcPct val="150000"/>
              </a:lnSpc>
              <a:buFont typeface="Courier New" panose="02070309020205020404" pitchFamily="49" charset="0"/>
              <a:buChar char="o"/>
            </a:pPr>
            <a:r>
              <a:rPr lang="en-US" b="1" dirty="0"/>
              <a:t>Passion and Proactivity</a:t>
            </a:r>
          </a:p>
          <a:p>
            <a:endParaRPr lang="en-US" b="1" dirty="0"/>
          </a:p>
          <a:p>
            <a:endParaRPr lang="en-US" dirty="0"/>
          </a:p>
        </p:txBody>
      </p:sp>
    </p:spTree>
    <p:extLst>
      <p:ext uri="{BB962C8B-B14F-4D97-AF65-F5344CB8AC3E}">
        <p14:creationId xmlns:p14="http://schemas.microsoft.com/office/powerpoint/2010/main" val="401064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5270-C7DA-4794-A52E-7A0E3E3D39FE}"/>
              </a:ext>
            </a:extLst>
          </p:cNvPr>
          <p:cNvSpPr>
            <a:spLocks noGrp="1"/>
          </p:cNvSpPr>
          <p:nvPr>
            <p:ph type="title"/>
          </p:nvPr>
        </p:nvSpPr>
        <p:spPr/>
        <p:txBody>
          <a:bodyPr/>
          <a:lstStyle/>
          <a:p>
            <a:r>
              <a:rPr lang="en-US" dirty="0"/>
              <a:t>DevOps Delivery Pipeline </a:t>
            </a:r>
          </a:p>
        </p:txBody>
      </p:sp>
      <p:pic>
        <p:nvPicPr>
          <p:cNvPr id="4" name="Content Placeholder 6">
            <a:extLst>
              <a:ext uri="{FF2B5EF4-FFF2-40B4-BE49-F238E27FC236}">
                <a16:creationId xmlns:a16="http://schemas.microsoft.com/office/drawing/2014/main" id="{A6D91539-16AC-4BD6-8774-428A4A610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602551"/>
            <a:ext cx="10058400" cy="2510149"/>
          </a:xfrm>
        </p:spPr>
      </p:pic>
      <p:sp>
        <p:nvSpPr>
          <p:cNvPr id="5" name="Title 3">
            <a:extLst>
              <a:ext uri="{FF2B5EF4-FFF2-40B4-BE49-F238E27FC236}">
                <a16:creationId xmlns:a16="http://schemas.microsoft.com/office/drawing/2014/main" id="{34B1D3B3-0497-4B45-895B-DDBA986033C7}"/>
              </a:ext>
            </a:extLst>
          </p:cNvPr>
          <p:cNvSpPr txBox="1">
            <a:spLocks/>
          </p:cNvSpPr>
          <p:nvPr/>
        </p:nvSpPr>
        <p:spPr>
          <a:xfrm>
            <a:off x="4396740" y="4838380"/>
            <a:ext cx="7124700" cy="72537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dirty="0"/>
              <a:t>DevOps Assembly Lines</a:t>
            </a:r>
          </a:p>
        </p:txBody>
      </p:sp>
    </p:spTree>
    <p:extLst>
      <p:ext uri="{BB962C8B-B14F-4D97-AF65-F5344CB8AC3E}">
        <p14:creationId xmlns:p14="http://schemas.microsoft.com/office/powerpoint/2010/main" val="83106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93FAE4-A4F0-4D52-B550-E2F5E5517616}"/>
              </a:ext>
            </a:extLst>
          </p:cNvPr>
          <p:cNvSpPr>
            <a:spLocks noGrp="1"/>
          </p:cNvSpPr>
          <p:nvPr>
            <p:ph type="title"/>
          </p:nvPr>
        </p:nvSpPr>
        <p:spPr/>
        <p:txBody>
          <a:bodyPr/>
          <a:lstStyle/>
          <a:p>
            <a:r>
              <a:rPr lang="en-US" dirty="0"/>
              <a:t>DevOps Ecosystem</a:t>
            </a:r>
          </a:p>
        </p:txBody>
      </p:sp>
      <p:pic>
        <p:nvPicPr>
          <p:cNvPr id="10" name="Content Placeholder 9">
            <a:extLst>
              <a:ext uri="{FF2B5EF4-FFF2-40B4-BE49-F238E27FC236}">
                <a16:creationId xmlns:a16="http://schemas.microsoft.com/office/drawing/2014/main" id="{1955B5A5-A9CF-48F7-B4FE-06D8C5B5E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678623"/>
            <a:ext cx="10294620" cy="4639866"/>
          </a:xfrm>
        </p:spPr>
      </p:pic>
    </p:spTree>
    <p:extLst>
      <p:ext uri="{BB962C8B-B14F-4D97-AF65-F5344CB8AC3E}">
        <p14:creationId xmlns:p14="http://schemas.microsoft.com/office/powerpoint/2010/main" val="366932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EE82C-8B3F-47EF-88CC-1DB0B1A9A463}"/>
              </a:ext>
            </a:extLst>
          </p:cNvPr>
          <p:cNvSpPr>
            <a:spLocks noGrp="1"/>
          </p:cNvSpPr>
          <p:nvPr>
            <p:ph type="title"/>
          </p:nvPr>
        </p:nvSpPr>
        <p:spPr/>
        <p:txBody>
          <a:bodyPr/>
          <a:lstStyle/>
          <a:p>
            <a:pPr algn="ctr"/>
            <a:r>
              <a:rPr lang="en-US" dirty="0"/>
              <a:t>Q &amp; A </a:t>
            </a:r>
            <a:br>
              <a:rPr lang="en-US" dirty="0"/>
            </a:br>
            <a:endParaRPr lang="en-US" dirty="0"/>
          </a:p>
        </p:txBody>
      </p:sp>
      <p:sp>
        <p:nvSpPr>
          <p:cNvPr id="5" name="Text Placeholder 4">
            <a:extLst>
              <a:ext uri="{FF2B5EF4-FFF2-40B4-BE49-F238E27FC236}">
                <a16:creationId xmlns:a16="http://schemas.microsoft.com/office/drawing/2014/main" id="{3DD74DFF-15E9-4934-9FDF-1F1E80AFB91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77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6895-BE84-4D21-8BEF-AE850267195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7A8086-E0B2-4BE4-AE42-7240C5696D0B}"/>
              </a:ext>
            </a:extLst>
          </p:cNvPr>
          <p:cNvSpPr>
            <a:spLocks noGrp="1"/>
          </p:cNvSpPr>
          <p:nvPr>
            <p:ph idx="1"/>
          </p:nvPr>
        </p:nvSpPr>
        <p:spPr/>
        <p:txBody>
          <a:bodyPr>
            <a:normAutofit/>
          </a:bodyPr>
          <a:lstStyle/>
          <a:p>
            <a:pPr>
              <a:buFont typeface="Arial" panose="020B0604020202020204" pitchFamily="34" charset="0"/>
              <a:buChar char="•"/>
            </a:pPr>
            <a:r>
              <a:rPr lang="en-US" dirty="0"/>
              <a:t>Why DevOps? </a:t>
            </a:r>
          </a:p>
          <a:p>
            <a:pPr>
              <a:buFont typeface="Arial" panose="020B0604020202020204" pitchFamily="34" charset="0"/>
              <a:buChar char="•"/>
            </a:pPr>
            <a:r>
              <a:rPr lang="en-US" dirty="0"/>
              <a:t>What is DevOps?</a:t>
            </a:r>
          </a:p>
          <a:p>
            <a:pPr>
              <a:buFont typeface="Arial" panose="020B0604020202020204" pitchFamily="34" charset="0"/>
              <a:buChar char="•"/>
            </a:pPr>
            <a:r>
              <a:rPr lang="en-US" dirty="0"/>
              <a:t>DevOps Market Trends</a:t>
            </a:r>
          </a:p>
          <a:p>
            <a:pPr>
              <a:buFont typeface="Arial" panose="020B0604020202020204" pitchFamily="34" charset="0"/>
              <a:buChar char="•"/>
            </a:pPr>
            <a:r>
              <a:rPr lang="en-US" dirty="0"/>
              <a:t>DevOps Engineer Skills</a:t>
            </a:r>
          </a:p>
          <a:p>
            <a:pPr>
              <a:buFont typeface="Arial" panose="020B0604020202020204" pitchFamily="34" charset="0"/>
              <a:buChar char="•"/>
            </a:pPr>
            <a:r>
              <a:rPr lang="en-US" dirty="0"/>
              <a:t>DevOps Delivery Pipeline </a:t>
            </a:r>
          </a:p>
          <a:p>
            <a:pPr>
              <a:buFont typeface="Arial" panose="020B0604020202020204" pitchFamily="34" charset="0"/>
              <a:buChar char="•"/>
            </a:pPr>
            <a:r>
              <a:rPr lang="en-US" dirty="0"/>
              <a:t>DevOps Ecosystem</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4143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251537-5746-431A-BAA1-9FD321DCAFE4}"/>
              </a:ext>
            </a:extLst>
          </p:cNvPr>
          <p:cNvSpPr>
            <a:spLocks noGrp="1"/>
          </p:cNvSpPr>
          <p:nvPr>
            <p:ph type="title"/>
          </p:nvPr>
        </p:nvSpPr>
        <p:spPr/>
        <p:txBody>
          <a:bodyPr/>
          <a:lstStyle/>
          <a:p>
            <a:r>
              <a:rPr lang="en-US" dirty="0"/>
              <a:t>Why DevOps?</a:t>
            </a:r>
          </a:p>
        </p:txBody>
      </p:sp>
      <p:sp>
        <p:nvSpPr>
          <p:cNvPr id="6" name="Text Placeholder 5">
            <a:extLst>
              <a:ext uri="{FF2B5EF4-FFF2-40B4-BE49-F238E27FC236}">
                <a16:creationId xmlns:a16="http://schemas.microsoft.com/office/drawing/2014/main" id="{5C4743D0-1F28-41FA-A5F7-190858EDFE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707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B720-D64A-48EE-8BC0-23AE83E9610A}"/>
              </a:ext>
            </a:extLst>
          </p:cNvPr>
          <p:cNvSpPr>
            <a:spLocks noGrp="1"/>
          </p:cNvSpPr>
          <p:nvPr>
            <p:ph type="title"/>
          </p:nvPr>
        </p:nvSpPr>
        <p:spPr/>
        <p:txBody>
          <a:bodyPr/>
          <a:lstStyle/>
          <a:p>
            <a:r>
              <a:rPr lang="en-US" dirty="0"/>
              <a:t>-- Delivery Challenges</a:t>
            </a:r>
          </a:p>
        </p:txBody>
      </p:sp>
      <p:sp>
        <p:nvSpPr>
          <p:cNvPr id="8" name="Content Placeholder 7">
            <a:extLst>
              <a:ext uri="{FF2B5EF4-FFF2-40B4-BE49-F238E27FC236}">
                <a16:creationId xmlns:a16="http://schemas.microsoft.com/office/drawing/2014/main" id="{C27B7C16-9966-449C-AC54-CBD9C7313BE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7FB54AE-492F-4366-94CD-BF0B9D3A09DC}"/>
              </a:ext>
            </a:extLst>
          </p:cNvPr>
          <p:cNvPicPr>
            <a:picLocks noChangeAspect="1"/>
          </p:cNvPicPr>
          <p:nvPr/>
        </p:nvPicPr>
        <p:blipFill>
          <a:blip r:embed="rId2"/>
          <a:stretch>
            <a:fillRect/>
          </a:stretch>
        </p:blipFill>
        <p:spPr>
          <a:xfrm>
            <a:off x="1036320" y="1737360"/>
            <a:ext cx="9959340" cy="4426373"/>
          </a:xfrm>
          <a:prstGeom prst="rect">
            <a:avLst/>
          </a:prstGeom>
        </p:spPr>
      </p:pic>
    </p:spTree>
    <p:extLst>
      <p:ext uri="{BB962C8B-B14F-4D97-AF65-F5344CB8AC3E}">
        <p14:creationId xmlns:p14="http://schemas.microsoft.com/office/powerpoint/2010/main" val="9791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7E00-63F5-4D3A-A1E3-B8F1A357D4F7}"/>
              </a:ext>
            </a:extLst>
          </p:cNvPr>
          <p:cNvSpPr>
            <a:spLocks noGrp="1"/>
          </p:cNvSpPr>
          <p:nvPr>
            <p:ph type="title"/>
          </p:nvPr>
        </p:nvSpPr>
        <p:spPr/>
        <p:txBody>
          <a:bodyPr/>
          <a:lstStyle/>
          <a:p>
            <a:r>
              <a:rPr lang="en-US" dirty="0"/>
              <a:t>Why Gaps?</a:t>
            </a:r>
          </a:p>
        </p:txBody>
      </p:sp>
      <p:sp>
        <p:nvSpPr>
          <p:cNvPr id="3" name="Content Placeholder 2">
            <a:extLst>
              <a:ext uri="{FF2B5EF4-FFF2-40B4-BE49-F238E27FC236}">
                <a16:creationId xmlns:a16="http://schemas.microsoft.com/office/drawing/2014/main" id="{9E575B73-0912-434E-91A4-50F56FE1B092}"/>
              </a:ext>
            </a:extLst>
          </p:cNvPr>
          <p:cNvSpPr>
            <a:spLocks noGrp="1"/>
          </p:cNvSpPr>
          <p:nvPr>
            <p:ph idx="1"/>
          </p:nvPr>
        </p:nvSpPr>
        <p:spPr>
          <a:xfrm>
            <a:off x="1097280" y="1845734"/>
            <a:ext cx="4914900" cy="4023360"/>
          </a:xfrm>
        </p:spPr>
        <p:txBody>
          <a:bodyPr/>
          <a:lstStyle/>
          <a:p>
            <a:r>
              <a:rPr lang="en-US" dirty="0"/>
              <a:t>Dev View:</a:t>
            </a:r>
          </a:p>
          <a:p>
            <a:pPr>
              <a:buFont typeface="Wingdings" panose="05000000000000000000" pitchFamily="2" charset="2"/>
              <a:buChar char="§"/>
            </a:pPr>
            <a:r>
              <a:rPr lang="en-US" dirty="0"/>
              <a:t>Mostly delivers features after testing in development systems</a:t>
            </a:r>
          </a:p>
          <a:p>
            <a:pPr>
              <a:buFont typeface="Wingdings" panose="05000000000000000000" pitchFamily="2" charset="2"/>
              <a:buChar char="§"/>
            </a:pPr>
            <a:r>
              <a:rPr lang="en-US" dirty="0"/>
              <a:t>Dev system may not be same as production systems</a:t>
            </a:r>
          </a:p>
          <a:p>
            <a:pPr>
              <a:buFont typeface="Wingdings" panose="05000000000000000000" pitchFamily="2" charset="2"/>
              <a:buChar char="§"/>
            </a:pPr>
            <a:r>
              <a:rPr lang="en-US" dirty="0"/>
              <a:t>Developers will have faster turn around time for features</a:t>
            </a:r>
          </a:p>
          <a:p>
            <a:pPr>
              <a:buFont typeface="Wingdings" panose="05000000000000000000" pitchFamily="2" charset="2"/>
              <a:buChar char="§"/>
            </a:pPr>
            <a:r>
              <a:rPr lang="en-US" dirty="0"/>
              <a:t>Not much concerned about the infrastructural as well as deployment impacts because of the code changes </a:t>
            </a:r>
          </a:p>
          <a:p>
            <a:endParaRPr lang="en-US" dirty="0"/>
          </a:p>
        </p:txBody>
      </p:sp>
      <p:sp>
        <p:nvSpPr>
          <p:cNvPr id="4" name="Content Placeholder 2">
            <a:extLst>
              <a:ext uri="{FF2B5EF4-FFF2-40B4-BE49-F238E27FC236}">
                <a16:creationId xmlns:a16="http://schemas.microsoft.com/office/drawing/2014/main" id="{96FCDCA1-5BCC-493F-98A6-B9F3AE6F0D5B}"/>
              </a:ext>
            </a:extLst>
          </p:cNvPr>
          <p:cNvSpPr txBox="1">
            <a:spLocks/>
          </p:cNvSpPr>
          <p:nvPr/>
        </p:nvSpPr>
        <p:spPr>
          <a:xfrm>
            <a:off x="6522720" y="1845734"/>
            <a:ext cx="46329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Ops View:</a:t>
            </a:r>
          </a:p>
          <a:p>
            <a:pPr>
              <a:buFont typeface="Arial" panose="020B0604020202020204" pitchFamily="34" charset="0"/>
              <a:buChar char="•"/>
            </a:pPr>
            <a:r>
              <a:rPr lang="en-US" dirty="0"/>
              <a:t>Worries more about stability</a:t>
            </a:r>
          </a:p>
          <a:p>
            <a:pPr>
              <a:buFont typeface="Arial" panose="020B0604020202020204" pitchFamily="34" charset="0"/>
              <a:buChar char="•"/>
            </a:pPr>
            <a:r>
              <a:rPr lang="en-US" dirty="0"/>
              <a:t>Rewarded mainly for uptime. </a:t>
            </a:r>
          </a:p>
          <a:p>
            <a:pPr>
              <a:buFont typeface="Arial" panose="020B0604020202020204" pitchFamily="34" charset="0"/>
              <a:buChar char="•"/>
            </a:pPr>
            <a:r>
              <a:rPr lang="en-US" dirty="0"/>
              <a:t>Lesser turn around time new features deployment and testing due to large number of dev builds coming their way.</a:t>
            </a:r>
          </a:p>
          <a:p>
            <a:pPr>
              <a:buFont typeface="Arial" panose="020B0604020202020204" pitchFamily="34" charset="0"/>
              <a:buChar char="•"/>
            </a:pPr>
            <a:r>
              <a:rPr lang="en-US" dirty="0"/>
              <a:t>Very much concerned about the infrastructural as well as deployment impacts because of the code changes. </a:t>
            </a:r>
          </a:p>
          <a:p>
            <a:endParaRPr lang="en-US" dirty="0"/>
          </a:p>
        </p:txBody>
      </p:sp>
    </p:spTree>
    <p:extLst>
      <p:ext uri="{BB962C8B-B14F-4D97-AF65-F5344CB8AC3E}">
        <p14:creationId xmlns:p14="http://schemas.microsoft.com/office/powerpoint/2010/main" val="21829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55A8-6E7A-4BAA-8C33-DDFD9F31FEEE}"/>
              </a:ext>
            </a:extLst>
          </p:cNvPr>
          <p:cNvSpPr>
            <a:spLocks noGrp="1"/>
          </p:cNvSpPr>
          <p:nvPr>
            <p:ph type="title"/>
          </p:nvPr>
        </p:nvSpPr>
        <p:spPr/>
        <p:txBody>
          <a:bodyPr/>
          <a:lstStyle/>
          <a:p>
            <a:r>
              <a:rPr lang="en-US" dirty="0"/>
              <a:t>What Is DevOps?</a:t>
            </a:r>
          </a:p>
        </p:txBody>
      </p:sp>
      <p:sp>
        <p:nvSpPr>
          <p:cNvPr id="4" name="Text Placeholder 3">
            <a:extLst>
              <a:ext uri="{FF2B5EF4-FFF2-40B4-BE49-F238E27FC236}">
                <a16:creationId xmlns:a16="http://schemas.microsoft.com/office/drawing/2014/main" id="{C67356B9-9030-45E5-AB0D-B02E2E95D23A}"/>
              </a:ext>
            </a:extLst>
          </p:cNvPr>
          <p:cNvSpPr>
            <a:spLocks noGrp="1"/>
          </p:cNvSpPr>
          <p:nvPr>
            <p:ph type="body" idx="1"/>
          </p:nvPr>
        </p:nvSpPr>
        <p:spPr/>
        <p:txBody>
          <a:bodyPr/>
          <a:lstStyle/>
          <a:p>
            <a:r>
              <a:rPr lang="en-US" dirty="0"/>
              <a:t>Its about product not project.</a:t>
            </a:r>
          </a:p>
        </p:txBody>
      </p:sp>
    </p:spTree>
    <p:extLst>
      <p:ext uri="{BB962C8B-B14F-4D97-AF65-F5344CB8AC3E}">
        <p14:creationId xmlns:p14="http://schemas.microsoft.com/office/powerpoint/2010/main" val="117818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F26-8A94-409F-A8B6-5F4F65C2E839}"/>
              </a:ext>
            </a:extLst>
          </p:cNvPr>
          <p:cNvSpPr>
            <a:spLocks noGrp="1"/>
          </p:cNvSpPr>
          <p:nvPr>
            <p:ph type="title"/>
          </p:nvPr>
        </p:nvSpPr>
        <p:spPr/>
        <p:txBody>
          <a:bodyPr/>
          <a:lstStyle/>
          <a:p>
            <a:r>
              <a:rPr lang="en-US" dirty="0"/>
              <a:t>What is DevOps?</a:t>
            </a:r>
          </a:p>
        </p:txBody>
      </p:sp>
      <p:sp>
        <p:nvSpPr>
          <p:cNvPr id="3" name="Content Placeholder 2">
            <a:extLst>
              <a:ext uri="{FF2B5EF4-FFF2-40B4-BE49-F238E27FC236}">
                <a16:creationId xmlns:a16="http://schemas.microsoft.com/office/drawing/2014/main" id="{36E03DF6-9BB6-4A68-A087-D3CEAAEFCF02}"/>
              </a:ext>
            </a:extLst>
          </p:cNvPr>
          <p:cNvSpPr>
            <a:spLocks noGrp="1"/>
          </p:cNvSpPr>
          <p:nvPr>
            <p:ph idx="1"/>
          </p:nvPr>
        </p:nvSpPr>
        <p:spPr/>
        <p:txBody>
          <a:bodyPr/>
          <a:lstStyle/>
          <a:p>
            <a:r>
              <a:rPr lang="en-US" dirty="0"/>
              <a:t>DevOps (A combination of development and operations ) is a software development method that stresses communications, collaboration and integration between software developers and information technologies(IT) professionals thereby </a:t>
            </a:r>
          </a:p>
          <a:p>
            <a:pPr>
              <a:buFont typeface="Arial" panose="020B0604020202020204" pitchFamily="34" charset="0"/>
              <a:buChar char="•"/>
            </a:pPr>
            <a:r>
              <a:rPr lang="en-US" dirty="0"/>
              <a:t>Enable rapid evolution of products or services</a:t>
            </a:r>
          </a:p>
          <a:p>
            <a:pPr>
              <a:buFont typeface="Arial" panose="020B0604020202020204" pitchFamily="34" charset="0"/>
              <a:buChar char="•"/>
            </a:pPr>
            <a:r>
              <a:rPr lang="en-US" dirty="0"/>
              <a:t>Reduce risk, improve quality across portfolio, and reduce costs.</a:t>
            </a:r>
          </a:p>
        </p:txBody>
      </p:sp>
    </p:spTree>
    <p:extLst>
      <p:ext uri="{BB962C8B-B14F-4D97-AF65-F5344CB8AC3E}">
        <p14:creationId xmlns:p14="http://schemas.microsoft.com/office/powerpoint/2010/main" val="311419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8A4AA5-7D7C-4680-AD2D-D983144621E8}"/>
              </a:ext>
            </a:extLst>
          </p:cNvPr>
          <p:cNvSpPr>
            <a:spLocks noGrp="1"/>
          </p:cNvSpPr>
          <p:nvPr>
            <p:ph type="title"/>
          </p:nvPr>
        </p:nvSpPr>
        <p:spPr/>
        <p:txBody>
          <a:bodyPr/>
          <a:lstStyle/>
          <a:p>
            <a:r>
              <a:rPr lang="en-US" dirty="0"/>
              <a:t>What is DevOps?</a:t>
            </a:r>
          </a:p>
        </p:txBody>
      </p:sp>
      <p:grpSp>
        <p:nvGrpSpPr>
          <p:cNvPr id="25" name="Group 24">
            <a:extLst>
              <a:ext uri="{FF2B5EF4-FFF2-40B4-BE49-F238E27FC236}">
                <a16:creationId xmlns:a16="http://schemas.microsoft.com/office/drawing/2014/main" id="{916F602E-6908-4B24-967A-C5BC8F1020EF}"/>
              </a:ext>
            </a:extLst>
          </p:cNvPr>
          <p:cNvGrpSpPr/>
          <p:nvPr/>
        </p:nvGrpSpPr>
        <p:grpSpPr>
          <a:xfrm>
            <a:off x="7536180" y="1737360"/>
            <a:ext cx="4259580" cy="4076700"/>
            <a:chOff x="2727960" y="1849043"/>
            <a:chExt cx="4259580" cy="4076700"/>
          </a:xfrm>
        </p:grpSpPr>
        <p:sp>
          <p:nvSpPr>
            <p:cNvPr id="22" name="Oval 21">
              <a:extLst>
                <a:ext uri="{FF2B5EF4-FFF2-40B4-BE49-F238E27FC236}">
                  <a16:creationId xmlns:a16="http://schemas.microsoft.com/office/drawing/2014/main" id="{C6478D91-C519-4DDF-80C4-307134AB7AB5}"/>
                </a:ext>
              </a:extLst>
            </p:cNvPr>
            <p:cNvSpPr/>
            <p:nvPr/>
          </p:nvSpPr>
          <p:spPr>
            <a:xfrm>
              <a:off x="4221480" y="1849043"/>
              <a:ext cx="2766060" cy="2766060"/>
            </a:xfrm>
            <a:prstGeom prst="ellipse">
              <a:avLst/>
            </a:prstGeom>
            <a:noFill/>
            <a:ln/>
            <a:effectLst>
              <a:glow rad="1397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r"/>
              <a:r>
                <a:rPr lang="en-US" dirty="0">
                  <a:solidFill>
                    <a:schemeClr val="tx1"/>
                  </a:solidFill>
                </a:rPr>
                <a:t>QA Team</a:t>
              </a:r>
            </a:p>
          </p:txBody>
        </p:sp>
        <p:sp>
          <p:nvSpPr>
            <p:cNvPr id="23" name="Oval 22">
              <a:extLst>
                <a:ext uri="{FF2B5EF4-FFF2-40B4-BE49-F238E27FC236}">
                  <a16:creationId xmlns:a16="http://schemas.microsoft.com/office/drawing/2014/main" id="{4543C774-02FD-4C41-805B-1D24733EB597}"/>
                </a:ext>
              </a:extLst>
            </p:cNvPr>
            <p:cNvSpPr/>
            <p:nvPr/>
          </p:nvSpPr>
          <p:spPr>
            <a:xfrm>
              <a:off x="3497580" y="3159683"/>
              <a:ext cx="2766060" cy="2766060"/>
            </a:xfrm>
            <a:prstGeom prst="ellipse">
              <a:avLst/>
            </a:prstGeom>
            <a:noFill/>
            <a:ln/>
            <a:effectLst>
              <a:glow rad="139700">
                <a:schemeClr val="accent6">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Ops Team</a:t>
              </a:r>
            </a:p>
          </p:txBody>
        </p:sp>
        <p:sp>
          <p:nvSpPr>
            <p:cNvPr id="14" name="Oval 13">
              <a:extLst>
                <a:ext uri="{FF2B5EF4-FFF2-40B4-BE49-F238E27FC236}">
                  <a16:creationId xmlns:a16="http://schemas.microsoft.com/office/drawing/2014/main" id="{8A0F9118-E923-4CB6-A862-39687C196857}"/>
                </a:ext>
              </a:extLst>
            </p:cNvPr>
            <p:cNvSpPr/>
            <p:nvPr/>
          </p:nvSpPr>
          <p:spPr>
            <a:xfrm>
              <a:off x="2727960" y="1864283"/>
              <a:ext cx="2766060" cy="2766060"/>
            </a:xfrm>
            <a:prstGeom prst="ellipse">
              <a:avLst/>
            </a:prstGeom>
            <a:noFill/>
            <a:ln w="38100"/>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Dev Team</a:t>
              </a:r>
            </a:p>
          </p:txBody>
        </p:sp>
        <p:sp>
          <p:nvSpPr>
            <p:cNvPr id="24" name="Rectangle 23">
              <a:extLst>
                <a:ext uri="{FF2B5EF4-FFF2-40B4-BE49-F238E27FC236}">
                  <a16:creationId xmlns:a16="http://schemas.microsoft.com/office/drawing/2014/main" id="{6D91858B-00E0-42AC-A39D-0B71665CC5F8}"/>
                </a:ext>
              </a:extLst>
            </p:cNvPr>
            <p:cNvSpPr/>
            <p:nvPr/>
          </p:nvSpPr>
          <p:spPr>
            <a:xfrm>
              <a:off x="4212927" y="3429000"/>
              <a:ext cx="1335366" cy="523220"/>
            </a:xfrm>
            <a:prstGeom prst="rect">
              <a:avLst/>
            </a:prstGeom>
            <a:noFill/>
          </p:spPr>
          <p:txBody>
            <a:bodyPr wrap="none" lIns="91440" tIns="45720" rIns="91440" bIns="45720">
              <a:spAutoFit/>
            </a:bodyP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DevOps</a:t>
              </a:r>
            </a:p>
          </p:txBody>
        </p:sp>
      </p:grpSp>
      <p:sp>
        <p:nvSpPr>
          <p:cNvPr id="26" name="TextBox 25">
            <a:extLst>
              <a:ext uri="{FF2B5EF4-FFF2-40B4-BE49-F238E27FC236}">
                <a16:creationId xmlns:a16="http://schemas.microsoft.com/office/drawing/2014/main" id="{DD3B91AE-9365-4012-913C-E6D88CB7F07A}"/>
              </a:ext>
            </a:extLst>
          </p:cNvPr>
          <p:cNvSpPr txBox="1"/>
          <p:nvPr/>
        </p:nvSpPr>
        <p:spPr>
          <a:xfrm>
            <a:off x="1257300" y="2118360"/>
            <a:ext cx="6111240" cy="4431983"/>
          </a:xfrm>
          <a:prstGeom prst="rect">
            <a:avLst/>
          </a:prstGeom>
          <a:noFill/>
        </p:spPr>
        <p:txBody>
          <a:bodyPr wrap="square" rtlCol="0">
            <a:spAutoFit/>
          </a:bodyPr>
          <a:lstStyle/>
          <a:p>
            <a:r>
              <a:rPr lang="en-US" altLang="en-US" sz="2400" dirty="0">
                <a:latin typeface="Arial Unicode MS"/>
                <a:cs typeface="Calibri" panose="020F0502020204030204" pitchFamily="34" charset="0"/>
              </a:rPr>
              <a:t>DevOps is not a new technology or a product. It's an approach or culture of SW development that seeks stability and performance at the same time that it speeds software deliveries to the business. We will discuss this cultural shift where development teams have to accept the </a:t>
            </a:r>
            <a:br>
              <a:rPr lang="en-US" altLang="en-US" sz="2400" dirty="0">
                <a:latin typeface="Arial Unicode MS"/>
                <a:cs typeface="Calibri" panose="020F0502020204030204" pitchFamily="34" charset="0"/>
              </a:rPr>
            </a:br>
            <a:r>
              <a:rPr lang="en-US" altLang="en-US" sz="2400" dirty="0">
                <a:latin typeface="Arial Unicode MS"/>
                <a:cs typeface="Calibri" panose="020F0502020204030204" pitchFamily="34" charset="0"/>
              </a:rPr>
              <a:t>feedback of operations teams and the operations team should be ready to accept frequent updates to the SW that it's running. </a:t>
            </a:r>
            <a:endParaRPr lang="en-US" altLang="en-US" sz="4800" dirty="0">
              <a:latin typeface="Arial" panose="020B0604020202020204" pitchFamily="34" charset="0"/>
            </a:endParaRPr>
          </a:p>
          <a:p>
            <a:endParaRPr lang="en-US" dirty="0"/>
          </a:p>
        </p:txBody>
      </p:sp>
    </p:spTree>
    <p:extLst>
      <p:ext uri="{BB962C8B-B14F-4D97-AF65-F5344CB8AC3E}">
        <p14:creationId xmlns:p14="http://schemas.microsoft.com/office/powerpoint/2010/main" val="50345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6CD6-3445-4ED9-A002-112DB60E50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82A3DA-CC23-4D58-BDD6-8DB9F29C2FE6}"/>
              </a:ext>
            </a:extLst>
          </p:cNvPr>
          <p:cNvSpPr>
            <a:spLocks noGrp="1"/>
          </p:cNvSpPr>
          <p:nvPr>
            <p:ph idx="1"/>
          </p:nvPr>
        </p:nvSpPr>
        <p:spPr/>
        <p:txBody>
          <a:bodyPr/>
          <a:lstStyle/>
          <a:p>
            <a:r>
              <a:rPr lang="en-US" dirty="0"/>
              <a:t>DevOps collaboration targets product delivery, quality testing, feature development and maintenance releases in order to improve reliability and security and faster development  deployment cycles </a:t>
            </a:r>
          </a:p>
          <a:p>
            <a:pPr marL="0" indent="0">
              <a:buNone/>
            </a:pPr>
            <a:r>
              <a:rPr lang="en-US" dirty="0"/>
              <a:t>The adoption of DevOps is being driven by factors such as:</a:t>
            </a:r>
          </a:p>
          <a:p>
            <a:pPr>
              <a:buFont typeface="Arial" panose="020B0604020202020204" pitchFamily="34" charset="0"/>
              <a:buChar char="•"/>
            </a:pPr>
            <a:r>
              <a:rPr lang="en-US" dirty="0"/>
              <a:t>Use of agile and other development processes and methodologies </a:t>
            </a:r>
          </a:p>
          <a:p>
            <a:pPr>
              <a:buFont typeface="Arial" panose="020B0604020202020204" pitchFamily="34" charset="0"/>
              <a:buChar char="•"/>
            </a:pPr>
            <a:r>
              <a:rPr lang="en-US" dirty="0"/>
              <a:t>Demand for an increased rate of production releases from application and business stockholders</a:t>
            </a:r>
          </a:p>
          <a:p>
            <a:pPr>
              <a:buFont typeface="Arial" panose="020B0604020202020204" pitchFamily="34" charset="0"/>
              <a:buChar char="•"/>
            </a:pPr>
            <a:r>
              <a:rPr lang="en-US" dirty="0"/>
              <a:t>Wide availability of virtualized and cloud infrastructure from internal and external providers</a:t>
            </a:r>
          </a:p>
          <a:p>
            <a:pPr>
              <a:buFont typeface="Arial" panose="020B0604020202020204" pitchFamily="34" charset="0"/>
              <a:buChar char="•"/>
            </a:pPr>
            <a:r>
              <a:rPr lang="en-US" dirty="0"/>
              <a:t>Increased usage of data center automation and configuration management tools </a:t>
            </a:r>
          </a:p>
        </p:txBody>
      </p:sp>
    </p:spTree>
    <p:extLst>
      <p:ext uri="{BB962C8B-B14F-4D97-AF65-F5344CB8AC3E}">
        <p14:creationId xmlns:p14="http://schemas.microsoft.com/office/powerpoint/2010/main" val="13814423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1316</TotalTime>
  <Words>474</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Calibri</vt:lpstr>
      <vt:lpstr>Calibri Light</vt:lpstr>
      <vt:lpstr>Courier New</vt:lpstr>
      <vt:lpstr>Wingdings</vt:lpstr>
      <vt:lpstr>Retrospect</vt:lpstr>
      <vt:lpstr>DevOps</vt:lpstr>
      <vt:lpstr>Agenda</vt:lpstr>
      <vt:lpstr>Why DevOps?</vt:lpstr>
      <vt:lpstr>-- Delivery Challenges</vt:lpstr>
      <vt:lpstr>Why Gaps?</vt:lpstr>
      <vt:lpstr>What Is DevOps?</vt:lpstr>
      <vt:lpstr>What is DevOps?</vt:lpstr>
      <vt:lpstr>What is DevOps?</vt:lpstr>
      <vt:lpstr>PowerPoint Presentation</vt:lpstr>
      <vt:lpstr>DevOps Culture: Patterns &amp; Anti-Patterns</vt:lpstr>
      <vt:lpstr>Continues Integration</vt:lpstr>
      <vt:lpstr>DevOps Market Trends</vt:lpstr>
      <vt:lpstr>DevOps Trends 2020</vt:lpstr>
      <vt:lpstr>DevOps Engineer Skills</vt:lpstr>
      <vt:lpstr>DevOps Delivery Pipeline </vt:lpstr>
      <vt:lpstr>DevOps Ecosystem</vt:lpstr>
      <vt:lpstr>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S singh</dc:creator>
  <cp:lastModifiedBy>S singh</cp:lastModifiedBy>
  <cp:revision>13</cp:revision>
  <dcterms:created xsi:type="dcterms:W3CDTF">2019-12-17T14:11:54Z</dcterms:created>
  <dcterms:modified xsi:type="dcterms:W3CDTF">2019-12-18T12:08:15Z</dcterms:modified>
</cp:coreProperties>
</file>