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4" r:id="rId1"/>
  </p:sldMasterIdLst>
  <p:notesMasterIdLst>
    <p:notesMasterId r:id="rId33"/>
  </p:notesMasterIdLst>
  <p:sldIdLst>
    <p:sldId id="256" r:id="rId2"/>
    <p:sldId id="281" r:id="rId3"/>
    <p:sldId id="312" r:id="rId4"/>
    <p:sldId id="284" r:id="rId5"/>
    <p:sldId id="286" r:id="rId6"/>
    <p:sldId id="287" r:id="rId7"/>
    <p:sldId id="314" r:id="rId8"/>
    <p:sldId id="313" r:id="rId9"/>
    <p:sldId id="289" r:id="rId10"/>
    <p:sldId id="290" r:id="rId11"/>
    <p:sldId id="316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7" r:id="rId29"/>
    <p:sldId id="318" r:id="rId30"/>
    <p:sldId id="311" r:id="rId31"/>
    <p:sldId id="310" r:id="rId32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0033CC"/>
    <a:srgbClr val="CC0000"/>
    <a:srgbClr val="003399"/>
    <a:srgbClr val="FF6600"/>
    <a:srgbClr val="66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3" autoAdjust="0"/>
  </p:normalViewPr>
  <p:slideViewPr>
    <p:cSldViewPr>
      <p:cViewPr varScale="1">
        <p:scale>
          <a:sx n="146" d="100"/>
          <a:sy n="146" d="100"/>
        </p:scale>
        <p:origin x="14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C56DBBD-F88D-496D-8FE4-3CFDCE7C4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49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14ECB-18AF-46FB-93F7-73D398DAFB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11">
            <a:extLst>
              <a:ext uri="{FF2B5EF4-FFF2-40B4-BE49-F238E27FC236}">
                <a16:creationId xmlns:a16="http://schemas.microsoft.com/office/drawing/2014/main" id="{EF3B3464-9BB9-4EA3-9DD2-29EF7A037A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C58A945B-1C1D-4926-94CE-5A74B98B4DFF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387152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E242B213-496A-438A-8B1A-3BA2BE5227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75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F11CE-F45A-4F3F-AF42-3956290B0A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6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F5441-AAD2-4F5F-8028-E00E82506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53538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E2D0E-F62B-4D92-93B2-88DB6C4008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10B44-486B-46CE-BC4D-1EA29295C4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CD4F3-B94E-46E3-9AD2-7139ACB3D2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FF475-2EAE-4FB1-A8FB-03926447D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C47FD-E765-499B-91D8-81D7E45BC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32BDA70-394D-4285-89EB-6F6F48AE3E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714AA-802B-41F5-9D38-F3FCACE1E1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AC6E74-0DF1-4F32-9D1B-23D74D8408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1">
            <a:extLst>
              <a:ext uri="{FF2B5EF4-FFF2-40B4-BE49-F238E27FC236}">
                <a16:creationId xmlns:a16="http://schemas.microsoft.com/office/drawing/2014/main" id="{84AE617B-7FC6-4B7F-BDA5-D46898BA82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dirty="0"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CD048F4B-3876-4B81-BAB2-A4F4D5A5AAE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4E384F35-F3A6-4D85-8F6D-D174FBEAECAA}"/>
              </a:ext>
            </a:extLst>
          </p:cNvPr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6388098"/>
            <a:ext cx="457200" cy="44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7231E09A-DD94-4E38-A07F-E4053287C3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896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2FD14D-B311-465B-89B8-11FEE5AF1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Configuration Management with Ansible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Push Based vs. Pull Based (cont’d)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13391" r="5886" b="8727"/>
          <a:stretch/>
        </p:blipFill>
        <p:spPr>
          <a:xfrm>
            <a:off x="228600" y="1524000"/>
            <a:ext cx="8538210" cy="42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Ansible architecture </a:t>
            </a:r>
          </a:p>
          <a:p>
            <a:r>
              <a:rPr lang="en-US" dirty="0"/>
              <a:t>Technical Details</a:t>
            </a:r>
          </a:p>
          <a:p>
            <a:r>
              <a:rPr lang="en-US" dirty="0">
                <a:solidFill>
                  <a:srgbClr val="C2C2C2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6F345-5020-4AB3-8EB1-FFD723813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89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Ansible can manage only the servers it explicitly knows about. </a:t>
            </a:r>
          </a:p>
          <a:p>
            <a:r>
              <a:rPr lang="en-US" sz="2800" dirty="0"/>
              <a:t>Information about devices is provided by specifying them in an inventory file. </a:t>
            </a:r>
          </a:p>
          <a:p>
            <a:r>
              <a:rPr lang="en-US" sz="2800" dirty="0"/>
              <a:t>Each server needs a name that Ansible will use to identify it. You can use the hostname of the server.</a:t>
            </a:r>
          </a:p>
          <a:p>
            <a:r>
              <a:rPr lang="en-US" sz="2800" dirty="0"/>
              <a:t>Pass additional arguments to tell Ansible how to connect to it.</a:t>
            </a:r>
          </a:p>
          <a:p>
            <a:r>
              <a:rPr lang="en-US" sz="2800" dirty="0"/>
              <a:t> Default location is /</a:t>
            </a:r>
            <a:r>
              <a:rPr lang="en-US" sz="2800" dirty="0" err="1"/>
              <a:t>etc</a:t>
            </a:r>
            <a:r>
              <a:rPr lang="en-US" sz="2800" dirty="0"/>
              <a:t>/ansible/hosts</a:t>
            </a:r>
          </a:p>
          <a:p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A531C-EDF3-469E-8553-1AC664F5B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3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[tester]</a:t>
            </a:r>
          </a:p>
          <a:p>
            <a:pPr marL="0" indent="0">
              <a:buNone/>
            </a:pPr>
            <a:r>
              <a:rPr lang="en-US" dirty="0"/>
              <a:t>test1 </a:t>
            </a:r>
            <a:r>
              <a:rPr lang="en-US" dirty="0" err="1"/>
              <a:t>ansible_host</a:t>
            </a:r>
            <a:r>
              <a:rPr lang="en-US" dirty="0"/>
              <a:t>=127.0.0.1 </a:t>
            </a:r>
            <a:r>
              <a:rPr lang="en-US" dirty="0" err="1"/>
              <a:t>ansible_port</a:t>
            </a:r>
            <a:r>
              <a:rPr lang="en-US" dirty="0"/>
              <a:t>=22 </a:t>
            </a: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bahador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CAC0F-9F28-43B6-8704-19A24AFB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 Modules (also referred as task plugins or library plugins) are the ones which actually get executed inside playbook</a:t>
            </a:r>
          </a:p>
          <a:p>
            <a:r>
              <a:rPr lang="en-US" sz="2800" dirty="0"/>
              <a:t>These are scripts that come packaged with Ansible and preform some kind of action on a host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/>
              <a:t>apt: Installs or removes packages using the apt package manager</a:t>
            </a:r>
          </a:p>
          <a:p>
            <a:pPr lvl="1"/>
            <a:r>
              <a:rPr lang="en-US" sz="2400" dirty="0"/>
              <a:t>copy: Copies a file from local machine to the hosts</a:t>
            </a:r>
          </a:p>
          <a:p>
            <a:pPr lvl="1"/>
            <a:r>
              <a:rPr lang="en-US" sz="2400" dirty="0"/>
              <a:t>file: Sets the attribute of a file, </a:t>
            </a:r>
            <a:r>
              <a:rPr lang="en-US" sz="2400" dirty="0" err="1"/>
              <a:t>symlink</a:t>
            </a:r>
            <a:r>
              <a:rPr lang="en-US" sz="2400" dirty="0"/>
              <a:t>, or directory</a:t>
            </a:r>
          </a:p>
          <a:p>
            <a:pPr lvl="1"/>
            <a:r>
              <a:rPr lang="en-US" sz="2400" dirty="0"/>
              <a:t>service: Starts, stops, or restarts a service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6F81D-52FD-469C-A017-95A7DE38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file: 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/>
              <a:t>Comments: 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dirty="0"/>
              <a:t>List: 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 &lt;item&gt; or 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/>
              <a:t>&lt;item&gt;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/>
              <a:t> &lt;item&gt;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Dictionary/Mapping: &lt;label&gt;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&lt;value&gt; or 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/>
              <a:t>&lt;label&gt;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&lt;value&gt;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Line Folding: 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B18FE-D70F-4199-8120-FF31C283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9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#This  is a description by YAML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Ali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Hosseini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 Iran 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Tehran, 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ID:1111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Courses: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xyz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456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54F9F-B5CF-4307-8ADB-4F525E76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3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Ansible’s configuration, deployment, and orchestration language </a:t>
            </a:r>
          </a:p>
          <a:p>
            <a:r>
              <a:rPr lang="en-US" sz="2800" dirty="0"/>
              <a:t>Written in YAML, declaratively define your configuration</a:t>
            </a:r>
          </a:p>
          <a:p>
            <a:r>
              <a:rPr lang="en-US" sz="2800" dirty="0"/>
              <a:t>A playbook describes which </a:t>
            </a:r>
            <a:r>
              <a:rPr lang="en-US" sz="2800" i="1" dirty="0"/>
              <a:t>hosts </a:t>
            </a:r>
            <a:r>
              <a:rPr lang="en-US" sz="2800" dirty="0"/>
              <a:t>(what Ansible calls </a:t>
            </a:r>
            <a:r>
              <a:rPr lang="en-US" sz="2800" i="1" dirty="0"/>
              <a:t>remote servers</a:t>
            </a:r>
            <a:r>
              <a:rPr lang="en-US" sz="2800" dirty="0"/>
              <a:t>) to configure, and an ordered list of </a:t>
            </a:r>
            <a:r>
              <a:rPr lang="en-US" sz="2800" i="1" dirty="0"/>
              <a:t>tasks </a:t>
            </a:r>
            <a:r>
              <a:rPr lang="en-US" sz="2800" dirty="0"/>
              <a:t>to perform on those hosts.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Command to run the playbook: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</a:t>
            </a:r>
            <a:r>
              <a:rPr lang="en-US" sz="2400" dirty="0"/>
              <a:t> </a:t>
            </a:r>
            <a:r>
              <a:rPr lang="en-US" sz="2400" dirty="0" err="1"/>
              <a:t>file.yml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95CAA-3DAD-4DC9-8538-5D39D08A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6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E104-B829-4BF5-A46E-CAAB402C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5868C8-F6CB-41CF-B448-3FF210B8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52959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8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name: a test playbook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hosts: test1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check connectivity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ping: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just a touch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command: touch 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/123.txt</a:t>
            </a:r>
          </a:p>
          <a:p>
            <a:pPr marL="0" indent="0">
              <a:spcBef>
                <a:spcPts val="80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DEE1D-0194-4195-A89B-0A02B9381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3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Ansible architecture 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0DDFD-9554-4AF3-B693-9442B03BE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in Details?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Ansible will do the following:</a:t>
            </a:r>
          </a:p>
          <a:p>
            <a:pPr marL="0" indent="0">
              <a:buNone/>
            </a:pPr>
            <a:r>
              <a:rPr lang="en-US" sz="2000" dirty="0"/>
              <a:t>1. Generate a Python script that installs </a:t>
            </a:r>
            <a:r>
              <a:rPr lang="en-US" sz="2000" dirty="0" err="1"/>
              <a:t>Nginx</a:t>
            </a:r>
            <a:r>
              <a:rPr lang="en-US" sz="2000" dirty="0"/>
              <a:t> package</a:t>
            </a:r>
          </a:p>
          <a:p>
            <a:pPr marL="0" indent="0">
              <a:buNone/>
            </a:pPr>
            <a:r>
              <a:rPr lang="en-US" sz="2000" dirty="0"/>
              <a:t>2. Copy the script to web1, web2, and web3</a:t>
            </a:r>
          </a:p>
          <a:p>
            <a:pPr marL="0" indent="0">
              <a:buNone/>
            </a:pPr>
            <a:r>
              <a:rPr lang="en-US" sz="2000" dirty="0"/>
              <a:t>3. Execute the script on web1, web2, and web3</a:t>
            </a:r>
          </a:p>
          <a:p>
            <a:pPr marL="0" indent="0">
              <a:buNone/>
            </a:pPr>
            <a:r>
              <a:rPr lang="en-US" sz="2000" dirty="0"/>
              <a:t>4. Wait for the script to complete execution on all hosts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D64696-3034-4628-8204-70482650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55" y="4419600"/>
            <a:ext cx="24431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25" y="3800475"/>
            <a:ext cx="3184493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05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Running Playbook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runs each task in parallel across all hosts.</a:t>
            </a:r>
          </a:p>
          <a:p>
            <a:r>
              <a:rPr lang="en-US" dirty="0"/>
              <a:t>Ansible waits until all hosts have completed a task before moving to the next task.</a:t>
            </a:r>
          </a:p>
          <a:p>
            <a:r>
              <a:rPr lang="en-US" dirty="0"/>
              <a:t>Ansible runs the tasks in the order that you specify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66C6-4DFD-482B-B728-1823F1BB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2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Handlers usually run after all of the tasks</a:t>
            </a:r>
          </a:p>
          <a:p>
            <a:r>
              <a:rPr lang="en-US" sz="2800" dirty="0"/>
              <a:t>Handlers are triggered by </a:t>
            </a:r>
            <a:r>
              <a:rPr lang="en-US" sz="2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sz="2800" dirty="0"/>
              <a:t> command</a:t>
            </a:r>
          </a:p>
          <a:p>
            <a:r>
              <a:rPr lang="en-US" sz="2800" dirty="0"/>
              <a:t>They run only once, even if they are notified multiple times. </a:t>
            </a:r>
          </a:p>
          <a:p>
            <a:r>
              <a:rPr lang="en-US" sz="2800" dirty="0"/>
              <a:t>If a play contains multiple handlers, the handlers always run in the order that they are defined in the handlers section, not the notification order.</a:t>
            </a:r>
          </a:p>
          <a:p>
            <a:r>
              <a:rPr lang="en-US" sz="2800" dirty="0"/>
              <a:t>The official Ansible docs mention that the only common uses for handlers are for restarting services and for reboots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EB69D-6449-4DA4-9D58-DC271DAA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name: a test playbook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hosts: test1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handlers: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record new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command: touch 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/new.txt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check connectivity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ping: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just a touch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command: touch 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/123.txt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notify: record new</a:t>
            </a:r>
          </a:p>
          <a:p>
            <a:pPr marL="0" indent="0">
              <a:spcBef>
                <a:spcPts val="8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DA49-C0D9-4D2B-B6E9-C6AEA7B3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1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define variables is to put a </a:t>
            </a:r>
            <a:r>
              <a:rPr lang="en-US" sz="3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section in your playbook with the names and values of variables</a:t>
            </a:r>
          </a:p>
          <a:p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dirty="0"/>
              <a:t> </a:t>
            </a:r>
            <a:r>
              <a:rPr lang="en-US" dirty="0" err="1"/>
              <a:t>variable_name</a:t>
            </a:r>
            <a:r>
              <a:rPr lang="en-US" dirty="0"/>
              <a:t> </a:t>
            </a:r>
            <a:r>
              <a:rPr lang="en-US" sz="3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dirty="0"/>
              <a:t> is substituted by its value</a:t>
            </a:r>
          </a:p>
          <a:p>
            <a:r>
              <a:rPr lang="en-US" dirty="0"/>
              <a:t>To set the value of a variable based on the result of a task, we create a </a:t>
            </a:r>
            <a:r>
              <a:rPr lang="en-US" i="1" dirty="0">
                <a:solidFill>
                  <a:srgbClr val="C00000"/>
                </a:solidFill>
              </a:rPr>
              <a:t>registered variable</a:t>
            </a:r>
            <a:r>
              <a:rPr lang="en-US" i="1" dirty="0"/>
              <a:t> </a:t>
            </a:r>
            <a:r>
              <a:rPr lang="en-US" dirty="0"/>
              <a:t>using the register clause when invoking a module.</a:t>
            </a:r>
          </a:p>
          <a:p>
            <a:pPr lvl="1"/>
            <a:r>
              <a:rPr lang="en-US" dirty="0"/>
              <a:t>The value of variable is the </a:t>
            </a:r>
            <a:r>
              <a:rPr lang="en-US" dirty="0">
                <a:solidFill>
                  <a:srgbClr val="C00000"/>
                </a:solidFill>
              </a:rPr>
              <a:t>dictionary</a:t>
            </a:r>
            <a:r>
              <a:rPr lang="en-US" dirty="0"/>
              <a:t>, we can access its fields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7B512-0502-45E1-A6CD-5A8EAA85F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name: a test playbook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hosts: test1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target_file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/123.txt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/new.txt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handlers: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save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shell: echo {{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date_var.stdout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}} &gt; {{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get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command: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register: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notify: save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just a touch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command: touch {{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target_file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notify: get time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633E0-5E43-43DB-8755-8BF374F3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7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When Ansible gathers facts, it connects to the host and queries it for all kinds of details about the host</a:t>
            </a:r>
          </a:p>
          <a:p>
            <a:pPr lvl="1"/>
            <a:r>
              <a:rPr lang="en-US" sz="2400" dirty="0"/>
              <a:t>CPU architecture</a:t>
            </a:r>
          </a:p>
          <a:p>
            <a:pPr lvl="1"/>
            <a:r>
              <a:rPr lang="en-US" sz="2400" dirty="0"/>
              <a:t>operating system</a:t>
            </a:r>
          </a:p>
          <a:p>
            <a:pPr lvl="1"/>
            <a:r>
              <a:rPr lang="en-US" sz="2400" dirty="0"/>
              <a:t>IP addresses</a:t>
            </a:r>
          </a:p>
          <a:p>
            <a:pPr lvl="1"/>
            <a:r>
              <a:rPr lang="en-US" sz="2400" dirty="0"/>
              <a:t> memory info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sz="2800" dirty="0"/>
              <a:t> This information is stored in variables that are called </a:t>
            </a:r>
            <a:r>
              <a:rPr lang="en-US" sz="2800" i="1" dirty="0"/>
              <a:t>facts</a:t>
            </a:r>
            <a:r>
              <a:rPr lang="en-US" sz="2800" dirty="0"/>
              <a:t>, and they behave just like any other variable.</a:t>
            </a:r>
          </a:p>
          <a:p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F21EA-F674-4B80-B3F8-4E76E143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9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name: Test Facts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hosts: test1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debug: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ansible_distribution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debug: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ansible_architecture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debug: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ansible_bios_date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- debug: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ansible_devices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61946-8D97-413B-B4D1-F3B999CE4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1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Easy-to-Read Syntax: built on top of YAML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Agentless: no need for agent installation and management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Built on top of Python and hence provides a lot of Python’s functionality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Uses SSH for secure connections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Follows Push based architecture for sending configurations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Very easy and fast to setup, minimal requirements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Built-in Modules</a:t>
            </a:r>
          </a:p>
          <a:p>
            <a:pPr lvl="1"/>
            <a:r>
              <a:rPr lang="en-US" sz="2000" dirty="0"/>
              <a:t>Ansible modules are </a:t>
            </a:r>
            <a:r>
              <a:rPr lang="en-US" sz="2000" i="1" dirty="0"/>
              <a:t>declarative</a:t>
            </a:r>
            <a:r>
              <a:rPr lang="en-US" sz="2000" dirty="0"/>
              <a:t>; you use them to describe the state you want the server to be in.</a:t>
            </a:r>
          </a:p>
          <a:p>
            <a:pPr lvl="1"/>
            <a:r>
              <a:rPr lang="en-US" sz="2000" dirty="0"/>
              <a:t>Modules are also </a:t>
            </a:r>
            <a:r>
              <a:rPr lang="en-US" sz="2000" i="1" dirty="0"/>
              <a:t>idempotent</a:t>
            </a:r>
            <a:r>
              <a:rPr lang="en-US" sz="2000" dirty="0"/>
              <a:t>. It means that it’s safe to run an Ansible playbook multiple times against a server</a:t>
            </a:r>
          </a:p>
          <a:p>
            <a:pPr lvl="1"/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88425-15D6-49EB-8D23-81CE7C14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Ansible architecture </a:t>
            </a:r>
          </a:p>
          <a:p>
            <a:r>
              <a:rPr lang="en-US" dirty="0">
                <a:solidFill>
                  <a:srgbClr val="C2C2C2"/>
                </a:solidFill>
              </a:rPr>
              <a:t>Technical Details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4AAFE-2D7C-4671-A151-2D9BD369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53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rgbClr val="C2C2C2"/>
                </a:solidFill>
              </a:rPr>
              <a:t>Ansible architecture </a:t>
            </a:r>
          </a:p>
          <a:p>
            <a:r>
              <a:rPr lang="en-US" dirty="0">
                <a:solidFill>
                  <a:srgbClr val="C2C2C2"/>
                </a:solidFill>
              </a:rPr>
              <a:t>Technical Details</a:t>
            </a:r>
          </a:p>
          <a:p>
            <a:r>
              <a:rPr lang="en-US" dirty="0">
                <a:solidFill>
                  <a:srgbClr val="C2C2C2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AD2C-84ED-48FF-B077-D1AA372C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106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usage of Ansible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9927C-BA5C-4F78-AFAC-3291C3847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1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Hochstein, </a:t>
            </a:r>
            <a:r>
              <a:rPr lang="en-US" dirty="0" err="1"/>
              <a:t>Lorin</a:t>
            </a:r>
            <a:r>
              <a:rPr lang="en-US" dirty="0"/>
              <a:t>, and Rene Moser. “Ansible: Up and Running: Automating Configuration Management and Deployment the Easy Way.” O'Reilly Media, Inc., 2017.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30735-C190-48F6-9B1E-1317DFF3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9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</a:p>
          <a:p>
            <a:pPr lvl="1"/>
            <a:r>
              <a:rPr lang="en-US" dirty="0"/>
              <a:t>CM == writing some kind of system state description +</a:t>
            </a:r>
          </a:p>
          <a:p>
            <a:pPr lvl="2"/>
            <a:r>
              <a:rPr lang="en-US" dirty="0"/>
              <a:t>Using a tool to enforce that the servers are in that state</a:t>
            </a:r>
          </a:p>
          <a:p>
            <a:pPr lvl="1"/>
            <a:r>
              <a:rPr lang="en-US" dirty="0"/>
              <a:t>CLI is vendor dependent</a:t>
            </a:r>
          </a:p>
          <a:p>
            <a:pPr lvl="1"/>
            <a:r>
              <a:rPr lang="en-US" dirty="0"/>
              <a:t>NETCONF needs a complicated agent</a:t>
            </a:r>
          </a:p>
          <a:p>
            <a:r>
              <a:rPr lang="en-US" dirty="0"/>
              <a:t>Ansible exposes a domain-specific language (DSL) that you use to describe the state of your servers</a:t>
            </a:r>
          </a:p>
          <a:p>
            <a:r>
              <a:rPr lang="en-US" dirty="0"/>
              <a:t>Can also be used for</a:t>
            </a:r>
          </a:p>
          <a:p>
            <a:pPr lvl="1"/>
            <a:r>
              <a:rPr lang="en-US" dirty="0"/>
              <a:t>Deployment and Orchestration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9E7AB-BBE4-46F2-89DC-FF5AC326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automation, configuration management and provision tool</a:t>
            </a:r>
          </a:p>
          <a:p>
            <a:r>
              <a:rPr lang="en-US" dirty="0"/>
              <a:t>It uses </a:t>
            </a:r>
            <a:r>
              <a:rPr lang="en-US" i="1" dirty="0">
                <a:solidFill>
                  <a:srgbClr val="C00000"/>
                </a:solidFill>
              </a:rPr>
              <a:t>playbooks</a:t>
            </a:r>
            <a:r>
              <a:rPr lang="en-US" dirty="0"/>
              <a:t> to </a:t>
            </a:r>
          </a:p>
          <a:p>
            <a:pPr lvl="1"/>
            <a:r>
              <a:rPr lang="en-US" dirty="0"/>
              <a:t>deploy, manage, build, test and configure </a:t>
            </a:r>
          </a:p>
          <a:p>
            <a:pPr lvl="1"/>
            <a:r>
              <a:rPr lang="en-US" dirty="0"/>
              <a:t>anything from full server environments to website to custom compiled source code for application</a:t>
            </a:r>
          </a:p>
          <a:p>
            <a:pPr lvl="1"/>
            <a:r>
              <a:rPr lang="en-US" dirty="0"/>
              <a:t>a text file by YAML</a:t>
            </a:r>
          </a:p>
          <a:p>
            <a:pPr lvl="2"/>
            <a:r>
              <a:rPr lang="en-US" dirty="0"/>
              <a:t>Human readable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65CFF-C10F-4015-8C74-041DC2743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5EE8-909F-4379-BD48-402FCFE2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83317B-BAFA-4797-B12C-D9037C3B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411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31520"/>
            <a:ext cx="3667125" cy="309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6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r>
              <a:rPr lang="en-US" dirty="0"/>
              <a:t>Ansible architecture </a:t>
            </a:r>
          </a:p>
          <a:p>
            <a:r>
              <a:rPr lang="en-US" dirty="0">
                <a:solidFill>
                  <a:srgbClr val="C2C2C2"/>
                </a:solidFill>
              </a:rPr>
              <a:t>Technical Details</a:t>
            </a:r>
          </a:p>
          <a:p>
            <a:r>
              <a:rPr lang="en-US" dirty="0">
                <a:solidFill>
                  <a:srgbClr val="C2C2C2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81BC3-1FFD-4814-B508-46F1AED9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8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DCE-B9BA-4E03-9E27-F95A86438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781800" cy="4022725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Ansible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194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Based vs. Pull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like Puppet and Chef are pull based</a:t>
            </a:r>
          </a:p>
          <a:p>
            <a:pPr lvl="1"/>
            <a:r>
              <a:rPr lang="en-US" dirty="0"/>
              <a:t>Agents on the server periodically checks for the configuration information from central server (Master)</a:t>
            </a:r>
          </a:p>
          <a:p>
            <a:r>
              <a:rPr lang="en-US" dirty="0"/>
              <a:t>Ansible is push based</a:t>
            </a:r>
          </a:p>
          <a:p>
            <a:pPr lvl="1"/>
            <a:r>
              <a:rPr lang="en-US" dirty="0"/>
              <a:t>Central server pushes the configuration information on target servers</a:t>
            </a:r>
          </a:p>
          <a:p>
            <a:pPr lvl="1"/>
            <a:r>
              <a:rPr lang="en-US" dirty="0"/>
              <a:t>You control when the changes are made on the servers</a:t>
            </a:r>
          </a:p>
          <a:p>
            <a:pPr lvl="1"/>
            <a:r>
              <a:rPr lang="en-US" dirty="0"/>
              <a:t>Ansible has official support for pull  mode, using a tool  it ships with called </a:t>
            </a:r>
            <a:r>
              <a:rPr lang="en-US" i="1" dirty="0"/>
              <a:t>ansible-pull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983CC-E080-4BE3-9F34-B42C8B44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1DCE-B9BA-4E03-9E27-F95A86438F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12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F:\Teaching\Network Management\Ferdowsi\Lectures\07-Integration\07-Integration-01\"/>
  <p:tag name="ISPRING_UUID" val="{3EB11DCF-A433-4BA1-B9DF-D5AB4EBC19FF}"/>
  <p:tag name="ISPRING_RESOURCE_PATHS_HASH" val="cf527ab9b3d55b2ae5adf2ce43230b82f3bbd69"/>
  <p:tag name="ISPRING_RESOURCE_PATHS_HASH_PRESENTER" val="e1cf90b27f9b18adf657d2d9df24b5fe95eff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anagement Integration"/>
  <p:tag name="GENSWF_ADVANCE_TIME" val="33.75"/>
  <p:tag name="ISPRING_SLIDE_INDENT_LEVEL" val="0"/>
  <p:tag name="ISPRING_CUSTOM_TIMING_USED" val="0"/>
  <p:tag name="ISPRING_RESOURCE_AUDIO" val="01-01.wav"/>
  <p:tag name="ISPRING_AUDIO_FULL_PATH" val="F:\Teaching\Network Management\Ferdowsi\Lectures\07-Integration\07-Integration-01\audio\01-01.wav"/>
  <p:tag name="ISPRING_AUDIO_RELATIVE_PATH" val="07-Integration-01\audio\01-01.wav"/>
  <p:tag name="ISPRING_AUDIO_BITRAT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AUDIO_BITRATE" val="0"/>
  <p:tag name="GENSWF_SLIDE_TITLE" val="Outline"/>
  <p:tag name="GENSWF_ADVANCE_TIME" val="31.25"/>
  <p:tag name="ISPRING_SLIDE_INDENT_LEVEL" val="0"/>
  <p:tag name="ISPRING_CUSTOM_TIMING_USED" val="0"/>
  <p:tag name="ISPRING_RESOURCE_AUDIO" val="01-02.wav"/>
  <p:tag name="ISPRING_AUDIO_FULL_PATH" val="F:\Teaching\Network Management\Ferdowsi\Lectures\07-Integration\07-Integration-01\audio\01-02.wav"/>
  <p:tag name="ISPRING_AUDIO_RELATIVE_PATH" val="07-Integration-01\audio\01-02.wa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AUDIO_BITRATE" val="0"/>
  <p:tag name="GENSWF_SLIDE_TITLE" val="Outline"/>
  <p:tag name="GENSWF_ADVANCE_TIME" val="31.25"/>
  <p:tag name="ISPRING_SLIDE_INDENT_LEVEL" val="0"/>
  <p:tag name="ISPRING_CUSTOM_TIMING_USED" val="0"/>
  <p:tag name="ISPRING_RESOURCE_AUDIO" val="01-02.wav"/>
  <p:tag name="ISPRING_AUDIO_FULL_PATH" val="F:\Teaching\Network Management\Ferdowsi\Lectures\07-Integration\07-Integration-01\audio\01-02.wav"/>
  <p:tag name="ISPRING_AUDIO_RELATIVE_PATH" val="07-Integration-01\audio\01-02.wa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AUDIO_BITRATE" val="0"/>
  <p:tag name="GENSWF_SLIDE_TITLE" val="Outline"/>
  <p:tag name="GENSWF_ADVANCE_TIME" val="31.25"/>
  <p:tag name="ISPRING_SLIDE_INDENT_LEVEL" val="0"/>
  <p:tag name="ISPRING_CUSTOM_TIMING_USED" val="0"/>
  <p:tag name="ISPRING_RESOURCE_AUDIO" val="01-02.wav"/>
  <p:tag name="ISPRING_AUDIO_FULL_PATH" val="F:\Teaching\Network Management\Ferdowsi\Lectures\07-Integration\07-Integration-01\audio\01-02.wav"/>
  <p:tag name="ISPRING_AUDIO_RELATIVE_PATH" val="07-Integration-01\audio\01-02.wa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AUDIO_BITRATE" val="0"/>
  <p:tag name="GENSWF_SLIDE_TITLE" val="Outline"/>
  <p:tag name="GENSWF_ADVANCE_TIME" val="31.25"/>
  <p:tag name="ISPRING_SLIDE_INDENT_LEVEL" val="0"/>
  <p:tag name="ISPRING_CUSTOM_TIMING_USED" val="0"/>
  <p:tag name="ISPRING_RESOURCE_AUDIO" val="01-02.wav"/>
  <p:tag name="ISPRING_AUDIO_FULL_PATH" val="F:\Teaching\Network Management\Ferdowsi\Lectures\07-Integration\07-Integration-01\audio\01-02.wav"/>
  <p:tag name="ISPRING_AUDIO_RELATIVE_PATH" val="07-Integration-01\audio\01-02.wa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AUDIO_BITRATE" val="0"/>
  <p:tag name="GENSWF_SLIDE_TITLE" val="Outline"/>
  <p:tag name="GENSWF_ADVANCE_TIME" val="31.25"/>
  <p:tag name="ISPRING_SLIDE_INDENT_LEVEL" val="0"/>
  <p:tag name="ISPRING_CUSTOM_TIMING_USED" val="0"/>
  <p:tag name="ISPRING_RESOURCE_AUDIO" val="01-02.wav"/>
  <p:tag name="ISPRING_AUDIO_FULL_PATH" val="F:\Teaching\Network Management\Ferdowsi\Lectures\07-Integration\07-Integration-01\audio\01-02.wav"/>
  <p:tag name="ISPRING_AUDIO_RELATIVE_PATH" val="07-Integration-01\audio\01-02.wav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20657</TotalTime>
  <Words>1317</Words>
  <Application>Microsoft Office PowerPoint</Application>
  <PresentationFormat>On-screen Show (4:3)</PresentationFormat>
  <Paragraphs>223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Retrospect</vt:lpstr>
      <vt:lpstr>Ansible </vt:lpstr>
      <vt:lpstr>Outline</vt:lpstr>
      <vt:lpstr>Outline</vt:lpstr>
      <vt:lpstr>What is the Problem?!</vt:lpstr>
      <vt:lpstr>What is Ansible?</vt:lpstr>
      <vt:lpstr>How Does it Work?</vt:lpstr>
      <vt:lpstr>Outline</vt:lpstr>
      <vt:lpstr>Ansible Architecture</vt:lpstr>
      <vt:lpstr>Push Based vs. Pull Based</vt:lpstr>
      <vt:lpstr>Push Based vs. Pull Based (cont’d)</vt:lpstr>
      <vt:lpstr>Outline</vt:lpstr>
      <vt:lpstr>Host Inventory</vt:lpstr>
      <vt:lpstr>Inventory Example</vt:lpstr>
      <vt:lpstr>Ansible Modules</vt:lpstr>
      <vt:lpstr>YAML Basics</vt:lpstr>
      <vt:lpstr>YAML Example</vt:lpstr>
      <vt:lpstr>Ansible Playbook</vt:lpstr>
      <vt:lpstr>Playbook Structure</vt:lpstr>
      <vt:lpstr>Playbook Simple Example</vt:lpstr>
      <vt:lpstr>How Does it Work in Details?</vt:lpstr>
      <vt:lpstr>Notes on Running Playbook </vt:lpstr>
      <vt:lpstr>Handlers</vt:lpstr>
      <vt:lpstr>Handler Simple Example</vt:lpstr>
      <vt:lpstr>Variables</vt:lpstr>
      <vt:lpstr>Variables Simple Example</vt:lpstr>
      <vt:lpstr>Facts</vt:lpstr>
      <vt:lpstr>Facts Simple Example</vt:lpstr>
      <vt:lpstr>Ansible Features</vt:lpstr>
      <vt:lpstr>Outline</vt:lpstr>
      <vt:lpstr>Demo</vt:lpstr>
      <vt:lpstr>References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Integration</dc:title>
  <dc:subject>Network Management</dc:subject>
  <dc:creator/>
  <cp:lastModifiedBy>S singh</cp:lastModifiedBy>
  <cp:revision>1296</cp:revision>
  <dcterms:created xsi:type="dcterms:W3CDTF">2007-10-07T13:27:00Z</dcterms:created>
  <dcterms:modified xsi:type="dcterms:W3CDTF">2019-12-18T17:24:54Z</dcterms:modified>
</cp:coreProperties>
</file>